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73" r:id="rId2"/>
  </p:sldMasterIdLst>
  <p:notesMasterIdLst>
    <p:notesMasterId r:id="rId96"/>
  </p:notesMasterIdLst>
  <p:sldIdLst>
    <p:sldId id="256" r:id="rId3"/>
    <p:sldId id="318" r:id="rId4"/>
    <p:sldId id="585" r:id="rId5"/>
    <p:sldId id="586" r:id="rId6"/>
    <p:sldId id="431" r:id="rId7"/>
    <p:sldId id="367" r:id="rId8"/>
    <p:sldId id="535" r:id="rId9"/>
    <p:sldId id="536" r:id="rId10"/>
    <p:sldId id="539" r:id="rId11"/>
    <p:sldId id="540" r:id="rId12"/>
    <p:sldId id="537" r:id="rId13"/>
    <p:sldId id="538" r:id="rId14"/>
    <p:sldId id="549" r:id="rId15"/>
    <p:sldId id="550" r:id="rId16"/>
    <p:sldId id="551" r:id="rId17"/>
    <p:sldId id="598" r:id="rId18"/>
    <p:sldId id="587" r:id="rId19"/>
    <p:sldId id="588" r:id="rId20"/>
    <p:sldId id="589" r:id="rId21"/>
    <p:sldId id="590" r:id="rId22"/>
    <p:sldId id="552" r:id="rId23"/>
    <p:sldId id="591" r:id="rId24"/>
    <p:sldId id="553" r:id="rId25"/>
    <p:sldId id="554" r:id="rId26"/>
    <p:sldId id="592" r:id="rId27"/>
    <p:sldId id="593" r:id="rId28"/>
    <p:sldId id="567" r:id="rId29"/>
    <p:sldId id="577" r:id="rId30"/>
    <p:sldId id="594" r:id="rId31"/>
    <p:sldId id="563" r:id="rId32"/>
    <p:sldId id="564" r:id="rId33"/>
    <p:sldId id="565" r:id="rId34"/>
    <p:sldId id="599" r:id="rId35"/>
    <p:sldId id="600" r:id="rId36"/>
    <p:sldId id="601" r:id="rId37"/>
    <p:sldId id="602" r:id="rId38"/>
    <p:sldId id="561" r:id="rId39"/>
    <p:sldId id="368" r:id="rId40"/>
    <p:sldId id="342" r:id="rId41"/>
    <p:sldId id="595" r:id="rId42"/>
    <p:sldId id="596" r:id="rId43"/>
    <p:sldId id="344" r:id="rId44"/>
    <p:sldId id="597" r:id="rId45"/>
    <p:sldId id="575" r:id="rId46"/>
    <p:sldId id="574" r:id="rId47"/>
    <p:sldId id="576" r:id="rId48"/>
    <p:sldId id="579" r:id="rId49"/>
    <p:sldId id="578" r:id="rId50"/>
    <p:sldId id="582" r:id="rId51"/>
    <p:sldId id="580" r:id="rId52"/>
    <p:sldId id="372" r:id="rId53"/>
    <p:sldId id="511" r:id="rId54"/>
    <p:sldId id="568" r:id="rId55"/>
    <p:sldId id="464" r:id="rId56"/>
    <p:sldId id="465" r:id="rId57"/>
    <p:sldId id="462" r:id="rId58"/>
    <p:sldId id="534" r:id="rId59"/>
    <p:sldId id="442" r:id="rId60"/>
    <p:sldId id="470" r:id="rId61"/>
    <p:sldId id="468" r:id="rId62"/>
    <p:sldId id="471" r:id="rId63"/>
    <p:sldId id="472" r:id="rId64"/>
    <p:sldId id="473" r:id="rId65"/>
    <p:sldId id="476" r:id="rId66"/>
    <p:sldId id="521" r:id="rId67"/>
    <p:sldId id="466" r:id="rId68"/>
    <p:sldId id="474" r:id="rId69"/>
    <p:sldId id="475" r:id="rId70"/>
    <p:sldId id="530" r:id="rId71"/>
    <p:sldId id="477" r:id="rId72"/>
    <p:sldId id="479" r:id="rId73"/>
    <p:sldId id="480" r:id="rId74"/>
    <p:sldId id="522" r:id="rId75"/>
    <p:sldId id="523" r:id="rId76"/>
    <p:sldId id="484" r:id="rId77"/>
    <p:sldId id="482" r:id="rId78"/>
    <p:sldId id="504" r:id="rId79"/>
    <p:sldId id="505" r:id="rId80"/>
    <p:sldId id="506" r:id="rId81"/>
    <p:sldId id="507" r:id="rId82"/>
    <p:sldId id="481" r:id="rId83"/>
    <p:sldId id="514" r:id="rId84"/>
    <p:sldId id="532" r:id="rId85"/>
    <p:sldId id="485" r:id="rId86"/>
    <p:sldId id="486" r:id="rId87"/>
    <p:sldId id="512" r:id="rId88"/>
    <p:sldId id="515" r:id="rId89"/>
    <p:sldId id="513" r:id="rId90"/>
    <p:sldId id="516" r:id="rId91"/>
    <p:sldId id="569" r:id="rId92"/>
    <p:sldId id="570" r:id="rId93"/>
    <p:sldId id="571" r:id="rId94"/>
    <p:sldId id="572"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F3C0F1-8B88-4228-860A-9AD48FCB41D8}">
          <p14:sldIdLst>
            <p14:sldId id="256"/>
            <p14:sldId id="318"/>
            <p14:sldId id="585"/>
            <p14:sldId id="586"/>
            <p14:sldId id="431"/>
            <p14:sldId id="367"/>
            <p14:sldId id="535"/>
            <p14:sldId id="536"/>
            <p14:sldId id="539"/>
            <p14:sldId id="540"/>
            <p14:sldId id="537"/>
            <p14:sldId id="538"/>
            <p14:sldId id="549"/>
            <p14:sldId id="550"/>
            <p14:sldId id="551"/>
            <p14:sldId id="598"/>
            <p14:sldId id="587"/>
            <p14:sldId id="588"/>
            <p14:sldId id="589"/>
            <p14:sldId id="590"/>
            <p14:sldId id="552"/>
            <p14:sldId id="591"/>
            <p14:sldId id="553"/>
            <p14:sldId id="554"/>
            <p14:sldId id="592"/>
            <p14:sldId id="593"/>
            <p14:sldId id="567"/>
            <p14:sldId id="577"/>
            <p14:sldId id="594"/>
            <p14:sldId id="563"/>
            <p14:sldId id="564"/>
          </p14:sldIdLst>
        </p14:section>
        <p14:section name="Untitled Section" id="{AA427081-914C-442C-A1A7-A8B25832EF1E}">
          <p14:sldIdLst>
            <p14:sldId id="565"/>
            <p14:sldId id="599"/>
            <p14:sldId id="600"/>
            <p14:sldId id="601"/>
            <p14:sldId id="602"/>
            <p14:sldId id="561"/>
            <p14:sldId id="368"/>
            <p14:sldId id="342"/>
            <p14:sldId id="595"/>
            <p14:sldId id="596"/>
            <p14:sldId id="344"/>
            <p14:sldId id="597"/>
            <p14:sldId id="575"/>
            <p14:sldId id="574"/>
            <p14:sldId id="576"/>
            <p14:sldId id="579"/>
            <p14:sldId id="578"/>
            <p14:sldId id="582"/>
            <p14:sldId id="580"/>
            <p14:sldId id="372"/>
            <p14:sldId id="511"/>
            <p14:sldId id="568"/>
            <p14:sldId id="464"/>
            <p14:sldId id="465"/>
            <p14:sldId id="462"/>
            <p14:sldId id="534"/>
            <p14:sldId id="442"/>
            <p14:sldId id="470"/>
            <p14:sldId id="468"/>
            <p14:sldId id="471"/>
            <p14:sldId id="472"/>
            <p14:sldId id="473"/>
            <p14:sldId id="476"/>
            <p14:sldId id="521"/>
            <p14:sldId id="466"/>
            <p14:sldId id="474"/>
            <p14:sldId id="475"/>
            <p14:sldId id="530"/>
            <p14:sldId id="477"/>
            <p14:sldId id="479"/>
            <p14:sldId id="480"/>
            <p14:sldId id="522"/>
            <p14:sldId id="523"/>
            <p14:sldId id="484"/>
            <p14:sldId id="482"/>
            <p14:sldId id="504"/>
            <p14:sldId id="505"/>
            <p14:sldId id="506"/>
            <p14:sldId id="507"/>
            <p14:sldId id="481"/>
            <p14:sldId id="514"/>
            <p14:sldId id="532"/>
            <p14:sldId id="485"/>
            <p14:sldId id="486"/>
            <p14:sldId id="512"/>
            <p14:sldId id="515"/>
            <p14:sldId id="513"/>
            <p14:sldId id="516"/>
            <p14:sldId id="569"/>
            <p14:sldId id="570"/>
            <p14:sldId id="571"/>
            <p14:sldId id="5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1FF21"/>
    <a:srgbClr val="71FD23"/>
    <a:srgbClr val="B3AB0D"/>
    <a:srgbClr val="24FC57"/>
    <a:srgbClr val="FFCCCC"/>
    <a:srgbClr val="FF9966"/>
    <a:srgbClr val="CC0000"/>
    <a:srgbClr val="FF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87395" autoAdjust="0"/>
  </p:normalViewPr>
  <p:slideViewPr>
    <p:cSldViewPr snapToGrid="0">
      <p:cViewPr varScale="1">
        <p:scale>
          <a:sx n="87" d="100"/>
          <a:sy n="87" d="100"/>
        </p:scale>
        <p:origin x="588"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E5A01-D131-471A-9872-AE81A94FB077}" type="datetimeFigureOut">
              <a:rPr lang="en-US" smtClean="0"/>
              <a:t>12/3/2019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9283C-4DE1-4A47-86D8-D2A5041A8684}" type="slidenum">
              <a:rPr lang="en-US" smtClean="0"/>
              <a:t>‹#›</a:t>
            </a:fld>
            <a:endParaRPr lang="en-US"/>
          </a:p>
        </p:txBody>
      </p:sp>
    </p:spTree>
    <p:extLst>
      <p:ext uri="{BB962C8B-B14F-4D97-AF65-F5344CB8AC3E}">
        <p14:creationId xmlns:p14="http://schemas.microsoft.com/office/powerpoint/2010/main" val="1163278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27863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7" name="Shape 6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3448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7" name="Shape 6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22474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5" name="Shape 6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Reminder of this graph</a:t>
            </a:r>
            <a:endParaRPr/>
          </a:p>
        </p:txBody>
      </p:sp>
    </p:spTree>
    <p:extLst>
      <p:ext uri="{BB962C8B-B14F-4D97-AF65-F5344CB8AC3E}">
        <p14:creationId xmlns:p14="http://schemas.microsoft.com/office/powerpoint/2010/main" val="771118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5" name="Shape 6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Reminder of this graph</a:t>
            </a:r>
            <a:endParaRPr/>
          </a:p>
        </p:txBody>
      </p:sp>
    </p:spTree>
    <p:extLst>
      <p:ext uri="{BB962C8B-B14F-4D97-AF65-F5344CB8AC3E}">
        <p14:creationId xmlns:p14="http://schemas.microsoft.com/office/powerpoint/2010/main" val="3438837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5" name="Shape 6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Reminder of this graph</a:t>
            </a:r>
            <a:endParaRPr/>
          </a:p>
        </p:txBody>
      </p:sp>
    </p:spTree>
    <p:extLst>
      <p:ext uri="{BB962C8B-B14F-4D97-AF65-F5344CB8AC3E}">
        <p14:creationId xmlns:p14="http://schemas.microsoft.com/office/powerpoint/2010/main" val="3453949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9" name="Shape 6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dk1"/>
                </a:solidFill>
              </a:rPr>
              <a:t>To be used for single fire</a:t>
            </a: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(fit A, b, and c to this plot)</a:t>
            </a:r>
            <a:endParaRPr/>
          </a:p>
        </p:txBody>
      </p:sp>
    </p:spTree>
    <p:extLst>
      <p:ext uri="{BB962C8B-B14F-4D97-AF65-F5344CB8AC3E}">
        <p14:creationId xmlns:p14="http://schemas.microsoft.com/office/powerpoint/2010/main" val="2756706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5" name="Shape 6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6181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5" name="Shape 6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05435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7" name="Shape 7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t>Now we are switching gears from emitted size distribution to ambient size distribution. On the left we have the number of particles per m2 above 10nm (top) and 80nm (bottom) without any biomass burning aerosols. This is for reference. On the right we can see the percent change in aerosol number concentration when we add in biomass burning aerosols. We can see that there is always an increase in the number of particles. Here we can see some key biomass burning regions and the areas downwind are most effected. On the right-hand figure we have the panel on the left that does not have subgrid coagulation and represents the model by default. On the right we have the same run but with subgrid coagulation added using the parameterization discussed. We can see that there is a general decrease in the number of particles when subgrid coagulation is added, especially in the Amazon and Congo regions. We can also see that a smilar change occurs in N10 as in N80.</a:t>
            </a:r>
            <a:endParaRPr/>
          </a:p>
        </p:txBody>
      </p:sp>
    </p:spTree>
    <p:extLst>
      <p:ext uri="{BB962C8B-B14F-4D97-AF65-F5344CB8AC3E}">
        <p14:creationId xmlns:p14="http://schemas.microsoft.com/office/powerpoint/2010/main" val="2421826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7" name="Shape 7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t>Now we are switching gears from emitted size distribution to ambient size distribution. On the left we have the number of particles per m2 above 10nm (top) and 80nm (bottom) without any biomass burning aerosols. This is for reference. On the right we can see the percent change in aerosol number concentration when we add in biomass burning aerosols. We can see that there is always an increase in the number of particles. Here we can see some key biomass burning regions and the areas downwind are most effected. On the right-hand figure we have the panel on the left that does not have subgrid coagulation and represents the model by default. On the right we have the same run but with subgrid coagulation added using the parameterization discussed. We can see that there is a general decrease in the number of particles when subgrid coagulation is added, especially in the Amazon and Congo regions. We can also see that a smilar change occurs in N10 as in N80.</a:t>
            </a:r>
            <a:endParaRPr/>
          </a:p>
        </p:txBody>
      </p:sp>
    </p:spTree>
    <p:extLst>
      <p:ext uri="{BB962C8B-B14F-4D97-AF65-F5344CB8AC3E}">
        <p14:creationId xmlns:p14="http://schemas.microsoft.com/office/powerpoint/2010/main" val="278990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4087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7" name="Shape 7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t>Now we are switching gears from emitted size distribution to ambient size distribution. On the left we have the number of particles per m2 above 10nm (top) and 80nm (bottom) without any biomass burning aerosols. This is for reference. On the right we can see the percent change in aerosol number concentration when we add in biomass burning aerosols. We can see that there is always an increase in the number of particles. Here we can see some key biomass burning regions and the areas downwind are most effected. On the right-hand figure we have the panel on the left that does not have subgrid coagulation and represents the model by default. On the right we have the same run but with subgrid coagulation added using the parameterization discussed. We can see that there is a general decrease in the number of particles when subgrid coagulation is added, especially in the Amazon and Congo regions. We can also see that a smilar change occurs in N10 as in N80.</a:t>
            </a:r>
            <a:endParaRPr/>
          </a:p>
        </p:txBody>
      </p:sp>
    </p:spTree>
    <p:extLst>
      <p:ext uri="{BB962C8B-B14F-4D97-AF65-F5344CB8AC3E}">
        <p14:creationId xmlns:p14="http://schemas.microsoft.com/office/powerpoint/2010/main" val="3223821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7" name="Shape 7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t>Now we are switching gears from emitted size distribution to ambient size distribution. On the left we have the number of particles per m2 above 10nm (top) and 80nm (bottom) without any biomass burning aerosols. This is for reference. On the right we can see the percent change in aerosol number concentration when we add in biomass burning aerosols. We can see that there is always an increase in the number of particles. Here we can see some key biomass burning regions and the areas downwind are most effected. On the right-hand figure we have the panel on the left that does not have subgrid coagulation and represents the model by default. On the right we have the same run but with subgrid coagulation added using the parameterization discussed. We can see that there is a general decrease in the number of particles when subgrid coagulation is added, especially in the Amazon and Congo regions. We can also see that a smilar change occurs in N10 as in N80.</a:t>
            </a:r>
            <a:endParaRPr/>
          </a:p>
        </p:txBody>
      </p:sp>
    </p:spTree>
    <p:extLst>
      <p:ext uri="{BB962C8B-B14F-4D97-AF65-F5344CB8AC3E}">
        <p14:creationId xmlns:p14="http://schemas.microsoft.com/office/powerpoint/2010/main" val="3566349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7" name="Shape 7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t>Now we are switching gears from emitted size distribution to ambient size distribution. On the left we have the number of particles per m2 above 10nm (top) and 80nm (bottom) without any biomass burning aerosols. This is for reference. On the right we can see the percent change in aerosol number concentration when we add in biomass burning aerosols. We can see that there is always an increase in the number of particles. Here we can see some key biomass burning regions and the areas downwind are most effected. On the right-hand figure we have the panel on the left that does not have subgrid coagulation and represents the model by default. On the right we have the same run but with subgrid coagulation added using the parameterization discussed. We can see that there is a general decrease in the number of particles when subgrid coagulation is added, especially in the Amazon and Congo regions. We can also see that a smilar change occurs in N10 as in N80.</a:t>
            </a:r>
            <a:endParaRPr/>
          </a:p>
        </p:txBody>
      </p:sp>
    </p:spTree>
    <p:extLst>
      <p:ext uri="{BB962C8B-B14F-4D97-AF65-F5344CB8AC3E}">
        <p14:creationId xmlns:p14="http://schemas.microsoft.com/office/powerpoint/2010/main" val="305968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apply a simple Gaussian-dispersion framework to represent plume volume expansion in our box model. We assume that the pollutants are uniformly distributed within a box with a crosswind width of y ± 2σy and height z ± 2σz (the thickness of the box in the wind direction is fixed at 1 m), so that the plume volume in the simulation is 4σy×4 σy×1 m3. We assume that the initial plume width (</a:t>
            </a:r>
            <a:r>
              <a:rPr lang="en-US" dirty="0" err="1" smtClean="0"/>
              <a:t>σy</a:t>
            </a:r>
            <a:r>
              <a:rPr lang="en-US" dirty="0" smtClean="0"/>
              <a:t>) is the same as the fire width (the square root of the fire area). </a:t>
            </a:r>
            <a:r>
              <a:rPr lang="en-US" sz="1200" kern="1200" dirty="0" smtClean="0">
                <a:solidFill>
                  <a:schemeClr val="tx1"/>
                </a:solidFill>
                <a:effectLst/>
                <a:latin typeface="+mn-lt"/>
                <a:ea typeface="+mn-ea"/>
                <a:cs typeface="+mn-cs"/>
              </a:rPr>
              <a:t>The background is considered to be non-volatile OA with a fixed concentration of 5 µg m</a:t>
            </a:r>
            <a:r>
              <a:rPr lang="en-US" sz="1200" kern="1200" baseline="300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perform sensitivity tests for fire areas of 1×10</a:t>
            </a:r>
            <a:r>
              <a:rPr lang="en-US" sz="1200" kern="1200" baseline="30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1×10</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1 and 1×10</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km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 The smallest fire size (1×10</a:t>
            </a:r>
            <a:r>
              <a:rPr lang="en-US" sz="1200" kern="1200" baseline="30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km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was selected to represent a prescribed fire and the larger fire sizes (1 and 1×10</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km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represent wildfire sources. For a fire size of 1 km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we also test the sensitivity to atmospheric stability class (A (unstable), D (neutral) and F (stable)) for mass fluxes of 2×10</a:t>
            </a:r>
            <a:r>
              <a:rPr lang="en-US" sz="1200" kern="1200" baseline="30000" dirty="0" smtClean="0">
                <a:solidFill>
                  <a:schemeClr val="tx1"/>
                </a:solidFill>
                <a:effectLst/>
                <a:latin typeface="+mn-lt"/>
                <a:ea typeface="+mn-ea"/>
                <a:cs typeface="+mn-cs"/>
              </a:rPr>
              <a:t>-8</a:t>
            </a:r>
            <a:r>
              <a:rPr lang="en-US" sz="1200" kern="1200" dirty="0" smtClean="0">
                <a:solidFill>
                  <a:schemeClr val="tx1"/>
                </a:solidFill>
                <a:effectLst/>
                <a:latin typeface="+mn-lt"/>
                <a:ea typeface="+mn-ea"/>
                <a:cs typeface="+mn-cs"/>
              </a:rPr>
              <a:t> and 5×10</a:t>
            </a:r>
            <a:r>
              <a:rPr lang="en-US" sz="1200" kern="1200" baseline="30000" dirty="0" smtClean="0">
                <a:solidFill>
                  <a:schemeClr val="tx1"/>
                </a:solidFill>
                <a:effectLst/>
                <a:latin typeface="+mn-lt"/>
                <a:ea typeface="+mn-ea"/>
                <a:cs typeface="+mn-cs"/>
              </a:rPr>
              <a:t>-6</a:t>
            </a:r>
            <a:r>
              <a:rPr lang="en-US" sz="1200" kern="1200" dirty="0" smtClean="0">
                <a:solidFill>
                  <a:schemeClr val="tx1"/>
                </a:solidFill>
                <a:effectLst/>
                <a:latin typeface="+mn-lt"/>
                <a:ea typeface="+mn-ea"/>
                <a:cs typeface="+mn-cs"/>
              </a:rPr>
              <a:t> kg m</a:t>
            </a:r>
            <a:r>
              <a:rPr lang="en-US" sz="1200" kern="1200" baseline="30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s</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The dispersion parameters used to estimate </a:t>
            </a:r>
            <a:r>
              <a:rPr lang="en-US" sz="1200" kern="1200" dirty="0" err="1" smtClean="0">
                <a:solidFill>
                  <a:schemeClr val="tx1"/>
                </a:solidFill>
                <a:effectLst/>
                <a:latin typeface="+mn-lt"/>
                <a:ea typeface="+mn-ea"/>
                <a:cs typeface="+mn-cs"/>
              </a:rPr>
              <a:t>σ</a:t>
            </a:r>
            <a:r>
              <a:rPr lang="en-US" sz="1200" kern="1200" baseline="-25000" dirty="0" err="1" smtClean="0">
                <a:solidFill>
                  <a:schemeClr val="tx1"/>
                </a:solidFill>
                <a:effectLst/>
                <a:latin typeface="+mn-lt"/>
                <a:ea typeface="+mn-ea"/>
                <a:cs typeface="+mn-cs"/>
              </a:rPr>
              <a:t>y</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σ</a:t>
            </a:r>
            <a:r>
              <a:rPr lang="en-US" sz="1200" kern="1200" baseline="-25000" dirty="0" err="1" smtClean="0">
                <a:solidFill>
                  <a:schemeClr val="tx1"/>
                </a:solidFill>
                <a:effectLst/>
                <a:latin typeface="+mn-lt"/>
                <a:ea typeface="+mn-ea"/>
                <a:cs typeface="+mn-cs"/>
              </a:rPr>
              <a:t>z</a:t>
            </a:r>
            <a:r>
              <a:rPr lang="en-US" sz="1200" kern="1200" baseline="-25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different </a:t>
            </a:r>
            <a:r>
              <a:rPr lang="en-US" sz="1200" kern="1200" dirty="0" err="1" smtClean="0">
                <a:solidFill>
                  <a:schemeClr val="tx1"/>
                </a:solidFill>
                <a:effectLst/>
                <a:latin typeface="+mn-lt"/>
                <a:ea typeface="+mn-ea"/>
                <a:cs typeface="+mn-cs"/>
              </a:rPr>
              <a:t>Pasquill</a:t>
            </a:r>
            <a:r>
              <a:rPr lang="en-US" sz="1200" kern="1200" dirty="0" smtClean="0">
                <a:solidFill>
                  <a:schemeClr val="tx1"/>
                </a:solidFill>
                <a:effectLst/>
                <a:latin typeface="+mn-lt"/>
                <a:ea typeface="+mn-ea"/>
                <a:cs typeface="+mn-cs"/>
              </a:rPr>
              <a:t> stability classes are taken from Klug (1969). </a:t>
            </a:r>
            <a:endParaRPr lang="en-US" dirty="0"/>
          </a:p>
        </p:txBody>
      </p:sp>
      <p:sp>
        <p:nvSpPr>
          <p:cNvPr id="4" name="Slide Number Placeholder 3"/>
          <p:cNvSpPr>
            <a:spLocks noGrp="1"/>
          </p:cNvSpPr>
          <p:nvPr>
            <p:ph type="sldNum" sz="quarter" idx="10"/>
          </p:nvPr>
        </p:nvSpPr>
        <p:spPr/>
        <p:txBody>
          <a:bodyPr/>
          <a:lstStyle/>
          <a:p>
            <a:fld id="{BA26B614-ACA2-474E-A6B6-243A42DE737A}" type="slidenum">
              <a:rPr lang="en-US" smtClean="0"/>
              <a:t>60</a:t>
            </a:fld>
            <a:endParaRPr lang="en-US"/>
          </a:p>
        </p:txBody>
      </p:sp>
    </p:spTree>
    <p:extLst>
      <p:ext uri="{BB962C8B-B14F-4D97-AF65-F5344CB8AC3E}">
        <p14:creationId xmlns:p14="http://schemas.microsoft.com/office/powerpoint/2010/main" val="2316269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lists the TOMAS model and other parameter setting for the base simulation</a:t>
            </a:r>
            <a:endParaRPr lang="en-US" dirty="0"/>
          </a:p>
        </p:txBody>
      </p:sp>
      <p:sp>
        <p:nvSpPr>
          <p:cNvPr id="4" name="Slide Number Placeholder 3"/>
          <p:cNvSpPr>
            <a:spLocks noGrp="1"/>
          </p:cNvSpPr>
          <p:nvPr>
            <p:ph type="sldNum" sz="quarter" idx="10"/>
          </p:nvPr>
        </p:nvSpPr>
        <p:spPr/>
        <p:txBody>
          <a:bodyPr/>
          <a:lstStyle/>
          <a:p>
            <a:fld id="{DC19283C-4DE1-4A47-86D8-D2A5041A8684}" type="slidenum">
              <a:rPr lang="en-US" smtClean="0"/>
              <a:t>61</a:t>
            </a:fld>
            <a:endParaRPr lang="en-US"/>
          </a:p>
        </p:txBody>
      </p:sp>
    </p:spTree>
    <p:extLst>
      <p:ext uri="{BB962C8B-B14F-4D97-AF65-F5344CB8AC3E}">
        <p14:creationId xmlns:p14="http://schemas.microsoft.com/office/powerpoint/2010/main" val="97988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lists the TOMAS model and other parameter setting for the base simulation</a:t>
            </a:r>
            <a:endParaRPr lang="en-US" dirty="0"/>
          </a:p>
        </p:txBody>
      </p:sp>
      <p:sp>
        <p:nvSpPr>
          <p:cNvPr id="4" name="Slide Number Placeholder 3"/>
          <p:cNvSpPr>
            <a:spLocks noGrp="1"/>
          </p:cNvSpPr>
          <p:nvPr>
            <p:ph type="sldNum" sz="quarter" idx="10"/>
          </p:nvPr>
        </p:nvSpPr>
        <p:spPr/>
        <p:txBody>
          <a:bodyPr/>
          <a:lstStyle/>
          <a:p>
            <a:fld id="{DC19283C-4DE1-4A47-86D8-D2A5041A8684}" type="slidenum">
              <a:rPr lang="en-US" smtClean="0"/>
              <a:t>62</a:t>
            </a:fld>
            <a:endParaRPr lang="en-US"/>
          </a:p>
        </p:txBody>
      </p:sp>
    </p:spTree>
    <p:extLst>
      <p:ext uri="{BB962C8B-B14F-4D97-AF65-F5344CB8AC3E}">
        <p14:creationId xmlns:p14="http://schemas.microsoft.com/office/powerpoint/2010/main" val="3691710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gas-phase organic chemistry matrix used in the model follows the study of </a:t>
            </a:r>
            <a:r>
              <a:rPr lang="en-US" sz="1200" kern="1200" dirty="0" err="1" smtClean="0">
                <a:solidFill>
                  <a:schemeClr val="tx1"/>
                </a:solidFill>
                <a:effectLst/>
                <a:latin typeface="+mn-lt"/>
                <a:ea typeface="+mn-ea"/>
                <a:cs typeface="+mn-cs"/>
              </a:rPr>
              <a:t>Jathar</a:t>
            </a:r>
            <a:r>
              <a:rPr lang="en-US" sz="1200" kern="1200" dirty="0" smtClean="0">
                <a:solidFill>
                  <a:schemeClr val="tx1"/>
                </a:solidFill>
                <a:effectLst/>
                <a:latin typeface="+mn-lt"/>
                <a:ea typeface="+mn-ea"/>
                <a:cs typeface="+mn-cs"/>
              </a:rPr>
              <a:t> et al. (2014). We assume that only functionalization occurs in the biomass-burning experiments, with the product organic vapors having volatilities that are either 2 or 4 volatility bins lower than the parent. a</a:t>
            </a:r>
            <a:r>
              <a:rPr lang="en-US" sz="1200" kern="1200" baseline="0" dirty="0" smtClean="0">
                <a:solidFill>
                  <a:schemeClr val="tx1"/>
                </a:solidFill>
                <a:effectLst/>
                <a:latin typeface="+mn-lt"/>
                <a:ea typeface="+mn-ea"/>
                <a:cs typeface="+mn-cs"/>
              </a:rPr>
              <a:t> represents for the fast chemistry (4 volatility bins drop) and b for the slow chemistry (2 volatility bins drops).</a:t>
            </a:r>
            <a:endParaRPr lang="en-US" dirty="0"/>
          </a:p>
        </p:txBody>
      </p:sp>
      <p:sp>
        <p:nvSpPr>
          <p:cNvPr id="4" name="Slide Number Placeholder 3"/>
          <p:cNvSpPr>
            <a:spLocks noGrp="1"/>
          </p:cNvSpPr>
          <p:nvPr>
            <p:ph type="sldNum" sz="quarter" idx="10"/>
          </p:nvPr>
        </p:nvSpPr>
        <p:spPr/>
        <p:txBody>
          <a:bodyPr/>
          <a:lstStyle/>
          <a:p>
            <a:fld id="{BA26B614-ACA2-474E-A6B6-243A42DE737A}" type="slidenum">
              <a:rPr lang="en-US" smtClean="0"/>
              <a:t>63</a:t>
            </a:fld>
            <a:endParaRPr lang="en-US"/>
          </a:p>
        </p:txBody>
      </p:sp>
    </p:spTree>
    <p:extLst>
      <p:ext uri="{BB962C8B-B14F-4D97-AF65-F5344CB8AC3E}">
        <p14:creationId xmlns:p14="http://schemas.microsoft.com/office/powerpoint/2010/main" val="376314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make analogy to campfire</a:t>
            </a:r>
            <a:endParaRPr/>
          </a:p>
        </p:txBody>
      </p:sp>
    </p:spTree>
    <p:extLst>
      <p:ext uri="{BB962C8B-B14F-4D97-AF65-F5344CB8AC3E}">
        <p14:creationId xmlns:p14="http://schemas.microsoft.com/office/powerpoint/2010/main" val="1421814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Normally, these models immediately spread the emissions from the smoke plumes into the entire gridbox, greatly diluting the smoke</a:t>
            </a:r>
            <a:endParaRPr/>
          </a:p>
        </p:txBody>
      </p:sp>
    </p:spTree>
    <p:extLst>
      <p:ext uri="{BB962C8B-B14F-4D97-AF65-F5344CB8AC3E}">
        <p14:creationId xmlns:p14="http://schemas.microsoft.com/office/powerpoint/2010/main" val="1552606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More dilute emissions mean less coagulation overall (and no subgrid coagulation)</a:t>
            </a:r>
            <a:endParaRPr/>
          </a:p>
        </p:txBody>
      </p:sp>
    </p:spTree>
    <p:extLst>
      <p:ext uri="{BB962C8B-B14F-4D97-AF65-F5344CB8AC3E}">
        <p14:creationId xmlns:p14="http://schemas.microsoft.com/office/powerpoint/2010/main" val="2406740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More dilute emissions mean less coagulation overall (and no subgrid coagulation)</a:t>
            </a:r>
            <a:endParaRPr/>
          </a:p>
        </p:txBody>
      </p:sp>
    </p:spTree>
    <p:extLst>
      <p:ext uri="{BB962C8B-B14F-4D97-AF65-F5344CB8AC3E}">
        <p14:creationId xmlns:p14="http://schemas.microsoft.com/office/powerpoint/2010/main" val="217820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Normally, these models immediately spread the emissions from the smoke plumes into the entire gridbox, greatly diluting the smoke</a:t>
            </a:r>
            <a:endParaRPr/>
          </a:p>
        </p:txBody>
      </p:sp>
    </p:spTree>
    <p:extLst>
      <p:ext uri="{BB962C8B-B14F-4D97-AF65-F5344CB8AC3E}">
        <p14:creationId xmlns:p14="http://schemas.microsoft.com/office/powerpoint/2010/main" val="214192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More dilute emissions mean less coagulation overall (and no subgrid coagulation)</a:t>
            </a:r>
            <a:endParaRPr/>
          </a:p>
        </p:txBody>
      </p:sp>
    </p:spTree>
    <p:extLst>
      <p:ext uri="{BB962C8B-B14F-4D97-AF65-F5344CB8AC3E}">
        <p14:creationId xmlns:p14="http://schemas.microsoft.com/office/powerpoint/2010/main" val="38049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t>What if instead of immediately diluting the plume, the model did the coagulation in the plume and then applied this size distribution to the full gridbox fire emissions</a:t>
            </a:r>
            <a:endParaRPr/>
          </a:p>
        </p:txBody>
      </p:sp>
    </p:spTree>
    <p:extLst>
      <p:ext uri="{BB962C8B-B14F-4D97-AF65-F5344CB8AC3E}">
        <p14:creationId xmlns:p14="http://schemas.microsoft.com/office/powerpoint/2010/main" val="4199981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F4594B-E0F9-46D4-A934-D0589F1DB870}" type="datetime1">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B1178-F390-4081-BB4B-2EC951AD4D0D}" type="slidenum">
              <a:rPr lang="en-US" smtClean="0"/>
              <a:t>‹#›</a:t>
            </a:fld>
            <a:endParaRPr lang="en-US"/>
          </a:p>
        </p:txBody>
      </p:sp>
    </p:spTree>
    <p:extLst>
      <p:ext uri="{BB962C8B-B14F-4D97-AF65-F5344CB8AC3E}">
        <p14:creationId xmlns:p14="http://schemas.microsoft.com/office/powerpoint/2010/main" val="211862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D73AF-97E1-4CC6-B40F-C6FDE1B23B62}" type="datetime1">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B1178-F390-4081-BB4B-2EC951AD4D0D}" type="slidenum">
              <a:rPr lang="en-US" smtClean="0"/>
              <a:t>‹#›</a:t>
            </a:fld>
            <a:endParaRPr lang="en-US"/>
          </a:p>
        </p:txBody>
      </p:sp>
    </p:spTree>
    <p:extLst>
      <p:ext uri="{BB962C8B-B14F-4D97-AF65-F5344CB8AC3E}">
        <p14:creationId xmlns:p14="http://schemas.microsoft.com/office/powerpoint/2010/main" val="353281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2887C-2C18-432D-A865-D7D2BE75E70E}" type="datetime1">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B1178-F390-4081-BB4B-2EC951AD4D0D}" type="slidenum">
              <a:rPr lang="en-US" smtClean="0"/>
              <a:t>‹#›</a:t>
            </a:fld>
            <a:endParaRPr lang="en-US"/>
          </a:p>
        </p:txBody>
      </p:sp>
    </p:spTree>
    <p:extLst>
      <p:ext uri="{BB962C8B-B14F-4D97-AF65-F5344CB8AC3E}">
        <p14:creationId xmlns:p14="http://schemas.microsoft.com/office/powerpoint/2010/main" val="371648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39875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290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4842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31955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8471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6864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63708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2129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6DD44-7D41-456A-83BB-84E09EBDBF25}" type="datetime1">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B1178-F390-4081-BB4B-2EC951AD4D0D}" type="slidenum">
              <a:rPr lang="en-US" smtClean="0"/>
              <a:t>‹#›</a:t>
            </a:fld>
            <a:endParaRPr lang="en-US"/>
          </a:p>
        </p:txBody>
      </p:sp>
    </p:spTree>
    <p:extLst>
      <p:ext uri="{BB962C8B-B14F-4D97-AF65-F5344CB8AC3E}">
        <p14:creationId xmlns:p14="http://schemas.microsoft.com/office/powerpoint/2010/main" val="2510258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37" name="Shape 37"/>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15926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91693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27370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5971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6DD44-7D41-456A-83BB-84E09EBDBF25}" type="datetime1">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B1178-F390-4081-BB4B-2EC951AD4D0D}" type="slidenum">
              <a:rPr lang="en-US" smtClean="0"/>
              <a:t>‹#›</a:t>
            </a:fld>
            <a:endParaRPr lang="en-US"/>
          </a:p>
        </p:txBody>
      </p:sp>
    </p:spTree>
    <p:extLst>
      <p:ext uri="{BB962C8B-B14F-4D97-AF65-F5344CB8AC3E}">
        <p14:creationId xmlns:p14="http://schemas.microsoft.com/office/powerpoint/2010/main" val="379716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56B18-FFF9-4D41-A2F4-3EABF2AD7766}" type="datetime1">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B1178-F390-4081-BB4B-2EC951AD4D0D}" type="slidenum">
              <a:rPr lang="en-US" smtClean="0"/>
              <a:t>‹#›</a:t>
            </a:fld>
            <a:endParaRPr lang="en-US"/>
          </a:p>
        </p:txBody>
      </p:sp>
    </p:spTree>
    <p:extLst>
      <p:ext uri="{BB962C8B-B14F-4D97-AF65-F5344CB8AC3E}">
        <p14:creationId xmlns:p14="http://schemas.microsoft.com/office/powerpoint/2010/main" val="271148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F0A820-B8DB-4A1A-B3A0-58451C00FAE9}" type="datetime1">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B1178-F390-4081-BB4B-2EC951AD4D0D}" type="slidenum">
              <a:rPr lang="en-US" smtClean="0"/>
              <a:t>‹#›</a:t>
            </a:fld>
            <a:endParaRPr lang="en-US"/>
          </a:p>
        </p:txBody>
      </p:sp>
    </p:spTree>
    <p:extLst>
      <p:ext uri="{BB962C8B-B14F-4D97-AF65-F5344CB8AC3E}">
        <p14:creationId xmlns:p14="http://schemas.microsoft.com/office/powerpoint/2010/main" val="932180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67ABD5-FF48-4CFB-A2BE-3F586C4966DB}" type="datetime1">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EB1178-F390-4081-BB4B-2EC951AD4D0D}" type="slidenum">
              <a:rPr lang="en-US" smtClean="0"/>
              <a:t>‹#›</a:t>
            </a:fld>
            <a:endParaRPr lang="en-US"/>
          </a:p>
        </p:txBody>
      </p:sp>
    </p:spTree>
    <p:extLst>
      <p:ext uri="{BB962C8B-B14F-4D97-AF65-F5344CB8AC3E}">
        <p14:creationId xmlns:p14="http://schemas.microsoft.com/office/powerpoint/2010/main" val="28752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FDD7BF-EA9F-4A15-93BC-4B585EF0B66F}" type="datetime1">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EB1178-F390-4081-BB4B-2EC951AD4D0D}" type="slidenum">
              <a:rPr lang="en-US" smtClean="0"/>
              <a:t>‹#›</a:t>
            </a:fld>
            <a:endParaRPr lang="en-US"/>
          </a:p>
        </p:txBody>
      </p:sp>
    </p:spTree>
    <p:extLst>
      <p:ext uri="{BB962C8B-B14F-4D97-AF65-F5344CB8AC3E}">
        <p14:creationId xmlns:p14="http://schemas.microsoft.com/office/powerpoint/2010/main" val="5273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791B4-782A-4F0D-93C9-15D01929DF55}" type="datetime1">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EB1178-F390-4081-BB4B-2EC951AD4D0D}" type="slidenum">
              <a:rPr lang="en-US" smtClean="0"/>
              <a:t>‹#›</a:t>
            </a:fld>
            <a:endParaRPr lang="en-US"/>
          </a:p>
        </p:txBody>
      </p:sp>
    </p:spTree>
    <p:extLst>
      <p:ext uri="{BB962C8B-B14F-4D97-AF65-F5344CB8AC3E}">
        <p14:creationId xmlns:p14="http://schemas.microsoft.com/office/powerpoint/2010/main" val="243449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F5268-C8EA-491E-A9E5-4DF4D0F99481}" type="datetime1">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B1178-F390-4081-BB4B-2EC951AD4D0D}" type="slidenum">
              <a:rPr lang="en-US" smtClean="0"/>
              <a:t>‹#›</a:t>
            </a:fld>
            <a:endParaRPr lang="en-US"/>
          </a:p>
        </p:txBody>
      </p:sp>
    </p:spTree>
    <p:extLst>
      <p:ext uri="{BB962C8B-B14F-4D97-AF65-F5344CB8AC3E}">
        <p14:creationId xmlns:p14="http://schemas.microsoft.com/office/powerpoint/2010/main" val="4573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4D1EB-E20A-479A-8FC8-576F04CE0D4F}" type="datetime1">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B1178-F390-4081-BB4B-2EC951AD4D0D}" type="slidenum">
              <a:rPr lang="en-US" smtClean="0"/>
              <a:t>‹#›</a:t>
            </a:fld>
            <a:endParaRPr lang="en-US"/>
          </a:p>
        </p:txBody>
      </p:sp>
    </p:spTree>
    <p:extLst>
      <p:ext uri="{BB962C8B-B14F-4D97-AF65-F5344CB8AC3E}">
        <p14:creationId xmlns:p14="http://schemas.microsoft.com/office/powerpoint/2010/main" val="1744449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A12C0-2C4A-4016-A082-EC058D475E6A}" type="datetime1">
              <a:rPr lang="en-US" smtClean="0"/>
              <a:t>12/3/2019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B1178-F390-4081-BB4B-2EC951AD4D0D}" type="slidenum">
              <a:rPr lang="en-US" smtClean="0"/>
              <a:t>‹#›</a:t>
            </a:fld>
            <a:endParaRPr lang="en-US"/>
          </a:p>
        </p:txBody>
      </p:sp>
    </p:spTree>
    <p:extLst>
      <p:ext uri="{BB962C8B-B14F-4D97-AF65-F5344CB8AC3E}">
        <p14:creationId xmlns:p14="http://schemas.microsoft.com/office/powerpoint/2010/main" val="3823502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69321521"/>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 Id="rId9" Type="http://schemas.openxmlformats.org/officeDocument/2006/relationships/image" Target="../media/image53.emf"/></Relationships>
</file>

<file path=ppt/slides/_rels/slide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315"/>
            <a:ext cx="9144000" cy="6858000"/>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62000" y="3269894"/>
            <a:ext cx="7772400" cy="1625956"/>
          </a:xfrm>
        </p:spPr>
        <p:txBody>
          <a:bodyPr>
            <a:normAutofit/>
          </a:bodyPr>
          <a:lstStyle/>
          <a:p>
            <a:r>
              <a:rPr lang="en-US" sz="2500" b="1" dirty="0" smtClean="0">
                <a:solidFill>
                  <a:schemeClr val="tx1"/>
                </a:solidFill>
              </a:rPr>
              <a:t>Jeffrey Pierce</a:t>
            </a:r>
            <a:endParaRPr lang="en-US" sz="2500" dirty="0" smtClean="0">
              <a:solidFill>
                <a:schemeClr val="tx1"/>
              </a:solidFill>
            </a:endParaRPr>
          </a:p>
          <a:p>
            <a:r>
              <a:rPr lang="en-US" sz="2500" dirty="0" smtClean="0">
                <a:solidFill>
                  <a:schemeClr val="tx1"/>
                </a:solidFill>
              </a:rPr>
              <a:t>Kim Sakamoto, Emily </a:t>
            </a:r>
            <a:r>
              <a:rPr lang="en-US" sz="2500" dirty="0" err="1">
                <a:solidFill>
                  <a:schemeClr val="tx1"/>
                </a:solidFill>
              </a:rPr>
              <a:t>Ramnarine</a:t>
            </a:r>
            <a:r>
              <a:rPr lang="en-US" sz="2500" dirty="0">
                <a:solidFill>
                  <a:schemeClr val="tx1"/>
                </a:solidFill>
              </a:rPr>
              <a:t>, Anna </a:t>
            </a:r>
            <a:r>
              <a:rPr lang="en-US" sz="2500" dirty="0" err="1" smtClean="0">
                <a:solidFill>
                  <a:schemeClr val="tx1"/>
                </a:solidFill>
              </a:rPr>
              <a:t>Hodshire</a:t>
            </a:r>
            <a:endParaRPr lang="en-US" sz="2500" dirty="0" smtClean="0">
              <a:solidFill>
                <a:schemeClr val="tx1"/>
              </a:solidFill>
            </a:endParaRPr>
          </a:p>
        </p:txBody>
      </p:sp>
      <p:sp>
        <p:nvSpPr>
          <p:cNvPr id="5" name="TextBox 4"/>
          <p:cNvSpPr txBox="1"/>
          <p:nvPr/>
        </p:nvSpPr>
        <p:spPr>
          <a:xfrm>
            <a:off x="200025" y="6058555"/>
            <a:ext cx="8686800" cy="954107"/>
          </a:xfrm>
          <a:prstGeom prst="rect">
            <a:avLst/>
          </a:prstGeom>
          <a:noFill/>
        </p:spPr>
        <p:txBody>
          <a:bodyPr wrap="square" rtlCol="0">
            <a:spAutoFit/>
          </a:bodyPr>
          <a:lstStyle/>
          <a:p>
            <a:r>
              <a:rPr lang="en-US" sz="1400" dirty="0"/>
              <a:t>This study was supported by the U.S. National Science Foundation under Grant No. </a:t>
            </a:r>
            <a:r>
              <a:rPr lang="en-US" sz="1400" dirty="0" smtClean="0"/>
              <a:t>AGS-1559607, </a:t>
            </a:r>
            <a:r>
              <a:rPr lang="en-US" sz="1400" dirty="0"/>
              <a:t>the U.S. National Oceanic and Atmospheric Administration under Grant No. </a:t>
            </a:r>
            <a:r>
              <a:rPr lang="en-US" sz="1400" dirty="0" smtClean="0"/>
              <a:t>NA17OAR430001, and the Joint </a:t>
            </a:r>
            <a:r>
              <a:rPr lang="en-US" sz="1400" dirty="0"/>
              <a:t>Fire Science Program (JFSP) under Project 14-1-03-26</a:t>
            </a:r>
            <a:r>
              <a:rPr lang="en-US" sz="1400" i="1" dirty="0"/>
              <a:t>. </a:t>
            </a:r>
            <a:r>
              <a:rPr lang="en-US" sz="1400" i="1" dirty="0" smtClean="0"/>
              <a:t/>
            </a:r>
            <a:br>
              <a:rPr lang="en-US" sz="1400" i="1" dirty="0" smtClean="0"/>
            </a:br>
            <a:endParaRPr lang="en-US" sz="1400" dirty="0"/>
          </a:p>
        </p:txBody>
      </p:sp>
      <p:sp>
        <p:nvSpPr>
          <p:cNvPr id="2" name="Slide Number Placeholder 1"/>
          <p:cNvSpPr>
            <a:spLocks noGrp="1"/>
          </p:cNvSpPr>
          <p:nvPr>
            <p:ph type="sldNum" sz="quarter" idx="12"/>
          </p:nvPr>
        </p:nvSpPr>
        <p:spPr>
          <a:xfrm>
            <a:off x="6524625" y="6061075"/>
            <a:ext cx="2133600" cy="365125"/>
          </a:xfrm>
        </p:spPr>
        <p:txBody>
          <a:bodyPr/>
          <a:lstStyle/>
          <a:p>
            <a:fld id="{C8EB1178-F390-4081-BB4B-2EC951AD4D0D}" type="slidenum">
              <a:rPr lang="en-US" smtClean="0"/>
              <a:t>1</a:t>
            </a:fld>
            <a:endParaRPr lang="en-US" dirty="0"/>
          </a:p>
        </p:txBody>
      </p:sp>
      <p:pic>
        <p:nvPicPr>
          <p:cNvPr id="16389" name="Picture 5" descr="https://lh6.googleusercontent.com/dO5OK36JV0erHRUKMXu6MS5VS1pd3CcgiayRbVQYHRQ3o9eKJn_RcqrZj2HN9XfhCh8AJmkhdsBPK3bJJcvLjX-sf6XMEn2YTEQg_irKE6a3-PaAZ3uk_E56R2mPSFizV2YE7BfWlN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999" y="4984259"/>
            <a:ext cx="1036820" cy="1042029"/>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https://lh3.googleusercontent.com/oWmltgMGzHC6nez90ZHTnTV_reXhd8NQjAsSyJwpIVvECFYk9V7uzqg5zO_k2f_edAUQPYsAS_pbAxxnWefRamvYY5e8mKSTndwspn9SbTUZxkQPFqofpBS-eEbH0nzXWyEFZFHTSA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2515" y="5057775"/>
            <a:ext cx="915055" cy="915055"/>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descr="Image result for joint fire science progr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0266" y="5038725"/>
            <a:ext cx="935436" cy="93309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918010" y="629726"/>
            <a:ext cx="7250229" cy="1771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Representing sub-grid biomass burning processes in regional and global models</a:t>
            </a:r>
          </a:p>
        </p:txBody>
      </p:sp>
    </p:spTree>
    <p:extLst>
      <p:ext uri="{BB962C8B-B14F-4D97-AF65-F5344CB8AC3E}">
        <p14:creationId xmlns:p14="http://schemas.microsoft.com/office/powerpoint/2010/main" val="1960285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Biomass-burning particle distributions get larger and narrower with aging</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046" y="1856986"/>
            <a:ext cx="5237311" cy="442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8836" y="6432402"/>
            <a:ext cx="6183608" cy="369332"/>
          </a:xfrm>
          <a:prstGeom prst="rect">
            <a:avLst/>
          </a:prstGeom>
          <a:noFill/>
        </p:spPr>
        <p:txBody>
          <a:bodyPr wrap="square" rtlCol="0">
            <a:spAutoFit/>
          </a:bodyPr>
          <a:lstStyle/>
          <a:p>
            <a:r>
              <a:rPr lang="en-US" dirty="0"/>
              <a:t> </a:t>
            </a:r>
            <a:r>
              <a:rPr lang="en-US" dirty="0" err="1"/>
              <a:t>Janhäll</a:t>
            </a:r>
            <a:r>
              <a:rPr lang="en-US" dirty="0"/>
              <a:t>, S., </a:t>
            </a:r>
            <a:r>
              <a:rPr lang="en-US" dirty="0" smtClean="0"/>
              <a:t>et al.:, </a:t>
            </a:r>
            <a:r>
              <a:rPr lang="en-US" dirty="0"/>
              <a:t>Atmos. Chem. Phys., 10, </a:t>
            </a:r>
            <a:r>
              <a:rPr lang="en-US" dirty="0" smtClean="0"/>
              <a:t>1427-1439, </a:t>
            </a:r>
            <a:r>
              <a:rPr lang="en-US" dirty="0"/>
              <a:t>2010.</a:t>
            </a:r>
          </a:p>
        </p:txBody>
      </p:sp>
      <p:cxnSp>
        <p:nvCxnSpPr>
          <p:cNvPr id="5" name="Straight Arrow Connector 4"/>
          <p:cNvCxnSpPr/>
          <p:nvPr/>
        </p:nvCxnSpPr>
        <p:spPr>
          <a:xfrm>
            <a:off x="2913321" y="3498112"/>
            <a:ext cx="2190307" cy="1807535"/>
          </a:xfrm>
          <a:prstGeom prst="straightConnector1">
            <a:avLst/>
          </a:prstGeom>
          <a:ln w="139700">
            <a:solidFill>
              <a:srgbClr val="71FD23"/>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356514">
            <a:off x="3253646" y="4066960"/>
            <a:ext cx="1523672" cy="584775"/>
          </a:xfrm>
          <a:prstGeom prst="rect">
            <a:avLst/>
          </a:prstGeom>
          <a:noFill/>
        </p:spPr>
        <p:txBody>
          <a:bodyPr wrap="square" rtlCol="0">
            <a:spAutoFit/>
          </a:bodyPr>
          <a:lstStyle/>
          <a:p>
            <a:r>
              <a:rPr lang="en-US" sz="3200" dirty="0" smtClean="0"/>
              <a:t>Aging</a:t>
            </a:r>
            <a:endParaRPr lang="en-US" sz="3200" dirty="0"/>
          </a:p>
        </p:txBody>
      </p:sp>
      <p:sp>
        <p:nvSpPr>
          <p:cNvPr id="3" name="Slide Number Placeholder 2"/>
          <p:cNvSpPr>
            <a:spLocks noGrp="1"/>
          </p:cNvSpPr>
          <p:nvPr>
            <p:ph type="sldNum" sz="quarter" idx="12"/>
          </p:nvPr>
        </p:nvSpPr>
        <p:spPr/>
        <p:txBody>
          <a:bodyPr/>
          <a:lstStyle/>
          <a:p>
            <a:fld id="{C8EB1178-F390-4081-BB4B-2EC951AD4D0D}" type="slidenum">
              <a:rPr lang="en-US" smtClean="0"/>
              <a:t>10</a:t>
            </a:fld>
            <a:endParaRPr lang="en-US"/>
          </a:p>
        </p:txBody>
      </p:sp>
    </p:spTree>
    <p:extLst>
      <p:ext uri="{BB962C8B-B14F-4D97-AF65-F5344CB8AC3E}">
        <p14:creationId xmlns:p14="http://schemas.microsoft.com/office/powerpoint/2010/main" val="228754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Shape 187"/>
          <p:cNvPicPr preferRelativeResize="0"/>
          <p:nvPr/>
        </p:nvPicPr>
        <p:blipFill rotWithShape="1">
          <a:blip r:embed="rId3">
            <a:alphaModFix/>
          </a:blip>
          <a:srcRect b="8054"/>
          <a:stretch/>
        </p:blipFill>
        <p:spPr>
          <a:xfrm>
            <a:off x="723601" y="2387676"/>
            <a:ext cx="3975899" cy="2819251"/>
          </a:xfrm>
          <a:prstGeom prst="rect">
            <a:avLst/>
          </a:prstGeom>
          <a:noFill/>
          <a:ln>
            <a:noFill/>
          </a:ln>
        </p:spPr>
      </p:pic>
      <p:sp>
        <p:nvSpPr>
          <p:cNvPr id="189" name="Shape 189"/>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11</a:t>
            </a:fld>
            <a:endParaRPr kern="0">
              <a:solidFill>
                <a:srgbClr val="595959"/>
              </a:solidFill>
              <a:latin typeface="Arial"/>
              <a:cs typeface="Arial"/>
              <a:sym typeface="Arial"/>
            </a:endParaRPr>
          </a:p>
        </p:txBody>
      </p:sp>
      <p:pic>
        <p:nvPicPr>
          <p:cNvPr id="190" name="Shape 190"/>
          <p:cNvPicPr preferRelativeResize="0"/>
          <p:nvPr/>
        </p:nvPicPr>
        <p:blipFill rotWithShape="1">
          <a:blip r:embed="rId4">
            <a:alphaModFix/>
          </a:blip>
          <a:srcRect b="7415"/>
          <a:stretch/>
        </p:blipFill>
        <p:spPr>
          <a:xfrm>
            <a:off x="4836025" y="2469026"/>
            <a:ext cx="3914376" cy="2737901"/>
          </a:xfrm>
          <a:prstGeom prst="rect">
            <a:avLst/>
          </a:prstGeom>
          <a:noFill/>
          <a:ln>
            <a:noFill/>
          </a:ln>
        </p:spPr>
      </p:pic>
      <p:sp>
        <p:nvSpPr>
          <p:cNvPr id="191" name="Shape 191"/>
          <p:cNvSpPr txBox="1"/>
          <p:nvPr/>
        </p:nvSpPr>
        <p:spPr>
          <a:xfrm>
            <a:off x="1324500" y="2568875"/>
            <a:ext cx="1062600" cy="472800"/>
          </a:xfrm>
          <a:prstGeom prst="rect">
            <a:avLst/>
          </a:prstGeom>
          <a:noFill/>
          <a:ln>
            <a:noFill/>
          </a:ln>
        </p:spPr>
        <p:txBody>
          <a:bodyPr spcFirstLastPara="1" wrap="square" lIns="91425" tIns="91425" rIns="91425" bIns="91425" anchor="t" anchorCtr="0">
            <a:noAutofit/>
          </a:bodyPr>
          <a:lstStyle/>
          <a:p>
            <a:pPr>
              <a:buClr>
                <a:srgbClr val="000000"/>
              </a:buClr>
            </a:pPr>
            <a:r>
              <a:rPr lang="en" sz="1400" kern="0">
                <a:solidFill>
                  <a:srgbClr val="000000"/>
                </a:solidFill>
                <a:latin typeface="Arial"/>
                <a:cs typeface="Arial"/>
                <a:sym typeface="Arial"/>
              </a:rPr>
              <a:t>3000 cm</a:t>
            </a:r>
            <a:r>
              <a:rPr lang="en" sz="1400" kern="0" baseline="30000">
                <a:solidFill>
                  <a:srgbClr val="000000"/>
                </a:solidFill>
                <a:latin typeface="Arial"/>
                <a:cs typeface="Arial"/>
                <a:sym typeface="Arial"/>
              </a:rPr>
              <a:t>-3</a:t>
            </a:r>
            <a:endParaRPr sz="1400" kern="0" baseline="30000">
              <a:solidFill>
                <a:srgbClr val="000000"/>
              </a:solidFill>
              <a:latin typeface="Arial"/>
              <a:cs typeface="Arial"/>
              <a:sym typeface="Arial"/>
            </a:endParaRPr>
          </a:p>
        </p:txBody>
      </p:sp>
      <p:sp>
        <p:nvSpPr>
          <p:cNvPr id="192" name="Shape 192"/>
          <p:cNvSpPr txBox="1"/>
          <p:nvPr/>
        </p:nvSpPr>
        <p:spPr>
          <a:xfrm>
            <a:off x="5374150" y="2568875"/>
            <a:ext cx="1062600" cy="472800"/>
          </a:xfrm>
          <a:prstGeom prst="rect">
            <a:avLst/>
          </a:prstGeom>
          <a:noFill/>
          <a:ln>
            <a:noFill/>
          </a:ln>
        </p:spPr>
        <p:txBody>
          <a:bodyPr spcFirstLastPara="1" wrap="square" lIns="91425" tIns="91425" rIns="91425" bIns="91425" anchor="t" anchorCtr="0">
            <a:noAutofit/>
          </a:bodyPr>
          <a:lstStyle/>
          <a:p>
            <a:pPr>
              <a:buClr>
                <a:srgbClr val="000000"/>
              </a:buClr>
            </a:pPr>
            <a:r>
              <a:rPr lang="en" sz="1400" kern="0">
                <a:solidFill>
                  <a:srgbClr val="000000"/>
                </a:solidFill>
                <a:latin typeface="Arial"/>
                <a:cs typeface="Arial"/>
                <a:sym typeface="Arial"/>
              </a:rPr>
              <a:t>1000 cm</a:t>
            </a:r>
            <a:r>
              <a:rPr lang="en" sz="1400" kern="0" baseline="30000">
                <a:solidFill>
                  <a:srgbClr val="000000"/>
                </a:solidFill>
                <a:latin typeface="Arial"/>
                <a:cs typeface="Arial"/>
                <a:sym typeface="Arial"/>
              </a:rPr>
              <a:t>-3</a:t>
            </a:r>
            <a:endParaRPr sz="1400" kern="0" baseline="30000">
              <a:solidFill>
                <a:srgbClr val="000000"/>
              </a:solidFill>
              <a:latin typeface="Arial"/>
              <a:cs typeface="Arial"/>
              <a:sym typeface="Arial"/>
            </a:endParaRPr>
          </a:p>
        </p:txBody>
      </p:sp>
      <p:sp>
        <p:nvSpPr>
          <p:cNvPr id="193" name="Shape 193"/>
          <p:cNvSpPr/>
          <p:nvPr/>
        </p:nvSpPr>
        <p:spPr>
          <a:xfrm>
            <a:off x="586608" y="2466000"/>
            <a:ext cx="695100" cy="2892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94" name="Shape 194"/>
          <p:cNvSpPr/>
          <p:nvPr/>
        </p:nvSpPr>
        <p:spPr>
          <a:xfrm>
            <a:off x="4830425" y="2474325"/>
            <a:ext cx="548700" cy="28929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95" name="Shape 195"/>
          <p:cNvSpPr txBox="1"/>
          <p:nvPr/>
        </p:nvSpPr>
        <p:spPr>
          <a:xfrm rot="-5400000">
            <a:off x="528933" y="3543738"/>
            <a:ext cx="9603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1200" kern="0" dirty="0">
                <a:solidFill>
                  <a:srgbClr val="000000"/>
                </a:solidFill>
                <a:latin typeface="Arial"/>
                <a:cs typeface="Arial"/>
                <a:sym typeface="Arial"/>
              </a:rPr>
              <a:t>dN/dlogD</a:t>
            </a:r>
            <a:r>
              <a:rPr lang="en" sz="1200" kern="0" baseline="-25000" dirty="0">
                <a:solidFill>
                  <a:srgbClr val="000000"/>
                </a:solidFill>
                <a:latin typeface="Arial"/>
                <a:cs typeface="Arial"/>
                <a:sym typeface="Arial"/>
              </a:rPr>
              <a:t>p</a:t>
            </a:r>
            <a:endParaRPr sz="1200" kern="0" dirty="0">
              <a:solidFill>
                <a:srgbClr val="000000"/>
              </a:solidFill>
              <a:latin typeface="Arial"/>
              <a:cs typeface="Arial"/>
              <a:sym typeface="Arial"/>
            </a:endParaRPr>
          </a:p>
        </p:txBody>
      </p:sp>
      <p:sp>
        <p:nvSpPr>
          <p:cNvPr id="196" name="Shape 196"/>
          <p:cNvSpPr txBox="1"/>
          <p:nvPr/>
        </p:nvSpPr>
        <p:spPr>
          <a:xfrm rot="-5400000">
            <a:off x="4664825" y="3543738"/>
            <a:ext cx="9603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1200" kern="0">
                <a:solidFill>
                  <a:srgbClr val="000000"/>
                </a:solidFill>
                <a:latin typeface="Arial"/>
                <a:cs typeface="Arial"/>
                <a:sym typeface="Arial"/>
              </a:rPr>
              <a:t>dN/dlogD</a:t>
            </a:r>
            <a:r>
              <a:rPr lang="en" sz="1200" kern="0" baseline="-25000">
                <a:solidFill>
                  <a:srgbClr val="000000"/>
                </a:solidFill>
                <a:latin typeface="Arial"/>
                <a:cs typeface="Arial"/>
                <a:sym typeface="Arial"/>
              </a:rPr>
              <a:t>p</a:t>
            </a:r>
            <a:endParaRPr sz="1200" kern="0">
              <a:solidFill>
                <a:srgbClr val="000000"/>
              </a:solidFill>
              <a:latin typeface="Arial"/>
              <a:cs typeface="Arial"/>
              <a:sym typeface="Arial"/>
            </a:endParaRPr>
          </a:p>
        </p:txBody>
      </p:sp>
      <p:sp>
        <p:nvSpPr>
          <p:cNvPr id="197" name="Shape 197"/>
          <p:cNvSpPr txBox="1"/>
          <p:nvPr/>
        </p:nvSpPr>
        <p:spPr>
          <a:xfrm>
            <a:off x="2632863" y="5246375"/>
            <a:ext cx="7227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1200" kern="0">
                <a:solidFill>
                  <a:srgbClr val="000000"/>
                </a:solidFill>
                <a:latin typeface="Arial"/>
                <a:cs typeface="Arial"/>
                <a:sym typeface="Arial"/>
              </a:rPr>
              <a:t>D</a:t>
            </a:r>
            <a:r>
              <a:rPr lang="en" sz="1200" kern="0" baseline="-25000">
                <a:solidFill>
                  <a:srgbClr val="000000"/>
                </a:solidFill>
                <a:latin typeface="Arial"/>
                <a:cs typeface="Arial"/>
                <a:sym typeface="Arial"/>
              </a:rPr>
              <a:t>p</a:t>
            </a:r>
            <a:r>
              <a:rPr lang="en" sz="1200" kern="0">
                <a:solidFill>
                  <a:srgbClr val="000000"/>
                </a:solidFill>
                <a:latin typeface="Arial"/>
                <a:cs typeface="Arial"/>
                <a:sym typeface="Arial"/>
              </a:rPr>
              <a:t> (μm)</a:t>
            </a:r>
            <a:endParaRPr sz="1200" kern="0">
              <a:solidFill>
                <a:srgbClr val="000000"/>
              </a:solidFill>
              <a:latin typeface="Arial"/>
              <a:cs typeface="Arial"/>
              <a:sym typeface="Arial"/>
            </a:endParaRPr>
          </a:p>
        </p:txBody>
      </p:sp>
      <p:sp>
        <p:nvSpPr>
          <p:cNvPr id="198" name="Shape 198"/>
          <p:cNvSpPr txBox="1"/>
          <p:nvPr/>
        </p:nvSpPr>
        <p:spPr>
          <a:xfrm>
            <a:off x="6632788" y="5246375"/>
            <a:ext cx="7227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1200" kern="0">
                <a:solidFill>
                  <a:srgbClr val="000000"/>
                </a:solidFill>
                <a:latin typeface="Arial"/>
                <a:cs typeface="Arial"/>
                <a:sym typeface="Arial"/>
              </a:rPr>
              <a:t>D</a:t>
            </a:r>
            <a:r>
              <a:rPr lang="en" sz="1200" kern="0" baseline="-25000">
                <a:solidFill>
                  <a:srgbClr val="000000"/>
                </a:solidFill>
                <a:latin typeface="Arial"/>
                <a:cs typeface="Arial"/>
                <a:sym typeface="Arial"/>
              </a:rPr>
              <a:t>p</a:t>
            </a:r>
            <a:r>
              <a:rPr lang="en" sz="1200" kern="0">
                <a:solidFill>
                  <a:srgbClr val="000000"/>
                </a:solidFill>
                <a:latin typeface="Arial"/>
                <a:cs typeface="Arial"/>
                <a:sym typeface="Arial"/>
              </a:rPr>
              <a:t> (μm)</a:t>
            </a:r>
            <a:endParaRPr sz="1200" kern="0">
              <a:solidFill>
                <a:srgbClr val="000000"/>
              </a:solidFill>
              <a:latin typeface="Arial"/>
              <a:cs typeface="Arial"/>
              <a:sym typeface="Arial"/>
            </a:endParaRPr>
          </a:p>
        </p:txBody>
      </p:sp>
      <p:sp>
        <p:nvSpPr>
          <p:cNvPr id="199" name="Shape 199"/>
          <p:cNvSpPr txBox="1"/>
          <p:nvPr/>
        </p:nvSpPr>
        <p:spPr>
          <a:xfrm>
            <a:off x="5491575" y="5472775"/>
            <a:ext cx="3979200" cy="489000"/>
          </a:xfrm>
          <a:prstGeom prst="rect">
            <a:avLst/>
          </a:prstGeom>
          <a:noFill/>
          <a:ln>
            <a:noFill/>
          </a:ln>
        </p:spPr>
        <p:txBody>
          <a:bodyPr spcFirstLastPara="1" wrap="square" lIns="91425" tIns="91425" rIns="91425" bIns="91425" anchor="ctr" anchorCtr="0">
            <a:noAutofit/>
          </a:bodyPr>
          <a:lstStyle/>
          <a:p>
            <a:pPr>
              <a:buClr>
                <a:srgbClr val="000000"/>
              </a:buClr>
            </a:pPr>
            <a:r>
              <a:rPr lang="en" sz="1200" kern="0">
                <a:solidFill>
                  <a:srgbClr val="595959"/>
                </a:solidFill>
                <a:latin typeface="Arial"/>
                <a:cs typeface="Arial"/>
                <a:sym typeface="Arial"/>
              </a:rPr>
              <a:t>http://pierce.atmos.colostate.edu/apps/mphys</a:t>
            </a:r>
            <a:endParaRPr sz="1200" kern="0">
              <a:solidFill>
                <a:srgbClr val="595959"/>
              </a:solidFill>
              <a:latin typeface="Arial"/>
              <a:cs typeface="Arial"/>
              <a:sym typeface="Arial"/>
            </a:endParaRPr>
          </a:p>
        </p:txBody>
      </p:sp>
      <p:sp>
        <p:nvSpPr>
          <p:cNvPr id="16" name="Shape 205"/>
          <p:cNvSpPr txBox="1">
            <a:spLocks/>
          </p:cNvSpPr>
          <p:nvPr/>
        </p:nvSpPr>
        <p:spPr>
          <a:xfrm>
            <a:off x="349800" y="282754"/>
            <a:ext cx="8520600" cy="572700"/>
          </a:xfrm>
          <a:prstGeom prst="rect">
            <a:avLst/>
          </a:prstGeom>
        </p:spPr>
        <p:txBody>
          <a:bodyPr spcFirstLastPara="1" vert="horz" wrap="square" lIns="91425" tIns="91425" rIns="91425" bIns="91425" rtlCol="0" anchor="t" anchorCtr="0">
            <a:noAutofit/>
          </a:bodyPr>
          <a:lstStyle>
            <a:lvl1pPr lvl="0" algn="ctr" defTabSz="914400" rtl="0" eaLnBrk="1" latinLnBrk="0" hangingPunct="1">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l"/>
            <a:r>
              <a:rPr lang="en-US" smtClean="0"/>
              <a:t>Higher number concentration causes more coagulation</a:t>
            </a:r>
            <a:endParaRPr lang="en-US" dirty="0"/>
          </a:p>
        </p:txBody>
      </p:sp>
    </p:spTree>
    <p:extLst>
      <p:ext uri="{BB962C8B-B14F-4D97-AF65-F5344CB8AC3E}">
        <p14:creationId xmlns:p14="http://schemas.microsoft.com/office/powerpoint/2010/main" val="3250130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p:cNvPicPr preferRelativeResize="0"/>
          <p:nvPr/>
        </p:nvPicPr>
        <p:blipFill rotWithShape="1">
          <a:blip r:embed="rId3">
            <a:alphaModFix/>
          </a:blip>
          <a:srcRect b="8054"/>
          <a:stretch/>
        </p:blipFill>
        <p:spPr>
          <a:xfrm>
            <a:off x="723601" y="1930476"/>
            <a:ext cx="3975899" cy="2819251"/>
          </a:xfrm>
          <a:prstGeom prst="rect">
            <a:avLst/>
          </a:prstGeom>
          <a:noFill/>
          <a:ln>
            <a:noFill/>
          </a:ln>
        </p:spPr>
      </p:pic>
      <p:sp>
        <p:nvSpPr>
          <p:cNvPr id="206" name="Shape 206"/>
          <p:cNvSpPr txBox="1">
            <a:spLocks noGrp="1"/>
          </p:cNvSpPr>
          <p:nvPr>
            <p:ph type="sldNum" idx="12"/>
          </p:nvPr>
        </p:nvSpPr>
        <p:spPr>
          <a:xfrm>
            <a:off x="8472458" y="6430056"/>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12</a:t>
            </a:fld>
            <a:endParaRPr kern="0">
              <a:solidFill>
                <a:srgbClr val="595959"/>
              </a:solidFill>
              <a:latin typeface="Arial"/>
              <a:cs typeface="Arial"/>
              <a:sym typeface="Arial"/>
            </a:endParaRPr>
          </a:p>
        </p:txBody>
      </p:sp>
      <p:pic>
        <p:nvPicPr>
          <p:cNvPr id="207" name="Shape 207"/>
          <p:cNvPicPr preferRelativeResize="0"/>
          <p:nvPr/>
        </p:nvPicPr>
        <p:blipFill rotWithShape="1">
          <a:blip r:embed="rId4">
            <a:alphaModFix/>
          </a:blip>
          <a:srcRect b="7415"/>
          <a:stretch/>
        </p:blipFill>
        <p:spPr>
          <a:xfrm>
            <a:off x="4836025" y="2011826"/>
            <a:ext cx="3914376" cy="2737901"/>
          </a:xfrm>
          <a:prstGeom prst="rect">
            <a:avLst/>
          </a:prstGeom>
          <a:noFill/>
          <a:ln>
            <a:noFill/>
          </a:ln>
        </p:spPr>
      </p:pic>
      <p:sp>
        <p:nvSpPr>
          <p:cNvPr id="208" name="Shape 208"/>
          <p:cNvSpPr txBox="1"/>
          <p:nvPr/>
        </p:nvSpPr>
        <p:spPr>
          <a:xfrm>
            <a:off x="1324500" y="2111675"/>
            <a:ext cx="1062600" cy="472800"/>
          </a:xfrm>
          <a:prstGeom prst="rect">
            <a:avLst/>
          </a:prstGeom>
          <a:noFill/>
          <a:ln>
            <a:noFill/>
          </a:ln>
        </p:spPr>
        <p:txBody>
          <a:bodyPr spcFirstLastPara="1" wrap="square" lIns="91425" tIns="91425" rIns="91425" bIns="91425" anchor="t" anchorCtr="0">
            <a:noAutofit/>
          </a:bodyPr>
          <a:lstStyle/>
          <a:p>
            <a:pPr>
              <a:buClr>
                <a:srgbClr val="000000"/>
              </a:buClr>
            </a:pPr>
            <a:r>
              <a:rPr lang="en" sz="1400" kern="0">
                <a:solidFill>
                  <a:srgbClr val="000000"/>
                </a:solidFill>
                <a:latin typeface="Arial"/>
                <a:cs typeface="Arial"/>
                <a:sym typeface="Arial"/>
              </a:rPr>
              <a:t>3000 cm</a:t>
            </a:r>
            <a:r>
              <a:rPr lang="en" sz="1400" kern="0" baseline="30000">
                <a:solidFill>
                  <a:srgbClr val="000000"/>
                </a:solidFill>
                <a:latin typeface="Arial"/>
                <a:cs typeface="Arial"/>
                <a:sym typeface="Arial"/>
              </a:rPr>
              <a:t>-3</a:t>
            </a:r>
            <a:endParaRPr sz="1400" kern="0" baseline="30000">
              <a:solidFill>
                <a:srgbClr val="000000"/>
              </a:solidFill>
              <a:latin typeface="Arial"/>
              <a:cs typeface="Arial"/>
              <a:sym typeface="Arial"/>
            </a:endParaRPr>
          </a:p>
        </p:txBody>
      </p:sp>
      <p:sp>
        <p:nvSpPr>
          <p:cNvPr id="209" name="Shape 209"/>
          <p:cNvSpPr txBox="1"/>
          <p:nvPr/>
        </p:nvSpPr>
        <p:spPr>
          <a:xfrm>
            <a:off x="5374150" y="2111675"/>
            <a:ext cx="1062600" cy="472800"/>
          </a:xfrm>
          <a:prstGeom prst="rect">
            <a:avLst/>
          </a:prstGeom>
          <a:noFill/>
          <a:ln>
            <a:noFill/>
          </a:ln>
        </p:spPr>
        <p:txBody>
          <a:bodyPr spcFirstLastPara="1" wrap="square" lIns="91425" tIns="91425" rIns="91425" bIns="91425" anchor="t" anchorCtr="0">
            <a:noAutofit/>
          </a:bodyPr>
          <a:lstStyle/>
          <a:p>
            <a:pPr>
              <a:buClr>
                <a:srgbClr val="000000"/>
              </a:buClr>
            </a:pPr>
            <a:r>
              <a:rPr lang="en" sz="1400" kern="0">
                <a:solidFill>
                  <a:srgbClr val="000000"/>
                </a:solidFill>
                <a:latin typeface="Arial"/>
                <a:cs typeface="Arial"/>
                <a:sym typeface="Arial"/>
              </a:rPr>
              <a:t>1000 cm</a:t>
            </a:r>
            <a:r>
              <a:rPr lang="en" sz="1400" kern="0" baseline="30000">
                <a:solidFill>
                  <a:srgbClr val="000000"/>
                </a:solidFill>
                <a:latin typeface="Arial"/>
                <a:cs typeface="Arial"/>
                <a:sym typeface="Arial"/>
              </a:rPr>
              <a:t>-3</a:t>
            </a:r>
            <a:endParaRPr sz="1400" kern="0" baseline="30000">
              <a:solidFill>
                <a:srgbClr val="000000"/>
              </a:solidFill>
              <a:latin typeface="Arial"/>
              <a:cs typeface="Arial"/>
              <a:sym typeface="Arial"/>
            </a:endParaRPr>
          </a:p>
        </p:txBody>
      </p:sp>
      <p:sp>
        <p:nvSpPr>
          <p:cNvPr id="210" name="Shape 210"/>
          <p:cNvSpPr/>
          <p:nvPr/>
        </p:nvSpPr>
        <p:spPr>
          <a:xfrm>
            <a:off x="582900" y="2008800"/>
            <a:ext cx="695100" cy="2892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1" name="Shape 211"/>
          <p:cNvSpPr/>
          <p:nvPr/>
        </p:nvSpPr>
        <p:spPr>
          <a:xfrm>
            <a:off x="4801550" y="2017125"/>
            <a:ext cx="548700" cy="28929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2" name="Shape 212"/>
          <p:cNvSpPr txBox="1"/>
          <p:nvPr/>
        </p:nvSpPr>
        <p:spPr>
          <a:xfrm rot="-5400000">
            <a:off x="554100" y="4462952"/>
            <a:ext cx="9603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1200" kern="0">
                <a:solidFill>
                  <a:srgbClr val="000000"/>
                </a:solidFill>
                <a:latin typeface="Arial"/>
                <a:cs typeface="Arial"/>
                <a:sym typeface="Arial"/>
              </a:rPr>
              <a:t>dN/dlogD</a:t>
            </a:r>
            <a:r>
              <a:rPr lang="en" sz="1200" kern="0" baseline="-25000">
                <a:solidFill>
                  <a:srgbClr val="000000"/>
                </a:solidFill>
                <a:latin typeface="Arial"/>
                <a:cs typeface="Arial"/>
                <a:sym typeface="Arial"/>
              </a:rPr>
              <a:t>p</a:t>
            </a:r>
            <a:endParaRPr sz="1200" kern="0">
              <a:solidFill>
                <a:srgbClr val="000000"/>
              </a:solidFill>
              <a:latin typeface="Arial"/>
              <a:cs typeface="Arial"/>
              <a:sym typeface="Arial"/>
            </a:endParaRPr>
          </a:p>
        </p:txBody>
      </p:sp>
      <p:sp>
        <p:nvSpPr>
          <p:cNvPr id="213" name="Shape 213"/>
          <p:cNvSpPr txBox="1"/>
          <p:nvPr/>
        </p:nvSpPr>
        <p:spPr>
          <a:xfrm rot="-5400000">
            <a:off x="4664825" y="3057663"/>
            <a:ext cx="9603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1200" kern="0">
                <a:solidFill>
                  <a:srgbClr val="000000"/>
                </a:solidFill>
                <a:latin typeface="Arial"/>
                <a:cs typeface="Arial"/>
                <a:sym typeface="Arial"/>
              </a:rPr>
              <a:t>dN/dlogD</a:t>
            </a:r>
            <a:r>
              <a:rPr lang="en" sz="1200" kern="0" baseline="-25000">
                <a:solidFill>
                  <a:srgbClr val="000000"/>
                </a:solidFill>
                <a:latin typeface="Arial"/>
                <a:cs typeface="Arial"/>
                <a:sym typeface="Arial"/>
              </a:rPr>
              <a:t>p</a:t>
            </a:r>
            <a:endParaRPr sz="1200" kern="0">
              <a:solidFill>
                <a:srgbClr val="000000"/>
              </a:solidFill>
              <a:latin typeface="Arial"/>
              <a:cs typeface="Arial"/>
              <a:sym typeface="Arial"/>
            </a:endParaRPr>
          </a:p>
        </p:txBody>
      </p:sp>
      <p:sp>
        <p:nvSpPr>
          <p:cNvPr id="214" name="Shape 214"/>
          <p:cNvSpPr txBox="1"/>
          <p:nvPr/>
        </p:nvSpPr>
        <p:spPr>
          <a:xfrm>
            <a:off x="2632863" y="6165589"/>
            <a:ext cx="7227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1200" kern="0">
                <a:solidFill>
                  <a:srgbClr val="000000"/>
                </a:solidFill>
                <a:latin typeface="Arial"/>
                <a:cs typeface="Arial"/>
                <a:sym typeface="Arial"/>
              </a:rPr>
              <a:t>D</a:t>
            </a:r>
            <a:r>
              <a:rPr lang="en" sz="1200" kern="0" baseline="-25000">
                <a:solidFill>
                  <a:srgbClr val="000000"/>
                </a:solidFill>
                <a:latin typeface="Arial"/>
                <a:cs typeface="Arial"/>
                <a:sym typeface="Arial"/>
              </a:rPr>
              <a:t>p</a:t>
            </a:r>
            <a:r>
              <a:rPr lang="en" sz="1200" kern="0">
                <a:solidFill>
                  <a:srgbClr val="000000"/>
                </a:solidFill>
                <a:latin typeface="Arial"/>
                <a:cs typeface="Arial"/>
                <a:sym typeface="Arial"/>
              </a:rPr>
              <a:t> (μm)</a:t>
            </a:r>
            <a:endParaRPr sz="1200" kern="0">
              <a:solidFill>
                <a:srgbClr val="000000"/>
              </a:solidFill>
              <a:latin typeface="Arial"/>
              <a:cs typeface="Arial"/>
              <a:sym typeface="Arial"/>
            </a:endParaRPr>
          </a:p>
        </p:txBody>
      </p:sp>
      <p:sp>
        <p:nvSpPr>
          <p:cNvPr id="215" name="Shape 215"/>
          <p:cNvSpPr txBox="1"/>
          <p:nvPr/>
        </p:nvSpPr>
        <p:spPr>
          <a:xfrm>
            <a:off x="6570001" y="4611355"/>
            <a:ext cx="7227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1200" kern="0" dirty="0">
                <a:solidFill>
                  <a:srgbClr val="000000"/>
                </a:solidFill>
                <a:latin typeface="Arial"/>
                <a:cs typeface="Arial"/>
                <a:sym typeface="Arial"/>
              </a:rPr>
              <a:t>D</a:t>
            </a:r>
            <a:r>
              <a:rPr lang="en" sz="1200" kern="0" baseline="-25000" dirty="0">
                <a:solidFill>
                  <a:srgbClr val="000000"/>
                </a:solidFill>
                <a:latin typeface="Arial"/>
                <a:cs typeface="Arial"/>
                <a:sym typeface="Arial"/>
              </a:rPr>
              <a:t>p</a:t>
            </a:r>
            <a:r>
              <a:rPr lang="en" sz="1200" kern="0" dirty="0">
                <a:solidFill>
                  <a:srgbClr val="000000"/>
                </a:solidFill>
                <a:latin typeface="Arial"/>
                <a:cs typeface="Arial"/>
                <a:sym typeface="Arial"/>
              </a:rPr>
              <a:t> (μm)</a:t>
            </a:r>
            <a:endParaRPr sz="1200" kern="0" dirty="0">
              <a:solidFill>
                <a:srgbClr val="000000"/>
              </a:solidFill>
              <a:latin typeface="Arial"/>
              <a:cs typeface="Arial"/>
              <a:sym typeface="Arial"/>
            </a:endParaRPr>
          </a:p>
        </p:txBody>
      </p:sp>
      <p:sp>
        <p:nvSpPr>
          <p:cNvPr id="217" name="Shape 217"/>
          <p:cNvSpPr/>
          <p:nvPr/>
        </p:nvSpPr>
        <p:spPr>
          <a:xfrm>
            <a:off x="168750" y="1889525"/>
            <a:ext cx="8628900" cy="3285600"/>
          </a:xfrm>
          <a:prstGeom prst="rect">
            <a:avLst/>
          </a:prstGeom>
          <a:no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pic>
        <p:nvPicPr>
          <p:cNvPr id="218" name="Shape 218"/>
          <p:cNvPicPr preferRelativeResize="0"/>
          <p:nvPr/>
        </p:nvPicPr>
        <p:blipFill rotWithShape="1">
          <a:blip r:embed="rId5">
            <a:alphaModFix/>
          </a:blip>
          <a:srcRect t="78937" r="82539"/>
          <a:stretch/>
        </p:blipFill>
        <p:spPr>
          <a:xfrm>
            <a:off x="6477651" y="5078896"/>
            <a:ext cx="1033025" cy="552704"/>
          </a:xfrm>
          <a:prstGeom prst="rect">
            <a:avLst/>
          </a:prstGeom>
          <a:noFill/>
          <a:ln>
            <a:noFill/>
          </a:ln>
        </p:spPr>
      </p:pic>
      <p:sp>
        <p:nvSpPr>
          <p:cNvPr id="219" name="Shape 219"/>
          <p:cNvSpPr txBox="1"/>
          <p:nvPr/>
        </p:nvSpPr>
        <p:spPr>
          <a:xfrm>
            <a:off x="6103851" y="4969396"/>
            <a:ext cx="1188850" cy="493200"/>
          </a:xfrm>
          <a:prstGeom prst="rect">
            <a:avLst/>
          </a:prstGeom>
          <a:noFill/>
          <a:ln>
            <a:noFill/>
          </a:ln>
        </p:spPr>
        <p:txBody>
          <a:bodyPr spcFirstLastPara="1" wrap="square" lIns="91425" tIns="91425" rIns="91425" bIns="91425" anchor="t" anchorCtr="0">
            <a:noAutofit/>
          </a:bodyPr>
          <a:lstStyle/>
          <a:p>
            <a:pPr>
              <a:buClr>
                <a:srgbClr val="000000"/>
              </a:buClr>
            </a:pPr>
            <a:r>
              <a:rPr lang="en" sz="1400" kern="0" dirty="0">
                <a:solidFill>
                  <a:srgbClr val="000000"/>
                </a:solidFill>
                <a:latin typeface="Arial"/>
                <a:cs typeface="Arial"/>
                <a:sym typeface="Arial"/>
              </a:rPr>
              <a:t>Small Fire</a:t>
            </a:r>
            <a:endParaRPr sz="1400" kern="0" dirty="0">
              <a:solidFill>
                <a:srgbClr val="000000"/>
              </a:solidFill>
              <a:latin typeface="Arial"/>
              <a:cs typeface="Arial"/>
              <a:sym typeface="Arial"/>
            </a:endParaRPr>
          </a:p>
        </p:txBody>
      </p:sp>
      <p:pic>
        <p:nvPicPr>
          <p:cNvPr id="220" name="Shape 220"/>
          <p:cNvPicPr preferRelativeResize="0"/>
          <p:nvPr/>
        </p:nvPicPr>
        <p:blipFill rotWithShape="1">
          <a:blip r:embed="rId5">
            <a:alphaModFix/>
          </a:blip>
          <a:srcRect l="43036"/>
          <a:stretch/>
        </p:blipFill>
        <p:spPr>
          <a:xfrm>
            <a:off x="875750" y="4402680"/>
            <a:ext cx="3370050" cy="2624150"/>
          </a:xfrm>
          <a:prstGeom prst="rect">
            <a:avLst/>
          </a:prstGeom>
          <a:noFill/>
          <a:ln>
            <a:noFill/>
          </a:ln>
        </p:spPr>
      </p:pic>
      <p:sp>
        <p:nvSpPr>
          <p:cNvPr id="221" name="Shape 221"/>
          <p:cNvSpPr txBox="1"/>
          <p:nvPr/>
        </p:nvSpPr>
        <p:spPr>
          <a:xfrm>
            <a:off x="1039600" y="4557655"/>
            <a:ext cx="4226400" cy="493200"/>
          </a:xfrm>
          <a:prstGeom prst="rect">
            <a:avLst/>
          </a:prstGeom>
          <a:noFill/>
          <a:ln>
            <a:noFill/>
          </a:ln>
        </p:spPr>
        <p:txBody>
          <a:bodyPr spcFirstLastPara="1" wrap="square" lIns="91425" tIns="91425" rIns="91425" bIns="91425" anchor="t" anchorCtr="0">
            <a:noAutofit/>
          </a:bodyPr>
          <a:lstStyle/>
          <a:p>
            <a:pPr>
              <a:buClr>
                <a:srgbClr val="000000"/>
              </a:buClr>
            </a:pPr>
            <a:r>
              <a:rPr lang="en" sz="1400" kern="0">
                <a:solidFill>
                  <a:srgbClr val="000000"/>
                </a:solidFill>
                <a:latin typeface="Arial"/>
                <a:cs typeface="Arial"/>
                <a:sym typeface="Arial"/>
              </a:rPr>
              <a:t>Large Fire</a:t>
            </a:r>
            <a:endParaRPr sz="1400" kern="0">
              <a:solidFill>
                <a:srgbClr val="000000"/>
              </a:solidFill>
              <a:latin typeface="Arial"/>
              <a:cs typeface="Arial"/>
              <a:sym typeface="Arial"/>
            </a:endParaRPr>
          </a:p>
        </p:txBody>
      </p:sp>
      <p:sp>
        <p:nvSpPr>
          <p:cNvPr id="20" name="Shape 213"/>
          <p:cNvSpPr txBox="1"/>
          <p:nvPr/>
        </p:nvSpPr>
        <p:spPr>
          <a:xfrm rot="-5400000">
            <a:off x="537449" y="3084116"/>
            <a:ext cx="9603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1200" kern="0">
                <a:solidFill>
                  <a:srgbClr val="000000"/>
                </a:solidFill>
                <a:latin typeface="Arial"/>
                <a:cs typeface="Arial"/>
                <a:sym typeface="Arial"/>
              </a:rPr>
              <a:t>dN/dlogD</a:t>
            </a:r>
            <a:r>
              <a:rPr lang="en" sz="1200" kern="0" baseline="-25000">
                <a:solidFill>
                  <a:srgbClr val="000000"/>
                </a:solidFill>
                <a:latin typeface="Arial"/>
                <a:cs typeface="Arial"/>
                <a:sym typeface="Arial"/>
              </a:rPr>
              <a:t>p</a:t>
            </a:r>
            <a:endParaRPr sz="1200" kern="0">
              <a:solidFill>
                <a:srgbClr val="000000"/>
              </a:solidFill>
              <a:latin typeface="Arial"/>
              <a:cs typeface="Arial"/>
              <a:sym typeface="Arial"/>
            </a:endParaRPr>
          </a:p>
        </p:txBody>
      </p:sp>
      <p:sp>
        <p:nvSpPr>
          <p:cNvPr id="21" name="Shape 248"/>
          <p:cNvSpPr txBox="1"/>
          <p:nvPr/>
        </p:nvSpPr>
        <p:spPr>
          <a:xfrm>
            <a:off x="2387100" y="5875085"/>
            <a:ext cx="1823700" cy="692700"/>
          </a:xfrm>
          <a:prstGeom prst="rect">
            <a:avLst/>
          </a:prstGeom>
          <a:solidFill>
            <a:srgbClr val="FFFFFF"/>
          </a:solidFill>
          <a:ln>
            <a:noFill/>
          </a:ln>
        </p:spPr>
        <p:txBody>
          <a:bodyPr spcFirstLastPara="1" wrap="square" lIns="91425" tIns="91425" rIns="91425" bIns="91425" anchor="t" anchorCtr="0">
            <a:noAutofit/>
          </a:bodyPr>
          <a:lstStyle/>
          <a:p>
            <a:pPr>
              <a:buClr>
                <a:srgbClr val="000000"/>
              </a:buClr>
            </a:pPr>
            <a:r>
              <a:rPr lang="en" sz="1400" kern="0" dirty="0">
                <a:latin typeface="Arial"/>
                <a:cs typeface="Arial"/>
                <a:sym typeface="Arial"/>
              </a:rPr>
              <a:t>Dilution happens more </a:t>
            </a:r>
            <a:r>
              <a:rPr lang="en" sz="1400" kern="0" dirty="0" smtClean="0">
                <a:latin typeface="Arial"/>
                <a:cs typeface="Arial"/>
                <a:sym typeface="Arial"/>
              </a:rPr>
              <a:t>slowly</a:t>
            </a:r>
            <a:endParaRPr sz="1400" kern="0" dirty="0">
              <a:latin typeface="Arial"/>
              <a:cs typeface="Arial"/>
              <a:sym typeface="Arial"/>
            </a:endParaRPr>
          </a:p>
        </p:txBody>
      </p:sp>
      <p:sp>
        <p:nvSpPr>
          <p:cNvPr id="22" name="Shape 249"/>
          <p:cNvSpPr txBox="1"/>
          <p:nvPr/>
        </p:nvSpPr>
        <p:spPr>
          <a:xfrm>
            <a:off x="6994163" y="5462596"/>
            <a:ext cx="1519108" cy="603923"/>
          </a:xfrm>
          <a:prstGeom prst="rect">
            <a:avLst/>
          </a:prstGeom>
          <a:solidFill>
            <a:srgbClr val="FFFFFF"/>
          </a:solidFill>
          <a:ln>
            <a:noFill/>
          </a:ln>
        </p:spPr>
        <p:txBody>
          <a:bodyPr spcFirstLastPara="1" wrap="square" lIns="91425" tIns="91425" rIns="91425" bIns="91425" anchor="t" anchorCtr="0">
            <a:noAutofit/>
          </a:bodyPr>
          <a:lstStyle/>
          <a:p>
            <a:pPr>
              <a:buClr>
                <a:srgbClr val="000000"/>
              </a:buClr>
            </a:pPr>
            <a:r>
              <a:rPr lang="en" sz="1400" kern="0" dirty="0">
                <a:solidFill>
                  <a:srgbClr val="000000"/>
                </a:solidFill>
                <a:latin typeface="Arial"/>
                <a:cs typeface="Arial"/>
                <a:sym typeface="Arial"/>
              </a:rPr>
              <a:t>Dilution happens more </a:t>
            </a:r>
            <a:r>
              <a:rPr lang="en" sz="1400" kern="0" dirty="0" smtClean="0">
                <a:solidFill>
                  <a:srgbClr val="000000"/>
                </a:solidFill>
                <a:latin typeface="Arial"/>
                <a:cs typeface="Arial"/>
                <a:sym typeface="Arial"/>
              </a:rPr>
              <a:t>quickly</a:t>
            </a:r>
            <a:endParaRPr sz="1400" kern="0" dirty="0">
              <a:solidFill>
                <a:srgbClr val="000000"/>
              </a:solidFill>
              <a:latin typeface="Arial"/>
              <a:cs typeface="Arial"/>
              <a:sym typeface="Arial"/>
            </a:endParaRPr>
          </a:p>
        </p:txBody>
      </p:sp>
      <p:sp>
        <p:nvSpPr>
          <p:cNvPr id="23" name="Shape 188"/>
          <p:cNvSpPr txBox="1">
            <a:spLocks/>
          </p:cNvSpPr>
          <p:nvPr/>
        </p:nvSpPr>
        <p:spPr>
          <a:xfrm>
            <a:off x="168750" y="183068"/>
            <a:ext cx="8520600" cy="572700"/>
          </a:xfrm>
          <a:prstGeom prst="rect">
            <a:avLst/>
          </a:prstGeom>
        </p:spPr>
        <p:txBody>
          <a:bodyPr spcFirstLastPara="1" vert="horz" wrap="square" lIns="91425" tIns="91425" rIns="91425" bIns="91425" rtlCol="0" anchor="t" anchorCtr="0">
            <a:noAutofit/>
          </a:bodyPr>
          <a:lstStyle>
            <a:lvl1pPr lvl="0" algn="ctr" defTabSz="914400" rtl="0" eaLnBrk="1" latinLnBrk="0" hangingPunct="1">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l"/>
            <a:r>
              <a:rPr lang="en-US" sz="3600" dirty="0" smtClean="0"/>
              <a:t>Less dilution (higher number concentration) causes more coagulation</a:t>
            </a:r>
            <a:endParaRPr lang="en-US" sz="3600" dirty="0"/>
          </a:p>
        </p:txBody>
      </p:sp>
    </p:spTree>
    <p:extLst>
      <p:ext uri="{BB962C8B-B14F-4D97-AF65-F5344CB8AC3E}">
        <p14:creationId xmlns:p14="http://schemas.microsoft.com/office/powerpoint/2010/main" val="1473360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l"/>
            <a:r>
              <a:rPr lang="en-US" dirty="0" smtClean="0"/>
              <a:t>So, </a:t>
            </a:r>
            <a:r>
              <a:rPr lang="en-US" dirty="0" smtClean="0"/>
              <a:t>how do we currently </a:t>
            </a:r>
            <a:r>
              <a:rPr lang="en-US" dirty="0" smtClean="0"/>
              <a:t>represent </a:t>
            </a:r>
            <a:br>
              <a:rPr lang="en-US" dirty="0" smtClean="0"/>
            </a:br>
            <a:r>
              <a:rPr lang="en-US" dirty="0" err="1" smtClean="0"/>
              <a:t>subgrid</a:t>
            </a:r>
            <a:r>
              <a:rPr lang="en-US" dirty="0" smtClean="0"/>
              <a:t> coagulation in models?</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401726"/>
            <a:ext cx="6515100" cy="4343400"/>
          </a:xfrm>
          <a:prstGeom prst="rect">
            <a:avLst/>
          </a:prstGeom>
        </p:spPr>
      </p:pic>
      <p:sp>
        <p:nvSpPr>
          <p:cNvPr id="5" name="TextBox 4"/>
          <p:cNvSpPr txBox="1"/>
          <p:nvPr/>
        </p:nvSpPr>
        <p:spPr>
          <a:xfrm>
            <a:off x="1981200" y="5975498"/>
            <a:ext cx="5486400" cy="523220"/>
          </a:xfrm>
          <a:prstGeom prst="rect">
            <a:avLst/>
          </a:prstGeom>
          <a:noFill/>
        </p:spPr>
        <p:txBody>
          <a:bodyPr wrap="square" rtlCol="0">
            <a:spAutoFit/>
          </a:bodyPr>
          <a:lstStyle/>
          <a:p>
            <a:r>
              <a:rPr lang="en-US" sz="1400" dirty="0" smtClean="0"/>
              <a:t>NASA Aqua-MODIS, Pacific Northwest fires, Aug. 15, 2015.</a:t>
            </a:r>
          </a:p>
          <a:p>
            <a:r>
              <a:rPr lang="en-US" sz="1400" dirty="0" smtClean="0"/>
              <a:t>NASA </a:t>
            </a:r>
            <a:r>
              <a:rPr lang="en-US" sz="1400" dirty="0"/>
              <a:t>image courtesy Jeff Schmaltz, MODIS Rapid Response Team. </a:t>
            </a:r>
          </a:p>
        </p:txBody>
      </p:sp>
      <p:sp>
        <p:nvSpPr>
          <p:cNvPr id="3" name="Rectangle 2"/>
          <p:cNvSpPr/>
          <p:nvPr/>
        </p:nvSpPr>
        <p:spPr>
          <a:xfrm>
            <a:off x="3140149" y="2115878"/>
            <a:ext cx="1584251" cy="112705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40149" y="2991936"/>
            <a:ext cx="237459" cy="250993"/>
          </a:xfrm>
          <a:prstGeom prst="rect">
            <a:avLst/>
          </a:prstGeom>
          <a:noFill/>
          <a:ln>
            <a:solidFill>
              <a:srgbClr val="71F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08250" y="2094612"/>
            <a:ext cx="1584251" cy="646331"/>
          </a:xfrm>
          <a:prstGeom prst="rect">
            <a:avLst/>
          </a:prstGeom>
          <a:noFill/>
        </p:spPr>
        <p:txBody>
          <a:bodyPr wrap="square" rtlCol="0">
            <a:spAutoFit/>
          </a:bodyPr>
          <a:lstStyle/>
          <a:p>
            <a:r>
              <a:rPr lang="en-US" dirty="0" smtClean="0">
                <a:solidFill>
                  <a:schemeClr val="bg1"/>
                </a:solidFill>
              </a:rPr>
              <a:t>Global-model </a:t>
            </a:r>
            <a:r>
              <a:rPr lang="en-US" dirty="0" err="1" smtClean="0">
                <a:solidFill>
                  <a:schemeClr val="bg1"/>
                </a:solidFill>
              </a:rPr>
              <a:t>gridbox</a:t>
            </a:r>
            <a:endParaRPr lang="en-US" dirty="0">
              <a:solidFill>
                <a:schemeClr val="bg1"/>
              </a:solidFill>
            </a:endParaRPr>
          </a:p>
        </p:txBody>
      </p:sp>
      <p:sp>
        <p:nvSpPr>
          <p:cNvPr id="8" name="TextBox 7"/>
          <p:cNvSpPr txBox="1"/>
          <p:nvPr/>
        </p:nvSpPr>
        <p:spPr>
          <a:xfrm>
            <a:off x="3377608" y="2902696"/>
            <a:ext cx="1842978" cy="646331"/>
          </a:xfrm>
          <a:prstGeom prst="rect">
            <a:avLst/>
          </a:prstGeom>
          <a:noFill/>
        </p:spPr>
        <p:txBody>
          <a:bodyPr wrap="square" rtlCol="0">
            <a:spAutoFit/>
          </a:bodyPr>
          <a:lstStyle/>
          <a:p>
            <a:r>
              <a:rPr lang="en-US" dirty="0" smtClean="0">
                <a:solidFill>
                  <a:srgbClr val="31FF21"/>
                </a:solidFill>
              </a:rPr>
              <a:t>Regional-model </a:t>
            </a:r>
            <a:r>
              <a:rPr lang="en-US" dirty="0" err="1" smtClean="0">
                <a:solidFill>
                  <a:srgbClr val="31FF21"/>
                </a:solidFill>
              </a:rPr>
              <a:t>gridbox</a:t>
            </a:r>
            <a:endParaRPr lang="en-US" dirty="0">
              <a:solidFill>
                <a:srgbClr val="31FF21"/>
              </a:solidFill>
            </a:endParaRPr>
          </a:p>
        </p:txBody>
      </p:sp>
      <p:sp>
        <p:nvSpPr>
          <p:cNvPr id="9" name="Slide Number Placeholder 8"/>
          <p:cNvSpPr>
            <a:spLocks noGrp="1"/>
          </p:cNvSpPr>
          <p:nvPr>
            <p:ph type="sldNum" sz="quarter" idx="12"/>
          </p:nvPr>
        </p:nvSpPr>
        <p:spPr/>
        <p:txBody>
          <a:bodyPr/>
          <a:lstStyle/>
          <a:p>
            <a:fld id="{C8EB1178-F390-4081-BB4B-2EC951AD4D0D}" type="slidenum">
              <a:rPr lang="en-US" smtClean="0"/>
              <a:t>13</a:t>
            </a:fld>
            <a:endParaRPr lang="en-US"/>
          </a:p>
        </p:txBody>
      </p:sp>
    </p:spTree>
    <p:extLst>
      <p:ext uri="{BB962C8B-B14F-4D97-AF65-F5344CB8AC3E}">
        <p14:creationId xmlns:p14="http://schemas.microsoft.com/office/powerpoint/2010/main" val="2536254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307000" y="568850"/>
            <a:ext cx="8520600" cy="572700"/>
          </a:xfrm>
          <a:prstGeom prst="rect">
            <a:avLst/>
          </a:prstGeom>
        </p:spPr>
        <p:txBody>
          <a:bodyPr spcFirstLastPara="1" wrap="square" lIns="91425" tIns="91425" rIns="91425" bIns="91425" anchor="t" anchorCtr="0">
            <a:noAutofit/>
          </a:bodyPr>
          <a:lstStyle/>
          <a:p>
            <a:pPr algn="l"/>
            <a:r>
              <a:rPr lang="en" sz="3200" dirty="0"/>
              <a:t>Instantaneous mixing through the full gridbox </a:t>
            </a:r>
            <a:endParaRPr sz="3200" dirty="0"/>
          </a:p>
          <a:p>
            <a:pPr algn="l"/>
            <a:r>
              <a:rPr lang="en" sz="3200" dirty="0"/>
              <a:t>dilutes the aerosol plume</a:t>
            </a:r>
            <a:endParaRPr sz="3200" dirty="0"/>
          </a:p>
        </p:txBody>
      </p:sp>
      <p:sp>
        <p:nvSpPr>
          <p:cNvPr id="305" name="Shape 305"/>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14</a:t>
            </a:fld>
            <a:endParaRPr kern="0">
              <a:solidFill>
                <a:srgbClr val="595959"/>
              </a:solidFill>
              <a:latin typeface="Arial"/>
              <a:cs typeface="Arial"/>
              <a:sym typeface="Arial"/>
            </a:endParaRPr>
          </a:p>
        </p:txBody>
      </p:sp>
      <p:sp>
        <p:nvSpPr>
          <p:cNvPr id="306" name="Shape 306"/>
          <p:cNvSpPr txBox="1"/>
          <p:nvPr/>
        </p:nvSpPr>
        <p:spPr>
          <a:xfrm>
            <a:off x="6372300" y="4029375"/>
            <a:ext cx="466800" cy="676200"/>
          </a:xfrm>
          <a:prstGeom prst="rect">
            <a:avLst/>
          </a:prstGeom>
          <a:noFill/>
          <a:ln>
            <a:noFill/>
          </a:ln>
        </p:spPr>
        <p:txBody>
          <a:bodyPr spcFirstLastPara="1" wrap="square" lIns="91425" tIns="91425" rIns="91425" bIns="91425" anchor="t" anchorCtr="0">
            <a:noAutofit/>
          </a:bodyPr>
          <a:lstStyle/>
          <a:p>
            <a:pPr>
              <a:buClr>
                <a:srgbClr val="000000"/>
              </a:buClr>
            </a:pPr>
            <a:endParaRPr sz="1400" kern="0">
              <a:solidFill>
                <a:srgbClr val="000000"/>
              </a:solidFill>
              <a:latin typeface="Arial"/>
              <a:cs typeface="Arial"/>
              <a:sym typeface="Arial"/>
            </a:endParaRPr>
          </a:p>
        </p:txBody>
      </p:sp>
      <p:sp>
        <p:nvSpPr>
          <p:cNvPr id="307" name="Shape 307"/>
          <p:cNvSpPr/>
          <p:nvPr/>
        </p:nvSpPr>
        <p:spPr>
          <a:xfrm>
            <a:off x="2433700" y="4891825"/>
            <a:ext cx="2133600" cy="393300"/>
          </a:xfrm>
          <a:custGeom>
            <a:avLst/>
            <a:gdLst/>
            <a:ahLst/>
            <a:cxnLst/>
            <a:rect l="0" t="0" r="0" b="0"/>
            <a:pathLst>
              <a:path w="85344" h="15732" extrusionOk="0">
                <a:moveTo>
                  <a:pt x="0" y="0"/>
                </a:moveTo>
                <a:cubicBezTo>
                  <a:pt x="5334" y="2604"/>
                  <a:pt x="17780" y="14732"/>
                  <a:pt x="32004" y="15621"/>
                </a:cubicBezTo>
                <a:cubicBezTo>
                  <a:pt x="46228" y="16510"/>
                  <a:pt x="76454" y="7049"/>
                  <a:pt x="85344" y="5334"/>
                </a:cubicBezTo>
              </a:path>
            </a:pathLst>
          </a:custGeom>
          <a:noFill/>
          <a:ln w="28575" cap="flat" cmpd="sng">
            <a:solidFill>
              <a:srgbClr val="980000"/>
            </a:solidFill>
            <a:prstDash val="solid"/>
            <a:round/>
            <a:headEnd type="none" w="med" len="med"/>
            <a:tailEnd type="triangle" w="med" len="med"/>
          </a:ln>
        </p:spPr>
      </p:sp>
      <p:pic>
        <p:nvPicPr>
          <p:cNvPr id="308" name="Shape 308"/>
          <p:cNvPicPr preferRelativeResize="0"/>
          <p:nvPr/>
        </p:nvPicPr>
        <p:blipFill>
          <a:blip r:embed="rId3">
            <a:alphaModFix/>
          </a:blip>
          <a:stretch>
            <a:fillRect/>
          </a:stretch>
        </p:blipFill>
        <p:spPr>
          <a:xfrm>
            <a:off x="4638676" y="3168689"/>
            <a:ext cx="4296375" cy="2397581"/>
          </a:xfrm>
          <a:prstGeom prst="rect">
            <a:avLst/>
          </a:prstGeom>
          <a:noFill/>
          <a:ln>
            <a:noFill/>
          </a:ln>
        </p:spPr>
      </p:pic>
      <p:pic>
        <p:nvPicPr>
          <p:cNvPr id="309" name="Shape 309"/>
          <p:cNvPicPr preferRelativeResize="0"/>
          <p:nvPr/>
        </p:nvPicPr>
        <p:blipFill>
          <a:blip r:embed="rId4">
            <a:alphaModFix/>
          </a:blip>
          <a:stretch>
            <a:fillRect/>
          </a:stretch>
        </p:blipFill>
        <p:spPr>
          <a:xfrm>
            <a:off x="311700" y="2514351"/>
            <a:ext cx="4065250" cy="2268625"/>
          </a:xfrm>
          <a:prstGeom prst="rect">
            <a:avLst/>
          </a:prstGeom>
          <a:noFill/>
          <a:ln>
            <a:noFill/>
          </a:ln>
        </p:spPr>
      </p:pic>
    </p:spTree>
    <p:extLst>
      <p:ext uri="{BB962C8B-B14F-4D97-AF65-F5344CB8AC3E}">
        <p14:creationId xmlns:p14="http://schemas.microsoft.com/office/powerpoint/2010/main" val="2705053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311700" y="502175"/>
            <a:ext cx="8520600" cy="572700"/>
          </a:xfrm>
          <a:prstGeom prst="rect">
            <a:avLst/>
          </a:prstGeom>
        </p:spPr>
        <p:txBody>
          <a:bodyPr spcFirstLastPara="1" wrap="square" lIns="91425" tIns="91425" rIns="91425" bIns="91425" anchor="t" anchorCtr="0">
            <a:noAutofit/>
          </a:bodyPr>
          <a:lstStyle/>
          <a:p>
            <a:pPr algn="l"/>
            <a:r>
              <a:rPr lang="en" sz="3600" dirty="0"/>
              <a:t>Inadequate aging due to instant dilution can change the predicted size distribution</a:t>
            </a:r>
            <a:endParaRPr sz="3600" dirty="0"/>
          </a:p>
        </p:txBody>
      </p:sp>
      <p:sp>
        <p:nvSpPr>
          <p:cNvPr id="316" name="Shape 316"/>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15</a:t>
            </a:fld>
            <a:endParaRPr kern="0">
              <a:solidFill>
                <a:srgbClr val="595959"/>
              </a:solidFill>
              <a:latin typeface="Arial"/>
              <a:cs typeface="Arial"/>
              <a:sym typeface="Arial"/>
            </a:endParaRPr>
          </a:p>
        </p:txBody>
      </p:sp>
      <p:sp>
        <p:nvSpPr>
          <p:cNvPr id="317" name="Shape 317"/>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15</a:t>
            </a:fld>
            <a:endParaRPr kern="0">
              <a:solidFill>
                <a:srgbClr val="595959"/>
              </a:solidFill>
              <a:latin typeface="Arial"/>
              <a:cs typeface="Arial"/>
              <a:sym typeface="Arial"/>
            </a:endParaRPr>
          </a:p>
        </p:txBody>
      </p:sp>
      <p:sp>
        <p:nvSpPr>
          <p:cNvPr id="318" name="Shape 318"/>
          <p:cNvSpPr txBox="1"/>
          <p:nvPr/>
        </p:nvSpPr>
        <p:spPr>
          <a:xfrm>
            <a:off x="6372300" y="4029375"/>
            <a:ext cx="466800" cy="676200"/>
          </a:xfrm>
          <a:prstGeom prst="rect">
            <a:avLst/>
          </a:prstGeom>
          <a:noFill/>
          <a:ln>
            <a:noFill/>
          </a:ln>
        </p:spPr>
        <p:txBody>
          <a:bodyPr spcFirstLastPara="1" wrap="square" lIns="91425" tIns="91425" rIns="91425" bIns="91425" anchor="t" anchorCtr="0">
            <a:noAutofit/>
          </a:bodyPr>
          <a:lstStyle/>
          <a:p>
            <a:pPr>
              <a:buClr>
                <a:srgbClr val="000000"/>
              </a:buClr>
            </a:pPr>
            <a:endParaRPr sz="1400" kern="0">
              <a:solidFill>
                <a:srgbClr val="000000"/>
              </a:solidFill>
              <a:latin typeface="Arial"/>
              <a:cs typeface="Arial"/>
              <a:sym typeface="Arial"/>
            </a:endParaRPr>
          </a:p>
        </p:txBody>
      </p:sp>
      <p:pic>
        <p:nvPicPr>
          <p:cNvPr id="319" name="Shape 319"/>
          <p:cNvPicPr preferRelativeResize="0"/>
          <p:nvPr/>
        </p:nvPicPr>
        <p:blipFill>
          <a:blip r:embed="rId3">
            <a:alphaModFix/>
          </a:blip>
          <a:stretch>
            <a:fillRect/>
          </a:stretch>
        </p:blipFill>
        <p:spPr>
          <a:xfrm>
            <a:off x="4638676" y="3168689"/>
            <a:ext cx="4296375" cy="2397581"/>
          </a:xfrm>
          <a:prstGeom prst="rect">
            <a:avLst/>
          </a:prstGeom>
          <a:noFill/>
          <a:ln>
            <a:noFill/>
          </a:ln>
        </p:spPr>
      </p:pic>
      <p:pic>
        <p:nvPicPr>
          <p:cNvPr id="320" name="Shape 320"/>
          <p:cNvPicPr preferRelativeResize="0"/>
          <p:nvPr/>
        </p:nvPicPr>
        <p:blipFill>
          <a:blip r:embed="rId4">
            <a:alphaModFix/>
          </a:blip>
          <a:stretch>
            <a:fillRect/>
          </a:stretch>
        </p:blipFill>
        <p:spPr>
          <a:xfrm>
            <a:off x="311700" y="2514351"/>
            <a:ext cx="4065250" cy="2268625"/>
          </a:xfrm>
          <a:prstGeom prst="rect">
            <a:avLst/>
          </a:prstGeom>
          <a:noFill/>
          <a:ln>
            <a:noFill/>
          </a:ln>
        </p:spPr>
      </p:pic>
      <p:pic>
        <p:nvPicPr>
          <p:cNvPr id="321" name="Shape 321"/>
          <p:cNvPicPr preferRelativeResize="0"/>
          <p:nvPr/>
        </p:nvPicPr>
        <p:blipFill>
          <a:blip r:embed="rId5">
            <a:alphaModFix/>
          </a:blip>
          <a:stretch>
            <a:fillRect/>
          </a:stretch>
        </p:blipFill>
        <p:spPr>
          <a:xfrm>
            <a:off x="5875801" y="3602575"/>
            <a:ext cx="1979499" cy="1497500"/>
          </a:xfrm>
          <a:prstGeom prst="rect">
            <a:avLst/>
          </a:prstGeom>
          <a:noFill/>
          <a:ln>
            <a:noFill/>
          </a:ln>
        </p:spPr>
      </p:pic>
      <p:pic>
        <p:nvPicPr>
          <p:cNvPr id="322" name="Shape 322"/>
          <p:cNvPicPr preferRelativeResize="0"/>
          <p:nvPr/>
        </p:nvPicPr>
        <p:blipFill rotWithShape="1">
          <a:blip r:embed="rId6">
            <a:alphaModFix/>
          </a:blip>
          <a:srcRect b="7680"/>
          <a:stretch/>
        </p:blipFill>
        <p:spPr>
          <a:xfrm>
            <a:off x="1440701" y="2951801"/>
            <a:ext cx="1979499" cy="1286701"/>
          </a:xfrm>
          <a:prstGeom prst="rect">
            <a:avLst/>
          </a:prstGeom>
          <a:noFill/>
          <a:ln>
            <a:noFill/>
          </a:ln>
        </p:spPr>
      </p:pic>
      <p:sp>
        <p:nvSpPr>
          <p:cNvPr id="323" name="Shape 323"/>
          <p:cNvSpPr/>
          <p:nvPr/>
        </p:nvSpPr>
        <p:spPr>
          <a:xfrm>
            <a:off x="1440700" y="3000375"/>
            <a:ext cx="264300" cy="11955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24" name="Shape 324"/>
          <p:cNvSpPr/>
          <p:nvPr/>
        </p:nvSpPr>
        <p:spPr>
          <a:xfrm>
            <a:off x="5855850" y="3602575"/>
            <a:ext cx="264300" cy="142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25" name="Shape 325"/>
          <p:cNvSpPr txBox="1"/>
          <p:nvPr/>
        </p:nvSpPr>
        <p:spPr>
          <a:xfrm rot="-5400000">
            <a:off x="1270000" y="3352650"/>
            <a:ext cx="7272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900" kern="0">
                <a:solidFill>
                  <a:srgbClr val="000000"/>
                </a:solidFill>
                <a:latin typeface="Arial"/>
                <a:cs typeface="Arial"/>
                <a:sym typeface="Arial"/>
              </a:rPr>
              <a:t>dN/dlogD</a:t>
            </a:r>
            <a:r>
              <a:rPr lang="en" sz="900" kern="0" baseline="-25000">
                <a:solidFill>
                  <a:srgbClr val="000000"/>
                </a:solidFill>
                <a:latin typeface="Arial"/>
                <a:cs typeface="Arial"/>
                <a:sym typeface="Arial"/>
              </a:rPr>
              <a:t>p</a:t>
            </a:r>
            <a:endParaRPr sz="900" kern="0">
              <a:solidFill>
                <a:srgbClr val="000000"/>
              </a:solidFill>
              <a:latin typeface="Arial"/>
              <a:cs typeface="Arial"/>
              <a:sym typeface="Arial"/>
            </a:endParaRPr>
          </a:p>
        </p:txBody>
      </p:sp>
      <p:sp>
        <p:nvSpPr>
          <p:cNvPr id="326" name="Shape 326"/>
          <p:cNvSpPr txBox="1"/>
          <p:nvPr/>
        </p:nvSpPr>
        <p:spPr>
          <a:xfrm rot="-5400000">
            <a:off x="5685150" y="4152825"/>
            <a:ext cx="7272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900" kern="0">
                <a:solidFill>
                  <a:srgbClr val="000000"/>
                </a:solidFill>
                <a:latin typeface="Arial"/>
                <a:cs typeface="Arial"/>
                <a:sym typeface="Arial"/>
              </a:rPr>
              <a:t>dN/dlogD</a:t>
            </a:r>
            <a:r>
              <a:rPr lang="en" sz="900" kern="0" baseline="-25000">
                <a:solidFill>
                  <a:srgbClr val="000000"/>
                </a:solidFill>
                <a:latin typeface="Arial"/>
                <a:cs typeface="Arial"/>
                <a:sym typeface="Arial"/>
              </a:rPr>
              <a:t>p</a:t>
            </a:r>
            <a:endParaRPr sz="900" kern="0">
              <a:solidFill>
                <a:srgbClr val="000000"/>
              </a:solidFill>
              <a:latin typeface="Arial"/>
              <a:cs typeface="Arial"/>
              <a:sym typeface="Arial"/>
            </a:endParaRPr>
          </a:p>
        </p:txBody>
      </p:sp>
      <p:sp>
        <p:nvSpPr>
          <p:cNvPr id="327" name="Shape 327"/>
          <p:cNvSpPr/>
          <p:nvPr/>
        </p:nvSpPr>
        <p:spPr>
          <a:xfrm>
            <a:off x="1440600" y="4238500"/>
            <a:ext cx="1979400" cy="2439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28" name="Shape 328"/>
          <p:cNvSpPr txBox="1"/>
          <p:nvPr/>
        </p:nvSpPr>
        <p:spPr>
          <a:xfrm>
            <a:off x="2291813" y="4174575"/>
            <a:ext cx="7227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900" kern="0">
                <a:solidFill>
                  <a:srgbClr val="000000"/>
                </a:solidFill>
                <a:latin typeface="Arial"/>
                <a:cs typeface="Arial"/>
                <a:sym typeface="Arial"/>
              </a:rPr>
              <a:t>D</a:t>
            </a:r>
            <a:r>
              <a:rPr lang="en" sz="900" kern="0" baseline="-25000">
                <a:solidFill>
                  <a:srgbClr val="000000"/>
                </a:solidFill>
                <a:latin typeface="Arial"/>
                <a:cs typeface="Arial"/>
                <a:sym typeface="Arial"/>
              </a:rPr>
              <a:t>p</a:t>
            </a:r>
            <a:r>
              <a:rPr lang="en" sz="900" kern="0">
                <a:solidFill>
                  <a:srgbClr val="000000"/>
                </a:solidFill>
                <a:latin typeface="Arial"/>
                <a:cs typeface="Arial"/>
                <a:sym typeface="Arial"/>
              </a:rPr>
              <a:t> (μm)</a:t>
            </a:r>
            <a:endParaRPr sz="900" kern="0">
              <a:solidFill>
                <a:srgbClr val="000000"/>
              </a:solidFill>
              <a:latin typeface="Arial"/>
              <a:cs typeface="Arial"/>
              <a:sym typeface="Arial"/>
            </a:endParaRPr>
          </a:p>
        </p:txBody>
      </p:sp>
      <p:sp>
        <p:nvSpPr>
          <p:cNvPr id="329" name="Shape 329"/>
          <p:cNvSpPr/>
          <p:nvPr/>
        </p:nvSpPr>
        <p:spPr>
          <a:xfrm>
            <a:off x="5854050" y="5013500"/>
            <a:ext cx="2001300" cy="2565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30" name="Shape 330"/>
          <p:cNvSpPr txBox="1"/>
          <p:nvPr/>
        </p:nvSpPr>
        <p:spPr>
          <a:xfrm>
            <a:off x="6662688" y="4948850"/>
            <a:ext cx="7227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900" kern="0">
                <a:solidFill>
                  <a:srgbClr val="000000"/>
                </a:solidFill>
                <a:latin typeface="Arial"/>
                <a:cs typeface="Arial"/>
                <a:sym typeface="Arial"/>
              </a:rPr>
              <a:t>D</a:t>
            </a:r>
            <a:r>
              <a:rPr lang="en" sz="900" kern="0" baseline="-25000">
                <a:solidFill>
                  <a:srgbClr val="000000"/>
                </a:solidFill>
                <a:latin typeface="Arial"/>
                <a:cs typeface="Arial"/>
                <a:sym typeface="Arial"/>
              </a:rPr>
              <a:t>p</a:t>
            </a:r>
            <a:r>
              <a:rPr lang="en" sz="900" kern="0">
                <a:solidFill>
                  <a:srgbClr val="000000"/>
                </a:solidFill>
                <a:latin typeface="Arial"/>
                <a:cs typeface="Arial"/>
                <a:sym typeface="Arial"/>
              </a:rPr>
              <a:t> (μm)</a:t>
            </a:r>
            <a:endParaRPr sz="900" kern="0">
              <a:solidFill>
                <a:srgbClr val="000000"/>
              </a:solidFill>
              <a:latin typeface="Arial"/>
              <a:cs typeface="Arial"/>
              <a:sym typeface="Arial"/>
            </a:endParaRPr>
          </a:p>
        </p:txBody>
      </p:sp>
      <p:cxnSp>
        <p:nvCxnSpPr>
          <p:cNvPr id="331" name="Shape 331"/>
          <p:cNvCxnSpPr/>
          <p:nvPr/>
        </p:nvCxnSpPr>
        <p:spPr>
          <a:xfrm flipH="1">
            <a:off x="999950" y="4116550"/>
            <a:ext cx="755700" cy="430500"/>
          </a:xfrm>
          <a:prstGeom prst="curvedConnector3">
            <a:avLst>
              <a:gd name="adj1" fmla="val -5376"/>
            </a:avLst>
          </a:prstGeom>
          <a:noFill/>
          <a:ln w="9525" cap="flat" cmpd="sng">
            <a:solidFill>
              <a:srgbClr val="000000"/>
            </a:solidFill>
            <a:prstDash val="solid"/>
            <a:round/>
            <a:headEnd type="none" w="med" len="med"/>
            <a:tailEnd type="triangle" w="med" len="med"/>
          </a:ln>
        </p:spPr>
      </p:cxnSp>
      <p:sp>
        <p:nvSpPr>
          <p:cNvPr id="332" name="Shape 332"/>
          <p:cNvSpPr txBox="1"/>
          <p:nvPr/>
        </p:nvSpPr>
        <p:spPr>
          <a:xfrm>
            <a:off x="1973900" y="2733938"/>
            <a:ext cx="1554900" cy="493200"/>
          </a:xfrm>
          <a:prstGeom prst="rect">
            <a:avLst/>
          </a:prstGeom>
          <a:noFill/>
          <a:ln>
            <a:noFill/>
          </a:ln>
        </p:spPr>
        <p:txBody>
          <a:bodyPr spcFirstLastPara="1" wrap="square" lIns="91425" tIns="91425" rIns="91425" bIns="91425" anchor="t" anchorCtr="0">
            <a:noAutofit/>
          </a:bodyPr>
          <a:lstStyle/>
          <a:p>
            <a:pPr>
              <a:buClr>
                <a:srgbClr val="000000"/>
              </a:buClr>
            </a:pPr>
            <a:r>
              <a:rPr lang="en" sz="1200" kern="0">
                <a:solidFill>
                  <a:srgbClr val="000000"/>
                </a:solidFill>
                <a:latin typeface="Arial"/>
                <a:cs typeface="Arial"/>
                <a:sym typeface="Arial"/>
              </a:rPr>
              <a:t>High Concentration</a:t>
            </a:r>
            <a:endParaRPr sz="1200" kern="0">
              <a:solidFill>
                <a:srgbClr val="000000"/>
              </a:solidFill>
              <a:latin typeface="Arial"/>
              <a:cs typeface="Arial"/>
              <a:sym typeface="Arial"/>
            </a:endParaRPr>
          </a:p>
        </p:txBody>
      </p:sp>
      <p:sp>
        <p:nvSpPr>
          <p:cNvPr id="333" name="Shape 333"/>
          <p:cNvSpPr txBox="1"/>
          <p:nvPr/>
        </p:nvSpPr>
        <p:spPr>
          <a:xfrm>
            <a:off x="6201275" y="3348538"/>
            <a:ext cx="1554900" cy="493200"/>
          </a:xfrm>
          <a:prstGeom prst="rect">
            <a:avLst/>
          </a:prstGeom>
          <a:noFill/>
          <a:ln>
            <a:noFill/>
          </a:ln>
        </p:spPr>
        <p:txBody>
          <a:bodyPr spcFirstLastPara="1" wrap="square" lIns="91425" tIns="91425" rIns="91425" bIns="91425" anchor="t" anchorCtr="0">
            <a:noAutofit/>
          </a:bodyPr>
          <a:lstStyle/>
          <a:p>
            <a:pPr>
              <a:buClr>
                <a:srgbClr val="000000"/>
              </a:buClr>
            </a:pPr>
            <a:r>
              <a:rPr lang="en" sz="1200" kern="0">
                <a:solidFill>
                  <a:srgbClr val="000000"/>
                </a:solidFill>
                <a:latin typeface="Arial"/>
                <a:cs typeface="Arial"/>
                <a:sym typeface="Arial"/>
              </a:rPr>
              <a:t>Low Concentration</a:t>
            </a:r>
            <a:endParaRPr sz="1200" kern="0">
              <a:solidFill>
                <a:srgbClr val="000000"/>
              </a:solidFill>
              <a:latin typeface="Arial"/>
              <a:cs typeface="Arial"/>
              <a:sym typeface="Arial"/>
            </a:endParaRPr>
          </a:p>
        </p:txBody>
      </p:sp>
    </p:spTree>
    <p:extLst>
      <p:ext uri="{BB962C8B-B14F-4D97-AF65-F5344CB8AC3E}">
        <p14:creationId xmlns:p14="http://schemas.microsoft.com/office/powerpoint/2010/main" val="3582470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311700" y="502175"/>
            <a:ext cx="8520600" cy="572700"/>
          </a:xfrm>
          <a:prstGeom prst="rect">
            <a:avLst/>
          </a:prstGeom>
        </p:spPr>
        <p:txBody>
          <a:bodyPr spcFirstLastPara="1" wrap="square" lIns="91425" tIns="91425" rIns="91425" bIns="91425" anchor="t" anchorCtr="0">
            <a:noAutofit/>
          </a:bodyPr>
          <a:lstStyle/>
          <a:p>
            <a:pPr algn="l"/>
            <a:r>
              <a:rPr lang="en" sz="3600" dirty="0"/>
              <a:t>Inadequate aging due to instant dilution can change the predicted size distribution</a:t>
            </a:r>
            <a:endParaRPr sz="3600" dirty="0"/>
          </a:p>
        </p:txBody>
      </p:sp>
      <p:sp>
        <p:nvSpPr>
          <p:cNvPr id="316" name="Shape 316"/>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16</a:t>
            </a:fld>
            <a:endParaRPr kern="0">
              <a:solidFill>
                <a:srgbClr val="595959"/>
              </a:solidFill>
              <a:latin typeface="Arial"/>
              <a:cs typeface="Arial"/>
              <a:sym typeface="Arial"/>
            </a:endParaRPr>
          </a:p>
        </p:txBody>
      </p:sp>
      <p:sp>
        <p:nvSpPr>
          <p:cNvPr id="317" name="Shape 317"/>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16</a:t>
            </a:fld>
            <a:endParaRPr kern="0">
              <a:solidFill>
                <a:srgbClr val="595959"/>
              </a:solidFill>
              <a:latin typeface="Arial"/>
              <a:cs typeface="Arial"/>
              <a:sym typeface="Arial"/>
            </a:endParaRPr>
          </a:p>
        </p:txBody>
      </p:sp>
      <p:sp>
        <p:nvSpPr>
          <p:cNvPr id="318" name="Shape 318"/>
          <p:cNvSpPr txBox="1"/>
          <p:nvPr/>
        </p:nvSpPr>
        <p:spPr>
          <a:xfrm>
            <a:off x="6372300" y="4029375"/>
            <a:ext cx="466800" cy="676200"/>
          </a:xfrm>
          <a:prstGeom prst="rect">
            <a:avLst/>
          </a:prstGeom>
          <a:noFill/>
          <a:ln>
            <a:noFill/>
          </a:ln>
        </p:spPr>
        <p:txBody>
          <a:bodyPr spcFirstLastPara="1" wrap="square" lIns="91425" tIns="91425" rIns="91425" bIns="91425" anchor="t" anchorCtr="0">
            <a:noAutofit/>
          </a:bodyPr>
          <a:lstStyle/>
          <a:p>
            <a:pPr>
              <a:buClr>
                <a:srgbClr val="000000"/>
              </a:buClr>
            </a:pPr>
            <a:endParaRPr sz="1400" kern="0">
              <a:solidFill>
                <a:srgbClr val="000000"/>
              </a:solidFill>
              <a:latin typeface="Arial"/>
              <a:cs typeface="Arial"/>
              <a:sym typeface="Arial"/>
            </a:endParaRPr>
          </a:p>
        </p:txBody>
      </p:sp>
      <p:pic>
        <p:nvPicPr>
          <p:cNvPr id="319" name="Shape 319"/>
          <p:cNvPicPr preferRelativeResize="0"/>
          <p:nvPr/>
        </p:nvPicPr>
        <p:blipFill>
          <a:blip r:embed="rId3">
            <a:alphaModFix/>
          </a:blip>
          <a:stretch>
            <a:fillRect/>
          </a:stretch>
        </p:blipFill>
        <p:spPr>
          <a:xfrm>
            <a:off x="4638676" y="3168689"/>
            <a:ext cx="4296375" cy="2397581"/>
          </a:xfrm>
          <a:prstGeom prst="rect">
            <a:avLst/>
          </a:prstGeom>
          <a:noFill/>
          <a:ln>
            <a:noFill/>
          </a:ln>
        </p:spPr>
      </p:pic>
      <p:pic>
        <p:nvPicPr>
          <p:cNvPr id="320" name="Shape 320"/>
          <p:cNvPicPr preferRelativeResize="0"/>
          <p:nvPr/>
        </p:nvPicPr>
        <p:blipFill>
          <a:blip r:embed="rId4">
            <a:alphaModFix/>
          </a:blip>
          <a:stretch>
            <a:fillRect/>
          </a:stretch>
        </p:blipFill>
        <p:spPr>
          <a:xfrm>
            <a:off x="311700" y="2514351"/>
            <a:ext cx="4065250" cy="2268625"/>
          </a:xfrm>
          <a:prstGeom prst="rect">
            <a:avLst/>
          </a:prstGeom>
          <a:noFill/>
          <a:ln>
            <a:noFill/>
          </a:ln>
        </p:spPr>
      </p:pic>
      <p:pic>
        <p:nvPicPr>
          <p:cNvPr id="321" name="Shape 321"/>
          <p:cNvPicPr preferRelativeResize="0"/>
          <p:nvPr/>
        </p:nvPicPr>
        <p:blipFill>
          <a:blip r:embed="rId5">
            <a:alphaModFix/>
          </a:blip>
          <a:stretch>
            <a:fillRect/>
          </a:stretch>
        </p:blipFill>
        <p:spPr>
          <a:xfrm>
            <a:off x="5875801" y="3602575"/>
            <a:ext cx="1979499" cy="1497500"/>
          </a:xfrm>
          <a:prstGeom prst="rect">
            <a:avLst/>
          </a:prstGeom>
          <a:noFill/>
          <a:ln>
            <a:noFill/>
          </a:ln>
        </p:spPr>
      </p:pic>
      <p:pic>
        <p:nvPicPr>
          <p:cNvPr id="322" name="Shape 322"/>
          <p:cNvPicPr preferRelativeResize="0"/>
          <p:nvPr/>
        </p:nvPicPr>
        <p:blipFill rotWithShape="1">
          <a:blip r:embed="rId6">
            <a:alphaModFix/>
          </a:blip>
          <a:srcRect b="7680"/>
          <a:stretch/>
        </p:blipFill>
        <p:spPr>
          <a:xfrm>
            <a:off x="1440701" y="2951801"/>
            <a:ext cx="1979499" cy="1286701"/>
          </a:xfrm>
          <a:prstGeom prst="rect">
            <a:avLst/>
          </a:prstGeom>
          <a:noFill/>
          <a:ln>
            <a:noFill/>
          </a:ln>
        </p:spPr>
      </p:pic>
      <p:sp>
        <p:nvSpPr>
          <p:cNvPr id="323" name="Shape 323"/>
          <p:cNvSpPr/>
          <p:nvPr/>
        </p:nvSpPr>
        <p:spPr>
          <a:xfrm>
            <a:off x="1440700" y="3000375"/>
            <a:ext cx="264300" cy="11955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24" name="Shape 324"/>
          <p:cNvSpPr/>
          <p:nvPr/>
        </p:nvSpPr>
        <p:spPr>
          <a:xfrm>
            <a:off x="5855850" y="3602575"/>
            <a:ext cx="264300" cy="142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25" name="Shape 325"/>
          <p:cNvSpPr txBox="1"/>
          <p:nvPr/>
        </p:nvSpPr>
        <p:spPr>
          <a:xfrm rot="-5400000">
            <a:off x="1270000" y="3352650"/>
            <a:ext cx="7272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900" kern="0">
                <a:solidFill>
                  <a:srgbClr val="000000"/>
                </a:solidFill>
                <a:latin typeface="Arial"/>
                <a:cs typeface="Arial"/>
                <a:sym typeface="Arial"/>
              </a:rPr>
              <a:t>dN/dlogD</a:t>
            </a:r>
            <a:r>
              <a:rPr lang="en" sz="900" kern="0" baseline="-25000">
                <a:solidFill>
                  <a:srgbClr val="000000"/>
                </a:solidFill>
                <a:latin typeface="Arial"/>
                <a:cs typeface="Arial"/>
                <a:sym typeface="Arial"/>
              </a:rPr>
              <a:t>p</a:t>
            </a:r>
            <a:endParaRPr sz="900" kern="0">
              <a:solidFill>
                <a:srgbClr val="000000"/>
              </a:solidFill>
              <a:latin typeface="Arial"/>
              <a:cs typeface="Arial"/>
              <a:sym typeface="Arial"/>
            </a:endParaRPr>
          </a:p>
        </p:txBody>
      </p:sp>
      <p:sp>
        <p:nvSpPr>
          <p:cNvPr id="326" name="Shape 326"/>
          <p:cNvSpPr txBox="1"/>
          <p:nvPr/>
        </p:nvSpPr>
        <p:spPr>
          <a:xfrm rot="-5400000">
            <a:off x="5685150" y="4152825"/>
            <a:ext cx="7272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900" kern="0">
                <a:solidFill>
                  <a:srgbClr val="000000"/>
                </a:solidFill>
                <a:latin typeface="Arial"/>
                <a:cs typeface="Arial"/>
                <a:sym typeface="Arial"/>
              </a:rPr>
              <a:t>dN/dlogD</a:t>
            </a:r>
            <a:r>
              <a:rPr lang="en" sz="900" kern="0" baseline="-25000">
                <a:solidFill>
                  <a:srgbClr val="000000"/>
                </a:solidFill>
                <a:latin typeface="Arial"/>
                <a:cs typeface="Arial"/>
                <a:sym typeface="Arial"/>
              </a:rPr>
              <a:t>p</a:t>
            </a:r>
            <a:endParaRPr sz="900" kern="0">
              <a:solidFill>
                <a:srgbClr val="000000"/>
              </a:solidFill>
              <a:latin typeface="Arial"/>
              <a:cs typeface="Arial"/>
              <a:sym typeface="Arial"/>
            </a:endParaRPr>
          </a:p>
        </p:txBody>
      </p:sp>
      <p:sp>
        <p:nvSpPr>
          <p:cNvPr id="327" name="Shape 327"/>
          <p:cNvSpPr/>
          <p:nvPr/>
        </p:nvSpPr>
        <p:spPr>
          <a:xfrm>
            <a:off x="1440600" y="4238500"/>
            <a:ext cx="1979400" cy="2439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28" name="Shape 328"/>
          <p:cNvSpPr txBox="1"/>
          <p:nvPr/>
        </p:nvSpPr>
        <p:spPr>
          <a:xfrm>
            <a:off x="2291813" y="4174575"/>
            <a:ext cx="7227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900" kern="0">
                <a:solidFill>
                  <a:srgbClr val="000000"/>
                </a:solidFill>
                <a:latin typeface="Arial"/>
                <a:cs typeface="Arial"/>
                <a:sym typeface="Arial"/>
              </a:rPr>
              <a:t>D</a:t>
            </a:r>
            <a:r>
              <a:rPr lang="en" sz="900" kern="0" baseline="-25000">
                <a:solidFill>
                  <a:srgbClr val="000000"/>
                </a:solidFill>
                <a:latin typeface="Arial"/>
                <a:cs typeface="Arial"/>
                <a:sym typeface="Arial"/>
              </a:rPr>
              <a:t>p</a:t>
            </a:r>
            <a:r>
              <a:rPr lang="en" sz="900" kern="0">
                <a:solidFill>
                  <a:srgbClr val="000000"/>
                </a:solidFill>
                <a:latin typeface="Arial"/>
                <a:cs typeface="Arial"/>
                <a:sym typeface="Arial"/>
              </a:rPr>
              <a:t> (μm)</a:t>
            </a:r>
            <a:endParaRPr sz="900" kern="0">
              <a:solidFill>
                <a:srgbClr val="000000"/>
              </a:solidFill>
              <a:latin typeface="Arial"/>
              <a:cs typeface="Arial"/>
              <a:sym typeface="Arial"/>
            </a:endParaRPr>
          </a:p>
        </p:txBody>
      </p:sp>
      <p:sp>
        <p:nvSpPr>
          <p:cNvPr id="329" name="Shape 329"/>
          <p:cNvSpPr/>
          <p:nvPr/>
        </p:nvSpPr>
        <p:spPr>
          <a:xfrm>
            <a:off x="5854050" y="5013500"/>
            <a:ext cx="2001300" cy="2565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30" name="Shape 330"/>
          <p:cNvSpPr txBox="1"/>
          <p:nvPr/>
        </p:nvSpPr>
        <p:spPr>
          <a:xfrm>
            <a:off x="6662688" y="4948850"/>
            <a:ext cx="7227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900" kern="0">
                <a:solidFill>
                  <a:srgbClr val="000000"/>
                </a:solidFill>
                <a:latin typeface="Arial"/>
                <a:cs typeface="Arial"/>
                <a:sym typeface="Arial"/>
              </a:rPr>
              <a:t>D</a:t>
            </a:r>
            <a:r>
              <a:rPr lang="en" sz="900" kern="0" baseline="-25000">
                <a:solidFill>
                  <a:srgbClr val="000000"/>
                </a:solidFill>
                <a:latin typeface="Arial"/>
                <a:cs typeface="Arial"/>
                <a:sym typeface="Arial"/>
              </a:rPr>
              <a:t>p</a:t>
            </a:r>
            <a:r>
              <a:rPr lang="en" sz="900" kern="0">
                <a:solidFill>
                  <a:srgbClr val="000000"/>
                </a:solidFill>
                <a:latin typeface="Arial"/>
                <a:cs typeface="Arial"/>
                <a:sym typeface="Arial"/>
              </a:rPr>
              <a:t> (μm)</a:t>
            </a:r>
            <a:endParaRPr sz="900" kern="0">
              <a:solidFill>
                <a:srgbClr val="000000"/>
              </a:solidFill>
              <a:latin typeface="Arial"/>
              <a:cs typeface="Arial"/>
              <a:sym typeface="Arial"/>
            </a:endParaRPr>
          </a:p>
        </p:txBody>
      </p:sp>
      <p:cxnSp>
        <p:nvCxnSpPr>
          <p:cNvPr id="331" name="Shape 331"/>
          <p:cNvCxnSpPr/>
          <p:nvPr/>
        </p:nvCxnSpPr>
        <p:spPr>
          <a:xfrm flipH="1">
            <a:off x="999950" y="4116550"/>
            <a:ext cx="755700" cy="430500"/>
          </a:xfrm>
          <a:prstGeom prst="curvedConnector3">
            <a:avLst>
              <a:gd name="adj1" fmla="val -5376"/>
            </a:avLst>
          </a:prstGeom>
          <a:noFill/>
          <a:ln w="9525" cap="flat" cmpd="sng">
            <a:solidFill>
              <a:srgbClr val="000000"/>
            </a:solidFill>
            <a:prstDash val="solid"/>
            <a:round/>
            <a:headEnd type="none" w="med" len="med"/>
            <a:tailEnd type="triangle" w="med" len="med"/>
          </a:ln>
        </p:spPr>
      </p:cxnSp>
      <p:sp>
        <p:nvSpPr>
          <p:cNvPr id="332" name="Shape 332"/>
          <p:cNvSpPr txBox="1"/>
          <p:nvPr/>
        </p:nvSpPr>
        <p:spPr>
          <a:xfrm>
            <a:off x="1973900" y="2733938"/>
            <a:ext cx="1554900" cy="493200"/>
          </a:xfrm>
          <a:prstGeom prst="rect">
            <a:avLst/>
          </a:prstGeom>
          <a:noFill/>
          <a:ln>
            <a:noFill/>
          </a:ln>
        </p:spPr>
        <p:txBody>
          <a:bodyPr spcFirstLastPara="1" wrap="square" lIns="91425" tIns="91425" rIns="91425" bIns="91425" anchor="t" anchorCtr="0">
            <a:noAutofit/>
          </a:bodyPr>
          <a:lstStyle/>
          <a:p>
            <a:pPr>
              <a:buClr>
                <a:srgbClr val="000000"/>
              </a:buClr>
            </a:pPr>
            <a:r>
              <a:rPr lang="en" sz="1200" kern="0">
                <a:solidFill>
                  <a:srgbClr val="000000"/>
                </a:solidFill>
                <a:latin typeface="Arial"/>
                <a:cs typeface="Arial"/>
                <a:sym typeface="Arial"/>
              </a:rPr>
              <a:t>High Concentration</a:t>
            </a:r>
            <a:endParaRPr sz="1200" kern="0">
              <a:solidFill>
                <a:srgbClr val="000000"/>
              </a:solidFill>
              <a:latin typeface="Arial"/>
              <a:cs typeface="Arial"/>
              <a:sym typeface="Arial"/>
            </a:endParaRPr>
          </a:p>
        </p:txBody>
      </p:sp>
      <p:sp>
        <p:nvSpPr>
          <p:cNvPr id="333" name="Shape 333"/>
          <p:cNvSpPr txBox="1"/>
          <p:nvPr/>
        </p:nvSpPr>
        <p:spPr>
          <a:xfrm>
            <a:off x="6201275" y="3348538"/>
            <a:ext cx="1554900" cy="493200"/>
          </a:xfrm>
          <a:prstGeom prst="rect">
            <a:avLst/>
          </a:prstGeom>
          <a:noFill/>
          <a:ln>
            <a:noFill/>
          </a:ln>
        </p:spPr>
        <p:txBody>
          <a:bodyPr spcFirstLastPara="1" wrap="square" lIns="91425" tIns="91425" rIns="91425" bIns="91425" anchor="t" anchorCtr="0">
            <a:noAutofit/>
          </a:bodyPr>
          <a:lstStyle/>
          <a:p>
            <a:pPr>
              <a:buClr>
                <a:srgbClr val="000000"/>
              </a:buClr>
            </a:pPr>
            <a:r>
              <a:rPr lang="en" sz="1200" kern="0">
                <a:solidFill>
                  <a:srgbClr val="000000"/>
                </a:solidFill>
                <a:latin typeface="Arial"/>
                <a:cs typeface="Arial"/>
                <a:sym typeface="Arial"/>
              </a:rPr>
              <a:t>Low Concentration</a:t>
            </a:r>
            <a:endParaRPr sz="1200" kern="0">
              <a:solidFill>
                <a:srgbClr val="000000"/>
              </a:solidFill>
              <a:latin typeface="Arial"/>
              <a:cs typeface="Arial"/>
              <a:sym typeface="Arial"/>
            </a:endParaRPr>
          </a:p>
        </p:txBody>
      </p:sp>
      <p:sp>
        <p:nvSpPr>
          <p:cNvPr id="2" name="TextBox 1"/>
          <p:cNvSpPr txBox="1"/>
          <p:nvPr/>
        </p:nvSpPr>
        <p:spPr>
          <a:xfrm>
            <a:off x="2454484" y="5904718"/>
            <a:ext cx="4411066" cy="523220"/>
          </a:xfrm>
          <a:prstGeom prst="rect">
            <a:avLst/>
          </a:prstGeom>
          <a:noFill/>
        </p:spPr>
        <p:txBody>
          <a:bodyPr wrap="square" rtlCol="0">
            <a:spAutoFit/>
          </a:bodyPr>
          <a:lstStyle/>
          <a:p>
            <a:r>
              <a:rPr lang="en-US" sz="2800" dirty="0" smtClean="0">
                <a:solidFill>
                  <a:srgbClr val="FF0000"/>
                </a:solidFill>
              </a:rPr>
              <a:t>How can we improve this?</a:t>
            </a:r>
            <a:endParaRPr lang="en-US" sz="2800" dirty="0">
              <a:solidFill>
                <a:srgbClr val="FF0000"/>
              </a:solidFill>
            </a:endParaRPr>
          </a:p>
        </p:txBody>
      </p:sp>
    </p:spTree>
    <p:extLst>
      <p:ext uri="{BB962C8B-B14F-4D97-AF65-F5344CB8AC3E}">
        <p14:creationId xmlns:p14="http://schemas.microsoft.com/office/powerpoint/2010/main" val="1802318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Two goals for this talk</a:t>
            </a:r>
            <a:endParaRPr lang="en-US" dirty="0"/>
          </a:p>
        </p:txBody>
      </p:sp>
      <p:sp>
        <p:nvSpPr>
          <p:cNvPr id="3" name="Text Placeholder 2"/>
          <p:cNvSpPr>
            <a:spLocks noGrp="1"/>
          </p:cNvSpPr>
          <p:nvPr>
            <p:ph type="body" idx="1"/>
          </p:nvPr>
        </p:nvSpPr>
        <p:spPr/>
        <p:txBody>
          <a:bodyPr/>
          <a:lstStyle/>
          <a:p>
            <a:pPr marL="628650" indent="-514350">
              <a:buFont typeface="+mj-lt"/>
              <a:buAutoNum type="arabicPeriod"/>
            </a:pPr>
            <a:r>
              <a:rPr lang="en-US" dirty="0" smtClean="0"/>
              <a:t>Develop a parameterization of sub-grid coagulation for regional/global models</a:t>
            </a:r>
          </a:p>
          <a:p>
            <a:pPr marL="628650" indent="-514350">
              <a:buFont typeface="+mj-lt"/>
              <a:buAutoNum type="arabicPeriod"/>
            </a:pPr>
            <a:r>
              <a:rPr lang="en-US" dirty="0" smtClean="0"/>
              <a:t>Estimate the impact of this sub-grid coagulation on direct and indirect radiative effects</a:t>
            </a:r>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17</a:t>
            </a:fld>
            <a:endParaRPr lang="en"/>
          </a:p>
        </p:txBody>
      </p:sp>
    </p:spTree>
    <p:extLst>
      <p:ext uri="{BB962C8B-B14F-4D97-AF65-F5344CB8AC3E}">
        <p14:creationId xmlns:p14="http://schemas.microsoft.com/office/powerpoint/2010/main" val="1597647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Two goals for this talk</a:t>
            </a:r>
            <a:endParaRPr lang="en-US" dirty="0"/>
          </a:p>
        </p:txBody>
      </p:sp>
      <p:sp>
        <p:nvSpPr>
          <p:cNvPr id="3" name="Text Placeholder 2"/>
          <p:cNvSpPr>
            <a:spLocks noGrp="1"/>
          </p:cNvSpPr>
          <p:nvPr>
            <p:ph type="body" idx="1"/>
          </p:nvPr>
        </p:nvSpPr>
        <p:spPr/>
        <p:txBody>
          <a:bodyPr/>
          <a:lstStyle/>
          <a:p>
            <a:pPr marL="628650" indent="-514350">
              <a:buFont typeface="+mj-lt"/>
              <a:buAutoNum type="arabicPeriod"/>
            </a:pPr>
            <a:r>
              <a:rPr lang="en-US" dirty="0" smtClean="0">
                <a:solidFill>
                  <a:srgbClr val="FF0000"/>
                </a:solidFill>
              </a:rPr>
              <a:t>Develop a parameterization of sub-grid coagulation for regional/global models</a:t>
            </a:r>
          </a:p>
          <a:p>
            <a:pPr marL="628650" indent="-514350">
              <a:buFont typeface="+mj-lt"/>
              <a:buAutoNum type="arabicPeriod"/>
            </a:pPr>
            <a:r>
              <a:rPr lang="en-US" dirty="0" smtClean="0"/>
              <a:t>Estimate the impact of this sub-grid coagulation on direct and indirect radiative effects</a:t>
            </a:r>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2290758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307000" y="568850"/>
            <a:ext cx="8520600" cy="572700"/>
          </a:xfrm>
          <a:prstGeom prst="rect">
            <a:avLst/>
          </a:prstGeom>
        </p:spPr>
        <p:txBody>
          <a:bodyPr spcFirstLastPara="1" wrap="square" lIns="91425" tIns="91425" rIns="91425" bIns="91425" anchor="t" anchorCtr="0">
            <a:noAutofit/>
          </a:bodyPr>
          <a:lstStyle/>
          <a:p>
            <a:pPr algn="l"/>
            <a:r>
              <a:rPr lang="en" sz="3200" dirty="0"/>
              <a:t>Instantaneous mixing through the full gridbox </a:t>
            </a:r>
            <a:endParaRPr sz="3200" dirty="0"/>
          </a:p>
          <a:p>
            <a:pPr algn="l"/>
            <a:r>
              <a:rPr lang="en" sz="3200" dirty="0"/>
              <a:t>dilutes the aerosol plume</a:t>
            </a:r>
            <a:endParaRPr sz="3200" dirty="0"/>
          </a:p>
        </p:txBody>
      </p:sp>
      <p:sp>
        <p:nvSpPr>
          <p:cNvPr id="305" name="Shape 305"/>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19</a:t>
            </a:fld>
            <a:endParaRPr kern="0">
              <a:solidFill>
                <a:srgbClr val="595959"/>
              </a:solidFill>
              <a:latin typeface="Arial"/>
              <a:cs typeface="Arial"/>
              <a:sym typeface="Arial"/>
            </a:endParaRPr>
          </a:p>
        </p:txBody>
      </p:sp>
      <p:sp>
        <p:nvSpPr>
          <p:cNvPr id="306" name="Shape 306"/>
          <p:cNvSpPr txBox="1"/>
          <p:nvPr/>
        </p:nvSpPr>
        <p:spPr>
          <a:xfrm>
            <a:off x="6372300" y="4029375"/>
            <a:ext cx="466800" cy="676200"/>
          </a:xfrm>
          <a:prstGeom prst="rect">
            <a:avLst/>
          </a:prstGeom>
          <a:noFill/>
          <a:ln>
            <a:noFill/>
          </a:ln>
        </p:spPr>
        <p:txBody>
          <a:bodyPr spcFirstLastPara="1" wrap="square" lIns="91425" tIns="91425" rIns="91425" bIns="91425" anchor="t" anchorCtr="0">
            <a:noAutofit/>
          </a:bodyPr>
          <a:lstStyle/>
          <a:p>
            <a:pPr>
              <a:buClr>
                <a:srgbClr val="000000"/>
              </a:buClr>
            </a:pPr>
            <a:endParaRPr sz="1400" kern="0">
              <a:solidFill>
                <a:srgbClr val="000000"/>
              </a:solidFill>
              <a:latin typeface="Arial"/>
              <a:cs typeface="Arial"/>
              <a:sym typeface="Arial"/>
            </a:endParaRPr>
          </a:p>
        </p:txBody>
      </p:sp>
      <p:sp>
        <p:nvSpPr>
          <p:cNvPr id="307" name="Shape 307"/>
          <p:cNvSpPr/>
          <p:nvPr/>
        </p:nvSpPr>
        <p:spPr>
          <a:xfrm>
            <a:off x="2433700" y="4891825"/>
            <a:ext cx="2133600" cy="393300"/>
          </a:xfrm>
          <a:custGeom>
            <a:avLst/>
            <a:gdLst/>
            <a:ahLst/>
            <a:cxnLst/>
            <a:rect l="0" t="0" r="0" b="0"/>
            <a:pathLst>
              <a:path w="85344" h="15732" extrusionOk="0">
                <a:moveTo>
                  <a:pt x="0" y="0"/>
                </a:moveTo>
                <a:cubicBezTo>
                  <a:pt x="5334" y="2604"/>
                  <a:pt x="17780" y="14732"/>
                  <a:pt x="32004" y="15621"/>
                </a:cubicBezTo>
                <a:cubicBezTo>
                  <a:pt x="46228" y="16510"/>
                  <a:pt x="76454" y="7049"/>
                  <a:pt x="85344" y="5334"/>
                </a:cubicBezTo>
              </a:path>
            </a:pathLst>
          </a:custGeom>
          <a:noFill/>
          <a:ln w="28575" cap="flat" cmpd="sng">
            <a:solidFill>
              <a:srgbClr val="980000"/>
            </a:solidFill>
            <a:prstDash val="solid"/>
            <a:round/>
            <a:headEnd type="none" w="med" len="med"/>
            <a:tailEnd type="triangle" w="med" len="med"/>
          </a:ln>
        </p:spPr>
      </p:sp>
      <p:pic>
        <p:nvPicPr>
          <p:cNvPr id="308" name="Shape 308"/>
          <p:cNvPicPr preferRelativeResize="0"/>
          <p:nvPr/>
        </p:nvPicPr>
        <p:blipFill>
          <a:blip r:embed="rId3">
            <a:alphaModFix/>
          </a:blip>
          <a:stretch>
            <a:fillRect/>
          </a:stretch>
        </p:blipFill>
        <p:spPr>
          <a:xfrm>
            <a:off x="4638676" y="3168689"/>
            <a:ext cx="4296375" cy="2397581"/>
          </a:xfrm>
          <a:prstGeom prst="rect">
            <a:avLst/>
          </a:prstGeom>
          <a:noFill/>
          <a:ln>
            <a:noFill/>
          </a:ln>
        </p:spPr>
      </p:pic>
      <p:pic>
        <p:nvPicPr>
          <p:cNvPr id="309" name="Shape 309"/>
          <p:cNvPicPr preferRelativeResize="0"/>
          <p:nvPr/>
        </p:nvPicPr>
        <p:blipFill>
          <a:blip r:embed="rId4">
            <a:alphaModFix/>
          </a:blip>
          <a:stretch>
            <a:fillRect/>
          </a:stretch>
        </p:blipFill>
        <p:spPr>
          <a:xfrm>
            <a:off x="311700" y="2514351"/>
            <a:ext cx="4065250" cy="2268625"/>
          </a:xfrm>
          <a:prstGeom prst="rect">
            <a:avLst/>
          </a:prstGeom>
          <a:noFill/>
          <a:ln>
            <a:noFill/>
          </a:ln>
        </p:spPr>
      </p:pic>
    </p:spTree>
    <p:extLst>
      <p:ext uri="{BB962C8B-B14F-4D97-AF65-F5344CB8AC3E}">
        <p14:creationId xmlns:p14="http://schemas.microsoft.com/office/powerpoint/2010/main" val="926672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l"/>
            <a:r>
              <a:rPr lang="en-US" dirty="0" smtClean="0"/>
              <a:t>Smoke PM: </a:t>
            </a:r>
            <a:r>
              <a:rPr lang="en-US" dirty="0"/>
              <a:t/>
            </a:r>
            <a:br>
              <a:rPr lang="en-US" dirty="0"/>
            </a:br>
            <a:r>
              <a:rPr lang="en-US" sz="3600" dirty="0" smtClean="0"/>
              <a:t>complicated not just chemically… but spatially</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401726"/>
            <a:ext cx="6515100" cy="4343400"/>
          </a:xfrm>
          <a:prstGeom prst="rect">
            <a:avLst/>
          </a:prstGeom>
        </p:spPr>
      </p:pic>
      <p:sp>
        <p:nvSpPr>
          <p:cNvPr id="5" name="TextBox 4"/>
          <p:cNvSpPr txBox="1"/>
          <p:nvPr/>
        </p:nvSpPr>
        <p:spPr>
          <a:xfrm>
            <a:off x="1981200" y="5975498"/>
            <a:ext cx="5486400" cy="523220"/>
          </a:xfrm>
          <a:prstGeom prst="rect">
            <a:avLst/>
          </a:prstGeom>
          <a:noFill/>
        </p:spPr>
        <p:txBody>
          <a:bodyPr wrap="square" rtlCol="0">
            <a:spAutoFit/>
          </a:bodyPr>
          <a:lstStyle/>
          <a:p>
            <a:r>
              <a:rPr lang="en-US" sz="1400" dirty="0" smtClean="0"/>
              <a:t>NASA Aqua-MODIS, Pacific Northwest fires, Aug. 15, 2015.</a:t>
            </a:r>
          </a:p>
          <a:p>
            <a:r>
              <a:rPr lang="en-US" sz="1400" dirty="0" smtClean="0"/>
              <a:t>NASA </a:t>
            </a:r>
            <a:r>
              <a:rPr lang="en-US" sz="1400" dirty="0"/>
              <a:t>image courtesy Jeff Schmaltz, MODIS Rapid Response Team. </a:t>
            </a:r>
          </a:p>
        </p:txBody>
      </p:sp>
      <p:sp>
        <p:nvSpPr>
          <p:cNvPr id="3" name="Slide Number Placeholder 2"/>
          <p:cNvSpPr>
            <a:spLocks noGrp="1"/>
          </p:cNvSpPr>
          <p:nvPr>
            <p:ph type="sldNum" sz="quarter" idx="12"/>
          </p:nvPr>
        </p:nvSpPr>
        <p:spPr/>
        <p:txBody>
          <a:bodyPr/>
          <a:lstStyle/>
          <a:p>
            <a:fld id="{C8EB1178-F390-4081-BB4B-2EC951AD4D0D}" type="slidenum">
              <a:rPr lang="en-US" smtClean="0"/>
              <a:t>2</a:t>
            </a:fld>
            <a:endParaRPr lang="en-US"/>
          </a:p>
        </p:txBody>
      </p:sp>
    </p:spTree>
    <p:extLst>
      <p:ext uri="{BB962C8B-B14F-4D97-AF65-F5344CB8AC3E}">
        <p14:creationId xmlns:p14="http://schemas.microsoft.com/office/powerpoint/2010/main" val="843605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311700" y="502175"/>
            <a:ext cx="8520600" cy="572700"/>
          </a:xfrm>
          <a:prstGeom prst="rect">
            <a:avLst/>
          </a:prstGeom>
        </p:spPr>
        <p:txBody>
          <a:bodyPr spcFirstLastPara="1" wrap="square" lIns="91425" tIns="91425" rIns="91425" bIns="91425" anchor="t" anchorCtr="0">
            <a:noAutofit/>
          </a:bodyPr>
          <a:lstStyle/>
          <a:p>
            <a:pPr algn="l"/>
            <a:r>
              <a:rPr lang="en" sz="3600" dirty="0"/>
              <a:t>Inadequate aging due to instant dilution can change the predicted size distribution</a:t>
            </a:r>
            <a:endParaRPr sz="3600" dirty="0"/>
          </a:p>
        </p:txBody>
      </p:sp>
      <p:sp>
        <p:nvSpPr>
          <p:cNvPr id="316" name="Shape 316"/>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20</a:t>
            </a:fld>
            <a:endParaRPr kern="0">
              <a:solidFill>
                <a:srgbClr val="595959"/>
              </a:solidFill>
              <a:latin typeface="Arial"/>
              <a:cs typeface="Arial"/>
              <a:sym typeface="Arial"/>
            </a:endParaRPr>
          </a:p>
        </p:txBody>
      </p:sp>
      <p:sp>
        <p:nvSpPr>
          <p:cNvPr id="317" name="Shape 317"/>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20</a:t>
            </a:fld>
            <a:endParaRPr kern="0">
              <a:solidFill>
                <a:srgbClr val="595959"/>
              </a:solidFill>
              <a:latin typeface="Arial"/>
              <a:cs typeface="Arial"/>
              <a:sym typeface="Arial"/>
            </a:endParaRPr>
          </a:p>
        </p:txBody>
      </p:sp>
      <p:sp>
        <p:nvSpPr>
          <p:cNvPr id="318" name="Shape 318"/>
          <p:cNvSpPr txBox="1"/>
          <p:nvPr/>
        </p:nvSpPr>
        <p:spPr>
          <a:xfrm>
            <a:off x="6372300" y="4029375"/>
            <a:ext cx="466800" cy="676200"/>
          </a:xfrm>
          <a:prstGeom prst="rect">
            <a:avLst/>
          </a:prstGeom>
          <a:noFill/>
          <a:ln>
            <a:noFill/>
          </a:ln>
        </p:spPr>
        <p:txBody>
          <a:bodyPr spcFirstLastPara="1" wrap="square" lIns="91425" tIns="91425" rIns="91425" bIns="91425" anchor="t" anchorCtr="0">
            <a:noAutofit/>
          </a:bodyPr>
          <a:lstStyle/>
          <a:p>
            <a:pPr>
              <a:buClr>
                <a:srgbClr val="000000"/>
              </a:buClr>
            </a:pPr>
            <a:endParaRPr sz="1400" kern="0">
              <a:solidFill>
                <a:srgbClr val="000000"/>
              </a:solidFill>
              <a:latin typeface="Arial"/>
              <a:cs typeface="Arial"/>
              <a:sym typeface="Arial"/>
            </a:endParaRPr>
          </a:p>
        </p:txBody>
      </p:sp>
      <p:pic>
        <p:nvPicPr>
          <p:cNvPr id="319" name="Shape 319"/>
          <p:cNvPicPr preferRelativeResize="0"/>
          <p:nvPr/>
        </p:nvPicPr>
        <p:blipFill>
          <a:blip r:embed="rId3">
            <a:alphaModFix/>
          </a:blip>
          <a:stretch>
            <a:fillRect/>
          </a:stretch>
        </p:blipFill>
        <p:spPr>
          <a:xfrm>
            <a:off x="4638676" y="3168689"/>
            <a:ext cx="4296375" cy="2397581"/>
          </a:xfrm>
          <a:prstGeom prst="rect">
            <a:avLst/>
          </a:prstGeom>
          <a:noFill/>
          <a:ln>
            <a:noFill/>
          </a:ln>
        </p:spPr>
      </p:pic>
      <p:pic>
        <p:nvPicPr>
          <p:cNvPr id="320" name="Shape 320"/>
          <p:cNvPicPr preferRelativeResize="0"/>
          <p:nvPr/>
        </p:nvPicPr>
        <p:blipFill>
          <a:blip r:embed="rId4">
            <a:alphaModFix/>
          </a:blip>
          <a:stretch>
            <a:fillRect/>
          </a:stretch>
        </p:blipFill>
        <p:spPr>
          <a:xfrm>
            <a:off x="311700" y="2514351"/>
            <a:ext cx="4065250" cy="2268625"/>
          </a:xfrm>
          <a:prstGeom prst="rect">
            <a:avLst/>
          </a:prstGeom>
          <a:noFill/>
          <a:ln>
            <a:noFill/>
          </a:ln>
        </p:spPr>
      </p:pic>
      <p:pic>
        <p:nvPicPr>
          <p:cNvPr id="321" name="Shape 321"/>
          <p:cNvPicPr preferRelativeResize="0"/>
          <p:nvPr/>
        </p:nvPicPr>
        <p:blipFill>
          <a:blip r:embed="rId5">
            <a:alphaModFix/>
          </a:blip>
          <a:stretch>
            <a:fillRect/>
          </a:stretch>
        </p:blipFill>
        <p:spPr>
          <a:xfrm>
            <a:off x="5875801" y="3602575"/>
            <a:ext cx="1979499" cy="1497500"/>
          </a:xfrm>
          <a:prstGeom prst="rect">
            <a:avLst/>
          </a:prstGeom>
          <a:noFill/>
          <a:ln>
            <a:noFill/>
          </a:ln>
        </p:spPr>
      </p:pic>
      <p:pic>
        <p:nvPicPr>
          <p:cNvPr id="322" name="Shape 322"/>
          <p:cNvPicPr preferRelativeResize="0"/>
          <p:nvPr/>
        </p:nvPicPr>
        <p:blipFill rotWithShape="1">
          <a:blip r:embed="rId6">
            <a:alphaModFix/>
          </a:blip>
          <a:srcRect b="7680"/>
          <a:stretch/>
        </p:blipFill>
        <p:spPr>
          <a:xfrm>
            <a:off x="1440701" y="2951801"/>
            <a:ext cx="1979499" cy="1286701"/>
          </a:xfrm>
          <a:prstGeom prst="rect">
            <a:avLst/>
          </a:prstGeom>
          <a:noFill/>
          <a:ln>
            <a:noFill/>
          </a:ln>
        </p:spPr>
      </p:pic>
      <p:sp>
        <p:nvSpPr>
          <p:cNvPr id="323" name="Shape 323"/>
          <p:cNvSpPr/>
          <p:nvPr/>
        </p:nvSpPr>
        <p:spPr>
          <a:xfrm>
            <a:off x="1440700" y="3000375"/>
            <a:ext cx="264300" cy="11955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24" name="Shape 324"/>
          <p:cNvSpPr/>
          <p:nvPr/>
        </p:nvSpPr>
        <p:spPr>
          <a:xfrm>
            <a:off x="5855850" y="3602575"/>
            <a:ext cx="264300" cy="142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25" name="Shape 325"/>
          <p:cNvSpPr txBox="1"/>
          <p:nvPr/>
        </p:nvSpPr>
        <p:spPr>
          <a:xfrm rot="-5400000">
            <a:off x="1270000" y="3352650"/>
            <a:ext cx="7272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900" kern="0">
                <a:solidFill>
                  <a:srgbClr val="000000"/>
                </a:solidFill>
                <a:latin typeface="Arial"/>
                <a:cs typeface="Arial"/>
                <a:sym typeface="Arial"/>
              </a:rPr>
              <a:t>dN/dlogD</a:t>
            </a:r>
            <a:r>
              <a:rPr lang="en" sz="900" kern="0" baseline="-25000">
                <a:solidFill>
                  <a:srgbClr val="000000"/>
                </a:solidFill>
                <a:latin typeface="Arial"/>
                <a:cs typeface="Arial"/>
                <a:sym typeface="Arial"/>
              </a:rPr>
              <a:t>p</a:t>
            </a:r>
            <a:endParaRPr sz="900" kern="0">
              <a:solidFill>
                <a:srgbClr val="000000"/>
              </a:solidFill>
              <a:latin typeface="Arial"/>
              <a:cs typeface="Arial"/>
              <a:sym typeface="Arial"/>
            </a:endParaRPr>
          </a:p>
        </p:txBody>
      </p:sp>
      <p:sp>
        <p:nvSpPr>
          <p:cNvPr id="326" name="Shape 326"/>
          <p:cNvSpPr txBox="1"/>
          <p:nvPr/>
        </p:nvSpPr>
        <p:spPr>
          <a:xfrm rot="-5400000">
            <a:off x="5685150" y="4152825"/>
            <a:ext cx="7272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900" kern="0">
                <a:solidFill>
                  <a:srgbClr val="000000"/>
                </a:solidFill>
                <a:latin typeface="Arial"/>
                <a:cs typeface="Arial"/>
                <a:sym typeface="Arial"/>
              </a:rPr>
              <a:t>dN/dlogD</a:t>
            </a:r>
            <a:r>
              <a:rPr lang="en" sz="900" kern="0" baseline="-25000">
                <a:solidFill>
                  <a:srgbClr val="000000"/>
                </a:solidFill>
                <a:latin typeface="Arial"/>
                <a:cs typeface="Arial"/>
                <a:sym typeface="Arial"/>
              </a:rPr>
              <a:t>p</a:t>
            </a:r>
            <a:endParaRPr sz="900" kern="0">
              <a:solidFill>
                <a:srgbClr val="000000"/>
              </a:solidFill>
              <a:latin typeface="Arial"/>
              <a:cs typeface="Arial"/>
              <a:sym typeface="Arial"/>
            </a:endParaRPr>
          </a:p>
        </p:txBody>
      </p:sp>
      <p:sp>
        <p:nvSpPr>
          <p:cNvPr id="327" name="Shape 327"/>
          <p:cNvSpPr/>
          <p:nvPr/>
        </p:nvSpPr>
        <p:spPr>
          <a:xfrm>
            <a:off x="1440600" y="4238500"/>
            <a:ext cx="1979400" cy="2439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28" name="Shape 328"/>
          <p:cNvSpPr txBox="1"/>
          <p:nvPr/>
        </p:nvSpPr>
        <p:spPr>
          <a:xfrm>
            <a:off x="2291813" y="4174575"/>
            <a:ext cx="7227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900" kern="0">
                <a:solidFill>
                  <a:srgbClr val="000000"/>
                </a:solidFill>
                <a:latin typeface="Arial"/>
                <a:cs typeface="Arial"/>
                <a:sym typeface="Arial"/>
              </a:rPr>
              <a:t>D</a:t>
            </a:r>
            <a:r>
              <a:rPr lang="en" sz="900" kern="0" baseline="-25000">
                <a:solidFill>
                  <a:srgbClr val="000000"/>
                </a:solidFill>
                <a:latin typeface="Arial"/>
                <a:cs typeface="Arial"/>
                <a:sym typeface="Arial"/>
              </a:rPr>
              <a:t>p</a:t>
            </a:r>
            <a:r>
              <a:rPr lang="en" sz="900" kern="0">
                <a:solidFill>
                  <a:srgbClr val="000000"/>
                </a:solidFill>
                <a:latin typeface="Arial"/>
                <a:cs typeface="Arial"/>
                <a:sym typeface="Arial"/>
              </a:rPr>
              <a:t> (μm)</a:t>
            </a:r>
            <a:endParaRPr sz="900" kern="0">
              <a:solidFill>
                <a:srgbClr val="000000"/>
              </a:solidFill>
              <a:latin typeface="Arial"/>
              <a:cs typeface="Arial"/>
              <a:sym typeface="Arial"/>
            </a:endParaRPr>
          </a:p>
        </p:txBody>
      </p:sp>
      <p:sp>
        <p:nvSpPr>
          <p:cNvPr id="329" name="Shape 329"/>
          <p:cNvSpPr/>
          <p:nvPr/>
        </p:nvSpPr>
        <p:spPr>
          <a:xfrm>
            <a:off x="5854050" y="5013500"/>
            <a:ext cx="2001300" cy="2565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30" name="Shape 330"/>
          <p:cNvSpPr txBox="1"/>
          <p:nvPr/>
        </p:nvSpPr>
        <p:spPr>
          <a:xfrm>
            <a:off x="6662688" y="4948850"/>
            <a:ext cx="7227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900" kern="0">
                <a:solidFill>
                  <a:srgbClr val="000000"/>
                </a:solidFill>
                <a:latin typeface="Arial"/>
                <a:cs typeface="Arial"/>
                <a:sym typeface="Arial"/>
              </a:rPr>
              <a:t>D</a:t>
            </a:r>
            <a:r>
              <a:rPr lang="en" sz="900" kern="0" baseline="-25000">
                <a:solidFill>
                  <a:srgbClr val="000000"/>
                </a:solidFill>
                <a:latin typeface="Arial"/>
                <a:cs typeface="Arial"/>
                <a:sym typeface="Arial"/>
              </a:rPr>
              <a:t>p</a:t>
            </a:r>
            <a:r>
              <a:rPr lang="en" sz="900" kern="0">
                <a:solidFill>
                  <a:srgbClr val="000000"/>
                </a:solidFill>
                <a:latin typeface="Arial"/>
                <a:cs typeface="Arial"/>
                <a:sym typeface="Arial"/>
              </a:rPr>
              <a:t> (μm)</a:t>
            </a:r>
            <a:endParaRPr sz="900" kern="0">
              <a:solidFill>
                <a:srgbClr val="000000"/>
              </a:solidFill>
              <a:latin typeface="Arial"/>
              <a:cs typeface="Arial"/>
              <a:sym typeface="Arial"/>
            </a:endParaRPr>
          </a:p>
        </p:txBody>
      </p:sp>
      <p:cxnSp>
        <p:nvCxnSpPr>
          <p:cNvPr id="331" name="Shape 331"/>
          <p:cNvCxnSpPr/>
          <p:nvPr/>
        </p:nvCxnSpPr>
        <p:spPr>
          <a:xfrm flipH="1">
            <a:off x="999950" y="4116550"/>
            <a:ext cx="755700" cy="430500"/>
          </a:xfrm>
          <a:prstGeom prst="curvedConnector3">
            <a:avLst>
              <a:gd name="adj1" fmla="val -5376"/>
            </a:avLst>
          </a:prstGeom>
          <a:noFill/>
          <a:ln w="9525" cap="flat" cmpd="sng">
            <a:solidFill>
              <a:srgbClr val="000000"/>
            </a:solidFill>
            <a:prstDash val="solid"/>
            <a:round/>
            <a:headEnd type="none" w="med" len="med"/>
            <a:tailEnd type="triangle" w="med" len="med"/>
          </a:ln>
        </p:spPr>
      </p:cxnSp>
      <p:sp>
        <p:nvSpPr>
          <p:cNvPr id="332" name="Shape 332"/>
          <p:cNvSpPr txBox="1"/>
          <p:nvPr/>
        </p:nvSpPr>
        <p:spPr>
          <a:xfrm>
            <a:off x="1973900" y="2733938"/>
            <a:ext cx="1554900" cy="493200"/>
          </a:xfrm>
          <a:prstGeom prst="rect">
            <a:avLst/>
          </a:prstGeom>
          <a:noFill/>
          <a:ln>
            <a:noFill/>
          </a:ln>
        </p:spPr>
        <p:txBody>
          <a:bodyPr spcFirstLastPara="1" wrap="square" lIns="91425" tIns="91425" rIns="91425" bIns="91425" anchor="t" anchorCtr="0">
            <a:noAutofit/>
          </a:bodyPr>
          <a:lstStyle/>
          <a:p>
            <a:pPr>
              <a:buClr>
                <a:srgbClr val="000000"/>
              </a:buClr>
            </a:pPr>
            <a:r>
              <a:rPr lang="en" sz="1200" kern="0">
                <a:solidFill>
                  <a:srgbClr val="000000"/>
                </a:solidFill>
                <a:latin typeface="Arial"/>
                <a:cs typeface="Arial"/>
                <a:sym typeface="Arial"/>
              </a:rPr>
              <a:t>High Concentration</a:t>
            </a:r>
            <a:endParaRPr sz="1200" kern="0">
              <a:solidFill>
                <a:srgbClr val="000000"/>
              </a:solidFill>
              <a:latin typeface="Arial"/>
              <a:cs typeface="Arial"/>
              <a:sym typeface="Arial"/>
            </a:endParaRPr>
          </a:p>
        </p:txBody>
      </p:sp>
      <p:sp>
        <p:nvSpPr>
          <p:cNvPr id="333" name="Shape 333"/>
          <p:cNvSpPr txBox="1"/>
          <p:nvPr/>
        </p:nvSpPr>
        <p:spPr>
          <a:xfrm>
            <a:off x="6201275" y="3348538"/>
            <a:ext cx="1554900" cy="493200"/>
          </a:xfrm>
          <a:prstGeom prst="rect">
            <a:avLst/>
          </a:prstGeom>
          <a:noFill/>
          <a:ln>
            <a:noFill/>
          </a:ln>
        </p:spPr>
        <p:txBody>
          <a:bodyPr spcFirstLastPara="1" wrap="square" lIns="91425" tIns="91425" rIns="91425" bIns="91425" anchor="t" anchorCtr="0">
            <a:noAutofit/>
          </a:bodyPr>
          <a:lstStyle/>
          <a:p>
            <a:pPr>
              <a:buClr>
                <a:srgbClr val="000000"/>
              </a:buClr>
            </a:pPr>
            <a:r>
              <a:rPr lang="en" sz="1200" kern="0">
                <a:solidFill>
                  <a:srgbClr val="000000"/>
                </a:solidFill>
                <a:latin typeface="Arial"/>
                <a:cs typeface="Arial"/>
                <a:sym typeface="Arial"/>
              </a:rPr>
              <a:t>Low Concentration</a:t>
            </a:r>
            <a:endParaRPr sz="1200" kern="0">
              <a:solidFill>
                <a:srgbClr val="000000"/>
              </a:solidFill>
              <a:latin typeface="Arial"/>
              <a:cs typeface="Arial"/>
              <a:sym typeface="Arial"/>
            </a:endParaRPr>
          </a:p>
        </p:txBody>
      </p:sp>
    </p:spTree>
    <p:extLst>
      <p:ext uri="{BB962C8B-B14F-4D97-AF65-F5344CB8AC3E}">
        <p14:creationId xmlns:p14="http://schemas.microsoft.com/office/powerpoint/2010/main" val="3784489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Shape 338"/>
          <p:cNvPicPr preferRelativeResize="0"/>
          <p:nvPr/>
        </p:nvPicPr>
        <p:blipFill>
          <a:blip r:embed="rId3">
            <a:alphaModFix/>
          </a:blip>
          <a:stretch>
            <a:fillRect/>
          </a:stretch>
        </p:blipFill>
        <p:spPr>
          <a:xfrm>
            <a:off x="311700" y="2514351"/>
            <a:ext cx="4065250" cy="2268625"/>
          </a:xfrm>
          <a:prstGeom prst="rect">
            <a:avLst/>
          </a:prstGeom>
          <a:noFill/>
          <a:ln>
            <a:noFill/>
          </a:ln>
        </p:spPr>
      </p:pic>
      <p:sp>
        <p:nvSpPr>
          <p:cNvPr id="339" name="Shape 339"/>
          <p:cNvSpPr txBox="1">
            <a:spLocks noGrp="1"/>
          </p:cNvSpPr>
          <p:nvPr>
            <p:ph type="title"/>
          </p:nvPr>
        </p:nvSpPr>
        <p:spPr>
          <a:xfrm>
            <a:off x="311700" y="473600"/>
            <a:ext cx="8520600" cy="572700"/>
          </a:xfrm>
          <a:prstGeom prst="rect">
            <a:avLst/>
          </a:prstGeom>
        </p:spPr>
        <p:txBody>
          <a:bodyPr spcFirstLastPara="1" wrap="square" lIns="91425" tIns="91425" rIns="91425" bIns="91425" anchor="t" anchorCtr="0">
            <a:noAutofit/>
          </a:bodyPr>
          <a:lstStyle/>
          <a:p>
            <a:pPr algn="l"/>
            <a:r>
              <a:rPr lang="en" sz="3200" dirty="0"/>
              <a:t>With an in-plume coagulation parameterization, we can include the plume coagulation in the model </a:t>
            </a:r>
            <a:endParaRPr sz="3200" dirty="0"/>
          </a:p>
        </p:txBody>
      </p:sp>
      <p:sp>
        <p:nvSpPr>
          <p:cNvPr id="340" name="Shape 340"/>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21</a:t>
            </a:fld>
            <a:endParaRPr kern="0">
              <a:solidFill>
                <a:srgbClr val="595959"/>
              </a:solidFill>
              <a:latin typeface="Arial"/>
              <a:cs typeface="Arial"/>
              <a:sym typeface="Arial"/>
            </a:endParaRPr>
          </a:p>
        </p:txBody>
      </p:sp>
      <p:sp>
        <p:nvSpPr>
          <p:cNvPr id="341" name="Shape 341"/>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21</a:t>
            </a:fld>
            <a:endParaRPr kern="0">
              <a:solidFill>
                <a:srgbClr val="595959"/>
              </a:solidFill>
              <a:latin typeface="Arial"/>
              <a:cs typeface="Arial"/>
              <a:sym typeface="Arial"/>
            </a:endParaRPr>
          </a:p>
        </p:txBody>
      </p:sp>
      <p:sp>
        <p:nvSpPr>
          <p:cNvPr id="342" name="Shape 342"/>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21</a:t>
            </a:fld>
            <a:endParaRPr kern="0">
              <a:solidFill>
                <a:srgbClr val="595959"/>
              </a:solidFill>
              <a:latin typeface="Arial"/>
              <a:cs typeface="Arial"/>
              <a:sym typeface="Arial"/>
            </a:endParaRPr>
          </a:p>
        </p:txBody>
      </p:sp>
      <p:sp>
        <p:nvSpPr>
          <p:cNvPr id="343" name="Shape 343"/>
          <p:cNvSpPr txBox="1"/>
          <p:nvPr/>
        </p:nvSpPr>
        <p:spPr>
          <a:xfrm>
            <a:off x="6372300" y="4029375"/>
            <a:ext cx="466800" cy="676200"/>
          </a:xfrm>
          <a:prstGeom prst="rect">
            <a:avLst/>
          </a:prstGeom>
          <a:noFill/>
          <a:ln>
            <a:noFill/>
          </a:ln>
        </p:spPr>
        <p:txBody>
          <a:bodyPr spcFirstLastPara="1" wrap="square" lIns="91425" tIns="91425" rIns="91425" bIns="91425" anchor="t" anchorCtr="0">
            <a:noAutofit/>
          </a:bodyPr>
          <a:lstStyle/>
          <a:p>
            <a:pPr>
              <a:buClr>
                <a:srgbClr val="000000"/>
              </a:buClr>
            </a:pPr>
            <a:endParaRPr sz="1400" kern="0">
              <a:solidFill>
                <a:srgbClr val="000000"/>
              </a:solidFill>
              <a:latin typeface="Arial"/>
              <a:cs typeface="Arial"/>
              <a:sym typeface="Arial"/>
            </a:endParaRPr>
          </a:p>
        </p:txBody>
      </p:sp>
      <p:pic>
        <p:nvPicPr>
          <p:cNvPr id="344" name="Shape 344"/>
          <p:cNvPicPr preferRelativeResize="0"/>
          <p:nvPr/>
        </p:nvPicPr>
        <p:blipFill>
          <a:blip r:embed="rId4">
            <a:alphaModFix/>
          </a:blip>
          <a:stretch>
            <a:fillRect/>
          </a:stretch>
        </p:blipFill>
        <p:spPr>
          <a:xfrm>
            <a:off x="4638676" y="3168689"/>
            <a:ext cx="4296375" cy="2397581"/>
          </a:xfrm>
          <a:prstGeom prst="rect">
            <a:avLst/>
          </a:prstGeom>
          <a:noFill/>
          <a:ln>
            <a:noFill/>
          </a:ln>
        </p:spPr>
      </p:pic>
      <p:pic>
        <p:nvPicPr>
          <p:cNvPr id="345" name="Shape 345"/>
          <p:cNvPicPr preferRelativeResize="0"/>
          <p:nvPr/>
        </p:nvPicPr>
        <p:blipFill rotWithShape="1">
          <a:blip r:embed="rId5">
            <a:alphaModFix/>
          </a:blip>
          <a:srcRect l="14632" t="3940" b="7712"/>
          <a:stretch/>
        </p:blipFill>
        <p:spPr>
          <a:xfrm>
            <a:off x="613275" y="4110451"/>
            <a:ext cx="402700" cy="313051"/>
          </a:xfrm>
          <a:prstGeom prst="rect">
            <a:avLst/>
          </a:prstGeom>
          <a:noFill/>
          <a:ln>
            <a:noFill/>
          </a:ln>
        </p:spPr>
      </p:pic>
      <p:pic>
        <p:nvPicPr>
          <p:cNvPr id="346" name="Shape 346"/>
          <p:cNvPicPr preferRelativeResize="0"/>
          <p:nvPr/>
        </p:nvPicPr>
        <p:blipFill rotWithShape="1">
          <a:blip r:embed="rId5">
            <a:alphaModFix/>
          </a:blip>
          <a:srcRect l="14632" t="3940" b="7712"/>
          <a:stretch/>
        </p:blipFill>
        <p:spPr>
          <a:xfrm>
            <a:off x="1237125" y="3834101"/>
            <a:ext cx="402700" cy="313051"/>
          </a:xfrm>
          <a:prstGeom prst="rect">
            <a:avLst/>
          </a:prstGeom>
          <a:noFill/>
          <a:ln>
            <a:noFill/>
          </a:ln>
        </p:spPr>
      </p:pic>
      <p:pic>
        <p:nvPicPr>
          <p:cNvPr id="347" name="Shape 347"/>
          <p:cNvPicPr preferRelativeResize="0"/>
          <p:nvPr/>
        </p:nvPicPr>
        <p:blipFill rotWithShape="1">
          <a:blip r:embed="rId5">
            <a:alphaModFix/>
          </a:blip>
          <a:srcRect l="14632" t="3940" b="7712"/>
          <a:stretch/>
        </p:blipFill>
        <p:spPr>
          <a:xfrm>
            <a:off x="1966625" y="3521051"/>
            <a:ext cx="402700" cy="313051"/>
          </a:xfrm>
          <a:prstGeom prst="rect">
            <a:avLst/>
          </a:prstGeom>
          <a:noFill/>
          <a:ln>
            <a:noFill/>
          </a:ln>
        </p:spPr>
      </p:pic>
      <p:pic>
        <p:nvPicPr>
          <p:cNvPr id="348" name="Shape 348"/>
          <p:cNvPicPr preferRelativeResize="0"/>
          <p:nvPr/>
        </p:nvPicPr>
        <p:blipFill rotWithShape="1">
          <a:blip r:embed="rId5">
            <a:alphaModFix/>
          </a:blip>
          <a:srcRect l="14632" t="3940" b="7712"/>
          <a:stretch/>
        </p:blipFill>
        <p:spPr>
          <a:xfrm>
            <a:off x="1639825" y="4354301"/>
            <a:ext cx="402700" cy="313051"/>
          </a:xfrm>
          <a:prstGeom prst="rect">
            <a:avLst/>
          </a:prstGeom>
          <a:noFill/>
          <a:ln>
            <a:noFill/>
          </a:ln>
        </p:spPr>
      </p:pic>
      <p:pic>
        <p:nvPicPr>
          <p:cNvPr id="349" name="Shape 349"/>
          <p:cNvPicPr preferRelativeResize="0"/>
          <p:nvPr/>
        </p:nvPicPr>
        <p:blipFill rotWithShape="1">
          <a:blip r:embed="rId5">
            <a:alphaModFix/>
          </a:blip>
          <a:srcRect l="14632" t="3940" b="7712"/>
          <a:stretch/>
        </p:blipFill>
        <p:spPr>
          <a:xfrm>
            <a:off x="2433700" y="4029376"/>
            <a:ext cx="402700" cy="313051"/>
          </a:xfrm>
          <a:prstGeom prst="rect">
            <a:avLst/>
          </a:prstGeom>
          <a:noFill/>
          <a:ln>
            <a:noFill/>
          </a:ln>
        </p:spPr>
      </p:pic>
      <p:pic>
        <p:nvPicPr>
          <p:cNvPr id="350" name="Shape 350"/>
          <p:cNvPicPr preferRelativeResize="0"/>
          <p:nvPr/>
        </p:nvPicPr>
        <p:blipFill rotWithShape="1">
          <a:blip r:embed="rId5">
            <a:alphaModFix/>
          </a:blip>
          <a:srcRect l="14632" t="3940" b="7712"/>
          <a:stretch/>
        </p:blipFill>
        <p:spPr>
          <a:xfrm>
            <a:off x="3025300" y="3521051"/>
            <a:ext cx="402700" cy="313051"/>
          </a:xfrm>
          <a:prstGeom prst="rect">
            <a:avLst/>
          </a:prstGeom>
          <a:noFill/>
          <a:ln>
            <a:noFill/>
          </a:ln>
        </p:spPr>
      </p:pic>
      <p:pic>
        <p:nvPicPr>
          <p:cNvPr id="351" name="Shape 351"/>
          <p:cNvPicPr preferRelativeResize="0"/>
          <p:nvPr/>
        </p:nvPicPr>
        <p:blipFill rotWithShape="1">
          <a:blip r:embed="rId5">
            <a:alphaModFix/>
          </a:blip>
          <a:srcRect l="14632" t="3940" b="7712"/>
          <a:stretch/>
        </p:blipFill>
        <p:spPr>
          <a:xfrm>
            <a:off x="2925725" y="4578776"/>
            <a:ext cx="402700" cy="313051"/>
          </a:xfrm>
          <a:prstGeom prst="rect">
            <a:avLst/>
          </a:prstGeom>
          <a:noFill/>
          <a:ln>
            <a:noFill/>
          </a:ln>
        </p:spPr>
      </p:pic>
      <p:pic>
        <p:nvPicPr>
          <p:cNvPr id="352" name="Shape 352"/>
          <p:cNvPicPr preferRelativeResize="0"/>
          <p:nvPr/>
        </p:nvPicPr>
        <p:blipFill rotWithShape="1">
          <a:blip r:embed="rId5">
            <a:alphaModFix/>
          </a:blip>
          <a:srcRect l="14632" t="3940" b="7712"/>
          <a:stretch/>
        </p:blipFill>
        <p:spPr>
          <a:xfrm>
            <a:off x="3831988" y="3560139"/>
            <a:ext cx="402700" cy="313051"/>
          </a:xfrm>
          <a:prstGeom prst="rect">
            <a:avLst/>
          </a:prstGeom>
          <a:noFill/>
          <a:ln>
            <a:noFill/>
          </a:ln>
        </p:spPr>
      </p:pic>
      <p:pic>
        <p:nvPicPr>
          <p:cNvPr id="353" name="Shape 353"/>
          <p:cNvPicPr preferRelativeResize="0"/>
          <p:nvPr/>
        </p:nvPicPr>
        <p:blipFill rotWithShape="1">
          <a:blip r:embed="rId5">
            <a:alphaModFix/>
          </a:blip>
          <a:srcRect l="14632" t="3940" b="7712"/>
          <a:stretch/>
        </p:blipFill>
        <p:spPr>
          <a:xfrm>
            <a:off x="3377200" y="4265714"/>
            <a:ext cx="402700" cy="313051"/>
          </a:xfrm>
          <a:prstGeom prst="rect">
            <a:avLst/>
          </a:prstGeom>
          <a:noFill/>
          <a:ln>
            <a:noFill/>
          </a:ln>
        </p:spPr>
      </p:pic>
      <p:sp>
        <p:nvSpPr>
          <p:cNvPr id="354" name="Shape 354"/>
          <p:cNvSpPr/>
          <p:nvPr/>
        </p:nvSpPr>
        <p:spPr>
          <a:xfrm>
            <a:off x="959100" y="4352301"/>
            <a:ext cx="98900" cy="227575"/>
          </a:xfrm>
          <a:custGeom>
            <a:avLst/>
            <a:gdLst/>
            <a:ahLst/>
            <a:cxnLst/>
            <a:rect l="0" t="0" r="0" b="0"/>
            <a:pathLst>
              <a:path w="3956" h="9103" extrusionOk="0">
                <a:moveTo>
                  <a:pt x="1301" y="0"/>
                </a:moveTo>
                <a:cubicBezTo>
                  <a:pt x="1735" y="596"/>
                  <a:pt x="4119" y="2059"/>
                  <a:pt x="3902" y="3576"/>
                </a:cubicBezTo>
                <a:cubicBezTo>
                  <a:pt x="3685" y="5093"/>
                  <a:pt x="650" y="8182"/>
                  <a:pt x="0" y="9103"/>
                </a:cubicBezTo>
              </a:path>
            </a:pathLst>
          </a:custGeom>
          <a:noFill/>
          <a:ln w="9525" cap="flat" cmpd="sng">
            <a:solidFill>
              <a:srgbClr val="000000"/>
            </a:solidFill>
            <a:prstDash val="solid"/>
            <a:round/>
            <a:headEnd type="none" w="med" len="med"/>
            <a:tailEnd type="stealth" w="med" len="med"/>
          </a:ln>
        </p:spPr>
      </p:sp>
      <p:sp>
        <p:nvSpPr>
          <p:cNvPr id="355" name="Shape 355"/>
          <p:cNvSpPr/>
          <p:nvPr/>
        </p:nvSpPr>
        <p:spPr>
          <a:xfrm>
            <a:off x="1430525" y="4116576"/>
            <a:ext cx="186950" cy="227575"/>
          </a:xfrm>
          <a:custGeom>
            <a:avLst/>
            <a:gdLst/>
            <a:ahLst/>
            <a:cxnLst/>
            <a:rect l="0" t="0" r="0" b="0"/>
            <a:pathLst>
              <a:path w="7478" h="9103" extrusionOk="0">
                <a:moveTo>
                  <a:pt x="7478" y="0"/>
                </a:moveTo>
                <a:cubicBezTo>
                  <a:pt x="6774" y="921"/>
                  <a:pt x="4497" y="4010"/>
                  <a:pt x="3251" y="5527"/>
                </a:cubicBezTo>
                <a:cubicBezTo>
                  <a:pt x="2005" y="7044"/>
                  <a:pt x="542" y="8507"/>
                  <a:pt x="0" y="9103"/>
                </a:cubicBezTo>
              </a:path>
            </a:pathLst>
          </a:custGeom>
          <a:noFill/>
          <a:ln w="9525" cap="flat" cmpd="sng">
            <a:solidFill>
              <a:srgbClr val="000000"/>
            </a:solidFill>
            <a:prstDash val="solid"/>
            <a:round/>
            <a:headEnd type="none" w="med" len="med"/>
            <a:tailEnd type="stealth" w="med" len="med"/>
          </a:ln>
        </p:spPr>
      </p:sp>
      <p:sp>
        <p:nvSpPr>
          <p:cNvPr id="356" name="Shape 356"/>
          <p:cNvSpPr/>
          <p:nvPr/>
        </p:nvSpPr>
        <p:spPr>
          <a:xfrm>
            <a:off x="2275851" y="3758950"/>
            <a:ext cx="197075" cy="219450"/>
          </a:xfrm>
          <a:custGeom>
            <a:avLst/>
            <a:gdLst/>
            <a:ahLst/>
            <a:cxnLst/>
            <a:rect l="0" t="0" r="0" b="0"/>
            <a:pathLst>
              <a:path w="7883" h="8778" extrusionOk="0">
                <a:moveTo>
                  <a:pt x="1950" y="0"/>
                </a:moveTo>
                <a:cubicBezTo>
                  <a:pt x="2925" y="379"/>
                  <a:pt x="8127" y="813"/>
                  <a:pt x="7802" y="2276"/>
                </a:cubicBezTo>
                <a:cubicBezTo>
                  <a:pt x="7477" y="3739"/>
                  <a:pt x="1300" y="7694"/>
                  <a:pt x="0" y="8778"/>
                </a:cubicBezTo>
              </a:path>
            </a:pathLst>
          </a:custGeom>
          <a:noFill/>
          <a:ln w="9525" cap="flat" cmpd="sng">
            <a:solidFill>
              <a:srgbClr val="000000"/>
            </a:solidFill>
            <a:prstDash val="solid"/>
            <a:round/>
            <a:headEnd type="none" w="med" len="med"/>
            <a:tailEnd type="stealth" w="med" len="med"/>
          </a:ln>
        </p:spPr>
      </p:sp>
      <p:sp>
        <p:nvSpPr>
          <p:cNvPr id="357" name="Shape 357"/>
          <p:cNvSpPr/>
          <p:nvPr/>
        </p:nvSpPr>
        <p:spPr>
          <a:xfrm>
            <a:off x="2007625" y="4254751"/>
            <a:ext cx="479550" cy="82625"/>
          </a:xfrm>
          <a:custGeom>
            <a:avLst/>
            <a:gdLst/>
            <a:ahLst/>
            <a:cxnLst/>
            <a:rect l="0" t="0" r="0" b="0"/>
            <a:pathLst>
              <a:path w="19182" h="3305" extrusionOk="0">
                <a:moveTo>
                  <a:pt x="19182" y="0"/>
                </a:moveTo>
                <a:cubicBezTo>
                  <a:pt x="17231" y="542"/>
                  <a:pt x="10674" y="3034"/>
                  <a:pt x="7477" y="3251"/>
                </a:cubicBezTo>
                <a:cubicBezTo>
                  <a:pt x="4280" y="3468"/>
                  <a:pt x="1246" y="1626"/>
                  <a:pt x="0" y="1301"/>
                </a:cubicBezTo>
              </a:path>
            </a:pathLst>
          </a:custGeom>
          <a:noFill/>
          <a:ln w="9525" cap="flat" cmpd="sng">
            <a:solidFill>
              <a:srgbClr val="000000"/>
            </a:solidFill>
            <a:prstDash val="solid"/>
            <a:round/>
            <a:headEnd type="none" w="med" len="med"/>
            <a:tailEnd type="stealth" w="med" len="med"/>
          </a:ln>
        </p:spPr>
      </p:sp>
      <p:sp>
        <p:nvSpPr>
          <p:cNvPr id="358" name="Shape 358"/>
          <p:cNvSpPr/>
          <p:nvPr/>
        </p:nvSpPr>
        <p:spPr>
          <a:xfrm>
            <a:off x="2007625" y="4531101"/>
            <a:ext cx="318000" cy="171375"/>
          </a:xfrm>
          <a:custGeom>
            <a:avLst/>
            <a:gdLst/>
            <a:ahLst/>
            <a:cxnLst/>
            <a:rect l="0" t="0" r="0" b="0"/>
            <a:pathLst>
              <a:path w="12720" h="6855" extrusionOk="0">
                <a:moveTo>
                  <a:pt x="0" y="3902"/>
                </a:moveTo>
                <a:cubicBezTo>
                  <a:pt x="1192" y="4390"/>
                  <a:pt x="5039" y="6937"/>
                  <a:pt x="7152" y="6828"/>
                </a:cubicBezTo>
                <a:cubicBezTo>
                  <a:pt x="9265" y="6720"/>
                  <a:pt x="12516" y="4389"/>
                  <a:pt x="12679" y="3251"/>
                </a:cubicBezTo>
                <a:cubicBezTo>
                  <a:pt x="12842" y="2113"/>
                  <a:pt x="8887" y="542"/>
                  <a:pt x="8128" y="0"/>
                </a:cubicBezTo>
              </a:path>
            </a:pathLst>
          </a:custGeom>
          <a:noFill/>
          <a:ln w="9525" cap="flat" cmpd="sng">
            <a:solidFill>
              <a:srgbClr val="000000"/>
            </a:solidFill>
            <a:prstDash val="solid"/>
            <a:round/>
            <a:headEnd type="none" w="med" len="med"/>
            <a:tailEnd type="stealth" w="med" len="med"/>
          </a:ln>
        </p:spPr>
      </p:sp>
      <p:sp>
        <p:nvSpPr>
          <p:cNvPr id="359" name="Shape 359"/>
          <p:cNvSpPr/>
          <p:nvPr/>
        </p:nvSpPr>
        <p:spPr>
          <a:xfrm>
            <a:off x="2877872" y="3783325"/>
            <a:ext cx="186375" cy="219450"/>
          </a:xfrm>
          <a:custGeom>
            <a:avLst/>
            <a:gdLst/>
            <a:ahLst/>
            <a:cxnLst/>
            <a:rect l="0" t="0" r="0" b="0"/>
            <a:pathLst>
              <a:path w="7455" h="8778" extrusionOk="0">
                <a:moveTo>
                  <a:pt x="7455" y="0"/>
                </a:moveTo>
                <a:cubicBezTo>
                  <a:pt x="6317" y="542"/>
                  <a:pt x="1820" y="1788"/>
                  <a:pt x="628" y="3251"/>
                </a:cubicBezTo>
                <a:cubicBezTo>
                  <a:pt x="-564" y="4714"/>
                  <a:pt x="357" y="7857"/>
                  <a:pt x="303" y="8778"/>
                </a:cubicBezTo>
              </a:path>
            </a:pathLst>
          </a:custGeom>
          <a:noFill/>
          <a:ln w="9525" cap="flat" cmpd="sng">
            <a:solidFill>
              <a:srgbClr val="000000"/>
            </a:solidFill>
            <a:prstDash val="solid"/>
            <a:round/>
            <a:headEnd type="none" w="med" len="med"/>
            <a:tailEnd type="stealth" w="med" len="med"/>
          </a:ln>
        </p:spPr>
      </p:sp>
      <p:sp>
        <p:nvSpPr>
          <p:cNvPr id="360" name="Shape 360"/>
          <p:cNvSpPr/>
          <p:nvPr/>
        </p:nvSpPr>
        <p:spPr>
          <a:xfrm>
            <a:off x="3623150" y="3823976"/>
            <a:ext cx="245775" cy="300725"/>
          </a:xfrm>
          <a:custGeom>
            <a:avLst/>
            <a:gdLst/>
            <a:ahLst/>
            <a:cxnLst/>
            <a:rect l="0" t="0" r="0" b="0"/>
            <a:pathLst>
              <a:path w="9831" h="12029" extrusionOk="0">
                <a:moveTo>
                  <a:pt x="9831" y="0"/>
                </a:moveTo>
                <a:cubicBezTo>
                  <a:pt x="8260" y="1355"/>
                  <a:pt x="1704" y="6123"/>
                  <a:pt x="403" y="8128"/>
                </a:cubicBezTo>
                <a:cubicBezTo>
                  <a:pt x="-897" y="10133"/>
                  <a:pt x="1757" y="11379"/>
                  <a:pt x="2028" y="12029"/>
                </a:cubicBezTo>
              </a:path>
            </a:pathLst>
          </a:custGeom>
          <a:noFill/>
          <a:ln w="9525" cap="flat" cmpd="sng">
            <a:solidFill>
              <a:srgbClr val="000000"/>
            </a:solidFill>
            <a:prstDash val="solid"/>
            <a:round/>
            <a:headEnd type="none" w="med" len="med"/>
            <a:tailEnd type="stealth" w="med" len="med"/>
          </a:ln>
        </p:spPr>
      </p:sp>
      <p:sp>
        <p:nvSpPr>
          <p:cNvPr id="361" name="Shape 361"/>
          <p:cNvSpPr/>
          <p:nvPr/>
        </p:nvSpPr>
        <p:spPr>
          <a:xfrm>
            <a:off x="3056126" y="4230375"/>
            <a:ext cx="365775" cy="73150"/>
          </a:xfrm>
          <a:custGeom>
            <a:avLst/>
            <a:gdLst/>
            <a:ahLst/>
            <a:cxnLst/>
            <a:rect l="0" t="0" r="0" b="0"/>
            <a:pathLst>
              <a:path w="14631" h="2926" extrusionOk="0">
                <a:moveTo>
                  <a:pt x="14631" y="2926"/>
                </a:moveTo>
                <a:cubicBezTo>
                  <a:pt x="12193" y="2438"/>
                  <a:pt x="2439" y="488"/>
                  <a:pt x="0" y="0"/>
                </a:cubicBezTo>
              </a:path>
            </a:pathLst>
          </a:custGeom>
          <a:noFill/>
          <a:ln w="9525" cap="flat" cmpd="sng">
            <a:solidFill>
              <a:srgbClr val="000000"/>
            </a:solidFill>
            <a:prstDash val="solid"/>
            <a:round/>
            <a:headEnd type="none" w="med" len="med"/>
            <a:tailEnd type="stealth" w="med" len="med"/>
          </a:ln>
        </p:spPr>
      </p:sp>
      <p:sp>
        <p:nvSpPr>
          <p:cNvPr id="362" name="Shape 362"/>
          <p:cNvSpPr/>
          <p:nvPr/>
        </p:nvSpPr>
        <p:spPr>
          <a:xfrm>
            <a:off x="2641601" y="4531101"/>
            <a:ext cx="341375" cy="105675"/>
          </a:xfrm>
          <a:custGeom>
            <a:avLst/>
            <a:gdLst/>
            <a:ahLst/>
            <a:cxnLst/>
            <a:rect l="0" t="0" r="0" b="0"/>
            <a:pathLst>
              <a:path w="13655" h="4227" extrusionOk="0">
                <a:moveTo>
                  <a:pt x="13655" y="4227"/>
                </a:moveTo>
                <a:cubicBezTo>
                  <a:pt x="12084" y="4064"/>
                  <a:pt x="6503" y="3956"/>
                  <a:pt x="4227" y="3251"/>
                </a:cubicBezTo>
                <a:cubicBezTo>
                  <a:pt x="1951" y="2547"/>
                  <a:pt x="705" y="542"/>
                  <a:pt x="0" y="0"/>
                </a:cubicBezTo>
              </a:path>
            </a:pathLst>
          </a:custGeom>
          <a:noFill/>
          <a:ln w="9525" cap="flat" cmpd="sng">
            <a:solidFill>
              <a:srgbClr val="000000"/>
            </a:solidFill>
            <a:prstDash val="solid"/>
            <a:round/>
            <a:headEnd type="none" w="med" len="med"/>
            <a:tailEnd type="stealth" w="med" len="med"/>
          </a:ln>
        </p:spPr>
      </p:sp>
      <p:pic>
        <p:nvPicPr>
          <p:cNvPr id="363" name="Shape 363"/>
          <p:cNvPicPr preferRelativeResize="0"/>
          <p:nvPr/>
        </p:nvPicPr>
        <p:blipFill rotWithShape="1">
          <a:blip r:embed="rId5">
            <a:alphaModFix/>
          </a:blip>
          <a:srcRect b="7680"/>
          <a:stretch/>
        </p:blipFill>
        <p:spPr>
          <a:xfrm>
            <a:off x="5852239" y="3576051"/>
            <a:ext cx="1979401" cy="1440001"/>
          </a:xfrm>
          <a:prstGeom prst="rect">
            <a:avLst/>
          </a:prstGeom>
          <a:noFill/>
          <a:ln>
            <a:noFill/>
          </a:ln>
        </p:spPr>
      </p:pic>
      <p:sp>
        <p:nvSpPr>
          <p:cNvPr id="364" name="Shape 364"/>
          <p:cNvSpPr/>
          <p:nvPr/>
        </p:nvSpPr>
        <p:spPr>
          <a:xfrm>
            <a:off x="5855850" y="3667125"/>
            <a:ext cx="280800" cy="1357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65" name="Shape 365"/>
          <p:cNvSpPr/>
          <p:nvPr/>
        </p:nvSpPr>
        <p:spPr>
          <a:xfrm>
            <a:off x="5854050" y="5013500"/>
            <a:ext cx="1979400" cy="2565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66" name="Shape 366"/>
          <p:cNvSpPr txBox="1"/>
          <p:nvPr/>
        </p:nvSpPr>
        <p:spPr>
          <a:xfrm rot="-5400000">
            <a:off x="5685150" y="4152825"/>
            <a:ext cx="7272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900" kern="0">
                <a:solidFill>
                  <a:srgbClr val="000000"/>
                </a:solidFill>
                <a:latin typeface="Arial"/>
                <a:cs typeface="Arial"/>
                <a:sym typeface="Arial"/>
              </a:rPr>
              <a:t>dN/dlogD</a:t>
            </a:r>
            <a:r>
              <a:rPr lang="en" sz="900" kern="0" baseline="-25000">
                <a:solidFill>
                  <a:srgbClr val="000000"/>
                </a:solidFill>
                <a:latin typeface="Arial"/>
                <a:cs typeface="Arial"/>
                <a:sym typeface="Arial"/>
              </a:rPr>
              <a:t>p</a:t>
            </a:r>
            <a:endParaRPr sz="900" kern="0">
              <a:solidFill>
                <a:srgbClr val="000000"/>
              </a:solidFill>
              <a:latin typeface="Arial"/>
              <a:cs typeface="Arial"/>
              <a:sym typeface="Arial"/>
            </a:endParaRPr>
          </a:p>
        </p:txBody>
      </p:sp>
      <p:sp>
        <p:nvSpPr>
          <p:cNvPr id="367" name="Shape 367"/>
          <p:cNvSpPr txBox="1"/>
          <p:nvPr/>
        </p:nvSpPr>
        <p:spPr>
          <a:xfrm>
            <a:off x="6662688" y="4948850"/>
            <a:ext cx="7227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900" kern="0">
                <a:solidFill>
                  <a:srgbClr val="000000"/>
                </a:solidFill>
                <a:latin typeface="Arial"/>
                <a:cs typeface="Arial"/>
                <a:sym typeface="Arial"/>
              </a:rPr>
              <a:t>D</a:t>
            </a:r>
            <a:r>
              <a:rPr lang="en" sz="900" kern="0" baseline="-25000">
                <a:solidFill>
                  <a:srgbClr val="000000"/>
                </a:solidFill>
                <a:latin typeface="Arial"/>
                <a:cs typeface="Arial"/>
                <a:sym typeface="Arial"/>
              </a:rPr>
              <a:t>p</a:t>
            </a:r>
            <a:r>
              <a:rPr lang="en" sz="900" kern="0">
                <a:solidFill>
                  <a:srgbClr val="000000"/>
                </a:solidFill>
                <a:latin typeface="Arial"/>
                <a:cs typeface="Arial"/>
                <a:sym typeface="Arial"/>
              </a:rPr>
              <a:t> (μm)</a:t>
            </a:r>
            <a:endParaRPr sz="900" kern="0">
              <a:solidFill>
                <a:srgbClr val="000000"/>
              </a:solidFill>
              <a:latin typeface="Arial"/>
              <a:cs typeface="Arial"/>
              <a:sym typeface="Arial"/>
            </a:endParaRPr>
          </a:p>
        </p:txBody>
      </p:sp>
      <p:sp>
        <p:nvSpPr>
          <p:cNvPr id="368" name="Shape 368"/>
          <p:cNvSpPr/>
          <p:nvPr/>
        </p:nvSpPr>
        <p:spPr>
          <a:xfrm>
            <a:off x="4153400" y="3718301"/>
            <a:ext cx="2129550" cy="414525"/>
          </a:xfrm>
          <a:custGeom>
            <a:avLst/>
            <a:gdLst/>
            <a:ahLst/>
            <a:cxnLst/>
            <a:rect l="0" t="0" r="0" b="0"/>
            <a:pathLst>
              <a:path w="85182" h="16581" extrusionOk="0">
                <a:moveTo>
                  <a:pt x="0" y="0"/>
                </a:moveTo>
                <a:cubicBezTo>
                  <a:pt x="14197" y="2764"/>
                  <a:pt x="70985" y="13818"/>
                  <a:pt x="85182" y="16581"/>
                </a:cubicBezTo>
              </a:path>
            </a:pathLst>
          </a:custGeom>
          <a:noFill/>
          <a:ln w="28575" cap="flat" cmpd="sng">
            <a:solidFill>
              <a:srgbClr val="980000"/>
            </a:solidFill>
            <a:prstDash val="solid"/>
            <a:round/>
            <a:headEnd type="none" w="med" len="med"/>
            <a:tailEnd type="triangle" w="med" len="med"/>
          </a:ln>
        </p:spPr>
      </p:sp>
    </p:spTree>
    <p:extLst>
      <p:ext uri="{BB962C8B-B14F-4D97-AF65-F5344CB8AC3E}">
        <p14:creationId xmlns:p14="http://schemas.microsoft.com/office/powerpoint/2010/main" val="2675931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Shape 679"/>
          <p:cNvSpPr txBox="1">
            <a:spLocks noGrp="1"/>
          </p:cNvSpPr>
          <p:nvPr>
            <p:ph type="title"/>
          </p:nvPr>
        </p:nvSpPr>
        <p:spPr>
          <a:xfrm>
            <a:off x="311700" y="370485"/>
            <a:ext cx="8520600" cy="572700"/>
          </a:xfrm>
          <a:prstGeom prst="rect">
            <a:avLst/>
          </a:prstGeom>
        </p:spPr>
        <p:txBody>
          <a:bodyPr spcFirstLastPara="1" wrap="square" lIns="91425" tIns="91425" rIns="91425" bIns="91425" anchor="t" anchorCtr="0">
            <a:noAutofit/>
          </a:bodyPr>
          <a:lstStyle/>
          <a:p>
            <a:pPr algn="l"/>
            <a:r>
              <a:rPr lang="en" sz="3000" dirty="0" smtClean="0"/>
              <a:t>We used large eddy simulation with aerosol microphysics (SAM-TOMAS) to simulate many plumes</a:t>
            </a:r>
            <a:endParaRPr sz="3000" dirty="0"/>
          </a:p>
        </p:txBody>
      </p:sp>
      <p:sp>
        <p:nvSpPr>
          <p:cNvPr id="680" name="Shape 680"/>
          <p:cNvSpPr txBox="1">
            <a:spLocks noGrp="1"/>
          </p:cNvSpPr>
          <p:nvPr>
            <p:ph type="body" idx="1"/>
          </p:nvPr>
        </p:nvSpPr>
        <p:spPr>
          <a:xfrm>
            <a:off x="5244500" y="1931275"/>
            <a:ext cx="3587700" cy="3494949"/>
          </a:xfrm>
          <a:prstGeom prst="rect">
            <a:avLst/>
          </a:prstGeom>
        </p:spPr>
        <p:txBody>
          <a:bodyPr spcFirstLastPara="1" wrap="square" lIns="91425" tIns="91425" rIns="91425" bIns="91425" anchor="t" anchorCtr="0">
            <a:noAutofit/>
          </a:bodyPr>
          <a:lstStyle/>
          <a:p>
            <a:pPr marL="114300" indent="0">
              <a:buNone/>
            </a:pPr>
            <a:r>
              <a:rPr lang="en-US" sz="2000" dirty="0" smtClean="0"/>
              <a:t>System for Atmospheric Modelling (SAM)</a:t>
            </a:r>
          </a:p>
          <a:p>
            <a:r>
              <a:rPr lang="en-US" sz="2000" dirty="0" smtClean="0"/>
              <a:t>Large Eddy Simulation (LES)</a:t>
            </a:r>
          </a:p>
          <a:p>
            <a:r>
              <a:rPr lang="en-US" sz="2000" dirty="0" smtClean="0"/>
              <a:t>2D wall moving with mean wind velocity</a:t>
            </a:r>
          </a:p>
          <a:p>
            <a:r>
              <a:rPr lang="en-US" sz="2000" dirty="0" smtClean="0"/>
              <a:t>500 m resolution</a:t>
            </a:r>
          </a:p>
          <a:p>
            <a:r>
              <a:rPr lang="en-US" sz="2000" dirty="0" smtClean="0"/>
              <a:t>Simulate dispersion in the first 100 km from fire</a:t>
            </a:r>
          </a:p>
          <a:p>
            <a:pPr marL="114300" indent="0">
              <a:buNone/>
            </a:pPr>
            <a:r>
              <a:rPr lang="en-US" sz="2000" dirty="0" smtClean="0"/>
              <a:t>TOMAS aerosol microphysics</a:t>
            </a:r>
          </a:p>
          <a:p>
            <a:r>
              <a:rPr lang="en-US" sz="2000" dirty="0" smtClean="0"/>
              <a:t>Coagulation only</a:t>
            </a:r>
            <a:endParaRPr lang="en" sz="2000" dirty="0" smtClean="0"/>
          </a:p>
          <a:p>
            <a:endParaRPr sz="2000" dirty="0"/>
          </a:p>
        </p:txBody>
      </p:sp>
      <p:sp>
        <p:nvSpPr>
          <p:cNvPr id="681" name="Shape 681"/>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22</a:t>
            </a:fld>
            <a:endParaRPr kern="0">
              <a:solidFill>
                <a:srgbClr val="595959"/>
              </a:solidFill>
              <a:latin typeface="Arial"/>
              <a:cs typeface="Arial"/>
              <a:sym typeface="Arial"/>
            </a:endParaRPr>
          </a:p>
        </p:txBody>
      </p:sp>
      <p:pic>
        <p:nvPicPr>
          <p:cNvPr id="682" name="Shape 682"/>
          <p:cNvPicPr preferRelativeResize="0"/>
          <p:nvPr/>
        </p:nvPicPr>
        <p:blipFill>
          <a:blip r:embed="rId3">
            <a:alphaModFix/>
          </a:blip>
          <a:stretch>
            <a:fillRect/>
          </a:stretch>
        </p:blipFill>
        <p:spPr>
          <a:xfrm>
            <a:off x="150176" y="2197916"/>
            <a:ext cx="5094324" cy="3651311"/>
          </a:xfrm>
          <a:prstGeom prst="rect">
            <a:avLst/>
          </a:prstGeom>
          <a:noFill/>
          <a:ln>
            <a:noFill/>
          </a:ln>
        </p:spPr>
      </p:pic>
      <p:sp>
        <p:nvSpPr>
          <p:cNvPr id="6" name="Shape 696"/>
          <p:cNvSpPr txBox="1"/>
          <p:nvPr/>
        </p:nvSpPr>
        <p:spPr>
          <a:xfrm>
            <a:off x="150176" y="5930686"/>
            <a:ext cx="9103552" cy="546300"/>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pPr>
            <a:r>
              <a:rPr lang="en-US" sz="1400" kern="0" dirty="0">
                <a:solidFill>
                  <a:srgbClr val="595959"/>
                </a:solidFill>
                <a:latin typeface="Arial"/>
                <a:cs typeface="Arial"/>
                <a:sym typeface="Arial"/>
              </a:rPr>
              <a:t>Sakamoto, K. M., Laing, J. R., Stevens, R. G., Jaffe, D. A., and Pierce, J. R.: The evolution of biomass-burning aerosol size distributions due to coagulation: dependence on fire and meteorological details and parameterization, </a:t>
            </a:r>
            <a:r>
              <a:rPr lang="en-US" sz="1400" i="1" kern="0" dirty="0">
                <a:solidFill>
                  <a:srgbClr val="595959"/>
                </a:solidFill>
                <a:latin typeface="Arial"/>
                <a:cs typeface="Arial"/>
                <a:sym typeface="Arial"/>
              </a:rPr>
              <a:t>Atmos. Chem. Phys</a:t>
            </a:r>
            <a:r>
              <a:rPr lang="en-US" sz="1400" kern="0" dirty="0">
                <a:solidFill>
                  <a:srgbClr val="595959"/>
                </a:solidFill>
                <a:latin typeface="Arial"/>
                <a:cs typeface="Arial"/>
                <a:sym typeface="Arial"/>
              </a:rPr>
              <a:t>., 16, 7709-7724, doi:10.5194/acp-16-7709-2016, </a:t>
            </a:r>
            <a:r>
              <a:rPr lang="en-US" sz="1400" kern="0" dirty="0" smtClean="0">
                <a:solidFill>
                  <a:srgbClr val="595959"/>
                </a:solidFill>
                <a:latin typeface="Arial"/>
                <a:cs typeface="Arial"/>
                <a:sym typeface="Arial"/>
              </a:rPr>
              <a:t>2016.</a:t>
            </a:r>
            <a:endParaRPr sz="1600" kern="0" dirty="0">
              <a:solidFill>
                <a:srgbClr val="000000"/>
              </a:solidFill>
              <a:latin typeface="Arial"/>
              <a:cs typeface="Arial"/>
              <a:sym typeface="Arial"/>
            </a:endParaRPr>
          </a:p>
        </p:txBody>
      </p:sp>
    </p:spTree>
    <p:extLst>
      <p:ext uri="{BB962C8B-B14F-4D97-AF65-F5344CB8AC3E}">
        <p14:creationId xmlns:p14="http://schemas.microsoft.com/office/powerpoint/2010/main" val="2343734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Shape 679"/>
          <p:cNvSpPr txBox="1">
            <a:spLocks noGrp="1"/>
          </p:cNvSpPr>
          <p:nvPr>
            <p:ph type="title"/>
          </p:nvPr>
        </p:nvSpPr>
        <p:spPr>
          <a:xfrm>
            <a:off x="311700" y="370485"/>
            <a:ext cx="8520600" cy="572700"/>
          </a:xfrm>
          <a:prstGeom prst="rect">
            <a:avLst/>
          </a:prstGeom>
        </p:spPr>
        <p:txBody>
          <a:bodyPr spcFirstLastPara="1" wrap="square" lIns="91425" tIns="91425" rIns="91425" bIns="91425" anchor="t" anchorCtr="0">
            <a:noAutofit/>
          </a:bodyPr>
          <a:lstStyle/>
          <a:p>
            <a:pPr algn="l"/>
            <a:r>
              <a:rPr lang="en" sz="3000" dirty="0" smtClean="0"/>
              <a:t>We used large eddy simulation with aerosol microphysics (SAM-TOMAS) to simulate many plumes</a:t>
            </a:r>
            <a:endParaRPr sz="3000" dirty="0"/>
          </a:p>
        </p:txBody>
      </p:sp>
      <p:sp>
        <p:nvSpPr>
          <p:cNvPr id="680" name="Shape 680"/>
          <p:cNvSpPr txBox="1">
            <a:spLocks noGrp="1"/>
          </p:cNvSpPr>
          <p:nvPr>
            <p:ph type="body" idx="1"/>
          </p:nvPr>
        </p:nvSpPr>
        <p:spPr>
          <a:xfrm>
            <a:off x="5244500" y="2552525"/>
            <a:ext cx="3587700" cy="2873700"/>
          </a:xfrm>
          <a:prstGeom prst="rect">
            <a:avLst/>
          </a:prstGeom>
        </p:spPr>
        <p:txBody>
          <a:bodyPr spcFirstLastPara="1" wrap="square" lIns="91425" tIns="91425" rIns="91425" bIns="91425" anchor="t" anchorCtr="0">
            <a:noAutofit/>
          </a:bodyPr>
          <a:lstStyle/>
          <a:p>
            <a:pPr marL="114300" indent="0">
              <a:buNone/>
            </a:pPr>
            <a:r>
              <a:rPr lang="en-US" sz="2000" dirty="0" smtClean="0"/>
              <a:t>Simulated 100 plumes varying:</a:t>
            </a:r>
          </a:p>
          <a:p>
            <a:r>
              <a:rPr lang="en-US" sz="2000" dirty="0" smtClean="0"/>
              <a:t>Fire size</a:t>
            </a:r>
          </a:p>
          <a:p>
            <a:r>
              <a:rPr lang="en-US" sz="2000" dirty="0" smtClean="0"/>
              <a:t>Emissions flux</a:t>
            </a:r>
          </a:p>
          <a:p>
            <a:r>
              <a:rPr lang="en-US" sz="2000" dirty="0" smtClean="0"/>
              <a:t>Wind speed</a:t>
            </a:r>
          </a:p>
          <a:p>
            <a:r>
              <a:rPr lang="en-US" sz="2000" dirty="0" smtClean="0"/>
              <a:t>Injection height/depth</a:t>
            </a:r>
          </a:p>
          <a:p>
            <a:r>
              <a:rPr lang="en-US" sz="2000" dirty="0" smtClean="0"/>
              <a:t>Initial median diameter</a:t>
            </a:r>
          </a:p>
          <a:p>
            <a:r>
              <a:rPr lang="en-US" sz="2000" dirty="0" smtClean="0"/>
              <a:t>Initial modal width</a:t>
            </a:r>
            <a:endParaRPr lang="en" sz="2000" dirty="0" smtClean="0"/>
          </a:p>
          <a:p>
            <a:endParaRPr sz="2000" dirty="0"/>
          </a:p>
        </p:txBody>
      </p:sp>
      <p:sp>
        <p:nvSpPr>
          <p:cNvPr id="681" name="Shape 681"/>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23</a:t>
            </a:fld>
            <a:endParaRPr kern="0">
              <a:solidFill>
                <a:srgbClr val="595959"/>
              </a:solidFill>
              <a:latin typeface="Arial"/>
              <a:cs typeface="Arial"/>
              <a:sym typeface="Arial"/>
            </a:endParaRPr>
          </a:p>
        </p:txBody>
      </p:sp>
      <p:pic>
        <p:nvPicPr>
          <p:cNvPr id="682" name="Shape 682"/>
          <p:cNvPicPr preferRelativeResize="0"/>
          <p:nvPr/>
        </p:nvPicPr>
        <p:blipFill>
          <a:blip r:embed="rId3">
            <a:alphaModFix/>
          </a:blip>
          <a:stretch>
            <a:fillRect/>
          </a:stretch>
        </p:blipFill>
        <p:spPr>
          <a:xfrm>
            <a:off x="150176" y="2197916"/>
            <a:ext cx="5094324" cy="3651311"/>
          </a:xfrm>
          <a:prstGeom prst="rect">
            <a:avLst/>
          </a:prstGeom>
          <a:noFill/>
          <a:ln>
            <a:noFill/>
          </a:ln>
        </p:spPr>
      </p:pic>
      <p:sp>
        <p:nvSpPr>
          <p:cNvPr id="6" name="Shape 696"/>
          <p:cNvSpPr txBox="1"/>
          <p:nvPr/>
        </p:nvSpPr>
        <p:spPr>
          <a:xfrm>
            <a:off x="150176" y="5930686"/>
            <a:ext cx="9103552" cy="546300"/>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pPr>
            <a:r>
              <a:rPr lang="en-US" sz="1400" kern="0" dirty="0">
                <a:solidFill>
                  <a:srgbClr val="595959"/>
                </a:solidFill>
                <a:latin typeface="Arial"/>
                <a:cs typeface="Arial"/>
                <a:sym typeface="Arial"/>
              </a:rPr>
              <a:t>Sakamoto, K. M., Laing, J. R., Stevens, R. G., Jaffe, D. A., and Pierce, J. R.: The evolution of biomass-burning aerosol size distributions due to coagulation: dependence on fire and meteorological details and parameterization, </a:t>
            </a:r>
            <a:r>
              <a:rPr lang="en-US" sz="1400" i="1" kern="0" dirty="0">
                <a:solidFill>
                  <a:srgbClr val="595959"/>
                </a:solidFill>
                <a:latin typeface="Arial"/>
                <a:cs typeface="Arial"/>
                <a:sym typeface="Arial"/>
              </a:rPr>
              <a:t>Atmos. Chem. Phys</a:t>
            </a:r>
            <a:r>
              <a:rPr lang="en-US" sz="1400" kern="0" dirty="0">
                <a:solidFill>
                  <a:srgbClr val="595959"/>
                </a:solidFill>
                <a:latin typeface="Arial"/>
                <a:cs typeface="Arial"/>
                <a:sym typeface="Arial"/>
              </a:rPr>
              <a:t>., 16, 7709-7724, doi:10.5194/acp-16-7709-2016, </a:t>
            </a:r>
            <a:r>
              <a:rPr lang="en-US" sz="1400" kern="0" dirty="0" smtClean="0">
                <a:solidFill>
                  <a:srgbClr val="595959"/>
                </a:solidFill>
                <a:latin typeface="Arial"/>
                <a:cs typeface="Arial"/>
                <a:sym typeface="Arial"/>
              </a:rPr>
              <a:t>2016.</a:t>
            </a:r>
            <a:endParaRPr sz="1600" kern="0" dirty="0">
              <a:solidFill>
                <a:srgbClr val="000000"/>
              </a:solidFill>
              <a:latin typeface="Arial"/>
              <a:cs typeface="Arial"/>
              <a:sym typeface="Arial"/>
            </a:endParaRPr>
          </a:p>
        </p:txBody>
      </p:sp>
    </p:spTree>
    <p:extLst>
      <p:ext uri="{BB962C8B-B14F-4D97-AF65-F5344CB8AC3E}">
        <p14:creationId xmlns:p14="http://schemas.microsoft.com/office/powerpoint/2010/main" val="3740380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title"/>
          </p:nvPr>
        </p:nvSpPr>
        <p:spPr>
          <a:xfrm>
            <a:off x="311700" y="692675"/>
            <a:ext cx="8520600" cy="572700"/>
          </a:xfrm>
          <a:prstGeom prst="rect">
            <a:avLst/>
          </a:prstGeom>
        </p:spPr>
        <p:txBody>
          <a:bodyPr spcFirstLastPara="1" wrap="square" lIns="91425" tIns="91425" rIns="91425" bIns="91425" anchor="t" anchorCtr="0">
            <a:noAutofit/>
          </a:bodyPr>
          <a:lstStyle/>
          <a:p>
            <a:pPr algn="l"/>
            <a:r>
              <a:rPr lang="en" sz="3600" dirty="0" smtClean="0"/>
              <a:t>Diameter increases moving </a:t>
            </a:r>
            <a:r>
              <a:rPr lang="en" sz="3600" dirty="0"/>
              <a:t>downwind</a:t>
            </a:r>
            <a:endParaRPr sz="3600" dirty="0"/>
          </a:p>
        </p:txBody>
      </p:sp>
      <p:sp>
        <p:nvSpPr>
          <p:cNvPr id="689" name="Shape 689"/>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24</a:t>
            </a:fld>
            <a:endParaRPr kern="0">
              <a:solidFill>
                <a:srgbClr val="595959"/>
              </a:solidFill>
              <a:latin typeface="Arial"/>
              <a:cs typeface="Arial"/>
              <a:sym typeface="Arial"/>
            </a:endParaRPr>
          </a:p>
        </p:txBody>
      </p:sp>
      <p:sp>
        <p:nvSpPr>
          <p:cNvPr id="690" name="Shape 690"/>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24</a:t>
            </a:fld>
            <a:endParaRPr kern="0">
              <a:solidFill>
                <a:srgbClr val="595959"/>
              </a:solidFill>
              <a:latin typeface="Arial"/>
              <a:cs typeface="Arial"/>
              <a:sym typeface="Arial"/>
            </a:endParaRPr>
          </a:p>
        </p:txBody>
      </p:sp>
      <p:pic>
        <p:nvPicPr>
          <p:cNvPr id="691" name="Shape 691"/>
          <p:cNvPicPr preferRelativeResize="0"/>
          <p:nvPr/>
        </p:nvPicPr>
        <p:blipFill rotWithShape="1">
          <a:blip r:embed="rId3">
            <a:alphaModFix/>
          </a:blip>
          <a:srcRect b="5962"/>
          <a:stretch/>
        </p:blipFill>
        <p:spPr>
          <a:xfrm>
            <a:off x="1375250" y="1739066"/>
            <a:ext cx="6070750" cy="3416399"/>
          </a:xfrm>
          <a:prstGeom prst="rect">
            <a:avLst/>
          </a:prstGeom>
          <a:noFill/>
          <a:ln>
            <a:noFill/>
          </a:ln>
        </p:spPr>
      </p:pic>
      <p:pic>
        <p:nvPicPr>
          <p:cNvPr id="692" name="Shape 692"/>
          <p:cNvPicPr preferRelativeResize="0"/>
          <p:nvPr/>
        </p:nvPicPr>
        <p:blipFill>
          <a:blip r:embed="rId4">
            <a:alphaModFix/>
          </a:blip>
          <a:stretch>
            <a:fillRect/>
          </a:stretch>
        </p:blipFill>
        <p:spPr>
          <a:xfrm>
            <a:off x="3457039" y="5244769"/>
            <a:ext cx="1907171" cy="393600"/>
          </a:xfrm>
          <a:prstGeom prst="rect">
            <a:avLst/>
          </a:prstGeom>
          <a:noFill/>
          <a:ln>
            <a:noFill/>
          </a:ln>
        </p:spPr>
      </p:pic>
      <p:pic>
        <p:nvPicPr>
          <p:cNvPr id="693" name="Shape 693"/>
          <p:cNvPicPr preferRelativeResize="0"/>
          <p:nvPr/>
        </p:nvPicPr>
        <p:blipFill rotWithShape="1">
          <a:blip r:embed="rId3">
            <a:alphaModFix/>
          </a:blip>
          <a:srcRect l="52792" t="93555" r="37054" b="-1"/>
          <a:stretch/>
        </p:blipFill>
        <p:spPr>
          <a:xfrm>
            <a:off x="5334251" y="5270828"/>
            <a:ext cx="616351" cy="234174"/>
          </a:xfrm>
          <a:prstGeom prst="rect">
            <a:avLst/>
          </a:prstGeom>
          <a:noFill/>
          <a:ln>
            <a:noFill/>
          </a:ln>
        </p:spPr>
      </p:pic>
      <p:sp>
        <p:nvSpPr>
          <p:cNvPr id="694" name="Shape 694"/>
          <p:cNvSpPr/>
          <p:nvPr/>
        </p:nvSpPr>
        <p:spPr>
          <a:xfrm>
            <a:off x="4042900" y="2148625"/>
            <a:ext cx="249600" cy="1908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95" name="Shape 695"/>
          <p:cNvSpPr/>
          <p:nvPr/>
        </p:nvSpPr>
        <p:spPr>
          <a:xfrm>
            <a:off x="6968825" y="2148625"/>
            <a:ext cx="249600" cy="1908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1" name="Shape 696"/>
          <p:cNvSpPr txBox="1"/>
          <p:nvPr/>
        </p:nvSpPr>
        <p:spPr>
          <a:xfrm>
            <a:off x="150176" y="5935088"/>
            <a:ext cx="9103552" cy="546300"/>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pPr>
            <a:r>
              <a:rPr lang="en-US" sz="1400" kern="0" dirty="0">
                <a:solidFill>
                  <a:srgbClr val="595959"/>
                </a:solidFill>
                <a:latin typeface="Arial"/>
                <a:cs typeface="Arial"/>
                <a:sym typeface="Arial"/>
              </a:rPr>
              <a:t>Sakamoto, K. M., Laing, J. R., Stevens, R. G., Jaffe, D. A., and Pierce, J. R.: The evolution of biomass-burning aerosol size distributions due to coagulation: dependence on fire and meteorological details and parameterization, </a:t>
            </a:r>
            <a:r>
              <a:rPr lang="en-US" sz="1400" i="1" kern="0" dirty="0">
                <a:solidFill>
                  <a:srgbClr val="595959"/>
                </a:solidFill>
                <a:latin typeface="Arial"/>
                <a:cs typeface="Arial"/>
                <a:sym typeface="Arial"/>
              </a:rPr>
              <a:t>Atmos. Chem. Phys</a:t>
            </a:r>
            <a:r>
              <a:rPr lang="en-US" sz="1400" kern="0" dirty="0">
                <a:solidFill>
                  <a:srgbClr val="595959"/>
                </a:solidFill>
                <a:latin typeface="Arial"/>
                <a:cs typeface="Arial"/>
                <a:sym typeface="Arial"/>
              </a:rPr>
              <a:t>., 16, 7709-7724, doi:10.5194/acp-16-7709-2016, </a:t>
            </a:r>
            <a:r>
              <a:rPr lang="en-US" sz="1400" kern="0" dirty="0" smtClean="0">
                <a:solidFill>
                  <a:srgbClr val="595959"/>
                </a:solidFill>
                <a:latin typeface="Arial"/>
                <a:cs typeface="Arial"/>
                <a:sym typeface="Arial"/>
              </a:rPr>
              <a:t>2016.</a:t>
            </a:r>
            <a:endParaRPr sz="1600" kern="0" dirty="0">
              <a:solidFill>
                <a:srgbClr val="000000"/>
              </a:solidFill>
              <a:latin typeface="Arial"/>
              <a:cs typeface="Arial"/>
              <a:sym typeface="Arial"/>
            </a:endParaRPr>
          </a:p>
        </p:txBody>
      </p:sp>
      <p:sp>
        <p:nvSpPr>
          <p:cNvPr id="2" name="Rectangle 1"/>
          <p:cNvSpPr/>
          <p:nvPr/>
        </p:nvSpPr>
        <p:spPr>
          <a:xfrm>
            <a:off x="4461641" y="1631731"/>
            <a:ext cx="3255580" cy="290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786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title"/>
          </p:nvPr>
        </p:nvSpPr>
        <p:spPr>
          <a:xfrm>
            <a:off x="295935" y="357780"/>
            <a:ext cx="8520600" cy="572700"/>
          </a:xfrm>
          <a:prstGeom prst="rect">
            <a:avLst/>
          </a:prstGeom>
        </p:spPr>
        <p:txBody>
          <a:bodyPr spcFirstLastPara="1" wrap="square" lIns="91425" tIns="91425" rIns="91425" bIns="91425" anchor="t" anchorCtr="0">
            <a:noAutofit/>
          </a:bodyPr>
          <a:lstStyle/>
          <a:p>
            <a:pPr algn="l"/>
            <a:r>
              <a:rPr lang="en" sz="3600" dirty="0" smtClean="0"/>
              <a:t>A proxy for mass concentration captures much of the model variability</a:t>
            </a:r>
            <a:endParaRPr sz="3600" dirty="0"/>
          </a:p>
        </p:txBody>
      </p:sp>
      <p:sp>
        <p:nvSpPr>
          <p:cNvPr id="689" name="Shape 689"/>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25</a:t>
            </a:fld>
            <a:endParaRPr kern="0">
              <a:solidFill>
                <a:srgbClr val="595959"/>
              </a:solidFill>
              <a:latin typeface="Arial"/>
              <a:cs typeface="Arial"/>
              <a:sym typeface="Arial"/>
            </a:endParaRPr>
          </a:p>
        </p:txBody>
      </p:sp>
      <p:sp>
        <p:nvSpPr>
          <p:cNvPr id="690" name="Shape 690"/>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25</a:t>
            </a:fld>
            <a:endParaRPr kern="0">
              <a:solidFill>
                <a:srgbClr val="595959"/>
              </a:solidFill>
              <a:latin typeface="Arial"/>
              <a:cs typeface="Arial"/>
              <a:sym typeface="Arial"/>
            </a:endParaRPr>
          </a:p>
        </p:txBody>
      </p:sp>
      <p:pic>
        <p:nvPicPr>
          <p:cNvPr id="691" name="Shape 691"/>
          <p:cNvPicPr preferRelativeResize="0"/>
          <p:nvPr/>
        </p:nvPicPr>
        <p:blipFill rotWithShape="1">
          <a:blip r:embed="rId3">
            <a:alphaModFix/>
          </a:blip>
          <a:srcRect b="5962"/>
          <a:stretch/>
        </p:blipFill>
        <p:spPr>
          <a:xfrm>
            <a:off x="1375250" y="1739066"/>
            <a:ext cx="6070750" cy="3416399"/>
          </a:xfrm>
          <a:prstGeom prst="rect">
            <a:avLst/>
          </a:prstGeom>
          <a:noFill/>
          <a:ln>
            <a:noFill/>
          </a:ln>
        </p:spPr>
      </p:pic>
      <p:pic>
        <p:nvPicPr>
          <p:cNvPr id="692" name="Shape 692"/>
          <p:cNvPicPr preferRelativeResize="0"/>
          <p:nvPr/>
        </p:nvPicPr>
        <p:blipFill>
          <a:blip r:embed="rId4">
            <a:alphaModFix/>
          </a:blip>
          <a:stretch>
            <a:fillRect/>
          </a:stretch>
        </p:blipFill>
        <p:spPr>
          <a:xfrm>
            <a:off x="3457039" y="5244769"/>
            <a:ext cx="1907171" cy="393600"/>
          </a:xfrm>
          <a:prstGeom prst="rect">
            <a:avLst/>
          </a:prstGeom>
          <a:noFill/>
          <a:ln>
            <a:noFill/>
          </a:ln>
        </p:spPr>
      </p:pic>
      <p:pic>
        <p:nvPicPr>
          <p:cNvPr id="693" name="Shape 693"/>
          <p:cNvPicPr preferRelativeResize="0"/>
          <p:nvPr/>
        </p:nvPicPr>
        <p:blipFill rotWithShape="1">
          <a:blip r:embed="rId3">
            <a:alphaModFix/>
          </a:blip>
          <a:srcRect l="52792" t="93555" r="37054" b="-1"/>
          <a:stretch/>
        </p:blipFill>
        <p:spPr>
          <a:xfrm>
            <a:off x="5334251" y="5270828"/>
            <a:ext cx="616351" cy="234174"/>
          </a:xfrm>
          <a:prstGeom prst="rect">
            <a:avLst/>
          </a:prstGeom>
          <a:noFill/>
          <a:ln>
            <a:noFill/>
          </a:ln>
        </p:spPr>
      </p:pic>
      <p:sp>
        <p:nvSpPr>
          <p:cNvPr id="694" name="Shape 694"/>
          <p:cNvSpPr/>
          <p:nvPr/>
        </p:nvSpPr>
        <p:spPr>
          <a:xfrm>
            <a:off x="4042900" y="2148625"/>
            <a:ext cx="249600" cy="1908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95" name="Shape 695"/>
          <p:cNvSpPr/>
          <p:nvPr/>
        </p:nvSpPr>
        <p:spPr>
          <a:xfrm>
            <a:off x="6968825" y="2148625"/>
            <a:ext cx="249600" cy="1908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1" name="Shape 696"/>
          <p:cNvSpPr txBox="1"/>
          <p:nvPr/>
        </p:nvSpPr>
        <p:spPr>
          <a:xfrm>
            <a:off x="150176" y="5935088"/>
            <a:ext cx="9103552" cy="546300"/>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pPr>
            <a:r>
              <a:rPr lang="en-US" sz="1400" kern="0" dirty="0">
                <a:solidFill>
                  <a:srgbClr val="595959"/>
                </a:solidFill>
                <a:latin typeface="Arial"/>
                <a:cs typeface="Arial"/>
                <a:sym typeface="Arial"/>
              </a:rPr>
              <a:t>Sakamoto, K. M., Laing, J. R., Stevens, R. G., Jaffe, D. A., and Pierce, J. R.: The evolution of biomass-burning aerosol size distributions due to coagulation: dependence on fire and meteorological details and parameterization, </a:t>
            </a:r>
            <a:r>
              <a:rPr lang="en-US" sz="1400" i="1" kern="0" dirty="0">
                <a:solidFill>
                  <a:srgbClr val="595959"/>
                </a:solidFill>
                <a:latin typeface="Arial"/>
                <a:cs typeface="Arial"/>
                <a:sym typeface="Arial"/>
              </a:rPr>
              <a:t>Atmos. Chem. Phys</a:t>
            </a:r>
            <a:r>
              <a:rPr lang="en-US" sz="1400" kern="0" dirty="0">
                <a:solidFill>
                  <a:srgbClr val="595959"/>
                </a:solidFill>
                <a:latin typeface="Arial"/>
                <a:cs typeface="Arial"/>
                <a:sym typeface="Arial"/>
              </a:rPr>
              <a:t>., 16, 7709-7724, doi:10.5194/acp-16-7709-2016, </a:t>
            </a:r>
            <a:r>
              <a:rPr lang="en-US" sz="1400" kern="0" dirty="0" smtClean="0">
                <a:solidFill>
                  <a:srgbClr val="595959"/>
                </a:solidFill>
                <a:latin typeface="Arial"/>
                <a:cs typeface="Arial"/>
                <a:sym typeface="Arial"/>
              </a:rPr>
              <a:t>2016.</a:t>
            </a:r>
            <a:endParaRPr sz="1600" kern="0" dirty="0">
              <a:solidFill>
                <a:srgbClr val="000000"/>
              </a:solidFill>
              <a:latin typeface="Arial"/>
              <a:cs typeface="Arial"/>
              <a:sym typeface="Arial"/>
            </a:endParaRPr>
          </a:p>
        </p:txBody>
      </p:sp>
      <p:sp>
        <p:nvSpPr>
          <p:cNvPr id="2" name="Rectangle 1"/>
          <p:cNvSpPr/>
          <p:nvPr/>
        </p:nvSpPr>
        <p:spPr>
          <a:xfrm>
            <a:off x="4461641" y="1631731"/>
            <a:ext cx="3255580" cy="290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92859" y="5590869"/>
            <a:ext cx="3618186" cy="369332"/>
          </a:xfrm>
          <a:prstGeom prst="rect">
            <a:avLst/>
          </a:prstGeom>
          <a:noFill/>
        </p:spPr>
        <p:txBody>
          <a:bodyPr wrap="square" rtlCol="0">
            <a:spAutoFit/>
          </a:bodyPr>
          <a:lstStyle/>
          <a:p>
            <a:r>
              <a:rPr lang="en-US" dirty="0" smtClean="0">
                <a:solidFill>
                  <a:srgbClr val="FF0000"/>
                </a:solidFill>
              </a:rPr>
              <a:t>Proxy for initial mass concentration</a:t>
            </a:r>
            <a:endParaRPr lang="en-US" dirty="0">
              <a:solidFill>
                <a:srgbClr val="FF0000"/>
              </a:solidFill>
            </a:endParaRPr>
          </a:p>
        </p:txBody>
      </p:sp>
    </p:spTree>
    <p:extLst>
      <p:ext uri="{BB962C8B-B14F-4D97-AF65-F5344CB8AC3E}">
        <p14:creationId xmlns:p14="http://schemas.microsoft.com/office/powerpoint/2010/main" val="4063603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title"/>
          </p:nvPr>
        </p:nvSpPr>
        <p:spPr>
          <a:xfrm>
            <a:off x="295935" y="357780"/>
            <a:ext cx="8520600" cy="572700"/>
          </a:xfrm>
          <a:prstGeom prst="rect">
            <a:avLst/>
          </a:prstGeom>
        </p:spPr>
        <p:txBody>
          <a:bodyPr spcFirstLastPara="1" wrap="square" lIns="91425" tIns="91425" rIns="91425" bIns="91425" anchor="t" anchorCtr="0">
            <a:noAutofit/>
          </a:bodyPr>
          <a:lstStyle/>
          <a:p>
            <a:pPr algn="l"/>
            <a:r>
              <a:rPr lang="en" sz="2800" dirty="0" smtClean="0"/>
              <a:t>Modal width depends greatly on the initial value, but the mass concentration determines the rate of change</a:t>
            </a:r>
            <a:endParaRPr sz="2800" dirty="0"/>
          </a:p>
        </p:txBody>
      </p:sp>
      <p:sp>
        <p:nvSpPr>
          <p:cNvPr id="689" name="Shape 689"/>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26</a:t>
            </a:fld>
            <a:endParaRPr kern="0">
              <a:solidFill>
                <a:srgbClr val="595959"/>
              </a:solidFill>
              <a:latin typeface="Arial"/>
              <a:cs typeface="Arial"/>
              <a:sym typeface="Arial"/>
            </a:endParaRPr>
          </a:p>
        </p:txBody>
      </p:sp>
      <p:sp>
        <p:nvSpPr>
          <p:cNvPr id="690" name="Shape 690"/>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26</a:t>
            </a:fld>
            <a:endParaRPr kern="0">
              <a:solidFill>
                <a:srgbClr val="595959"/>
              </a:solidFill>
              <a:latin typeface="Arial"/>
              <a:cs typeface="Arial"/>
              <a:sym typeface="Arial"/>
            </a:endParaRPr>
          </a:p>
        </p:txBody>
      </p:sp>
      <p:pic>
        <p:nvPicPr>
          <p:cNvPr id="691" name="Shape 691"/>
          <p:cNvPicPr preferRelativeResize="0"/>
          <p:nvPr/>
        </p:nvPicPr>
        <p:blipFill rotWithShape="1">
          <a:blip r:embed="rId3">
            <a:alphaModFix/>
          </a:blip>
          <a:srcRect b="5962"/>
          <a:stretch/>
        </p:blipFill>
        <p:spPr>
          <a:xfrm>
            <a:off x="1375250" y="1739066"/>
            <a:ext cx="6070750" cy="3416399"/>
          </a:xfrm>
          <a:prstGeom prst="rect">
            <a:avLst/>
          </a:prstGeom>
          <a:noFill/>
          <a:ln>
            <a:noFill/>
          </a:ln>
        </p:spPr>
      </p:pic>
      <p:pic>
        <p:nvPicPr>
          <p:cNvPr id="692" name="Shape 692"/>
          <p:cNvPicPr preferRelativeResize="0"/>
          <p:nvPr/>
        </p:nvPicPr>
        <p:blipFill>
          <a:blip r:embed="rId4">
            <a:alphaModFix/>
          </a:blip>
          <a:stretch>
            <a:fillRect/>
          </a:stretch>
        </p:blipFill>
        <p:spPr>
          <a:xfrm>
            <a:off x="3457039" y="5244769"/>
            <a:ext cx="1907171" cy="393600"/>
          </a:xfrm>
          <a:prstGeom prst="rect">
            <a:avLst/>
          </a:prstGeom>
          <a:noFill/>
          <a:ln>
            <a:noFill/>
          </a:ln>
        </p:spPr>
      </p:pic>
      <p:pic>
        <p:nvPicPr>
          <p:cNvPr id="693" name="Shape 693"/>
          <p:cNvPicPr preferRelativeResize="0"/>
          <p:nvPr/>
        </p:nvPicPr>
        <p:blipFill rotWithShape="1">
          <a:blip r:embed="rId3">
            <a:alphaModFix/>
          </a:blip>
          <a:srcRect l="52792" t="93555" r="37054" b="-1"/>
          <a:stretch/>
        </p:blipFill>
        <p:spPr>
          <a:xfrm>
            <a:off x="5334251" y="5270828"/>
            <a:ext cx="616351" cy="234174"/>
          </a:xfrm>
          <a:prstGeom prst="rect">
            <a:avLst/>
          </a:prstGeom>
          <a:noFill/>
          <a:ln>
            <a:noFill/>
          </a:ln>
        </p:spPr>
      </p:pic>
      <p:sp>
        <p:nvSpPr>
          <p:cNvPr id="694" name="Shape 694"/>
          <p:cNvSpPr/>
          <p:nvPr/>
        </p:nvSpPr>
        <p:spPr>
          <a:xfrm>
            <a:off x="4042900" y="2148625"/>
            <a:ext cx="249600" cy="1908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95" name="Shape 695"/>
          <p:cNvSpPr/>
          <p:nvPr/>
        </p:nvSpPr>
        <p:spPr>
          <a:xfrm>
            <a:off x="6968825" y="2148625"/>
            <a:ext cx="249600" cy="1908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1" name="Shape 696"/>
          <p:cNvSpPr txBox="1"/>
          <p:nvPr/>
        </p:nvSpPr>
        <p:spPr>
          <a:xfrm>
            <a:off x="150176" y="5935088"/>
            <a:ext cx="9103552" cy="546300"/>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pPr>
            <a:r>
              <a:rPr lang="en-US" sz="1400" kern="0" dirty="0">
                <a:solidFill>
                  <a:srgbClr val="595959"/>
                </a:solidFill>
                <a:latin typeface="Arial"/>
                <a:cs typeface="Arial"/>
                <a:sym typeface="Arial"/>
              </a:rPr>
              <a:t>Sakamoto, K. M., Laing, J. R., Stevens, R. G., Jaffe, D. A., and Pierce, J. R.: The evolution of biomass-burning aerosol size distributions due to coagulation: dependence on fire and meteorological details and parameterization, </a:t>
            </a:r>
            <a:r>
              <a:rPr lang="en-US" sz="1400" i="1" kern="0" dirty="0">
                <a:solidFill>
                  <a:srgbClr val="595959"/>
                </a:solidFill>
                <a:latin typeface="Arial"/>
                <a:cs typeface="Arial"/>
                <a:sym typeface="Arial"/>
              </a:rPr>
              <a:t>Atmos. Chem. Phys</a:t>
            </a:r>
            <a:r>
              <a:rPr lang="en-US" sz="1400" kern="0" dirty="0">
                <a:solidFill>
                  <a:srgbClr val="595959"/>
                </a:solidFill>
                <a:latin typeface="Arial"/>
                <a:cs typeface="Arial"/>
                <a:sym typeface="Arial"/>
              </a:rPr>
              <a:t>., 16, 7709-7724, doi:10.5194/acp-16-7709-2016, </a:t>
            </a:r>
            <a:r>
              <a:rPr lang="en-US" sz="1400" kern="0" dirty="0" smtClean="0">
                <a:solidFill>
                  <a:srgbClr val="595959"/>
                </a:solidFill>
                <a:latin typeface="Arial"/>
                <a:cs typeface="Arial"/>
                <a:sym typeface="Arial"/>
              </a:rPr>
              <a:t>2016.</a:t>
            </a:r>
            <a:endParaRPr sz="1600" kern="0" dirty="0">
              <a:solidFill>
                <a:srgbClr val="000000"/>
              </a:solidFill>
              <a:latin typeface="Arial"/>
              <a:cs typeface="Arial"/>
              <a:sym typeface="Arial"/>
            </a:endParaRPr>
          </a:p>
        </p:txBody>
      </p:sp>
      <p:sp>
        <p:nvSpPr>
          <p:cNvPr id="3" name="TextBox 2"/>
          <p:cNvSpPr txBox="1"/>
          <p:nvPr/>
        </p:nvSpPr>
        <p:spPr>
          <a:xfrm>
            <a:off x="2892859" y="5590869"/>
            <a:ext cx="3618186" cy="369332"/>
          </a:xfrm>
          <a:prstGeom prst="rect">
            <a:avLst/>
          </a:prstGeom>
          <a:noFill/>
        </p:spPr>
        <p:txBody>
          <a:bodyPr wrap="square" rtlCol="0">
            <a:spAutoFit/>
          </a:bodyPr>
          <a:lstStyle/>
          <a:p>
            <a:r>
              <a:rPr lang="en-US" dirty="0" smtClean="0">
                <a:solidFill>
                  <a:srgbClr val="FF0000"/>
                </a:solidFill>
              </a:rPr>
              <a:t>Proxy for initial mass concentration</a:t>
            </a:r>
            <a:endParaRPr lang="en-US" dirty="0">
              <a:solidFill>
                <a:srgbClr val="FF0000"/>
              </a:solidFill>
            </a:endParaRPr>
          </a:p>
        </p:txBody>
      </p:sp>
    </p:spTree>
    <p:extLst>
      <p:ext uri="{BB962C8B-B14F-4D97-AF65-F5344CB8AC3E}">
        <p14:creationId xmlns:p14="http://schemas.microsoft.com/office/powerpoint/2010/main" val="2992772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xfrm>
            <a:off x="311700" y="805318"/>
            <a:ext cx="8520600" cy="572700"/>
          </a:xfrm>
          <a:prstGeom prst="rect">
            <a:avLst/>
          </a:prstGeom>
        </p:spPr>
        <p:txBody>
          <a:bodyPr spcFirstLastPara="1" wrap="square" lIns="91425" tIns="91425" rIns="91425" bIns="91425" anchor="t" anchorCtr="0">
            <a:noAutofit/>
          </a:bodyPr>
          <a:lstStyle/>
          <a:p>
            <a:r>
              <a:rPr lang="en" sz="3200" dirty="0"/>
              <a:t>Parameterization fit to these simulations</a:t>
            </a:r>
            <a:endParaRPr sz="3200" dirty="0"/>
          </a:p>
        </p:txBody>
      </p:sp>
      <p:sp>
        <p:nvSpPr>
          <p:cNvPr id="703" name="Shape 703"/>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27</a:t>
            </a:fld>
            <a:endParaRPr kumimoji="0" sz="1000" b="0" i="0" u="none" strike="noStrike" kern="0" cap="none" spc="0" normalizeH="0" baseline="0" noProof="0">
              <a:ln>
                <a:noFill/>
              </a:ln>
              <a:solidFill>
                <a:srgbClr val="595959"/>
              </a:solidFill>
              <a:effectLst/>
              <a:uLnTx/>
              <a:uFillTx/>
              <a:latin typeface="Arial"/>
              <a:ea typeface="+mn-ea"/>
              <a:cs typeface="Arial"/>
              <a:sym typeface="Arial"/>
            </a:endParaRPr>
          </a:p>
        </p:txBody>
      </p:sp>
      <p:sp>
        <p:nvSpPr>
          <p:cNvPr id="704" name="Shape 704"/>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27</a:t>
            </a:fld>
            <a:endParaRPr kumimoji="0" sz="1000" b="0" i="0" u="none" strike="noStrike" kern="0" cap="none" spc="0" normalizeH="0" baseline="0" noProof="0">
              <a:ln>
                <a:noFill/>
              </a:ln>
              <a:solidFill>
                <a:srgbClr val="595959"/>
              </a:solidFill>
              <a:effectLst/>
              <a:uLnTx/>
              <a:uFillTx/>
              <a:latin typeface="Arial"/>
              <a:ea typeface="+mn-ea"/>
              <a:cs typeface="Arial"/>
              <a:sym typeface="Arial"/>
            </a:endParaRPr>
          </a:p>
        </p:txBody>
      </p:sp>
      <p:pic>
        <p:nvPicPr>
          <p:cNvPr id="705" name="Shape 705"/>
          <p:cNvPicPr preferRelativeResize="0"/>
          <p:nvPr/>
        </p:nvPicPr>
        <p:blipFill rotWithShape="1">
          <a:blip r:embed="rId3">
            <a:alphaModFix/>
          </a:blip>
          <a:srcRect b="5962"/>
          <a:stretch/>
        </p:blipFill>
        <p:spPr>
          <a:xfrm>
            <a:off x="1375250" y="2009726"/>
            <a:ext cx="6070750" cy="3416399"/>
          </a:xfrm>
          <a:prstGeom prst="rect">
            <a:avLst/>
          </a:prstGeom>
          <a:noFill/>
          <a:ln>
            <a:noFill/>
          </a:ln>
        </p:spPr>
      </p:pic>
      <p:pic>
        <p:nvPicPr>
          <p:cNvPr id="706" name="Shape 706"/>
          <p:cNvPicPr preferRelativeResize="0"/>
          <p:nvPr/>
        </p:nvPicPr>
        <p:blipFill>
          <a:blip r:embed="rId4">
            <a:alphaModFix/>
          </a:blip>
          <a:stretch>
            <a:fillRect/>
          </a:stretch>
        </p:blipFill>
        <p:spPr>
          <a:xfrm>
            <a:off x="3359993" y="5461775"/>
            <a:ext cx="1907171" cy="393600"/>
          </a:xfrm>
          <a:prstGeom prst="rect">
            <a:avLst/>
          </a:prstGeom>
          <a:noFill/>
          <a:ln>
            <a:noFill/>
          </a:ln>
        </p:spPr>
      </p:pic>
      <p:pic>
        <p:nvPicPr>
          <p:cNvPr id="707" name="Shape 707"/>
          <p:cNvPicPr preferRelativeResize="0"/>
          <p:nvPr/>
        </p:nvPicPr>
        <p:blipFill rotWithShape="1">
          <a:blip r:embed="rId3">
            <a:alphaModFix/>
          </a:blip>
          <a:srcRect l="52792" t="93555" r="37054" b="-1"/>
          <a:stretch/>
        </p:blipFill>
        <p:spPr>
          <a:xfrm>
            <a:off x="5334251" y="5541488"/>
            <a:ext cx="616351" cy="234174"/>
          </a:xfrm>
          <a:prstGeom prst="rect">
            <a:avLst/>
          </a:prstGeom>
          <a:noFill/>
          <a:ln>
            <a:noFill/>
          </a:ln>
        </p:spPr>
      </p:pic>
      <p:sp>
        <p:nvSpPr>
          <p:cNvPr id="708" name="Shape 708"/>
          <p:cNvSpPr/>
          <p:nvPr/>
        </p:nvSpPr>
        <p:spPr>
          <a:xfrm>
            <a:off x="4042900" y="2148625"/>
            <a:ext cx="249600" cy="190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Shape 709"/>
          <p:cNvSpPr/>
          <p:nvPr/>
        </p:nvSpPr>
        <p:spPr>
          <a:xfrm>
            <a:off x="6968825" y="2148625"/>
            <a:ext cx="249600" cy="190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711" name="Shape 711"/>
          <p:cNvPicPr preferRelativeResize="0"/>
          <p:nvPr/>
        </p:nvPicPr>
        <p:blipFill>
          <a:blip r:embed="rId5">
            <a:alphaModFix/>
          </a:blip>
          <a:stretch>
            <a:fillRect/>
          </a:stretch>
        </p:blipFill>
        <p:spPr>
          <a:xfrm>
            <a:off x="631091" y="2601800"/>
            <a:ext cx="8042273" cy="1141125"/>
          </a:xfrm>
          <a:prstGeom prst="rect">
            <a:avLst/>
          </a:prstGeom>
          <a:noFill/>
          <a:ln>
            <a:noFill/>
          </a:ln>
          <a:effectLst>
            <a:outerShdw blurRad="57150" dist="19050" dir="5400000" algn="bl" rotWithShape="0">
              <a:srgbClr val="000000">
                <a:alpha val="50000"/>
              </a:srgbClr>
            </a:outerShdw>
          </a:effectLst>
        </p:spPr>
      </p:pic>
      <p:pic>
        <p:nvPicPr>
          <p:cNvPr id="712" name="Shape 712"/>
          <p:cNvPicPr preferRelativeResize="0"/>
          <p:nvPr/>
        </p:nvPicPr>
        <p:blipFill>
          <a:blip r:embed="rId6">
            <a:alphaModFix/>
          </a:blip>
          <a:stretch>
            <a:fillRect/>
          </a:stretch>
        </p:blipFill>
        <p:spPr>
          <a:xfrm>
            <a:off x="649738" y="4061138"/>
            <a:ext cx="8005000" cy="1141125"/>
          </a:xfrm>
          <a:prstGeom prst="rect">
            <a:avLst/>
          </a:prstGeom>
          <a:noFill/>
          <a:ln>
            <a:noFill/>
          </a:ln>
          <a:effectLst>
            <a:outerShdw blurRad="57150" dist="19050" dir="5400000" algn="bl" rotWithShape="0">
              <a:srgbClr val="000000">
                <a:alpha val="50000"/>
              </a:srgbClr>
            </a:outerShdw>
          </a:effectLst>
        </p:spPr>
      </p:pic>
      <p:sp>
        <p:nvSpPr>
          <p:cNvPr id="13" name="Shape 696"/>
          <p:cNvSpPr txBox="1"/>
          <p:nvPr/>
        </p:nvSpPr>
        <p:spPr>
          <a:xfrm>
            <a:off x="150176" y="5935088"/>
            <a:ext cx="9103552" cy="546300"/>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pPr>
            <a:r>
              <a:rPr lang="en-US" sz="1400" kern="0" dirty="0">
                <a:solidFill>
                  <a:srgbClr val="595959"/>
                </a:solidFill>
                <a:latin typeface="Arial"/>
                <a:cs typeface="Arial"/>
                <a:sym typeface="Arial"/>
              </a:rPr>
              <a:t>Sakamoto, K. M., Laing, J. R., Stevens, R. G., Jaffe, D. A., and Pierce, J. R.: The evolution of biomass-burning aerosol size distributions due to coagulation: dependence on fire and meteorological details and parameterization, </a:t>
            </a:r>
            <a:r>
              <a:rPr lang="en-US" sz="1400" i="1" kern="0" dirty="0">
                <a:solidFill>
                  <a:srgbClr val="595959"/>
                </a:solidFill>
                <a:latin typeface="Arial"/>
                <a:cs typeface="Arial"/>
                <a:sym typeface="Arial"/>
              </a:rPr>
              <a:t>Atmos. Chem. Phys</a:t>
            </a:r>
            <a:r>
              <a:rPr lang="en-US" sz="1400" kern="0" dirty="0">
                <a:solidFill>
                  <a:srgbClr val="595959"/>
                </a:solidFill>
                <a:latin typeface="Arial"/>
                <a:cs typeface="Arial"/>
                <a:sym typeface="Arial"/>
              </a:rPr>
              <a:t>., 16, 7709-7724, doi:10.5194/acp-16-7709-2016, </a:t>
            </a:r>
            <a:r>
              <a:rPr lang="en-US" sz="1400" kern="0" dirty="0" smtClean="0">
                <a:solidFill>
                  <a:srgbClr val="595959"/>
                </a:solidFill>
                <a:latin typeface="Arial"/>
                <a:cs typeface="Arial"/>
                <a:sym typeface="Arial"/>
              </a:rPr>
              <a:t>2016.</a:t>
            </a:r>
            <a:endParaRPr sz="1600" kern="0" dirty="0">
              <a:solidFill>
                <a:srgbClr val="000000"/>
              </a:solidFill>
              <a:latin typeface="Arial"/>
              <a:cs typeface="Arial"/>
              <a:sym typeface="Arial"/>
            </a:endParaRPr>
          </a:p>
        </p:txBody>
      </p:sp>
    </p:spTree>
    <p:extLst>
      <p:ext uri="{BB962C8B-B14F-4D97-AF65-F5344CB8AC3E}">
        <p14:creationId xmlns:p14="http://schemas.microsoft.com/office/powerpoint/2010/main" val="1094939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28</a:t>
            </a:fld>
            <a:endParaRPr lang="en"/>
          </a:p>
        </p:txBody>
      </p:sp>
      <p:pic>
        <p:nvPicPr>
          <p:cNvPr id="5" name="Picture 4"/>
          <p:cNvPicPr>
            <a:picLocks noChangeAspect="1"/>
          </p:cNvPicPr>
          <p:nvPr/>
        </p:nvPicPr>
        <p:blipFill>
          <a:blip r:embed="rId2"/>
          <a:stretch>
            <a:fillRect/>
          </a:stretch>
        </p:blipFill>
        <p:spPr>
          <a:xfrm>
            <a:off x="1126541" y="1002185"/>
            <a:ext cx="6847027" cy="5269568"/>
          </a:xfrm>
          <a:prstGeom prst="rect">
            <a:avLst/>
          </a:prstGeom>
        </p:spPr>
      </p:pic>
      <p:sp>
        <p:nvSpPr>
          <p:cNvPr id="6" name="TextBox 5"/>
          <p:cNvSpPr txBox="1"/>
          <p:nvPr/>
        </p:nvSpPr>
        <p:spPr>
          <a:xfrm>
            <a:off x="3452774" y="1711759"/>
            <a:ext cx="3218688" cy="646331"/>
          </a:xfrm>
          <a:prstGeom prst="rect">
            <a:avLst/>
          </a:prstGeom>
          <a:noFill/>
        </p:spPr>
        <p:txBody>
          <a:bodyPr wrap="square" rtlCol="0">
            <a:spAutoFit/>
          </a:bodyPr>
          <a:lstStyle/>
          <a:p>
            <a:r>
              <a:rPr lang="en-US" dirty="0" smtClean="0">
                <a:solidFill>
                  <a:srgbClr val="C00000"/>
                </a:solidFill>
              </a:rPr>
              <a:t>Red: main parameterization</a:t>
            </a:r>
          </a:p>
          <a:p>
            <a:r>
              <a:rPr lang="en-US" dirty="0" smtClean="0">
                <a:solidFill>
                  <a:srgbClr val="C00000"/>
                </a:solidFill>
              </a:rPr>
              <a:t>R</a:t>
            </a:r>
            <a:r>
              <a:rPr lang="en-US" baseline="30000" dirty="0" smtClean="0">
                <a:solidFill>
                  <a:srgbClr val="C00000"/>
                </a:solidFill>
              </a:rPr>
              <a:t>2</a:t>
            </a:r>
            <a:r>
              <a:rPr lang="en-US" dirty="0" smtClean="0">
                <a:solidFill>
                  <a:srgbClr val="C00000"/>
                </a:solidFill>
              </a:rPr>
              <a:t> = 0.55</a:t>
            </a:r>
            <a:endParaRPr lang="en-US" dirty="0">
              <a:solidFill>
                <a:srgbClr val="C00000"/>
              </a:solidFill>
            </a:endParaRPr>
          </a:p>
        </p:txBody>
      </p:sp>
      <p:sp>
        <p:nvSpPr>
          <p:cNvPr id="2" name="Title 1"/>
          <p:cNvSpPr>
            <a:spLocks noGrp="1"/>
          </p:cNvSpPr>
          <p:nvPr>
            <p:ph type="title"/>
          </p:nvPr>
        </p:nvSpPr>
        <p:spPr>
          <a:xfrm>
            <a:off x="311700" y="154457"/>
            <a:ext cx="8520600" cy="763600"/>
          </a:xfrm>
        </p:spPr>
        <p:txBody>
          <a:bodyPr/>
          <a:lstStyle/>
          <a:p>
            <a:r>
              <a:rPr lang="en-US" dirty="0" smtClean="0"/>
              <a:t>Tested the fits against aged biomass burning size measurements from Mt. Bachelor</a:t>
            </a:r>
            <a:endParaRPr lang="en-US" dirty="0"/>
          </a:p>
        </p:txBody>
      </p:sp>
      <p:sp>
        <p:nvSpPr>
          <p:cNvPr id="7" name="Shape 696"/>
          <p:cNvSpPr txBox="1"/>
          <p:nvPr/>
        </p:nvSpPr>
        <p:spPr>
          <a:xfrm>
            <a:off x="164806" y="6031569"/>
            <a:ext cx="9103552" cy="546300"/>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pPr>
            <a:r>
              <a:rPr lang="en-US" sz="1400" kern="0" dirty="0">
                <a:solidFill>
                  <a:srgbClr val="595959"/>
                </a:solidFill>
                <a:latin typeface="Arial"/>
                <a:cs typeface="Arial"/>
                <a:sym typeface="Arial"/>
              </a:rPr>
              <a:t>Sakamoto, K. M., Laing, J. R., Stevens, R. G., Jaffe, D. A., and Pierce, J. R.: The evolution of biomass-burning aerosol size distributions due to coagulation: dependence on fire and meteorological details and parameterization, </a:t>
            </a:r>
            <a:r>
              <a:rPr lang="en-US" sz="1400" i="1" kern="0" dirty="0">
                <a:solidFill>
                  <a:srgbClr val="595959"/>
                </a:solidFill>
                <a:latin typeface="Arial"/>
                <a:cs typeface="Arial"/>
                <a:sym typeface="Arial"/>
              </a:rPr>
              <a:t>Atmos. Chem. Phys</a:t>
            </a:r>
            <a:r>
              <a:rPr lang="en-US" sz="1400" kern="0" dirty="0">
                <a:solidFill>
                  <a:srgbClr val="595959"/>
                </a:solidFill>
                <a:latin typeface="Arial"/>
                <a:cs typeface="Arial"/>
                <a:sym typeface="Arial"/>
              </a:rPr>
              <a:t>., 16, 7709-7724, doi:10.5194/acp-16-7709-2016, </a:t>
            </a:r>
            <a:r>
              <a:rPr lang="en-US" sz="1400" kern="0" dirty="0" smtClean="0">
                <a:solidFill>
                  <a:srgbClr val="595959"/>
                </a:solidFill>
                <a:latin typeface="Arial"/>
                <a:cs typeface="Arial"/>
                <a:sym typeface="Arial"/>
              </a:rPr>
              <a:t>2016.</a:t>
            </a:r>
            <a:endParaRPr sz="1600" kern="0" dirty="0">
              <a:solidFill>
                <a:srgbClr val="000000"/>
              </a:solidFill>
              <a:latin typeface="Arial"/>
              <a:cs typeface="Arial"/>
              <a:sym typeface="Arial"/>
            </a:endParaRPr>
          </a:p>
        </p:txBody>
      </p:sp>
      <p:sp>
        <p:nvSpPr>
          <p:cNvPr id="3" name="TextBox 2"/>
          <p:cNvSpPr txBox="1"/>
          <p:nvPr/>
        </p:nvSpPr>
        <p:spPr>
          <a:xfrm>
            <a:off x="5525814" y="3641834"/>
            <a:ext cx="3184634" cy="646331"/>
          </a:xfrm>
          <a:prstGeom prst="rect">
            <a:avLst/>
          </a:prstGeom>
          <a:noFill/>
        </p:spPr>
        <p:txBody>
          <a:bodyPr wrap="square" rtlCol="0">
            <a:spAutoFit/>
          </a:bodyPr>
          <a:lstStyle/>
          <a:p>
            <a:r>
              <a:rPr lang="en-US" dirty="0" smtClean="0">
                <a:solidFill>
                  <a:srgbClr val="0000FF"/>
                </a:solidFill>
              </a:rPr>
              <a:t>Blue: different fit </a:t>
            </a:r>
            <a:br>
              <a:rPr lang="en-US" dirty="0" smtClean="0">
                <a:solidFill>
                  <a:srgbClr val="0000FF"/>
                </a:solidFill>
              </a:rPr>
            </a:br>
            <a:r>
              <a:rPr lang="en-US" dirty="0" smtClean="0">
                <a:solidFill>
                  <a:srgbClr val="0000FF"/>
                </a:solidFill>
              </a:rPr>
              <a:t>(not presented here)</a:t>
            </a:r>
            <a:endParaRPr lang="en-US" dirty="0">
              <a:solidFill>
                <a:srgbClr val="0000FF"/>
              </a:solidFill>
            </a:endParaRPr>
          </a:p>
        </p:txBody>
      </p:sp>
    </p:spTree>
    <p:extLst>
      <p:ext uri="{BB962C8B-B14F-4D97-AF65-F5344CB8AC3E}">
        <p14:creationId xmlns:p14="http://schemas.microsoft.com/office/powerpoint/2010/main" val="3598396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Two goals for this talk</a:t>
            </a:r>
            <a:endParaRPr lang="en-US" dirty="0"/>
          </a:p>
        </p:txBody>
      </p:sp>
      <p:sp>
        <p:nvSpPr>
          <p:cNvPr id="3" name="Text Placeholder 2"/>
          <p:cNvSpPr>
            <a:spLocks noGrp="1"/>
          </p:cNvSpPr>
          <p:nvPr>
            <p:ph type="body" idx="1"/>
          </p:nvPr>
        </p:nvSpPr>
        <p:spPr/>
        <p:txBody>
          <a:bodyPr/>
          <a:lstStyle/>
          <a:p>
            <a:pPr marL="628650" indent="-514350">
              <a:buFont typeface="+mj-lt"/>
              <a:buAutoNum type="arabicPeriod"/>
            </a:pPr>
            <a:r>
              <a:rPr lang="en-US" dirty="0" smtClean="0"/>
              <a:t>Develop a parameterization of sub-grid coagulation for regional/global models</a:t>
            </a:r>
          </a:p>
          <a:p>
            <a:pPr marL="628650" indent="-514350">
              <a:buFont typeface="+mj-lt"/>
              <a:buAutoNum type="arabicPeriod"/>
            </a:pPr>
            <a:r>
              <a:rPr lang="en-US" dirty="0" smtClean="0">
                <a:solidFill>
                  <a:srgbClr val="FF0000"/>
                </a:solidFill>
              </a:rPr>
              <a:t>Estimate the impact of this sub-grid coagulation on direct and indirect radiative effects</a:t>
            </a:r>
            <a:endParaRPr lang="en-US" dirty="0">
              <a:solidFill>
                <a:srgbClr val="FF0000"/>
              </a:solidFill>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8678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dirty="0" smtClean="0"/>
              <a:t>Direct effects</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401726"/>
            <a:ext cx="6515100" cy="4343400"/>
          </a:xfrm>
          <a:prstGeom prst="rect">
            <a:avLst/>
          </a:prstGeom>
        </p:spPr>
      </p:pic>
      <p:sp>
        <p:nvSpPr>
          <p:cNvPr id="5" name="TextBox 4"/>
          <p:cNvSpPr txBox="1"/>
          <p:nvPr/>
        </p:nvSpPr>
        <p:spPr>
          <a:xfrm>
            <a:off x="1981200" y="5975498"/>
            <a:ext cx="5486400" cy="523220"/>
          </a:xfrm>
          <a:prstGeom prst="rect">
            <a:avLst/>
          </a:prstGeom>
          <a:noFill/>
        </p:spPr>
        <p:txBody>
          <a:bodyPr wrap="square" rtlCol="0">
            <a:spAutoFit/>
          </a:bodyPr>
          <a:lstStyle/>
          <a:p>
            <a:r>
              <a:rPr lang="en-US" sz="1400" dirty="0" smtClean="0"/>
              <a:t>NASA Aqua-MODIS, Pacific Northwest fires, Aug. 15, 2015.</a:t>
            </a:r>
          </a:p>
          <a:p>
            <a:r>
              <a:rPr lang="en-US" sz="1400" dirty="0" smtClean="0"/>
              <a:t>NASA </a:t>
            </a:r>
            <a:r>
              <a:rPr lang="en-US" sz="1400" dirty="0"/>
              <a:t>image courtesy Jeff Schmaltz, MODIS Rapid Response Team. </a:t>
            </a:r>
          </a:p>
        </p:txBody>
      </p:sp>
      <p:sp>
        <p:nvSpPr>
          <p:cNvPr id="3" name="Slide Number Placeholder 2"/>
          <p:cNvSpPr>
            <a:spLocks noGrp="1"/>
          </p:cNvSpPr>
          <p:nvPr>
            <p:ph type="sldNum" sz="quarter" idx="12"/>
          </p:nvPr>
        </p:nvSpPr>
        <p:spPr/>
        <p:txBody>
          <a:bodyPr/>
          <a:lstStyle/>
          <a:p>
            <a:fld id="{C8EB1178-F390-4081-BB4B-2EC951AD4D0D}" type="slidenum">
              <a:rPr lang="en-US" smtClean="0"/>
              <a:t>3</a:t>
            </a:fld>
            <a:endParaRPr lang="en-US"/>
          </a:p>
        </p:txBody>
      </p:sp>
      <p:cxnSp>
        <p:nvCxnSpPr>
          <p:cNvPr id="7" name="Straight Arrow Connector 6"/>
          <p:cNvCxnSpPr/>
          <p:nvPr/>
        </p:nvCxnSpPr>
        <p:spPr>
          <a:xfrm>
            <a:off x="2787091" y="2567635"/>
            <a:ext cx="519379" cy="299923"/>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041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657" name="Shape 657"/>
          <p:cNvPicPr preferRelativeResize="0"/>
          <p:nvPr/>
        </p:nvPicPr>
        <p:blipFill>
          <a:blip r:embed="rId3">
            <a:alphaModFix/>
          </a:blip>
          <a:stretch>
            <a:fillRect/>
          </a:stretch>
        </p:blipFill>
        <p:spPr>
          <a:xfrm>
            <a:off x="189700" y="1656875"/>
            <a:ext cx="2952300" cy="2870400"/>
          </a:xfrm>
          <a:prstGeom prst="rect">
            <a:avLst/>
          </a:prstGeom>
          <a:noFill/>
          <a:ln>
            <a:noFill/>
          </a:ln>
        </p:spPr>
      </p:pic>
      <p:sp>
        <p:nvSpPr>
          <p:cNvPr id="658" name="Shape 658"/>
          <p:cNvSpPr txBox="1">
            <a:spLocks noGrp="1"/>
          </p:cNvSpPr>
          <p:nvPr>
            <p:ph type="title"/>
          </p:nvPr>
        </p:nvSpPr>
        <p:spPr>
          <a:xfrm>
            <a:off x="311700" y="636360"/>
            <a:ext cx="8520600" cy="572700"/>
          </a:xfrm>
          <a:prstGeom prst="rect">
            <a:avLst/>
          </a:prstGeom>
        </p:spPr>
        <p:txBody>
          <a:bodyPr spcFirstLastPara="1" wrap="square" lIns="91425" tIns="91425" rIns="91425" bIns="91425" anchor="t" anchorCtr="0">
            <a:noAutofit/>
          </a:bodyPr>
          <a:lstStyle/>
          <a:p>
            <a:r>
              <a:rPr lang="en" dirty="0" smtClean="0"/>
              <a:t>Estimate the global effects using </a:t>
            </a:r>
            <a:br>
              <a:rPr lang="en" dirty="0" smtClean="0"/>
            </a:br>
            <a:r>
              <a:rPr lang="en" dirty="0" smtClean="0"/>
              <a:t>GEOS-Chem </a:t>
            </a:r>
            <a:r>
              <a:rPr lang="en" dirty="0"/>
              <a:t>TOMAS</a:t>
            </a:r>
            <a:endParaRPr dirty="0"/>
          </a:p>
        </p:txBody>
      </p:sp>
      <p:sp>
        <p:nvSpPr>
          <p:cNvPr id="659" name="Shape 659"/>
          <p:cNvSpPr txBox="1">
            <a:spLocks noGrp="1"/>
          </p:cNvSpPr>
          <p:nvPr>
            <p:ph type="body" idx="1"/>
          </p:nvPr>
        </p:nvSpPr>
        <p:spPr>
          <a:xfrm>
            <a:off x="3353475" y="2009724"/>
            <a:ext cx="2855100" cy="1647875"/>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indent="0">
              <a:lnSpc>
                <a:spcPct val="100000"/>
              </a:lnSpc>
              <a:buClr>
                <a:schemeClr val="dk1"/>
              </a:buClr>
              <a:buSzPts val="1100"/>
              <a:buNone/>
            </a:pPr>
            <a:r>
              <a:rPr lang="en" dirty="0"/>
              <a:t>Chemical Transport Model</a:t>
            </a:r>
            <a:endParaRPr dirty="0"/>
          </a:p>
          <a:p>
            <a:pPr marL="0" indent="0">
              <a:lnSpc>
                <a:spcPct val="100000"/>
              </a:lnSpc>
              <a:spcBef>
                <a:spcPts val="1600"/>
              </a:spcBef>
              <a:buClr>
                <a:schemeClr val="dk1"/>
              </a:buClr>
              <a:buSzPts val="1100"/>
              <a:buNone/>
            </a:pPr>
            <a:r>
              <a:rPr lang="en" dirty="0"/>
              <a:t>• </a:t>
            </a:r>
            <a:r>
              <a:rPr lang="en" sz="1600" dirty="0"/>
              <a:t>4x5° horizontal resolution</a:t>
            </a:r>
            <a:endParaRPr sz="1600" dirty="0"/>
          </a:p>
          <a:p>
            <a:pPr marL="0" indent="0">
              <a:lnSpc>
                <a:spcPct val="100000"/>
              </a:lnSpc>
              <a:spcBef>
                <a:spcPts val="1600"/>
              </a:spcBef>
              <a:spcAft>
                <a:spcPts val="1600"/>
              </a:spcAft>
              <a:buClr>
                <a:schemeClr val="dk1"/>
              </a:buClr>
              <a:buSzPts val="1100"/>
              <a:buNone/>
            </a:pPr>
            <a:r>
              <a:rPr lang="en" sz="1600" dirty="0"/>
              <a:t>• 47 vertical layers</a:t>
            </a:r>
            <a:endParaRPr sz="1600" dirty="0"/>
          </a:p>
        </p:txBody>
      </p:sp>
      <p:sp>
        <p:nvSpPr>
          <p:cNvPr id="660" name="Shape 660"/>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30</a:t>
            </a:fld>
            <a:endParaRPr kumimoji="0" sz="1000" b="0" i="0" u="none" strike="noStrike" kern="0" cap="none" spc="0" normalizeH="0" baseline="0" noProof="0">
              <a:ln>
                <a:noFill/>
              </a:ln>
              <a:solidFill>
                <a:srgbClr val="595959"/>
              </a:solidFill>
              <a:effectLst/>
              <a:uLnTx/>
              <a:uFillTx/>
              <a:latin typeface="Arial"/>
              <a:ea typeface="+mn-ea"/>
              <a:cs typeface="Arial"/>
              <a:sym typeface="Arial"/>
            </a:endParaRPr>
          </a:p>
        </p:txBody>
      </p:sp>
      <p:sp>
        <p:nvSpPr>
          <p:cNvPr id="662" name="Shape 662"/>
          <p:cNvSpPr txBox="1"/>
          <p:nvPr/>
        </p:nvSpPr>
        <p:spPr>
          <a:xfrm>
            <a:off x="1015875" y="4813900"/>
            <a:ext cx="1019700" cy="507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 sz="1800" b="1" i="0" u="none" strike="noStrike" kern="0" cap="none" spc="0" normalizeH="0" baseline="0" noProof="0">
                <a:ln>
                  <a:noFill/>
                </a:ln>
                <a:solidFill>
                  <a:srgbClr val="FFFFFF"/>
                </a:solidFill>
                <a:effectLst/>
                <a:uLnTx/>
                <a:uFillTx/>
                <a:latin typeface="Arial"/>
                <a:ea typeface="+mn-ea"/>
                <a:cs typeface="Arial"/>
                <a:sym typeface="Arial"/>
              </a:rPr>
              <a:t>TOMAS</a:t>
            </a:r>
            <a:endParaRPr kumimoji="0" sz="1800" b="1"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663" name="Shape 663"/>
          <p:cNvSpPr txBox="1"/>
          <p:nvPr/>
        </p:nvSpPr>
        <p:spPr>
          <a:xfrm>
            <a:off x="6385075" y="2358220"/>
            <a:ext cx="2130000" cy="113574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Tx/>
              <a:buNone/>
              <a:tabLst/>
              <a:defRPr/>
            </a:pPr>
            <a:r>
              <a:rPr kumimoji="0" lang="en" sz="1600" b="0" i="0" u="none" strike="noStrike" kern="0" cap="none" spc="0" normalizeH="0" baseline="0" noProof="0" dirty="0">
                <a:ln>
                  <a:noFill/>
                </a:ln>
                <a:solidFill>
                  <a:srgbClr val="595959"/>
                </a:solidFill>
                <a:effectLst/>
                <a:uLnTx/>
                <a:uFillTx/>
                <a:latin typeface="Arial"/>
                <a:ea typeface="+mn-ea"/>
                <a:cs typeface="Arial"/>
                <a:sym typeface="Arial"/>
              </a:rPr>
              <a:t>GEOS-5 meteorology</a:t>
            </a:r>
            <a:endParaRPr kumimoji="0" sz="1600" b="0" i="0" u="none" strike="noStrike" kern="0" cap="none" spc="0" normalizeH="0" baseline="0" noProof="0" dirty="0">
              <a:ln>
                <a:noFill/>
              </a:ln>
              <a:solidFill>
                <a:srgbClr val="595959"/>
              </a:solidFill>
              <a:effectLst/>
              <a:uLnTx/>
              <a:uFillTx/>
              <a:latin typeface="Arial"/>
              <a:ea typeface="+mn-ea"/>
              <a:cs typeface="Arial"/>
              <a:sym typeface="Arial"/>
            </a:endParaRPr>
          </a:p>
          <a:p>
            <a:pPr marL="0" marR="0" lvl="0" indent="0" algn="l" defTabSz="914400" rtl="0" eaLnBrk="1" fontAlgn="auto" latinLnBrk="0" hangingPunct="1">
              <a:lnSpc>
                <a:spcPct val="115000"/>
              </a:lnSpc>
              <a:spcBef>
                <a:spcPts val="1600"/>
              </a:spcBef>
              <a:spcAft>
                <a:spcPts val="1600"/>
              </a:spcAft>
              <a:buClr>
                <a:srgbClr val="000000"/>
              </a:buClr>
              <a:buSzPts val="1100"/>
              <a:buFontTx/>
              <a:buNone/>
              <a:tabLst/>
              <a:defRPr/>
            </a:pPr>
            <a:r>
              <a:rPr kumimoji="0" lang="en" sz="1600" b="0" i="0" u="none" strike="noStrike" kern="0" cap="none" spc="0" normalizeH="0" baseline="0" noProof="0" dirty="0">
                <a:ln>
                  <a:noFill/>
                </a:ln>
                <a:solidFill>
                  <a:srgbClr val="595959"/>
                </a:solidFill>
                <a:effectLst/>
                <a:uLnTx/>
                <a:uFillTx/>
                <a:latin typeface="Arial"/>
                <a:ea typeface="+mn-ea"/>
                <a:cs typeface="Arial"/>
                <a:sym typeface="Arial"/>
              </a:rPr>
              <a:t>F</a:t>
            </a:r>
            <a:r>
              <a:rPr kumimoji="0" lang="en" sz="1600" b="0" i="0" u="none" strike="noStrike" kern="0" cap="none" spc="0" normalizeH="0" baseline="0" noProof="0" dirty="0" smtClean="0">
                <a:ln>
                  <a:noFill/>
                </a:ln>
                <a:solidFill>
                  <a:srgbClr val="595959"/>
                </a:solidFill>
                <a:effectLst/>
                <a:uLnTx/>
                <a:uFillTx/>
                <a:latin typeface="Arial"/>
                <a:ea typeface="+mn-ea"/>
                <a:cs typeface="Arial"/>
                <a:sym typeface="Arial"/>
              </a:rPr>
              <a:t>ire emissions: GFED4 </a:t>
            </a:r>
            <a:r>
              <a:rPr lang="en" sz="1600" kern="0" dirty="0" smtClean="0">
                <a:solidFill>
                  <a:srgbClr val="595959"/>
                </a:solidFill>
                <a:latin typeface="Arial"/>
                <a:cs typeface="Arial"/>
                <a:sym typeface="Arial"/>
              </a:rPr>
              <a:t>or</a:t>
            </a:r>
            <a:r>
              <a:rPr kumimoji="0" lang="en" sz="1600" b="0" i="0" u="none" strike="noStrike" kern="0" cap="none" spc="0" normalizeH="0" baseline="0" noProof="0" dirty="0" smtClean="0">
                <a:ln>
                  <a:noFill/>
                </a:ln>
                <a:solidFill>
                  <a:srgbClr val="595959"/>
                </a:solidFill>
                <a:effectLst/>
                <a:uLnTx/>
                <a:uFillTx/>
                <a:latin typeface="Arial"/>
                <a:ea typeface="+mn-ea"/>
                <a:cs typeface="Arial"/>
                <a:sym typeface="Arial"/>
              </a:rPr>
              <a:t> </a:t>
            </a:r>
            <a:r>
              <a:rPr kumimoji="0" lang="en" sz="1600" b="0" i="0" u="none" strike="noStrike" kern="0" cap="none" spc="0" normalizeH="0" baseline="0" noProof="0" dirty="0" smtClean="0">
                <a:ln>
                  <a:noFill/>
                </a:ln>
                <a:solidFill>
                  <a:srgbClr val="595959"/>
                </a:solidFill>
                <a:effectLst/>
                <a:uLnTx/>
                <a:uFillTx/>
                <a:latin typeface="Arial"/>
                <a:ea typeface="+mn-ea"/>
                <a:cs typeface="Arial"/>
                <a:sym typeface="Arial"/>
              </a:rPr>
              <a:t>FINN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4" name="Shape 664"/>
          <p:cNvSpPr txBox="1"/>
          <p:nvPr/>
        </p:nvSpPr>
        <p:spPr>
          <a:xfrm>
            <a:off x="3150575" y="3772353"/>
            <a:ext cx="3428100" cy="170126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595959"/>
                </a:solidFill>
                <a:effectLst/>
                <a:uLnTx/>
                <a:uFillTx/>
                <a:latin typeface="Arial"/>
                <a:ea typeface="+mn-ea"/>
                <a:cs typeface="Arial"/>
                <a:sym typeface="Arial"/>
              </a:rPr>
              <a:t>TwO-Moment Aerosol </a:t>
            </a:r>
            <a:r>
              <a:rPr kumimoji="0" lang="en" sz="1800" b="0" i="0" u="none" strike="noStrike" kern="0" cap="none" spc="0" normalizeH="0" baseline="0" noProof="0" dirty="0" smtClean="0">
                <a:ln>
                  <a:noFill/>
                </a:ln>
                <a:solidFill>
                  <a:srgbClr val="595959"/>
                </a:solidFill>
                <a:effectLst/>
                <a:uLnTx/>
                <a:uFillTx/>
                <a:latin typeface="Arial"/>
                <a:ea typeface="+mn-ea"/>
                <a:cs typeface="Arial"/>
                <a:sym typeface="Arial"/>
              </a:rPr>
              <a:t>Sectional (TOMAS) </a:t>
            </a:r>
            <a:r>
              <a:rPr kumimoji="0" lang="en" sz="1800" b="0" i="0" u="none" strike="noStrike" kern="0" cap="none" spc="0" normalizeH="0" baseline="0" noProof="0" dirty="0">
                <a:ln>
                  <a:noFill/>
                </a:ln>
                <a:solidFill>
                  <a:srgbClr val="595959"/>
                </a:solidFill>
                <a:effectLst/>
                <a:uLnTx/>
                <a:uFillTx/>
                <a:latin typeface="Arial"/>
                <a:ea typeface="+mn-ea"/>
                <a:cs typeface="Arial"/>
                <a:sym typeface="Arial"/>
              </a:rPr>
              <a:t>microphysics</a:t>
            </a:r>
            <a:endParaRPr kumimoji="0" sz="1800" b="0" i="0" u="none" strike="noStrike" kern="0" cap="none" spc="0" normalizeH="0" baseline="0" noProof="0" dirty="0">
              <a:ln>
                <a:noFill/>
              </a:ln>
              <a:solidFill>
                <a:srgbClr val="595959"/>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1600"/>
              </a:spcBef>
              <a:spcAft>
                <a:spcPts val="0"/>
              </a:spcAft>
              <a:buClr>
                <a:srgbClr val="000000"/>
              </a:buClr>
              <a:buSzTx/>
              <a:buFontTx/>
              <a:buNone/>
              <a:tabLst/>
              <a:defRPr/>
            </a:pPr>
            <a:r>
              <a:rPr kumimoji="0" lang="en" sz="1800" b="0" i="0" u="none" strike="noStrike" kern="0" cap="none" spc="0" normalizeH="0" baseline="0" noProof="0" dirty="0">
                <a:ln>
                  <a:noFill/>
                </a:ln>
                <a:solidFill>
                  <a:srgbClr val="595959"/>
                </a:solidFill>
                <a:effectLst/>
                <a:uLnTx/>
                <a:uFillTx/>
                <a:latin typeface="Arial"/>
                <a:ea typeface="+mn-ea"/>
                <a:cs typeface="Arial"/>
                <a:sym typeface="Arial"/>
              </a:rPr>
              <a:t>• </a:t>
            </a:r>
            <a:r>
              <a:rPr kumimoji="0" lang="en" sz="1600" b="0" i="0" u="none" strike="noStrike" kern="0" cap="none" spc="0" normalizeH="0" baseline="0" noProof="0" dirty="0">
                <a:ln>
                  <a:noFill/>
                </a:ln>
                <a:solidFill>
                  <a:srgbClr val="595959"/>
                </a:solidFill>
                <a:effectLst/>
                <a:uLnTx/>
                <a:uFillTx/>
                <a:latin typeface="Arial"/>
                <a:ea typeface="+mn-ea"/>
                <a:cs typeface="Arial"/>
                <a:sym typeface="Arial"/>
              </a:rPr>
              <a:t>Tracks mass and number</a:t>
            </a:r>
            <a:endParaRPr kumimoji="0" sz="1600" b="0" i="0" u="none" strike="noStrike" kern="0" cap="none" spc="0" normalizeH="0" baseline="0" noProof="0" dirty="0">
              <a:ln>
                <a:noFill/>
              </a:ln>
              <a:solidFill>
                <a:srgbClr val="595959"/>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1600"/>
              </a:spcBef>
              <a:spcAft>
                <a:spcPts val="0"/>
              </a:spcAft>
              <a:buClr>
                <a:srgbClr val="000000"/>
              </a:buClr>
              <a:buSzTx/>
              <a:buFontTx/>
              <a:buNone/>
              <a:tabLst/>
              <a:defRPr/>
            </a:pPr>
            <a:r>
              <a:rPr kumimoji="0" lang="en" sz="1600" b="0" i="0" u="none" strike="noStrike" kern="0" cap="none" spc="0" normalizeH="0" baseline="0" noProof="0" dirty="0">
                <a:ln>
                  <a:noFill/>
                </a:ln>
                <a:solidFill>
                  <a:srgbClr val="595959"/>
                </a:solidFill>
                <a:effectLst/>
                <a:uLnTx/>
                <a:uFillTx/>
                <a:latin typeface="Arial"/>
                <a:ea typeface="+mn-ea"/>
                <a:cs typeface="Arial"/>
                <a:sym typeface="Arial"/>
              </a:rPr>
              <a:t>• 15 size bins 3nm-10 </a:t>
            </a:r>
            <a:r>
              <a:rPr kumimoji="0" lang="en" sz="1600" b="0" i="0" u="none" strike="noStrike" kern="0" cap="none" spc="0" normalizeH="0" baseline="0" noProof="0" dirty="0" smtClean="0">
                <a:ln>
                  <a:noFill/>
                </a:ln>
                <a:solidFill>
                  <a:srgbClr val="595959"/>
                </a:solidFill>
                <a:effectLst/>
                <a:uLnTx/>
                <a:uFillTx/>
                <a:latin typeface="Arial"/>
                <a:ea typeface="+mn-ea"/>
                <a:cs typeface="Arial"/>
                <a:sym typeface="Arial"/>
              </a:rPr>
              <a:t>μm</a:t>
            </a:r>
            <a:endParaRPr kumimoji="0" sz="1600" b="0" i="0" u="none" strike="noStrike" kern="0" cap="none" spc="0" normalizeH="0" baseline="0" noProof="0" dirty="0">
              <a:ln>
                <a:noFill/>
              </a:ln>
              <a:solidFill>
                <a:srgbClr val="595959"/>
              </a:solidFill>
              <a:effectLst/>
              <a:uLnTx/>
              <a:uFillTx/>
              <a:latin typeface="Arial"/>
              <a:ea typeface="+mn-ea"/>
              <a:cs typeface="Arial"/>
              <a:sym typeface="Arial"/>
            </a:endParaRPr>
          </a:p>
        </p:txBody>
      </p:sp>
      <p:cxnSp>
        <p:nvCxnSpPr>
          <p:cNvPr id="666" name="Shape 666"/>
          <p:cNvCxnSpPr/>
          <p:nvPr/>
        </p:nvCxnSpPr>
        <p:spPr>
          <a:xfrm>
            <a:off x="2160075" y="3025075"/>
            <a:ext cx="1192800" cy="20700"/>
          </a:xfrm>
          <a:prstGeom prst="straightConnector1">
            <a:avLst/>
          </a:prstGeom>
          <a:noFill/>
          <a:ln w="38100" cap="flat" cmpd="sng">
            <a:solidFill>
              <a:schemeClr val="dk2"/>
            </a:solidFill>
            <a:prstDash val="solid"/>
            <a:round/>
            <a:headEnd type="none" w="med" len="med"/>
            <a:tailEnd type="triangle" w="med" len="med"/>
          </a:ln>
        </p:spPr>
      </p:cxnSp>
      <p:sp>
        <p:nvSpPr>
          <p:cNvPr id="10" name="Shape 663"/>
          <p:cNvSpPr txBox="1"/>
          <p:nvPr/>
        </p:nvSpPr>
        <p:spPr>
          <a:xfrm>
            <a:off x="6702300" y="3931951"/>
            <a:ext cx="2240364" cy="128600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Tx/>
              <a:buNone/>
              <a:tabLst/>
              <a:defRPr/>
            </a:pPr>
            <a:r>
              <a:rPr kumimoji="0" lang="en-US" sz="1600" b="0" i="0" u="none" strike="noStrike" kern="0" cap="none" spc="0" normalizeH="0" baseline="0" noProof="0" dirty="0" smtClean="0">
                <a:ln>
                  <a:noFill/>
                </a:ln>
                <a:solidFill>
                  <a:srgbClr val="595959"/>
                </a:solidFill>
                <a:effectLst/>
                <a:uLnTx/>
                <a:uFillTx/>
                <a:latin typeface="Arial"/>
                <a:ea typeface="+mn-ea"/>
                <a:cs typeface="Arial"/>
                <a:sym typeface="Arial"/>
              </a:rPr>
              <a:t>Direct effect and cloud-albedo indirect effects through RRTMG</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TextBox 1"/>
          <p:cNvSpPr txBox="1"/>
          <p:nvPr/>
        </p:nvSpPr>
        <p:spPr>
          <a:xfrm>
            <a:off x="256032" y="6040073"/>
            <a:ext cx="8765126" cy="692497"/>
          </a:xfrm>
          <a:prstGeom prst="rect">
            <a:avLst/>
          </a:prstGeom>
          <a:noFill/>
        </p:spPr>
        <p:txBody>
          <a:bodyPr wrap="square" rtlCol="0">
            <a:spAutoFit/>
          </a:bodyPr>
          <a:lstStyle/>
          <a:p>
            <a:r>
              <a:rPr lang="en-US" sz="1300" dirty="0" err="1">
                <a:solidFill>
                  <a:schemeClr val="bg2"/>
                </a:solidFill>
              </a:rPr>
              <a:t>Ramnarine</a:t>
            </a:r>
            <a:r>
              <a:rPr lang="en-US" sz="1300" dirty="0">
                <a:solidFill>
                  <a:schemeClr val="bg2"/>
                </a:solidFill>
              </a:rPr>
              <a:t>, E., </a:t>
            </a:r>
            <a:r>
              <a:rPr lang="en-US" sz="1300" dirty="0" err="1">
                <a:solidFill>
                  <a:schemeClr val="bg2"/>
                </a:solidFill>
              </a:rPr>
              <a:t>Kodros</a:t>
            </a:r>
            <a:r>
              <a:rPr lang="en-US" sz="1300" dirty="0">
                <a:solidFill>
                  <a:schemeClr val="bg2"/>
                </a:solidFill>
              </a:rPr>
              <a:t>, J. K., </a:t>
            </a:r>
            <a:r>
              <a:rPr lang="en-US" sz="1300" dirty="0" err="1">
                <a:solidFill>
                  <a:schemeClr val="bg2"/>
                </a:solidFill>
              </a:rPr>
              <a:t>Hodshire</a:t>
            </a:r>
            <a:r>
              <a:rPr lang="en-US" sz="1300" dirty="0">
                <a:solidFill>
                  <a:schemeClr val="bg2"/>
                </a:solidFill>
              </a:rPr>
              <a:t>, A. L., Lonsdale, C. R., Alvarado, M. J., and Pierce, J. R</a:t>
            </a:r>
            <a:r>
              <a:rPr lang="en-US" sz="1300" dirty="0" smtClean="0">
                <a:solidFill>
                  <a:schemeClr val="bg2"/>
                </a:solidFill>
              </a:rPr>
              <a:t>.: </a:t>
            </a:r>
            <a:r>
              <a:rPr lang="en-US" sz="1300" dirty="0">
                <a:solidFill>
                  <a:schemeClr val="bg2"/>
                </a:solidFill>
              </a:rPr>
              <a:t>Effects of Near-Source Coagulation of Biomass Burning Aerosols on Global Predictions of Aerosol Size Distributions and Implications for Aerosol Radiative Effects, </a:t>
            </a:r>
            <a:r>
              <a:rPr lang="en-US" sz="1300" i="1" dirty="0">
                <a:solidFill>
                  <a:schemeClr val="bg2"/>
                </a:solidFill>
              </a:rPr>
              <a:t>Atmos. Chem. Phys.</a:t>
            </a:r>
            <a:r>
              <a:rPr lang="en-US" sz="1300" dirty="0">
                <a:solidFill>
                  <a:schemeClr val="bg2"/>
                </a:solidFill>
              </a:rPr>
              <a:t>, https://doi.org/10.5194/acp-2018-1084, 2019.</a:t>
            </a:r>
          </a:p>
        </p:txBody>
      </p:sp>
    </p:spTree>
    <p:extLst>
      <p:ext uri="{BB962C8B-B14F-4D97-AF65-F5344CB8AC3E}">
        <p14:creationId xmlns:p14="http://schemas.microsoft.com/office/powerpoint/2010/main" val="2955003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15" name="TextBox 14"/>
          <p:cNvSpPr txBox="1"/>
          <p:nvPr/>
        </p:nvSpPr>
        <p:spPr>
          <a:xfrm>
            <a:off x="256032" y="6040073"/>
            <a:ext cx="8765126" cy="692497"/>
          </a:xfrm>
          <a:prstGeom prst="rect">
            <a:avLst/>
          </a:prstGeom>
          <a:noFill/>
        </p:spPr>
        <p:txBody>
          <a:bodyPr wrap="square" rtlCol="0">
            <a:spAutoFit/>
          </a:bodyPr>
          <a:lstStyle/>
          <a:p>
            <a:r>
              <a:rPr lang="en-US" sz="1300" dirty="0" err="1">
                <a:solidFill>
                  <a:schemeClr val="bg2"/>
                </a:solidFill>
              </a:rPr>
              <a:t>Ramnarine</a:t>
            </a:r>
            <a:r>
              <a:rPr lang="en-US" sz="1300" dirty="0">
                <a:solidFill>
                  <a:schemeClr val="bg2"/>
                </a:solidFill>
              </a:rPr>
              <a:t>, E., </a:t>
            </a:r>
            <a:r>
              <a:rPr lang="en-US" sz="1300" dirty="0" err="1">
                <a:solidFill>
                  <a:schemeClr val="bg2"/>
                </a:solidFill>
              </a:rPr>
              <a:t>Kodros</a:t>
            </a:r>
            <a:r>
              <a:rPr lang="en-US" sz="1300" dirty="0">
                <a:solidFill>
                  <a:schemeClr val="bg2"/>
                </a:solidFill>
              </a:rPr>
              <a:t>, J. K., </a:t>
            </a:r>
            <a:r>
              <a:rPr lang="en-US" sz="1300" dirty="0" err="1">
                <a:solidFill>
                  <a:schemeClr val="bg2"/>
                </a:solidFill>
              </a:rPr>
              <a:t>Hodshire</a:t>
            </a:r>
            <a:r>
              <a:rPr lang="en-US" sz="1300" dirty="0">
                <a:solidFill>
                  <a:schemeClr val="bg2"/>
                </a:solidFill>
              </a:rPr>
              <a:t>, A. L., Lonsdale, C. R., Alvarado, M. J., and Pierce, J. R., Effects of Near-Source Coagulation of Biomass Burning Aerosols on Global Predictions of Aerosol Size Distributions and Implications for Aerosol Radiative Effects, </a:t>
            </a:r>
            <a:r>
              <a:rPr lang="en-US" sz="1300" i="1" dirty="0">
                <a:solidFill>
                  <a:schemeClr val="bg2"/>
                </a:solidFill>
              </a:rPr>
              <a:t>Atmos. Chem. Phys.</a:t>
            </a:r>
            <a:r>
              <a:rPr lang="en-US" sz="1300" dirty="0">
                <a:solidFill>
                  <a:schemeClr val="bg2"/>
                </a:solidFill>
              </a:rPr>
              <a:t>, https://doi.org/10.5194/acp-2018-1084, 2019.</a:t>
            </a:r>
          </a:p>
        </p:txBody>
      </p:sp>
      <p:pic>
        <p:nvPicPr>
          <p:cNvPr id="657" name="Shape 657"/>
          <p:cNvPicPr preferRelativeResize="0"/>
          <p:nvPr/>
        </p:nvPicPr>
        <p:blipFill>
          <a:blip r:embed="rId3">
            <a:alphaModFix/>
          </a:blip>
          <a:stretch>
            <a:fillRect/>
          </a:stretch>
        </p:blipFill>
        <p:spPr>
          <a:xfrm>
            <a:off x="189700" y="1656875"/>
            <a:ext cx="2952300" cy="2870400"/>
          </a:xfrm>
          <a:prstGeom prst="rect">
            <a:avLst/>
          </a:prstGeom>
          <a:noFill/>
          <a:ln>
            <a:noFill/>
          </a:ln>
        </p:spPr>
      </p:pic>
      <p:sp>
        <p:nvSpPr>
          <p:cNvPr id="658" name="Shape 658"/>
          <p:cNvSpPr txBox="1">
            <a:spLocks noGrp="1"/>
          </p:cNvSpPr>
          <p:nvPr>
            <p:ph type="title"/>
          </p:nvPr>
        </p:nvSpPr>
        <p:spPr>
          <a:xfrm>
            <a:off x="311700" y="636360"/>
            <a:ext cx="8520600" cy="572700"/>
          </a:xfrm>
          <a:prstGeom prst="rect">
            <a:avLst/>
          </a:prstGeom>
        </p:spPr>
        <p:txBody>
          <a:bodyPr spcFirstLastPara="1" wrap="square" lIns="91425" tIns="91425" rIns="91425" bIns="91425" anchor="t" anchorCtr="0">
            <a:noAutofit/>
          </a:bodyPr>
          <a:lstStyle/>
          <a:p>
            <a:r>
              <a:rPr lang="en" dirty="0" smtClean="0"/>
              <a:t>Test with and without subgrid coagulation</a:t>
            </a:r>
            <a:endParaRPr dirty="0"/>
          </a:p>
        </p:txBody>
      </p:sp>
      <p:sp>
        <p:nvSpPr>
          <p:cNvPr id="659" name="Shape 659"/>
          <p:cNvSpPr txBox="1">
            <a:spLocks noGrp="1"/>
          </p:cNvSpPr>
          <p:nvPr>
            <p:ph type="body" idx="1"/>
          </p:nvPr>
        </p:nvSpPr>
        <p:spPr>
          <a:xfrm>
            <a:off x="3353475" y="2009724"/>
            <a:ext cx="2855100" cy="1647875"/>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indent="0">
              <a:lnSpc>
                <a:spcPct val="100000"/>
              </a:lnSpc>
              <a:buClr>
                <a:schemeClr val="dk1"/>
              </a:buClr>
              <a:buSzPts val="1100"/>
              <a:buNone/>
            </a:pPr>
            <a:r>
              <a:rPr lang="en" dirty="0"/>
              <a:t>Chemical Transport Model</a:t>
            </a:r>
            <a:endParaRPr dirty="0"/>
          </a:p>
          <a:p>
            <a:pPr marL="0" indent="0">
              <a:lnSpc>
                <a:spcPct val="100000"/>
              </a:lnSpc>
              <a:spcBef>
                <a:spcPts val="1600"/>
              </a:spcBef>
              <a:buClr>
                <a:schemeClr val="dk1"/>
              </a:buClr>
              <a:buSzPts val="1100"/>
              <a:buNone/>
            </a:pPr>
            <a:r>
              <a:rPr lang="en" dirty="0"/>
              <a:t>• </a:t>
            </a:r>
            <a:r>
              <a:rPr lang="en" sz="1600" dirty="0"/>
              <a:t>4x5° horizontal resolution</a:t>
            </a:r>
            <a:endParaRPr sz="1600" dirty="0"/>
          </a:p>
          <a:p>
            <a:pPr marL="0" indent="0">
              <a:lnSpc>
                <a:spcPct val="100000"/>
              </a:lnSpc>
              <a:spcBef>
                <a:spcPts val="1600"/>
              </a:spcBef>
              <a:spcAft>
                <a:spcPts val="1600"/>
              </a:spcAft>
              <a:buClr>
                <a:schemeClr val="dk1"/>
              </a:buClr>
              <a:buSzPts val="1100"/>
              <a:buNone/>
            </a:pPr>
            <a:r>
              <a:rPr lang="en" sz="1600" dirty="0"/>
              <a:t>• 47 vertical layers</a:t>
            </a:r>
            <a:endParaRPr sz="1600" dirty="0"/>
          </a:p>
        </p:txBody>
      </p:sp>
      <p:sp>
        <p:nvSpPr>
          <p:cNvPr id="660" name="Shape 660"/>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31</a:t>
            </a:fld>
            <a:endParaRPr kumimoji="0" sz="1000" b="0" i="0" u="none" strike="noStrike" kern="0" cap="none" spc="0" normalizeH="0" baseline="0" noProof="0">
              <a:ln>
                <a:noFill/>
              </a:ln>
              <a:solidFill>
                <a:srgbClr val="595959"/>
              </a:solidFill>
              <a:effectLst/>
              <a:uLnTx/>
              <a:uFillTx/>
              <a:latin typeface="Arial"/>
              <a:ea typeface="+mn-ea"/>
              <a:cs typeface="Arial"/>
              <a:sym typeface="Arial"/>
            </a:endParaRPr>
          </a:p>
        </p:txBody>
      </p:sp>
      <p:sp>
        <p:nvSpPr>
          <p:cNvPr id="662" name="Shape 662"/>
          <p:cNvSpPr txBox="1"/>
          <p:nvPr/>
        </p:nvSpPr>
        <p:spPr>
          <a:xfrm>
            <a:off x="1015875" y="4813900"/>
            <a:ext cx="1019700" cy="507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 sz="1800" b="1" i="0" u="none" strike="noStrike" kern="0" cap="none" spc="0" normalizeH="0" baseline="0" noProof="0">
                <a:ln>
                  <a:noFill/>
                </a:ln>
                <a:solidFill>
                  <a:srgbClr val="FFFFFF"/>
                </a:solidFill>
                <a:effectLst/>
                <a:uLnTx/>
                <a:uFillTx/>
                <a:latin typeface="Arial"/>
                <a:ea typeface="+mn-ea"/>
                <a:cs typeface="Arial"/>
                <a:sym typeface="Arial"/>
              </a:rPr>
              <a:t>TOMAS</a:t>
            </a:r>
            <a:endParaRPr kumimoji="0" sz="1800" b="1"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663" name="Shape 663"/>
          <p:cNvSpPr txBox="1"/>
          <p:nvPr/>
        </p:nvSpPr>
        <p:spPr>
          <a:xfrm>
            <a:off x="6385075" y="2358220"/>
            <a:ext cx="2130000" cy="113574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Tx/>
              <a:buNone/>
              <a:tabLst/>
              <a:defRPr/>
            </a:pPr>
            <a:r>
              <a:rPr kumimoji="0" lang="en" sz="1600" b="0" i="0" u="none" strike="noStrike" kern="0" cap="none" spc="0" normalizeH="0" baseline="0" noProof="0" dirty="0">
                <a:ln>
                  <a:noFill/>
                </a:ln>
                <a:solidFill>
                  <a:srgbClr val="595959"/>
                </a:solidFill>
                <a:effectLst/>
                <a:uLnTx/>
                <a:uFillTx/>
                <a:latin typeface="Arial"/>
                <a:ea typeface="+mn-ea"/>
                <a:cs typeface="Arial"/>
                <a:sym typeface="Arial"/>
              </a:rPr>
              <a:t>GEOS-5 meteorology</a:t>
            </a:r>
            <a:endParaRPr kumimoji="0" sz="1600" b="0" i="0" u="none" strike="noStrike" kern="0" cap="none" spc="0" normalizeH="0" baseline="0" noProof="0" dirty="0">
              <a:ln>
                <a:noFill/>
              </a:ln>
              <a:solidFill>
                <a:srgbClr val="595959"/>
              </a:solidFill>
              <a:effectLst/>
              <a:uLnTx/>
              <a:uFillTx/>
              <a:latin typeface="Arial"/>
              <a:ea typeface="+mn-ea"/>
              <a:cs typeface="Arial"/>
              <a:sym typeface="Arial"/>
            </a:endParaRPr>
          </a:p>
          <a:p>
            <a:pPr marL="0" marR="0" lvl="0" indent="0" algn="l" defTabSz="914400" rtl="0" eaLnBrk="1" fontAlgn="auto" latinLnBrk="0" hangingPunct="1">
              <a:lnSpc>
                <a:spcPct val="115000"/>
              </a:lnSpc>
              <a:spcBef>
                <a:spcPts val="1600"/>
              </a:spcBef>
              <a:spcAft>
                <a:spcPts val="1600"/>
              </a:spcAft>
              <a:buClr>
                <a:srgbClr val="000000"/>
              </a:buClr>
              <a:buSzPts val="1100"/>
              <a:buFontTx/>
              <a:buNone/>
              <a:tabLst/>
              <a:defRPr/>
            </a:pPr>
            <a:r>
              <a:rPr kumimoji="0" lang="en" sz="1600" b="0" i="0" u="none" strike="noStrike" kern="0" cap="none" spc="0" normalizeH="0" baseline="0" noProof="0" dirty="0">
                <a:ln>
                  <a:noFill/>
                </a:ln>
                <a:solidFill>
                  <a:srgbClr val="595959"/>
                </a:solidFill>
                <a:effectLst/>
                <a:uLnTx/>
                <a:uFillTx/>
                <a:latin typeface="Arial"/>
                <a:ea typeface="+mn-ea"/>
                <a:cs typeface="Arial"/>
                <a:sym typeface="Arial"/>
              </a:rPr>
              <a:t>F</a:t>
            </a:r>
            <a:r>
              <a:rPr kumimoji="0" lang="en" sz="1600" b="0" i="0" u="none" strike="noStrike" kern="0" cap="none" spc="0" normalizeH="0" baseline="0" noProof="0" dirty="0" smtClean="0">
                <a:ln>
                  <a:noFill/>
                </a:ln>
                <a:solidFill>
                  <a:srgbClr val="595959"/>
                </a:solidFill>
                <a:effectLst/>
                <a:uLnTx/>
                <a:uFillTx/>
                <a:latin typeface="Arial"/>
                <a:ea typeface="+mn-ea"/>
                <a:cs typeface="Arial"/>
                <a:sym typeface="Arial"/>
              </a:rPr>
              <a:t>ire emissions: GFED4 </a:t>
            </a:r>
            <a:r>
              <a:rPr lang="en" sz="1600" kern="0" dirty="0" smtClean="0">
                <a:solidFill>
                  <a:srgbClr val="595959"/>
                </a:solidFill>
                <a:latin typeface="Arial"/>
                <a:cs typeface="Arial"/>
                <a:sym typeface="Arial"/>
              </a:rPr>
              <a:t>or</a:t>
            </a:r>
            <a:r>
              <a:rPr kumimoji="0" lang="en" sz="1600" b="0" i="0" u="none" strike="noStrike" kern="0" cap="none" spc="0" normalizeH="0" baseline="0" noProof="0" dirty="0" smtClean="0">
                <a:ln>
                  <a:noFill/>
                </a:ln>
                <a:solidFill>
                  <a:srgbClr val="595959"/>
                </a:solidFill>
                <a:effectLst/>
                <a:uLnTx/>
                <a:uFillTx/>
                <a:latin typeface="Arial"/>
                <a:ea typeface="+mn-ea"/>
                <a:cs typeface="Arial"/>
                <a:sym typeface="Arial"/>
              </a:rPr>
              <a:t> </a:t>
            </a:r>
            <a:r>
              <a:rPr kumimoji="0" lang="en" sz="1600" b="0" i="0" u="none" strike="noStrike" kern="0" cap="none" spc="0" normalizeH="0" baseline="0" noProof="0" dirty="0" smtClean="0">
                <a:ln>
                  <a:noFill/>
                </a:ln>
                <a:solidFill>
                  <a:srgbClr val="595959"/>
                </a:solidFill>
                <a:effectLst/>
                <a:uLnTx/>
                <a:uFillTx/>
                <a:latin typeface="Arial"/>
                <a:ea typeface="+mn-ea"/>
                <a:cs typeface="Arial"/>
                <a:sym typeface="Arial"/>
              </a:rPr>
              <a:t>FINN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4" name="Shape 664"/>
          <p:cNvSpPr txBox="1"/>
          <p:nvPr/>
        </p:nvSpPr>
        <p:spPr>
          <a:xfrm>
            <a:off x="3150575" y="3772353"/>
            <a:ext cx="3428100" cy="170126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 sz="1800" b="0" i="0" u="none" strike="noStrike" kern="0" cap="none" spc="0" normalizeH="0" baseline="0" noProof="0" dirty="0">
                <a:ln>
                  <a:noFill/>
                </a:ln>
                <a:solidFill>
                  <a:srgbClr val="595959"/>
                </a:solidFill>
                <a:effectLst/>
                <a:uLnTx/>
                <a:uFillTx/>
                <a:latin typeface="Arial"/>
                <a:ea typeface="+mn-ea"/>
                <a:cs typeface="Arial"/>
                <a:sym typeface="Arial"/>
              </a:rPr>
              <a:t>TwO-Moment Aerosol </a:t>
            </a:r>
            <a:r>
              <a:rPr kumimoji="0" lang="en" sz="1800" b="0" i="0" u="none" strike="noStrike" kern="0" cap="none" spc="0" normalizeH="0" baseline="0" noProof="0" dirty="0" smtClean="0">
                <a:ln>
                  <a:noFill/>
                </a:ln>
                <a:solidFill>
                  <a:srgbClr val="595959"/>
                </a:solidFill>
                <a:effectLst/>
                <a:uLnTx/>
                <a:uFillTx/>
                <a:latin typeface="Arial"/>
                <a:ea typeface="+mn-ea"/>
                <a:cs typeface="Arial"/>
                <a:sym typeface="Arial"/>
              </a:rPr>
              <a:t>Sectional (TOMAS) </a:t>
            </a:r>
            <a:r>
              <a:rPr kumimoji="0" lang="en" sz="1800" b="0" i="0" u="none" strike="noStrike" kern="0" cap="none" spc="0" normalizeH="0" baseline="0" noProof="0" dirty="0">
                <a:ln>
                  <a:noFill/>
                </a:ln>
                <a:solidFill>
                  <a:srgbClr val="595959"/>
                </a:solidFill>
                <a:effectLst/>
                <a:uLnTx/>
                <a:uFillTx/>
                <a:latin typeface="Arial"/>
                <a:ea typeface="+mn-ea"/>
                <a:cs typeface="Arial"/>
                <a:sym typeface="Arial"/>
              </a:rPr>
              <a:t>microphysics</a:t>
            </a:r>
            <a:endParaRPr kumimoji="0" sz="1800" b="0" i="0" u="none" strike="noStrike" kern="0" cap="none" spc="0" normalizeH="0" baseline="0" noProof="0" dirty="0">
              <a:ln>
                <a:noFill/>
              </a:ln>
              <a:solidFill>
                <a:srgbClr val="595959"/>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1600"/>
              </a:spcBef>
              <a:spcAft>
                <a:spcPts val="0"/>
              </a:spcAft>
              <a:buClr>
                <a:srgbClr val="000000"/>
              </a:buClr>
              <a:buSzTx/>
              <a:buFontTx/>
              <a:buNone/>
              <a:tabLst/>
              <a:defRPr/>
            </a:pPr>
            <a:r>
              <a:rPr kumimoji="0" lang="en" sz="1800" b="0" i="0" u="none" strike="noStrike" kern="0" cap="none" spc="0" normalizeH="0" baseline="0" noProof="0" dirty="0">
                <a:ln>
                  <a:noFill/>
                </a:ln>
                <a:solidFill>
                  <a:srgbClr val="595959"/>
                </a:solidFill>
                <a:effectLst/>
                <a:uLnTx/>
                <a:uFillTx/>
                <a:latin typeface="Arial"/>
                <a:ea typeface="+mn-ea"/>
                <a:cs typeface="Arial"/>
                <a:sym typeface="Arial"/>
              </a:rPr>
              <a:t>• </a:t>
            </a:r>
            <a:r>
              <a:rPr kumimoji="0" lang="en" sz="1600" b="0" i="0" u="none" strike="noStrike" kern="0" cap="none" spc="0" normalizeH="0" baseline="0" noProof="0" dirty="0">
                <a:ln>
                  <a:noFill/>
                </a:ln>
                <a:solidFill>
                  <a:srgbClr val="595959"/>
                </a:solidFill>
                <a:effectLst/>
                <a:uLnTx/>
                <a:uFillTx/>
                <a:latin typeface="Arial"/>
                <a:ea typeface="+mn-ea"/>
                <a:cs typeface="Arial"/>
                <a:sym typeface="Arial"/>
              </a:rPr>
              <a:t>Tracks mass and number</a:t>
            </a:r>
            <a:endParaRPr kumimoji="0" sz="1600" b="0" i="0" u="none" strike="noStrike" kern="0" cap="none" spc="0" normalizeH="0" baseline="0" noProof="0" dirty="0">
              <a:ln>
                <a:noFill/>
              </a:ln>
              <a:solidFill>
                <a:srgbClr val="595959"/>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1600"/>
              </a:spcBef>
              <a:spcAft>
                <a:spcPts val="0"/>
              </a:spcAft>
              <a:buClr>
                <a:srgbClr val="000000"/>
              </a:buClr>
              <a:buSzTx/>
              <a:buFontTx/>
              <a:buNone/>
              <a:tabLst/>
              <a:defRPr/>
            </a:pPr>
            <a:r>
              <a:rPr kumimoji="0" lang="en" sz="1600" b="0" i="0" u="none" strike="noStrike" kern="0" cap="none" spc="0" normalizeH="0" baseline="0" noProof="0" dirty="0">
                <a:ln>
                  <a:noFill/>
                </a:ln>
                <a:solidFill>
                  <a:srgbClr val="595959"/>
                </a:solidFill>
                <a:effectLst/>
                <a:uLnTx/>
                <a:uFillTx/>
                <a:latin typeface="Arial"/>
                <a:ea typeface="+mn-ea"/>
                <a:cs typeface="Arial"/>
                <a:sym typeface="Arial"/>
              </a:rPr>
              <a:t>• 15 size bins 3nm-10 </a:t>
            </a:r>
            <a:r>
              <a:rPr kumimoji="0" lang="en" sz="1600" b="0" i="0" u="none" strike="noStrike" kern="0" cap="none" spc="0" normalizeH="0" baseline="0" noProof="0" dirty="0" smtClean="0">
                <a:ln>
                  <a:noFill/>
                </a:ln>
                <a:solidFill>
                  <a:srgbClr val="595959"/>
                </a:solidFill>
                <a:effectLst/>
                <a:uLnTx/>
                <a:uFillTx/>
                <a:latin typeface="Arial"/>
                <a:ea typeface="+mn-ea"/>
                <a:cs typeface="Arial"/>
                <a:sym typeface="Arial"/>
              </a:rPr>
              <a:t>μm</a:t>
            </a:r>
            <a:endParaRPr kumimoji="0" sz="1600" b="0" i="0" u="none" strike="noStrike" kern="0" cap="none" spc="0" normalizeH="0" baseline="0" noProof="0" dirty="0">
              <a:ln>
                <a:noFill/>
              </a:ln>
              <a:solidFill>
                <a:srgbClr val="595959"/>
              </a:solidFill>
              <a:effectLst/>
              <a:uLnTx/>
              <a:uFillTx/>
              <a:latin typeface="Arial"/>
              <a:ea typeface="+mn-ea"/>
              <a:cs typeface="Arial"/>
              <a:sym typeface="Arial"/>
            </a:endParaRPr>
          </a:p>
        </p:txBody>
      </p:sp>
      <p:cxnSp>
        <p:nvCxnSpPr>
          <p:cNvPr id="666" name="Shape 666"/>
          <p:cNvCxnSpPr/>
          <p:nvPr/>
        </p:nvCxnSpPr>
        <p:spPr>
          <a:xfrm>
            <a:off x="2160075" y="3025075"/>
            <a:ext cx="1192800" cy="20700"/>
          </a:xfrm>
          <a:prstGeom prst="straightConnector1">
            <a:avLst/>
          </a:prstGeom>
          <a:noFill/>
          <a:ln w="38100" cap="flat" cmpd="sng">
            <a:solidFill>
              <a:schemeClr val="dk2"/>
            </a:solidFill>
            <a:prstDash val="solid"/>
            <a:round/>
            <a:headEnd type="none" w="med" len="med"/>
            <a:tailEnd type="triangle" w="med" len="med"/>
          </a:ln>
        </p:spPr>
      </p:cxnSp>
      <p:pic>
        <p:nvPicPr>
          <p:cNvPr id="11" name="Shape 711"/>
          <p:cNvPicPr preferRelativeResize="0"/>
          <p:nvPr/>
        </p:nvPicPr>
        <p:blipFill>
          <a:blip r:embed="rId4">
            <a:alphaModFix/>
          </a:blip>
          <a:stretch>
            <a:fillRect/>
          </a:stretch>
        </p:blipFill>
        <p:spPr>
          <a:xfrm>
            <a:off x="2569945" y="5364016"/>
            <a:ext cx="4592252" cy="717850"/>
          </a:xfrm>
          <a:prstGeom prst="rect">
            <a:avLst/>
          </a:prstGeom>
          <a:noFill/>
          <a:ln>
            <a:noFill/>
          </a:ln>
          <a:effectLst>
            <a:outerShdw blurRad="57150" dist="19050" dir="5400000" algn="bl" rotWithShape="0">
              <a:srgbClr val="000000">
                <a:alpha val="50000"/>
              </a:srgbClr>
            </a:outerShdw>
          </a:effectLst>
        </p:spPr>
      </p:pic>
      <p:pic>
        <p:nvPicPr>
          <p:cNvPr id="12" name="Shape 712"/>
          <p:cNvPicPr preferRelativeResize="0"/>
          <p:nvPr/>
        </p:nvPicPr>
        <p:blipFill>
          <a:blip r:embed="rId5">
            <a:alphaModFix/>
          </a:blip>
          <a:stretch>
            <a:fillRect/>
          </a:stretch>
        </p:blipFill>
        <p:spPr>
          <a:xfrm>
            <a:off x="2569945" y="6101488"/>
            <a:ext cx="4570969" cy="717850"/>
          </a:xfrm>
          <a:prstGeom prst="rect">
            <a:avLst/>
          </a:prstGeom>
          <a:noFill/>
          <a:ln>
            <a:noFill/>
          </a:ln>
          <a:effectLst>
            <a:outerShdw blurRad="57150" dist="19050" dir="5400000" algn="bl" rotWithShape="0">
              <a:srgbClr val="000000">
                <a:alpha val="50000"/>
              </a:srgbClr>
            </a:outerShdw>
          </a:effectLst>
        </p:spPr>
      </p:pic>
      <p:sp>
        <p:nvSpPr>
          <p:cNvPr id="13" name="Shape 663"/>
          <p:cNvSpPr txBox="1"/>
          <p:nvPr/>
        </p:nvSpPr>
        <p:spPr>
          <a:xfrm>
            <a:off x="6702300" y="3931951"/>
            <a:ext cx="2240364" cy="128600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Tx/>
              <a:buNone/>
              <a:tabLst/>
              <a:defRPr/>
            </a:pPr>
            <a:r>
              <a:rPr kumimoji="0" lang="en-US" sz="1600" b="0" i="0" u="none" strike="noStrike" kern="0" cap="none" spc="0" normalizeH="0" baseline="0" noProof="0" dirty="0" smtClean="0">
                <a:ln>
                  <a:noFill/>
                </a:ln>
                <a:solidFill>
                  <a:srgbClr val="595959"/>
                </a:solidFill>
                <a:effectLst/>
                <a:uLnTx/>
                <a:uFillTx/>
                <a:latin typeface="Arial"/>
                <a:ea typeface="+mn-ea"/>
                <a:cs typeface="Arial"/>
                <a:sym typeface="Arial"/>
              </a:rPr>
              <a:t>Direct effect and cloud-albedo indirect effects through RRTMG</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12653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pic>
        <p:nvPicPr>
          <p:cNvPr id="33794" name="Picture 2" descr="https://lh4.googleusercontent.com/iK9HQsk0odFrnVloYpr-5fCp6ZgOcynEna5EyPUQSQu2ryhTkBEg4wbwRzhOgTap11PcQBxk7nc8olGXDW6TDXBFztMgJl1GPeg-8HM9mysdO0R9W13tj_m4aZ6V6DBQhmrbsX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38" y="2018760"/>
            <a:ext cx="8245396" cy="3805569"/>
          </a:xfrm>
          <a:prstGeom prst="rect">
            <a:avLst/>
          </a:prstGeom>
          <a:noFill/>
          <a:extLst>
            <a:ext uri="{909E8E84-426E-40DD-AFC4-6F175D3DCCD1}">
              <a14:hiddenFill xmlns:a14="http://schemas.microsoft.com/office/drawing/2010/main">
                <a:solidFill>
                  <a:srgbClr val="FFFFFF"/>
                </a:solidFill>
              </a14:hiddenFill>
            </a:ext>
          </a:extLst>
        </p:spPr>
      </p:pic>
      <p:sp>
        <p:nvSpPr>
          <p:cNvPr id="771" name="Shape 771"/>
          <p:cNvSpPr txBox="1">
            <a:spLocks noGrp="1"/>
          </p:cNvSpPr>
          <p:nvPr>
            <p:ph type="sldNum" idx="12"/>
          </p:nvPr>
        </p:nvSpPr>
        <p:spPr>
          <a:xfrm>
            <a:off x="8283600" y="6396365"/>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32</a:t>
            </a:fld>
            <a:endParaRPr kumimoji="0" sz="10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776" name="Shape 776"/>
          <p:cNvSpPr txBox="1">
            <a:spLocks noGrp="1"/>
          </p:cNvSpPr>
          <p:nvPr>
            <p:ph type="title"/>
          </p:nvPr>
        </p:nvSpPr>
        <p:spPr>
          <a:xfrm>
            <a:off x="311700" y="214619"/>
            <a:ext cx="8520600" cy="572700"/>
          </a:xfrm>
          <a:prstGeom prst="rect">
            <a:avLst/>
          </a:prstGeom>
        </p:spPr>
        <p:txBody>
          <a:bodyPr spcFirstLastPara="1" wrap="square" lIns="91425" tIns="91425" rIns="91425" bIns="91425" anchor="t" anchorCtr="0">
            <a:noAutofit/>
          </a:bodyPr>
          <a:lstStyle/>
          <a:p>
            <a:r>
              <a:rPr lang="en" dirty="0" smtClean="0"/>
              <a:t>Global N10 (D</a:t>
            </a:r>
            <a:r>
              <a:rPr lang="en" baseline="-25000" dirty="0" smtClean="0"/>
              <a:t>p</a:t>
            </a:r>
            <a:r>
              <a:rPr lang="en" dirty="0" smtClean="0"/>
              <a:t> &gt; 10 nm) and N80 (D</a:t>
            </a:r>
            <a:r>
              <a:rPr lang="en" baseline="-25000" dirty="0" smtClean="0"/>
              <a:t>p</a:t>
            </a:r>
            <a:r>
              <a:rPr lang="en" dirty="0" smtClean="0"/>
              <a:t> &gt; 80 nm) without biomass burning</a:t>
            </a:r>
            <a:endParaRPr dirty="0"/>
          </a:p>
        </p:txBody>
      </p:sp>
      <p:sp>
        <p:nvSpPr>
          <p:cNvPr id="9" name="TextBox 8"/>
          <p:cNvSpPr txBox="1"/>
          <p:nvPr/>
        </p:nvSpPr>
        <p:spPr>
          <a:xfrm rot="16200000">
            <a:off x="-203249" y="2791325"/>
            <a:ext cx="875898"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N10</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TextBox 14"/>
          <p:cNvSpPr txBox="1"/>
          <p:nvPr/>
        </p:nvSpPr>
        <p:spPr>
          <a:xfrm rot="16200000">
            <a:off x="-195229" y="4214260"/>
            <a:ext cx="875898"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N80</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Box 10"/>
          <p:cNvSpPr txBox="1"/>
          <p:nvPr/>
        </p:nvSpPr>
        <p:spPr>
          <a:xfrm>
            <a:off x="4032986" y="3340914"/>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TextBox 16"/>
          <p:cNvSpPr txBox="1"/>
          <p:nvPr/>
        </p:nvSpPr>
        <p:spPr>
          <a:xfrm>
            <a:off x="5334434" y="3340914"/>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TextBox 17"/>
          <p:cNvSpPr txBox="1"/>
          <p:nvPr/>
        </p:nvSpPr>
        <p:spPr>
          <a:xfrm>
            <a:off x="4041007" y="4783099"/>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TextBox 18"/>
          <p:cNvSpPr txBox="1"/>
          <p:nvPr/>
        </p:nvSpPr>
        <p:spPr>
          <a:xfrm>
            <a:off x="5438709" y="4783099"/>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TextBox 19"/>
          <p:cNvSpPr txBox="1"/>
          <p:nvPr/>
        </p:nvSpPr>
        <p:spPr>
          <a:xfrm>
            <a:off x="6715230" y="4781494"/>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extBox 20"/>
          <p:cNvSpPr txBox="1"/>
          <p:nvPr/>
        </p:nvSpPr>
        <p:spPr>
          <a:xfrm>
            <a:off x="8016678" y="4781494"/>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TextBox 21"/>
          <p:cNvSpPr txBox="1"/>
          <p:nvPr/>
        </p:nvSpPr>
        <p:spPr>
          <a:xfrm>
            <a:off x="6723252" y="3345724"/>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TextBox 22"/>
          <p:cNvSpPr txBox="1"/>
          <p:nvPr/>
        </p:nvSpPr>
        <p:spPr>
          <a:xfrm>
            <a:off x="8024700" y="3345724"/>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extBox 11"/>
          <p:cNvSpPr txBox="1"/>
          <p:nvPr/>
        </p:nvSpPr>
        <p:spPr>
          <a:xfrm>
            <a:off x="721893" y="1463040"/>
            <a:ext cx="2030931"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Surface concentrations w/o biomass burning</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TextBox 24"/>
          <p:cNvSpPr txBox="1"/>
          <p:nvPr/>
        </p:nvSpPr>
        <p:spPr>
          <a:xfrm>
            <a:off x="3405740" y="1461440"/>
            <a:ext cx="2032969"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No sub-grid </a:t>
            </a:r>
            <a:r>
              <a:rPr kumimoji="0" lang="en-US" sz="1600" b="0" i="0" u="none" strike="noStrike" kern="1200" cap="none" spc="0" normalizeH="0" baseline="0" noProof="0" dirty="0" err="1" smtClean="0">
                <a:ln>
                  <a:noFill/>
                </a:ln>
                <a:solidFill>
                  <a:srgbClr val="000000"/>
                </a:solidFill>
                <a:effectLst/>
                <a:uLnTx/>
                <a:uFillTx/>
                <a:latin typeface="Arial"/>
                <a:ea typeface="+mn-ea"/>
                <a:cs typeface="+mn-cs"/>
              </a:rPr>
              <a:t>coag</a:t>
            </a: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All BB emissions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smtClean="0">
                <a:ln>
                  <a:noFill/>
                </a:ln>
                <a:solidFill>
                  <a:srgbClr val="000000"/>
                </a:solidFill>
                <a:effectLst/>
                <a:uLnTx/>
                <a:uFillTx/>
                <a:latin typeface="Arial"/>
                <a:ea typeface="+mn-ea"/>
                <a:cs typeface="+mn-cs"/>
              </a:rPr>
              <a:t>D</a:t>
            </a:r>
            <a:r>
              <a:rPr kumimoji="0" lang="en-US" sz="1600" b="0" i="0" u="none" strike="noStrike" kern="1200" cap="none" spc="0" normalizeH="0" baseline="-25000" noProof="0" dirty="0" err="1" smtClean="0">
                <a:ln>
                  <a:noFill/>
                </a:ln>
                <a:solidFill>
                  <a:srgbClr val="000000"/>
                </a:solidFill>
                <a:effectLst/>
                <a:uLnTx/>
                <a:uFillTx/>
                <a:latin typeface="Arial"/>
                <a:ea typeface="+mn-ea"/>
                <a:cs typeface="+mn-cs"/>
              </a:rPr>
              <a:t>pg</a:t>
            </a:r>
            <a:r>
              <a:rPr kumimoji="0" lang="en-US" sz="1600" b="0" i="0" u="none" strike="noStrike" kern="1200" cap="none" spc="0" normalizeH="0" baseline="0" noProof="0" dirty="0" smtClean="0">
                <a:ln>
                  <a:noFill/>
                </a:ln>
                <a:solidFill>
                  <a:srgbClr val="000000"/>
                </a:solidFill>
                <a:effectLst/>
                <a:uLnTx/>
                <a:uFillTx/>
                <a:latin typeface="Arial"/>
                <a:ea typeface="+mn-ea"/>
                <a:cs typeface="+mn-cs"/>
              </a:rPr>
              <a:t>=100 nm, </a:t>
            </a:r>
            <a:r>
              <a:rPr kumimoji="0" lang="el-GR" sz="1600" b="0" i="0" u="none" strike="noStrike" kern="1200" cap="none" spc="0" normalizeH="0" baseline="0" noProof="0" dirty="0" smtClean="0">
                <a:ln>
                  <a:noFill/>
                </a:ln>
                <a:solidFill>
                  <a:srgbClr val="000000"/>
                </a:solidFill>
                <a:effectLst/>
                <a:uLnTx/>
                <a:uFillTx/>
                <a:latin typeface="Arial"/>
                <a:ea typeface="+mn-ea"/>
                <a:cs typeface="+mn-cs"/>
              </a:rPr>
              <a:t>σ</a:t>
            </a:r>
            <a:r>
              <a:rPr kumimoji="0" lang="en-US" sz="1600" b="0" i="0" u="none" strike="noStrike" kern="1200" cap="none" spc="0" normalizeH="0" baseline="-25000" noProof="0" dirty="0" smtClean="0">
                <a:ln>
                  <a:noFill/>
                </a:ln>
                <a:solidFill>
                  <a:srgbClr val="000000"/>
                </a:solidFill>
                <a:effectLst/>
                <a:uLnTx/>
                <a:uFillTx/>
                <a:latin typeface="Arial"/>
                <a:ea typeface="+mn-ea"/>
                <a:cs typeface="+mn-cs"/>
              </a:rPr>
              <a:t>g</a:t>
            </a:r>
            <a:r>
              <a:rPr kumimoji="0" lang="en-US" sz="1600" b="0" i="0" u="none" strike="noStrike" kern="1200" cap="none" spc="0" normalizeH="0" baseline="0" noProof="0" dirty="0" smtClean="0">
                <a:ln>
                  <a:noFill/>
                </a:ln>
                <a:solidFill>
                  <a:srgbClr val="000000"/>
                </a:solidFill>
                <a:effectLst/>
                <a:uLnTx/>
                <a:uFillTx/>
                <a:latin typeface="Arial"/>
                <a:ea typeface="+mn-ea"/>
                <a:cs typeface="+mn-cs"/>
              </a:rPr>
              <a:t>=2.0</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TextBox 25"/>
          <p:cNvSpPr txBox="1"/>
          <p:nvPr/>
        </p:nvSpPr>
        <p:spPr>
          <a:xfrm>
            <a:off x="6062750" y="1704890"/>
            <a:ext cx="203296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With sub-grid coagulation</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TextBox 26"/>
          <p:cNvSpPr txBox="1"/>
          <p:nvPr/>
        </p:nvSpPr>
        <p:spPr>
          <a:xfrm>
            <a:off x="256032" y="6040073"/>
            <a:ext cx="8765126" cy="692497"/>
          </a:xfrm>
          <a:prstGeom prst="rect">
            <a:avLst/>
          </a:prstGeom>
          <a:noFill/>
        </p:spPr>
        <p:txBody>
          <a:bodyPr wrap="square" rtlCol="0">
            <a:spAutoFit/>
          </a:bodyPr>
          <a:lstStyle/>
          <a:p>
            <a:r>
              <a:rPr lang="en-US" sz="1300" dirty="0" err="1">
                <a:solidFill>
                  <a:schemeClr val="bg2"/>
                </a:solidFill>
              </a:rPr>
              <a:t>Ramnarine</a:t>
            </a:r>
            <a:r>
              <a:rPr lang="en-US" sz="1300" dirty="0">
                <a:solidFill>
                  <a:schemeClr val="bg2"/>
                </a:solidFill>
              </a:rPr>
              <a:t>, E., </a:t>
            </a:r>
            <a:r>
              <a:rPr lang="en-US" sz="1300" dirty="0" err="1">
                <a:solidFill>
                  <a:schemeClr val="bg2"/>
                </a:solidFill>
              </a:rPr>
              <a:t>Kodros</a:t>
            </a:r>
            <a:r>
              <a:rPr lang="en-US" sz="1300" dirty="0">
                <a:solidFill>
                  <a:schemeClr val="bg2"/>
                </a:solidFill>
              </a:rPr>
              <a:t>, J. K., </a:t>
            </a:r>
            <a:r>
              <a:rPr lang="en-US" sz="1300" dirty="0" err="1">
                <a:solidFill>
                  <a:schemeClr val="bg2"/>
                </a:solidFill>
              </a:rPr>
              <a:t>Hodshire</a:t>
            </a:r>
            <a:r>
              <a:rPr lang="en-US" sz="1300" dirty="0">
                <a:solidFill>
                  <a:schemeClr val="bg2"/>
                </a:solidFill>
              </a:rPr>
              <a:t>, A. L., Lonsdale, C. R., Alvarado, M. J., and Pierce, J. R., Effects of Near-Source Coagulation of Biomass Burning Aerosols on Global Predictions of Aerosol Size Distributions and Implications for Aerosol Radiative Effects, </a:t>
            </a:r>
            <a:r>
              <a:rPr lang="en-US" sz="1300" i="1" dirty="0">
                <a:solidFill>
                  <a:schemeClr val="bg2"/>
                </a:solidFill>
              </a:rPr>
              <a:t>Atmos. Chem. Phys.</a:t>
            </a:r>
            <a:r>
              <a:rPr lang="en-US" sz="1300" dirty="0">
                <a:solidFill>
                  <a:schemeClr val="bg2"/>
                </a:solidFill>
              </a:rPr>
              <a:t>, https://doi.org/10.5194/acp-2018-1084, 2019.</a:t>
            </a:r>
          </a:p>
        </p:txBody>
      </p:sp>
      <p:sp>
        <p:nvSpPr>
          <p:cNvPr id="2" name="Rectangle 1"/>
          <p:cNvSpPr/>
          <p:nvPr/>
        </p:nvSpPr>
        <p:spPr>
          <a:xfrm>
            <a:off x="3057754" y="1360627"/>
            <a:ext cx="5774546" cy="4586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1981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pic>
        <p:nvPicPr>
          <p:cNvPr id="33794" name="Picture 2" descr="https://lh4.googleusercontent.com/iK9HQsk0odFrnVloYpr-5fCp6ZgOcynEna5EyPUQSQu2ryhTkBEg4wbwRzhOgTap11PcQBxk7nc8olGXDW6TDXBFztMgJl1GPeg-8HM9mysdO0R9W13tj_m4aZ6V6DBQhmrbsX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38" y="2018760"/>
            <a:ext cx="8245396" cy="3805569"/>
          </a:xfrm>
          <a:prstGeom prst="rect">
            <a:avLst/>
          </a:prstGeom>
          <a:noFill/>
          <a:extLst>
            <a:ext uri="{909E8E84-426E-40DD-AFC4-6F175D3DCCD1}">
              <a14:hiddenFill xmlns:a14="http://schemas.microsoft.com/office/drawing/2010/main">
                <a:solidFill>
                  <a:srgbClr val="FFFFFF"/>
                </a:solidFill>
              </a14:hiddenFill>
            </a:ext>
          </a:extLst>
        </p:spPr>
      </p:pic>
      <p:sp>
        <p:nvSpPr>
          <p:cNvPr id="771" name="Shape 771"/>
          <p:cNvSpPr txBox="1">
            <a:spLocks noGrp="1"/>
          </p:cNvSpPr>
          <p:nvPr>
            <p:ph type="sldNum" idx="12"/>
          </p:nvPr>
        </p:nvSpPr>
        <p:spPr>
          <a:xfrm>
            <a:off x="8283600" y="6396365"/>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33</a:t>
            </a:fld>
            <a:endParaRPr kumimoji="0" sz="10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776" name="Shape 776"/>
          <p:cNvSpPr txBox="1">
            <a:spLocks noGrp="1"/>
          </p:cNvSpPr>
          <p:nvPr>
            <p:ph type="title"/>
          </p:nvPr>
        </p:nvSpPr>
        <p:spPr>
          <a:xfrm>
            <a:off x="311700" y="214619"/>
            <a:ext cx="8520600" cy="572700"/>
          </a:xfrm>
          <a:prstGeom prst="rect">
            <a:avLst/>
          </a:prstGeom>
        </p:spPr>
        <p:txBody>
          <a:bodyPr spcFirstLastPara="1" wrap="square" lIns="91425" tIns="91425" rIns="91425" bIns="91425" anchor="t" anchorCtr="0">
            <a:noAutofit/>
          </a:bodyPr>
          <a:lstStyle/>
          <a:p>
            <a:r>
              <a:rPr lang="en" dirty="0" smtClean="0"/>
              <a:t>Adding biomass burning increases CCN-sized particles (N80) by ~15%</a:t>
            </a:r>
            <a:endParaRPr dirty="0"/>
          </a:p>
        </p:txBody>
      </p:sp>
      <p:sp>
        <p:nvSpPr>
          <p:cNvPr id="9" name="TextBox 8"/>
          <p:cNvSpPr txBox="1"/>
          <p:nvPr/>
        </p:nvSpPr>
        <p:spPr>
          <a:xfrm rot="16200000">
            <a:off x="-203249" y="2791325"/>
            <a:ext cx="875898"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N10</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TextBox 14"/>
          <p:cNvSpPr txBox="1"/>
          <p:nvPr/>
        </p:nvSpPr>
        <p:spPr>
          <a:xfrm rot="16200000">
            <a:off x="-195229" y="4214260"/>
            <a:ext cx="875898"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N80</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Box 10"/>
          <p:cNvSpPr txBox="1"/>
          <p:nvPr/>
        </p:nvSpPr>
        <p:spPr>
          <a:xfrm>
            <a:off x="4032986" y="3340914"/>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TextBox 16"/>
          <p:cNvSpPr txBox="1"/>
          <p:nvPr/>
        </p:nvSpPr>
        <p:spPr>
          <a:xfrm>
            <a:off x="5334434" y="3340914"/>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TextBox 17"/>
          <p:cNvSpPr txBox="1"/>
          <p:nvPr/>
        </p:nvSpPr>
        <p:spPr>
          <a:xfrm>
            <a:off x="4041007" y="4783099"/>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TextBox 18"/>
          <p:cNvSpPr txBox="1"/>
          <p:nvPr/>
        </p:nvSpPr>
        <p:spPr>
          <a:xfrm>
            <a:off x="5438709" y="4783099"/>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TextBox 19"/>
          <p:cNvSpPr txBox="1"/>
          <p:nvPr/>
        </p:nvSpPr>
        <p:spPr>
          <a:xfrm>
            <a:off x="6715230" y="4781494"/>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extBox 20"/>
          <p:cNvSpPr txBox="1"/>
          <p:nvPr/>
        </p:nvSpPr>
        <p:spPr>
          <a:xfrm>
            <a:off x="8016678" y="4781494"/>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TextBox 21"/>
          <p:cNvSpPr txBox="1"/>
          <p:nvPr/>
        </p:nvSpPr>
        <p:spPr>
          <a:xfrm>
            <a:off x="6723252" y="3345724"/>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TextBox 22"/>
          <p:cNvSpPr txBox="1"/>
          <p:nvPr/>
        </p:nvSpPr>
        <p:spPr>
          <a:xfrm>
            <a:off x="8024700" y="3345724"/>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extBox 11"/>
          <p:cNvSpPr txBox="1"/>
          <p:nvPr/>
        </p:nvSpPr>
        <p:spPr>
          <a:xfrm>
            <a:off x="721893" y="1463040"/>
            <a:ext cx="2030931"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Surface concentrations w/o biomass burning</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TextBox 24"/>
          <p:cNvSpPr txBox="1"/>
          <p:nvPr/>
        </p:nvSpPr>
        <p:spPr>
          <a:xfrm>
            <a:off x="3405740" y="1461440"/>
            <a:ext cx="2032969"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No sub-grid </a:t>
            </a:r>
            <a:r>
              <a:rPr kumimoji="0" lang="en-US" sz="1600" b="0" i="0" u="none" strike="noStrike" kern="1200" cap="none" spc="0" normalizeH="0" baseline="0" noProof="0" dirty="0" err="1" smtClean="0">
                <a:ln>
                  <a:noFill/>
                </a:ln>
                <a:solidFill>
                  <a:srgbClr val="000000"/>
                </a:solidFill>
                <a:effectLst/>
                <a:uLnTx/>
                <a:uFillTx/>
                <a:latin typeface="Arial"/>
                <a:ea typeface="+mn-ea"/>
                <a:cs typeface="+mn-cs"/>
              </a:rPr>
              <a:t>coag</a:t>
            </a: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All BB emissions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smtClean="0">
                <a:ln>
                  <a:noFill/>
                </a:ln>
                <a:solidFill>
                  <a:srgbClr val="000000"/>
                </a:solidFill>
                <a:effectLst/>
                <a:uLnTx/>
                <a:uFillTx/>
                <a:latin typeface="Arial"/>
                <a:ea typeface="+mn-ea"/>
                <a:cs typeface="+mn-cs"/>
              </a:rPr>
              <a:t>D</a:t>
            </a:r>
            <a:r>
              <a:rPr kumimoji="0" lang="en-US" sz="1600" b="0" i="0" u="none" strike="noStrike" kern="1200" cap="none" spc="0" normalizeH="0" baseline="-25000" noProof="0" dirty="0" err="1" smtClean="0">
                <a:ln>
                  <a:noFill/>
                </a:ln>
                <a:solidFill>
                  <a:srgbClr val="000000"/>
                </a:solidFill>
                <a:effectLst/>
                <a:uLnTx/>
                <a:uFillTx/>
                <a:latin typeface="Arial"/>
                <a:ea typeface="+mn-ea"/>
                <a:cs typeface="+mn-cs"/>
              </a:rPr>
              <a:t>pg</a:t>
            </a:r>
            <a:r>
              <a:rPr kumimoji="0" lang="en-US" sz="1600" b="0" i="0" u="none" strike="noStrike" kern="1200" cap="none" spc="0" normalizeH="0" baseline="0" noProof="0" dirty="0" smtClean="0">
                <a:ln>
                  <a:noFill/>
                </a:ln>
                <a:solidFill>
                  <a:srgbClr val="000000"/>
                </a:solidFill>
                <a:effectLst/>
                <a:uLnTx/>
                <a:uFillTx/>
                <a:latin typeface="Arial"/>
                <a:ea typeface="+mn-ea"/>
                <a:cs typeface="+mn-cs"/>
              </a:rPr>
              <a:t>=100 nm, </a:t>
            </a:r>
            <a:r>
              <a:rPr kumimoji="0" lang="el-GR" sz="1600" b="0" i="0" u="none" strike="noStrike" kern="1200" cap="none" spc="0" normalizeH="0" baseline="0" noProof="0" dirty="0" smtClean="0">
                <a:ln>
                  <a:noFill/>
                </a:ln>
                <a:solidFill>
                  <a:srgbClr val="000000"/>
                </a:solidFill>
                <a:effectLst/>
                <a:uLnTx/>
                <a:uFillTx/>
                <a:latin typeface="Arial"/>
                <a:ea typeface="+mn-ea"/>
                <a:cs typeface="+mn-cs"/>
              </a:rPr>
              <a:t>σ</a:t>
            </a:r>
            <a:r>
              <a:rPr kumimoji="0" lang="en-US" sz="1600" b="0" i="0" u="none" strike="noStrike" kern="1200" cap="none" spc="0" normalizeH="0" baseline="-25000" noProof="0" dirty="0" smtClean="0">
                <a:ln>
                  <a:noFill/>
                </a:ln>
                <a:solidFill>
                  <a:srgbClr val="000000"/>
                </a:solidFill>
                <a:effectLst/>
                <a:uLnTx/>
                <a:uFillTx/>
                <a:latin typeface="Arial"/>
                <a:ea typeface="+mn-ea"/>
                <a:cs typeface="+mn-cs"/>
              </a:rPr>
              <a:t>g</a:t>
            </a:r>
            <a:r>
              <a:rPr kumimoji="0" lang="en-US" sz="1600" b="0" i="0" u="none" strike="noStrike" kern="1200" cap="none" spc="0" normalizeH="0" baseline="0" noProof="0" dirty="0" smtClean="0">
                <a:ln>
                  <a:noFill/>
                </a:ln>
                <a:solidFill>
                  <a:srgbClr val="000000"/>
                </a:solidFill>
                <a:effectLst/>
                <a:uLnTx/>
                <a:uFillTx/>
                <a:latin typeface="Arial"/>
                <a:ea typeface="+mn-ea"/>
                <a:cs typeface="+mn-cs"/>
              </a:rPr>
              <a:t>=2.0</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TextBox 25"/>
          <p:cNvSpPr txBox="1"/>
          <p:nvPr/>
        </p:nvSpPr>
        <p:spPr>
          <a:xfrm>
            <a:off x="6062750" y="1704890"/>
            <a:ext cx="203296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With sub-grid coagulation</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TextBox 26"/>
          <p:cNvSpPr txBox="1"/>
          <p:nvPr/>
        </p:nvSpPr>
        <p:spPr>
          <a:xfrm>
            <a:off x="256032" y="6040073"/>
            <a:ext cx="8765126" cy="692497"/>
          </a:xfrm>
          <a:prstGeom prst="rect">
            <a:avLst/>
          </a:prstGeom>
          <a:noFill/>
        </p:spPr>
        <p:txBody>
          <a:bodyPr wrap="square" rtlCol="0">
            <a:spAutoFit/>
          </a:bodyPr>
          <a:lstStyle/>
          <a:p>
            <a:r>
              <a:rPr lang="en-US" sz="1300" dirty="0" err="1">
                <a:solidFill>
                  <a:schemeClr val="bg2"/>
                </a:solidFill>
              </a:rPr>
              <a:t>Ramnarine</a:t>
            </a:r>
            <a:r>
              <a:rPr lang="en-US" sz="1300" dirty="0">
                <a:solidFill>
                  <a:schemeClr val="bg2"/>
                </a:solidFill>
              </a:rPr>
              <a:t>, E., </a:t>
            </a:r>
            <a:r>
              <a:rPr lang="en-US" sz="1300" dirty="0" err="1">
                <a:solidFill>
                  <a:schemeClr val="bg2"/>
                </a:solidFill>
              </a:rPr>
              <a:t>Kodros</a:t>
            </a:r>
            <a:r>
              <a:rPr lang="en-US" sz="1300" dirty="0">
                <a:solidFill>
                  <a:schemeClr val="bg2"/>
                </a:solidFill>
              </a:rPr>
              <a:t>, J. K., </a:t>
            </a:r>
            <a:r>
              <a:rPr lang="en-US" sz="1300" dirty="0" err="1">
                <a:solidFill>
                  <a:schemeClr val="bg2"/>
                </a:solidFill>
              </a:rPr>
              <a:t>Hodshire</a:t>
            </a:r>
            <a:r>
              <a:rPr lang="en-US" sz="1300" dirty="0">
                <a:solidFill>
                  <a:schemeClr val="bg2"/>
                </a:solidFill>
              </a:rPr>
              <a:t>, A. L., Lonsdale, C. R., Alvarado, M. J., and Pierce, J. R., Effects of Near-Source Coagulation of Biomass Burning Aerosols on Global Predictions of Aerosol Size Distributions and Implications for Aerosol Radiative Effects, </a:t>
            </a:r>
            <a:r>
              <a:rPr lang="en-US" sz="1300" i="1" dirty="0">
                <a:solidFill>
                  <a:schemeClr val="bg2"/>
                </a:solidFill>
              </a:rPr>
              <a:t>Atmos. Chem. Phys.</a:t>
            </a:r>
            <a:r>
              <a:rPr lang="en-US" sz="1300" dirty="0">
                <a:solidFill>
                  <a:schemeClr val="bg2"/>
                </a:solidFill>
              </a:rPr>
              <a:t>, https://doi.org/10.5194/acp-2018-1084, 2019.</a:t>
            </a:r>
          </a:p>
        </p:txBody>
      </p:sp>
      <p:sp>
        <p:nvSpPr>
          <p:cNvPr id="24" name="Rectangle 23"/>
          <p:cNvSpPr/>
          <p:nvPr/>
        </p:nvSpPr>
        <p:spPr>
          <a:xfrm>
            <a:off x="5746280" y="1360628"/>
            <a:ext cx="3086019" cy="3862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319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pic>
        <p:nvPicPr>
          <p:cNvPr id="33794" name="Picture 2" descr="https://lh4.googleusercontent.com/iK9HQsk0odFrnVloYpr-5fCp6ZgOcynEna5EyPUQSQu2ryhTkBEg4wbwRzhOgTap11PcQBxk7nc8olGXDW6TDXBFztMgJl1GPeg-8HM9mysdO0R9W13tj_m4aZ6V6DBQhmrbsX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38" y="2018760"/>
            <a:ext cx="8245396" cy="3805569"/>
          </a:xfrm>
          <a:prstGeom prst="rect">
            <a:avLst/>
          </a:prstGeom>
          <a:noFill/>
          <a:extLst>
            <a:ext uri="{909E8E84-426E-40DD-AFC4-6F175D3DCCD1}">
              <a14:hiddenFill xmlns:a14="http://schemas.microsoft.com/office/drawing/2010/main">
                <a:solidFill>
                  <a:srgbClr val="FFFFFF"/>
                </a:solidFill>
              </a14:hiddenFill>
            </a:ext>
          </a:extLst>
        </p:spPr>
      </p:pic>
      <p:sp>
        <p:nvSpPr>
          <p:cNvPr id="771" name="Shape 771"/>
          <p:cNvSpPr txBox="1">
            <a:spLocks noGrp="1"/>
          </p:cNvSpPr>
          <p:nvPr>
            <p:ph type="sldNum" idx="12"/>
          </p:nvPr>
        </p:nvSpPr>
        <p:spPr>
          <a:xfrm>
            <a:off x="8283600" y="6396365"/>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34</a:t>
            </a:fld>
            <a:endParaRPr kumimoji="0" sz="10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776" name="Shape 776"/>
          <p:cNvSpPr txBox="1">
            <a:spLocks noGrp="1"/>
          </p:cNvSpPr>
          <p:nvPr>
            <p:ph type="title"/>
          </p:nvPr>
        </p:nvSpPr>
        <p:spPr>
          <a:xfrm>
            <a:off x="311700" y="214619"/>
            <a:ext cx="8520600" cy="572700"/>
          </a:xfrm>
          <a:prstGeom prst="rect">
            <a:avLst/>
          </a:prstGeom>
        </p:spPr>
        <p:txBody>
          <a:bodyPr spcFirstLastPara="1" wrap="square" lIns="91425" tIns="91425" rIns="91425" bIns="91425" anchor="t" anchorCtr="0">
            <a:noAutofit/>
          </a:bodyPr>
          <a:lstStyle/>
          <a:p>
            <a:r>
              <a:rPr lang="en" dirty="0" smtClean="0"/>
              <a:t>Subgrid coagulation reduces the impact of biomass burning on N10 and N80</a:t>
            </a:r>
            <a:endParaRPr dirty="0"/>
          </a:p>
        </p:txBody>
      </p:sp>
      <p:sp>
        <p:nvSpPr>
          <p:cNvPr id="9" name="TextBox 8"/>
          <p:cNvSpPr txBox="1"/>
          <p:nvPr/>
        </p:nvSpPr>
        <p:spPr>
          <a:xfrm rot="16200000">
            <a:off x="-203249" y="2791325"/>
            <a:ext cx="875898"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N10</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TextBox 14"/>
          <p:cNvSpPr txBox="1"/>
          <p:nvPr/>
        </p:nvSpPr>
        <p:spPr>
          <a:xfrm rot="16200000">
            <a:off x="-195229" y="4214260"/>
            <a:ext cx="875898"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N80</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Box 10"/>
          <p:cNvSpPr txBox="1"/>
          <p:nvPr/>
        </p:nvSpPr>
        <p:spPr>
          <a:xfrm>
            <a:off x="4032986" y="3340914"/>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TextBox 16"/>
          <p:cNvSpPr txBox="1"/>
          <p:nvPr/>
        </p:nvSpPr>
        <p:spPr>
          <a:xfrm>
            <a:off x="5334434" y="3340914"/>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TextBox 17"/>
          <p:cNvSpPr txBox="1"/>
          <p:nvPr/>
        </p:nvSpPr>
        <p:spPr>
          <a:xfrm>
            <a:off x="4041007" y="4783099"/>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TextBox 18"/>
          <p:cNvSpPr txBox="1"/>
          <p:nvPr/>
        </p:nvSpPr>
        <p:spPr>
          <a:xfrm>
            <a:off x="5438709" y="4783099"/>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TextBox 19"/>
          <p:cNvSpPr txBox="1"/>
          <p:nvPr/>
        </p:nvSpPr>
        <p:spPr>
          <a:xfrm>
            <a:off x="6715230" y="4781494"/>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extBox 20"/>
          <p:cNvSpPr txBox="1"/>
          <p:nvPr/>
        </p:nvSpPr>
        <p:spPr>
          <a:xfrm>
            <a:off x="8016678" y="4781494"/>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TextBox 21"/>
          <p:cNvSpPr txBox="1"/>
          <p:nvPr/>
        </p:nvSpPr>
        <p:spPr>
          <a:xfrm>
            <a:off x="6723252" y="3345724"/>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TextBox 22"/>
          <p:cNvSpPr txBox="1"/>
          <p:nvPr/>
        </p:nvSpPr>
        <p:spPr>
          <a:xfrm>
            <a:off x="8024700" y="3345724"/>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extBox 11"/>
          <p:cNvSpPr txBox="1"/>
          <p:nvPr/>
        </p:nvSpPr>
        <p:spPr>
          <a:xfrm>
            <a:off x="721893" y="1463040"/>
            <a:ext cx="2030931"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Surface concentrations w/o biomass burning</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TextBox 24"/>
          <p:cNvSpPr txBox="1"/>
          <p:nvPr/>
        </p:nvSpPr>
        <p:spPr>
          <a:xfrm>
            <a:off x="3405740" y="1461440"/>
            <a:ext cx="2032969"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No sub-grid </a:t>
            </a:r>
            <a:r>
              <a:rPr kumimoji="0" lang="en-US" sz="1600" b="0" i="0" u="none" strike="noStrike" kern="1200" cap="none" spc="0" normalizeH="0" baseline="0" noProof="0" dirty="0" err="1" smtClean="0">
                <a:ln>
                  <a:noFill/>
                </a:ln>
                <a:solidFill>
                  <a:srgbClr val="000000"/>
                </a:solidFill>
                <a:effectLst/>
                <a:uLnTx/>
                <a:uFillTx/>
                <a:latin typeface="Arial"/>
                <a:ea typeface="+mn-ea"/>
                <a:cs typeface="+mn-cs"/>
              </a:rPr>
              <a:t>coag</a:t>
            </a: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All BB emissions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smtClean="0">
                <a:ln>
                  <a:noFill/>
                </a:ln>
                <a:solidFill>
                  <a:srgbClr val="000000"/>
                </a:solidFill>
                <a:effectLst/>
                <a:uLnTx/>
                <a:uFillTx/>
                <a:latin typeface="Arial"/>
                <a:ea typeface="+mn-ea"/>
                <a:cs typeface="+mn-cs"/>
              </a:rPr>
              <a:t>D</a:t>
            </a:r>
            <a:r>
              <a:rPr kumimoji="0" lang="en-US" sz="1600" b="0" i="0" u="none" strike="noStrike" kern="1200" cap="none" spc="0" normalizeH="0" baseline="-25000" noProof="0" dirty="0" err="1" smtClean="0">
                <a:ln>
                  <a:noFill/>
                </a:ln>
                <a:solidFill>
                  <a:srgbClr val="000000"/>
                </a:solidFill>
                <a:effectLst/>
                <a:uLnTx/>
                <a:uFillTx/>
                <a:latin typeface="Arial"/>
                <a:ea typeface="+mn-ea"/>
                <a:cs typeface="+mn-cs"/>
              </a:rPr>
              <a:t>pg</a:t>
            </a:r>
            <a:r>
              <a:rPr kumimoji="0" lang="en-US" sz="1600" b="0" i="0" u="none" strike="noStrike" kern="1200" cap="none" spc="0" normalizeH="0" baseline="0" noProof="0" dirty="0" smtClean="0">
                <a:ln>
                  <a:noFill/>
                </a:ln>
                <a:solidFill>
                  <a:srgbClr val="000000"/>
                </a:solidFill>
                <a:effectLst/>
                <a:uLnTx/>
                <a:uFillTx/>
                <a:latin typeface="Arial"/>
                <a:ea typeface="+mn-ea"/>
                <a:cs typeface="+mn-cs"/>
              </a:rPr>
              <a:t>=100 nm, </a:t>
            </a:r>
            <a:r>
              <a:rPr kumimoji="0" lang="el-GR" sz="1600" b="0" i="0" u="none" strike="noStrike" kern="1200" cap="none" spc="0" normalizeH="0" baseline="0" noProof="0" dirty="0" smtClean="0">
                <a:ln>
                  <a:noFill/>
                </a:ln>
                <a:solidFill>
                  <a:srgbClr val="000000"/>
                </a:solidFill>
                <a:effectLst/>
                <a:uLnTx/>
                <a:uFillTx/>
                <a:latin typeface="Arial"/>
                <a:ea typeface="+mn-ea"/>
                <a:cs typeface="+mn-cs"/>
              </a:rPr>
              <a:t>σ</a:t>
            </a:r>
            <a:r>
              <a:rPr kumimoji="0" lang="en-US" sz="1600" b="0" i="0" u="none" strike="noStrike" kern="1200" cap="none" spc="0" normalizeH="0" baseline="-25000" noProof="0" dirty="0" smtClean="0">
                <a:ln>
                  <a:noFill/>
                </a:ln>
                <a:solidFill>
                  <a:srgbClr val="000000"/>
                </a:solidFill>
                <a:effectLst/>
                <a:uLnTx/>
                <a:uFillTx/>
                <a:latin typeface="Arial"/>
                <a:ea typeface="+mn-ea"/>
                <a:cs typeface="+mn-cs"/>
              </a:rPr>
              <a:t>g</a:t>
            </a:r>
            <a:r>
              <a:rPr kumimoji="0" lang="en-US" sz="1600" b="0" i="0" u="none" strike="noStrike" kern="1200" cap="none" spc="0" normalizeH="0" baseline="0" noProof="0" dirty="0" smtClean="0">
                <a:ln>
                  <a:noFill/>
                </a:ln>
                <a:solidFill>
                  <a:srgbClr val="000000"/>
                </a:solidFill>
                <a:effectLst/>
                <a:uLnTx/>
                <a:uFillTx/>
                <a:latin typeface="Arial"/>
                <a:ea typeface="+mn-ea"/>
                <a:cs typeface="+mn-cs"/>
              </a:rPr>
              <a:t>=2.0</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TextBox 25"/>
          <p:cNvSpPr txBox="1"/>
          <p:nvPr/>
        </p:nvSpPr>
        <p:spPr>
          <a:xfrm>
            <a:off x="6062750" y="1704890"/>
            <a:ext cx="203296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With sub-grid coagulation</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TextBox 26"/>
          <p:cNvSpPr txBox="1"/>
          <p:nvPr/>
        </p:nvSpPr>
        <p:spPr>
          <a:xfrm>
            <a:off x="256032" y="6040073"/>
            <a:ext cx="8765126" cy="692497"/>
          </a:xfrm>
          <a:prstGeom prst="rect">
            <a:avLst/>
          </a:prstGeom>
          <a:noFill/>
        </p:spPr>
        <p:txBody>
          <a:bodyPr wrap="square" rtlCol="0">
            <a:spAutoFit/>
          </a:bodyPr>
          <a:lstStyle/>
          <a:p>
            <a:r>
              <a:rPr lang="en-US" sz="1300" dirty="0" err="1">
                <a:solidFill>
                  <a:schemeClr val="bg2"/>
                </a:solidFill>
              </a:rPr>
              <a:t>Ramnarine</a:t>
            </a:r>
            <a:r>
              <a:rPr lang="en-US" sz="1300" dirty="0">
                <a:solidFill>
                  <a:schemeClr val="bg2"/>
                </a:solidFill>
              </a:rPr>
              <a:t>, E., </a:t>
            </a:r>
            <a:r>
              <a:rPr lang="en-US" sz="1300" dirty="0" err="1">
                <a:solidFill>
                  <a:schemeClr val="bg2"/>
                </a:solidFill>
              </a:rPr>
              <a:t>Kodros</a:t>
            </a:r>
            <a:r>
              <a:rPr lang="en-US" sz="1300" dirty="0">
                <a:solidFill>
                  <a:schemeClr val="bg2"/>
                </a:solidFill>
              </a:rPr>
              <a:t>, J. K., </a:t>
            </a:r>
            <a:r>
              <a:rPr lang="en-US" sz="1300" dirty="0" err="1">
                <a:solidFill>
                  <a:schemeClr val="bg2"/>
                </a:solidFill>
              </a:rPr>
              <a:t>Hodshire</a:t>
            </a:r>
            <a:r>
              <a:rPr lang="en-US" sz="1300" dirty="0">
                <a:solidFill>
                  <a:schemeClr val="bg2"/>
                </a:solidFill>
              </a:rPr>
              <a:t>, A. L., Lonsdale, C. R., Alvarado, M. J., and Pierce, J. R., Effects of Near-Source Coagulation of Biomass Burning Aerosols on Global Predictions of Aerosol Size Distributions and Implications for Aerosol Radiative Effects, </a:t>
            </a:r>
            <a:r>
              <a:rPr lang="en-US" sz="1300" i="1" dirty="0">
                <a:solidFill>
                  <a:schemeClr val="bg2"/>
                </a:solidFill>
              </a:rPr>
              <a:t>Atmos. Chem. Phys.</a:t>
            </a:r>
            <a:r>
              <a:rPr lang="en-US" sz="1300" dirty="0">
                <a:solidFill>
                  <a:schemeClr val="bg2"/>
                </a:solidFill>
              </a:rPr>
              <a:t>, https://doi.org/10.5194/acp-2018-1084, 2019.</a:t>
            </a:r>
          </a:p>
        </p:txBody>
      </p:sp>
    </p:spTree>
    <p:extLst>
      <p:ext uri="{BB962C8B-B14F-4D97-AF65-F5344CB8AC3E}">
        <p14:creationId xmlns:p14="http://schemas.microsoft.com/office/powerpoint/2010/main" val="2398201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pic>
        <p:nvPicPr>
          <p:cNvPr id="33794" name="Picture 2" descr="https://lh4.googleusercontent.com/iK9HQsk0odFrnVloYpr-5fCp6ZgOcynEna5EyPUQSQu2ryhTkBEg4wbwRzhOgTap11PcQBxk7nc8olGXDW6TDXBFztMgJl1GPeg-8HM9mysdO0R9W13tj_m4aZ6V6DBQhmrbsX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38" y="2018760"/>
            <a:ext cx="8245396" cy="3805569"/>
          </a:xfrm>
          <a:prstGeom prst="rect">
            <a:avLst/>
          </a:prstGeom>
          <a:noFill/>
          <a:extLst>
            <a:ext uri="{909E8E84-426E-40DD-AFC4-6F175D3DCCD1}">
              <a14:hiddenFill xmlns:a14="http://schemas.microsoft.com/office/drawing/2010/main">
                <a:solidFill>
                  <a:srgbClr val="FFFFFF"/>
                </a:solidFill>
              </a14:hiddenFill>
            </a:ext>
          </a:extLst>
        </p:spPr>
      </p:pic>
      <p:sp>
        <p:nvSpPr>
          <p:cNvPr id="771" name="Shape 771"/>
          <p:cNvSpPr txBox="1">
            <a:spLocks noGrp="1"/>
          </p:cNvSpPr>
          <p:nvPr>
            <p:ph type="sldNum" idx="12"/>
          </p:nvPr>
        </p:nvSpPr>
        <p:spPr>
          <a:xfrm>
            <a:off x="8283600" y="6396365"/>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35</a:t>
            </a:fld>
            <a:endParaRPr kumimoji="0" sz="10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776" name="Shape 776"/>
          <p:cNvSpPr txBox="1">
            <a:spLocks noGrp="1"/>
          </p:cNvSpPr>
          <p:nvPr>
            <p:ph type="title"/>
          </p:nvPr>
        </p:nvSpPr>
        <p:spPr>
          <a:xfrm>
            <a:off x="311700" y="233869"/>
            <a:ext cx="8520600" cy="572700"/>
          </a:xfrm>
          <a:prstGeom prst="rect">
            <a:avLst/>
          </a:prstGeom>
        </p:spPr>
        <p:txBody>
          <a:bodyPr spcFirstLastPara="1" wrap="square" lIns="91425" tIns="91425" rIns="91425" bIns="91425" anchor="t" anchorCtr="0">
            <a:noAutofit/>
          </a:bodyPr>
          <a:lstStyle/>
          <a:p>
            <a:r>
              <a:rPr lang="en" dirty="0" smtClean="0"/>
              <a:t>What do the size distributions look like in </a:t>
            </a:r>
            <a:br>
              <a:rPr lang="en" dirty="0" smtClean="0"/>
            </a:br>
            <a:r>
              <a:rPr lang="en" dirty="0" smtClean="0"/>
              <a:t>smoke-impacted regions?</a:t>
            </a:r>
            <a:endParaRPr dirty="0"/>
          </a:p>
        </p:txBody>
      </p:sp>
      <p:sp>
        <p:nvSpPr>
          <p:cNvPr id="5" name="Shape 788"/>
          <p:cNvSpPr txBox="1"/>
          <p:nvPr/>
        </p:nvSpPr>
        <p:spPr>
          <a:xfrm>
            <a:off x="727829" y="2589963"/>
            <a:ext cx="1478100" cy="819159"/>
          </a:xfrm>
          <a:prstGeom prst="rect">
            <a:avLst/>
          </a:prstGeom>
          <a:solidFill>
            <a:srgbClr val="FFFFFF"/>
          </a:solid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dirty="0">
                <a:ln>
                  <a:noFill/>
                </a:ln>
                <a:solidFill>
                  <a:srgbClr val="000000"/>
                </a:solidFill>
                <a:effectLst/>
                <a:uLnTx/>
                <a:uFillTx/>
                <a:latin typeface="Arial"/>
                <a:ea typeface="+mn-ea"/>
                <a:cs typeface="+mn-cs"/>
              </a:rPr>
              <a:t>We will focus on two interesting grid boxes</a:t>
            </a:r>
            <a:endParaRPr kumimoji="0" sz="1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3" name="Straight Arrow Connector 2"/>
          <p:cNvCxnSpPr/>
          <p:nvPr/>
        </p:nvCxnSpPr>
        <p:spPr>
          <a:xfrm flipV="1">
            <a:off x="2077278" y="2484783"/>
            <a:ext cx="1292087" cy="5147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77278" y="2999542"/>
            <a:ext cx="1918252" cy="627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203249" y="2791325"/>
            <a:ext cx="875898"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N10</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p:cNvSpPr txBox="1"/>
          <p:nvPr/>
        </p:nvSpPr>
        <p:spPr>
          <a:xfrm rot="16200000">
            <a:off x="-195229" y="4214260"/>
            <a:ext cx="875898"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N80</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Box 10"/>
          <p:cNvSpPr txBox="1"/>
          <p:nvPr/>
        </p:nvSpPr>
        <p:spPr>
          <a:xfrm>
            <a:off x="721893" y="1463040"/>
            <a:ext cx="2030931"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Surface concentrations w/o biomass burning</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extBox 11"/>
          <p:cNvSpPr txBox="1"/>
          <p:nvPr/>
        </p:nvSpPr>
        <p:spPr>
          <a:xfrm>
            <a:off x="3405740" y="1461440"/>
            <a:ext cx="2032969"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No sub-grid </a:t>
            </a:r>
            <a:r>
              <a:rPr kumimoji="0" lang="en-US" sz="1600" b="0" i="0" u="none" strike="noStrike" kern="1200" cap="none" spc="0" normalizeH="0" baseline="0" noProof="0" dirty="0" err="1" smtClean="0">
                <a:ln>
                  <a:noFill/>
                </a:ln>
                <a:solidFill>
                  <a:srgbClr val="000000"/>
                </a:solidFill>
                <a:effectLst/>
                <a:uLnTx/>
                <a:uFillTx/>
                <a:latin typeface="Arial"/>
                <a:ea typeface="+mn-ea"/>
                <a:cs typeface="+mn-cs"/>
              </a:rPr>
              <a:t>coag</a:t>
            </a: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All BB emissions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smtClean="0">
                <a:ln>
                  <a:noFill/>
                </a:ln>
                <a:solidFill>
                  <a:srgbClr val="000000"/>
                </a:solidFill>
                <a:effectLst/>
                <a:uLnTx/>
                <a:uFillTx/>
                <a:latin typeface="Arial"/>
                <a:ea typeface="+mn-ea"/>
                <a:cs typeface="+mn-cs"/>
              </a:rPr>
              <a:t>D</a:t>
            </a:r>
            <a:r>
              <a:rPr kumimoji="0" lang="en-US" sz="1600" b="0" i="0" u="none" strike="noStrike" kern="1200" cap="none" spc="0" normalizeH="0" baseline="-25000" noProof="0" dirty="0" err="1" smtClean="0">
                <a:ln>
                  <a:noFill/>
                </a:ln>
                <a:solidFill>
                  <a:srgbClr val="000000"/>
                </a:solidFill>
                <a:effectLst/>
                <a:uLnTx/>
                <a:uFillTx/>
                <a:latin typeface="Arial"/>
                <a:ea typeface="+mn-ea"/>
                <a:cs typeface="+mn-cs"/>
              </a:rPr>
              <a:t>pg</a:t>
            </a:r>
            <a:r>
              <a:rPr kumimoji="0" lang="en-US" sz="1600" b="0" i="0" u="none" strike="noStrike" kern="1200" cap="none" spc="0" normalizeH="0" baseline="0" noProof="0" dirty="0" smtClean="0">
                <a:ln>
                  <a:noFill/>
                </a:ln>
                <a:solidFill>
                  <a:srgbClr val="000000"/>
                </a:solidFill>
                <a:effectLst/>
                <a:uLnTx/>
                <a:uFillTx/>
                <a:latin typeface="Arial"/>
                <a:ea typeface="+mn-ea"/>
                <a:cs typeface="+mn-cs"/>
              </a:rPr>
              <a:t>=100 nm, </a:t>
            </a:r>
            <a:r>
              <a:rPr kumimoji="0" lang="el-GR" sz="1600" b="0" i="0" u="none" strike="noStrike" kern="1200" cap="none" spc="0" normalizeH="0" baseline="0" noProof="0" dirty="0" smtClean="0">
                <a:ln>
                  <a:noFill/>
                </a:ln>
                <a:solidFill>
                  <a:srgbClr val="000000"/>
                </a:solidFill>
                <a:effectLst/>
                <a:uLnTx/>
                <a:uFillTx/>
                <a:latin typeface="Arial"/>
                <a:ea typeface="+mn-ea"/>
                <a:cs typeface="+mn-cs"/>
              </a:rPr>
              <a:t>σ</a:t>
            </a:r>
            <a:r>
              <a:rPr kumimoji="0" lang="en-US" sz="1600" b="0" i="0" u="none" strike="noStrike" kern="1200" cap="none" spc="0" normalizeH="0" baseline="-25000" noProof="0" dirty="0" smtClean="0">
                <a:ln>
                  <a:noFill/>
                </a:ln>
                <a:solidFill>
                  <a:srgbClr val="000000"/>
                </a:solidFill>
                <a:effectLst/>
                <a:uLnTx/>
                <a:uFillTx/>
                <a:latin typeface="Arial"/>
                <a:ea typeface="+mn-ea"/>
                <a:cs typeface="+mn-cs"/>
              </a:rPr>
              <a:t>g</a:t>
            </a:r>
            <a:r>
              <a:rPr kumimoji="0" lang="en-US" sz="1600" b="0" i="0" u="none" strike="noStrike" kern="1200" cap="none" spc="0" normalizeH="0" baseline="0" noProof="0" dirty="0" smtClean="0">
                <a:ln>
                  <a:noFill/>
                </a:ln>
                <a:solidFill>
                  <a:srgbClr val="000000"/>
                </a:solidFill>
                <a:effectLst/>
                <a:uLnTx/>
                <a:uFillTx/>
                <a:latin typeface="Arial"/>
                <a:ea typeface="+mn-ea"/>
                <a:cs typeface="+mn-cs"/>
              </a:rPr>
              <a:t>=2.0</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p:cNvSpPr txBox="1"/>
          <p:nvPr/>
        </p:nvSpPr>
        <p:spPr>
          <a:xfrm>
            <a:off x="6062750" y="1704890"/>
            <a:ext cx="203296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With sub-grid coagulation</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TextBox 13"/>
          <p:cNvSpPr txBox="1"/>
          <p:nvPr/>
        </p:nvSpPr>
        <p:spPr>
          <a:xfrm>
            <a:off x="4032986" y="3340914"/>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TextBox 14"/>
          <p:cNvSpPr txBox="1"/>
          <p:nvPr/>
        </p:nvSpPr>
        <p:spPr>
          <a:xfrm>
            <a:off x="5334434" y="3340914"/>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extBox 15"/>
          <p:cNvSpPr txBox="1"/>
          <p:nvPr/>
        </p:nvSpPr>
        <p:spPr>
          <a:xfrm>
            <a:off x="4041007" y="4783099"/>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TextBox 16"/>
          <p:cNvSpPr txBox="1"/>
          <p:nvPr/>
        </p:nvSpPr>
        <p:spPr>
          <a:xfrm>
            <a:off x="5438709" y="4783099"/>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TextBox 17"/>
          <p:cNvSpPr txBox="1"/>
          <p:nvPr/>
        </p:nvSpPr>
        <p:spPr>
          <a:xfrm>
            <a:off x="6715230" y="4781494"/>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TextBox 18"/>
          <p:cNvSpPr txBox="1"/>
          <p:nvPr/>
        </p:nvSpPr>
        <p:spPr>
          <a:xfrm>
            <a:off x="8016678" y="4781494"/>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TextBox 19"/>
          <p:cNvSpPr txBox="1"/>
          <p:nvPr/>
        </p:nvSpPr>
        <p:spPr>
          <a:xfrm>
            <a:off x="6723252" y="3345724"/>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extBox 20"/>
          <p:cNvSpPr txBox="1"/>
          <p:nvPr/>
        </p:nvSpPr>
        <p:spPr>
          <a:xfrm>
            <a:off x="8024700" y="3345724"/>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TextBox 22"/>
          <p:cNvSpPr txBox="1"/>
          <p:nvPr/>
        </p:nvSpPr>
        <p:spPr>
          <a:xfrm>
            <a:off x="256032" y="6040073"/>
            <a:ext cx="8765126"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err="1">
                <a:ln>
                  <a:noFill/>
                </a:ln>
                <a:solidFill>
                  <a:srgbClr val="595959"/>
                </a:solidFill>
                <a:effectLst/>
                <a:uLnTx/>
                <a:uFillTx/>
                <a:latin typeface="Arial"/>
                <a:ea typeface="+mn-ea"/>
                <a:cs typeface="+mn-cs"/>
              </a:rPr>
              <a:t>Ramnarine</a:t>
            </a:r>
            <a:r>
              <a:rPr kumimoji="0" lang="en-US" sz="1300" b="0" i="0" u="none" strike="noStrike" kern="1200" cap="none" spc="0" normalizeH="0" baseline="0" noProof="0" dirty="0">
                <a:ln>
                  <a:noFill/>
                </a:ln>
                <a:solidFill>
                  <a:srgbClr val="595959"/>
                </a:solidFill>
                <a:effectLst/>
                <a:uLnTx/>
                <a:uFillTx/>
                <a:latin typeface="Arial"/>
                <a:ea typeface="+mn-ea"/>
                <a:cs typeface="+mn-cs"/>
              </a:rPr>
              <a:t>, E., </a:t>
            </a:r>
            <a:r>
              <a:rPr kumimoji="0" lang="en-US" sz="1300" b="0" i="0" u="none" strike="noStrike" kern="1200" cap="none" spc="0" normalizeH="0" baseline="0" noProof="0" dirty="0" err="1">
                <a:ln>
                  <a:noFill/>
                </a:ln>
                <a:solidFill>
                  <a:srgbClr val="595959"/>
                </a:solidFill>
                <a:effectLst/>
                <a:uLnTx/>
                <a:uFillTx/>
                <a:latin typeface="Arial"/>
                <a:ea typeface="+mn-ea"/>
                <a:cs typeface="+mn-cs"/>
              </a:rPr>
              <a:t>Kodros</a:t>
            </a:r>
            <a:r>
              <a:rPr kumimoji="0" lang="en-US" sz="1300" b="0" i="0" u="none" strike="noStrike" kern="1200" cap="none" spc="0" normalizeH="0" baseline="0" noProof="0" dirty="0">
                <a:ln>
                  <a:noFill/>
                </a:ln>
                <a:solidFill>
                  <a:srgbClr val="595959"/>
                </a:solidFill>
                <a:effectLst/>
                <a:uLnTx/>
                <a:uFillTx/>
                <a:latin typeface="Arial"/>
                <a:ea typeface="+mn-ea"/>
                <a:cs typeface="+mn-cs"/>
              </a:rPr>
              <a:t>, J. K., </a:t>
            </a:r>
            <a:r>
              <a:rPr kumimoji="0" lang="en-US" sz="1300" b="0" i="0" u="none" strike="noStrike" kern="1200" cap="none" spc="0" normalizeH="0" baseline="0" noProof="0" dirty="0" err="1">
                <a:ln>
                  <a:noFill/>
                </a:ln>
                <a:solidFill>
                  <a:srgbClr val="595959"/>
                </a:solidFill>
                <a:effectLst/>
                <a:uLnTx/>
                <a:uFillTx/>
                <a:latin typeface="Arial"/>
                <a:ea typeface="+mn-ea"/>
                <a:cs typeface="+mn-cs"/>
              </a:rPr>
              <a:t>Hodshire</a:t>
            </a:r>
            <a:r>
              <a:rPr kumimoji="0" lang="en-US" sz="1300" b="0" i="0" u="none" strike="noStrike" kern="1200" cap="none" spc="0" normalizeH="0" baseline="0" noProof="0" dirty="0">
                <a:ln>
                  <a:noFill/>
                </a:ln>
                <a:solidFill>
                  <a:srgbClr val="595959"/>
                </a:solidFill>
                <a:effectLst/>
                <a:uLnTx/>
                <a:uFillTx/>
                <a:latin typeface="Arial"/>
                <a:ea typeface="+mn-ea"/>
                <a:cs typeface="+mn-cs"/>
              </a:rPr>
              <a:t>, A. L., Lonsdale, C. R., Alvarado, M. J., and Pierce, J. R., Effects of Near-Source Coagulation of Biomass Burning Aerosols on Global Predictions of Aerosol Size Distributions and Implications for Aerosol Radiative Effects, </a:t>
            </a:r>
            <a:r>
              <a:rPr kumimoji="0" lang="en-US" sz="1300" b="0" i="1" u="none" strike="noStrike" kern="1200" cap="none" spc="0" normalizeH="0" baseline="0" noProof="0" dirty="0">
                <a:ln>
                  <a:noFill/>
                </a:ln>
                <a:solidFill>
                  <a:srgbClr val="595959"/>
                </a:solidFill>
                <a:effectLst/>
                <a:uLnTx/>
                <a:uFillTx/>
                <a:latin typeface="Arial"/>
                <a:ea typeface="+mn-ea"/>
                <a:cs typeface="+mn-cs"/>
              </a:rPr>
              <a:t>Atmos. Chem. Phys.</a:t>
            </a:r>
            <a:r>
              <a:rPr kumimoji="0" lang="en-US" sz="1300" b="0" i="0" u="none" strike="noStrike" kern="1200" cap="none" spc="0" normalizeH="0" baseline="0" noProof="0" dirty="0">
                <a:ln>
                  <a:noFill/>
                </a:ln>
                <a:solidFill>
                  <a:srgbClr val="595959"/>
                </a:solidFill>
                <a:effectLst/>
                <a:uLnTx/>
                <a:uFillTx/>
                <a:latin typeface="Arial"/>
                <a:ea typeface="+mn-ea"/>
                <a:cs typeface="+mn-cs"/>
              </a:rPr>
              <a:t>, https://doi.org/10.5194/acp-2018-1084, 2019.</a:t>
            </a:r>
          </a:p>
        </p:txBody>
      </p:sp>
    </p:spTree>
    <p:extLst>
      <p:ext uri="{BB962C8B-B14F-4D97-AF65-F5344CB8AC3E}">
        <p14:creationId xmlns:p14="http://schemas.microsoft.com/office/powerpoint/2010/main" val="1063143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513"/>
            <a:ext cx="8229600" cy="1143000"/>
          </a:xfrm>
        </p:spPr>
        <p:txBody>
          <a:bodyPr>
            <a:normAutofit fontScale="90000"/>
          </a:bodyPr>
          <a:lstStyle/>
          <a:p>
            <a:pPr algn="l"/>
            <a:r>
              <a:rPr lang="en-US" sz="3200" dirty="0" smtClean="0"/>
              <a:t>Sub-grid coagulation shifts size distribution in locations dominated by smoke</a:t>
            </a:r>
            <a:endParaRPr lang="en-US" sz="3200" dirty="0"/>
          </a:p>
        </p:txBody>
      </p:sp>
      <p:sp>
        <p:nvSpPr>
          <p:cNvPr id="4" name="Slide Number Placeholder 3"/>
          <p:cNvSpPr>
            <a:spLocks noGrp="1"/>
          </p:cNvSpPr>
          <p:nvPr>
            <p:ph type="sldNum" sz="quarter" idx="12"/>
          </p:nvPr>
        </p:nvSpPr>
        <p:spPr/>
        <p:txBody>
          <a:bodyPr/>
          <a:lstStyle/>
          <a:p>
            <a:fld id="{C8EB1178-F390-4081-BB4B-2EC951AD4D0D}" type="slidenum">
              <a:rPr lang="en-US" smtClean="0"/>
              <a:t>36</a:t>
            </a:fld>
            <a:endParaRPr lang="en-US"/>
          </a:p>
        </p:txBody>
      </p:sp>
      <p:pic>
        <p:nvPicPr>
          <p:cNvPr id="26626" name="Picture 2" descr="https://lh3.googleusercontent.com/-pbxgoV2635I/W1DAN7aKieI/AAAAAAAABwU/2XsNSwwBJ4892YuswJv8G7OneXGc46KrgCL0BGAYYCw/h376/NAmerica_SAmerica_coag_GFED.png"/>
          <p:cNvPicPr>
            <a:picLocks noChangeAspect="1" noChangeArrowheads="1"/>
          </p:cNvPicPr>
          <p:nvPr/>
        </p:nvPicPr>
        <p:blipFill rotWithShape="1">
          <a:blip r:embed="rId2">
            <a:extLst>
              <a:ext uri="{28A0092B-C50C-407E-A947-70E740481C1C}">
                <a14:useLocalDpi xmlns:a14="http://schemas.microsoft.com/office/drawing/2010/main" val="0"/>
              </a:ext>
            </a:extLst>
          </a:blip>
          <a:srcRect r="51217"/>
          <a:stretch/>
        </p:blipFill>
        <p:spPr bwMode="auto">
          <a:xfrm>
            <a:off x="2090530" y="1417638"/>
            <a:ext cx="4750905" cy="29916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3.googleusercontent.com/-pbxgoV2635I/W1DAN7aKieI/AAAAAAAABwU/2XsNSwwBJ4892YuswJv8G7OneXGc46KrgCL0BGAYYCw/h376/NAmerica_SAmerica_coag_GFED.png"/>
          <p:cNvPicPr>
            <a:picLocks noChangeAspect="1" noChangeArrowheads="1"/>
          </p:cNvPicPr>
          <p:nvPr/>
        </p:nvPicPr>
        <p:blipFill rotWithShape="1">
          <a:blip r:embed="rId2">
            <a:extLst>
              <a:ext uri="{28A0092B-C50C-407E-A947-70E740481C1C}">
                <a14:useLocalDpi xmlns:a14="http://schemas.microsoft.com/office/drawing/2010/main" val="0"/>
              </a:ext>
            </a:extLst>
          </a:blip>
          <a:srcRect l="49125" t="-4651" r="661" b="4651"/>
          <a:stretch/>
        </p:blipFill>
        <p:spPr bwMode="auto">
          <a:xfrm>
            <a:off x="2156792" y="3817940"/>
            <a:ext cx="4890051" cy="29916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53655" y="5519956"/>
            <a:ext cx="2902590" cy="369332"/>
          </a:xfrm>
          <a:prstGeom prst="rect">
            <a:avLst/>
          </a:prstGeom>
          <a:noFill/>
        </p:spPr>
        <p:txBody>
          <a:bodyPr wrap="square" rtlCol="0">
            <a:spAutoFit/>
          </a:bodyPr>
          <a:lstStyle/>
          <a:p>
            <a:r>
              <a:rPr lang="en-US" dirty="0" err="1" smtClean="0"/>
              <a:t>Ramnarine</a:t>
            </a:r>
            <a:r>
              <a:rPr lang="en-US" dirty="0" smtClean="0"/>
              <a:t> et al., 2019</a:t>
            </a:r>
            <a:endParaRPr lang="en-US" dirty="0"/>
          </a:p>
        </p:txBody>
      </p:sp>
      <p:sp>
        <p:nvSpPr>
          <p:cNvPr id="3" name="TextBox 2"/>
          <p:cNvSpPr txBox="1"/>
          <p:nvPr/>
        </p:nvSpPr>
        <p:spPr>
          <a:xfrm>
            <a:off x="5466469" y="1740167"/>
            <a:ext cx="1477670" cy="369332"/>
          </a:xfrm>
          <a:prstGeom prst="rect">
            <a:avLst/>
          </a:prstGeom>
          <a:noFill/>
        </p:spPr>
        <p:txBody>
          <a:bodyPr wrap="square" rtlCol="0">
            <a:spAutoFit/>
          </a:bodyPr>
          <a:lstStyle/>
          <a:p>
            <a:r>
              <a:rPr lang="en-US" dirty="0" smtClean="0"/>
              <a:t>Alaska</a:t>
            </a:r>
            <a:endParaRPr lang="en-US" dirty="0"/>
          </a:p>
        </p:txBody>
      </p:sp>
      <p:sp>
        <p:nvSpPr>
          <p:cNvPr id="8" name="TextBox 7"/>
          <p:cNvSpPr txBox="1"/>
          <p:nvPr/>
        </p:nvSpPr>
        <p:spPr>
          <a:xfrm>
            <a:off x="5417122" y="4315481"/>
            <a:ext cx="1477670" cy="369332"/>
          </a:xfrm>
          <a:prstGeom prst="rect">
            <a:avLst/>
          </a:prstGeom>
          <a:noFill/>
        </p:spPr>
        <p:txBody>
          <a:bodyPr wrap="square" rtlCol="0">
            <a:spAutoFit/>
          </a:bodyPr>
          <a:lstStyle/>
          <a:p>
            <a:r>
              <a:rPr lang="en-US" dirty="0" smtClean="0"/>
              <a:t>Amazon</a:t>
            </a:r>
            <a:endParaRPr lang="en-US" dirty="0"/>
          </a:p>
        </p:txBody>
      </p:sp>
    </p:spTree>
    <p:extLst>
      <p:ext uri="{BB962C8B-B14F-4D97-AF65-F5344CB8AC3E}">
        <p14:creationId xmlns:p14="http://schemas.microsoft.com/office/powerpoint/2010/main" val="24840936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3.googleusercontent.com/-M6Z2p4SMNDc/W1pLREdQlbI/AAAAAAAABxo/dnPTpc1n6iw5yXCDfQ_PRFUsTP5tmKg5QCL0BGAYYCw/h1440/DRE_AIE_barchart_GFED_only_no_sy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471" y="1261471"/>
            <a:ext cx="7140374" cy="53552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l"/>
            <a:r>
              <a:rPr lang="en-US" dirty="0" smtClean="0"/>
              <a:t>Biomass burning radiative effects:</a:t>
            </a:r>
            <a:br>
              <a:rPr lang="en-US" dirty="0" smtClean="0"/>
            </a:br>
            <a:r>
              <a:rPr lang="en-US" sz="3600" dirty="0" err="1" smtClean="0"/>
              <a:t>Subgrid</a:t>
            </a:r>
            <a:r>
              <a:rPr lang="en-US" sz="3600" dirty="0" smtClean="0"/>
              <a:t> </a:t>
            </a:r>
            <a:r>
              <a:rPr lang="en-US" sz="3600" dirty="0" err="1" smtClean="0"/>
              <a:t>coag</a:t>
            </a:r>
            <a:r>
              <a:rPr lang="en-US" sz="3600" dirty="0" smtClean="0"/>
              <a:t> decreases AIE</a:t>
            </a:r>
            <a:br>
              <a:rPr lang="en-US" sz="3600" dirty="0" smtClean="0"/>
            </a:br>
            <a:r>
              <a:rPr lang="en-US" sz="3600" dirty="0" err="1" smtClean="0"/>
              <a:t>Subgrid</a:t>
            </a:r>
            <a:r>
              <a:rPr lang="en-US" sz="3600" dirty="0" smtClean="0"/>
              <a:t> </a:t>
            </a:r>
            <a:r>
              <a:rPr lang="en-US" sz="3600" dirty="0" err="1" smtClean="0"/>
              <a:t>coag</a:t>
            </a:r>
            <a:r>
              <a:rPr lang="en-US" sz="3600" dirty="0" smtClean="0"/>
              <a:t> slightly increases DRE</a:t>
            </a:r>
            <a:endParaRPr lang="en-US" sz="3600" dirty="0"/>
          </a:p>
        </p:txBody>
      </p:sp>
      <p:sp>
        <p:nvSpPr>
          <p:cNvPr id="4" name="Slide Number Placeholder 3"/>
          <p:cNvSpPr>
            <a:spLocks noGrp="1"/>
          </p:cNvSpPr>
          <p:nvPr>
            <p:ph type="sldNum" sz="quarter" idx="12"/>
          </p:nvPr>
        </p:nvSpPr>
        <p:spPr/>
        <p:txBody>
          <a:bodyPr/>
          <a:lstStyle/>
          <a:p>
            <a:fld id="{C8EB1178-F390-4081-BB4B-2EC951AD4D0D}" type="slidenum">
              <a:rPr lang="en-US" smtClean="0"/>
              <a:t>37</a:t>
            </a:fld>
            <a:endParaRPr lang="en-US"/>
          </a:p>
        </p:txBody>
      </p:sp>
      <p:sp>
        <p:nvSpPr>
          <p:cNvPr id="5" name="TextBox 4"/>
          <p:cNvSpPr txBox="1"/>
          <p:nvPr/>
        </p:nvSpPr>
        <p:spPr>
          <a:xfrm>
            <a:off x="5535526" y="6432087"/>
            <a:ext cx="2902590" cy="369332"/>
          </a:xfrm>
          <a:prstGeom prst="rect">
            <a:avLst/>
          </a:prstGeom>
          <a:noFill/>
        </p:spPr>
        <p:txBody>
          <a:bodyPr wrap="square" rtlCol="0">
            <a:spAutoFit/>
          </a:bodyPr>
          <a:lstStyle/>
          <a:p>
            <a:r>
              <a:rPr lang="en-US" dirty="0" err="1" smtClean="0"/>
              <a:t>Ramnarine</a:t>
            </a:r>
            <a:r>
              <a:rPr lang="en-US" dirty="0" smtClean="0"/>
              <a:t> et al., 2019</a:t>
            </a:r>
            <a:endParaRPr lang="en-US" dirty="0"/>
          </a:p>
        </p:txBody>
      </p:sp>
    </p:spTree>
    <p:extLst>
      <p:ext uri="{BB962C8B-B14F-4D97-AF65-F5344CB8AC3E}">
        <p14:creationId xmlns:p14="http://schemas.microsoft.com/office/powerpoint/2010/main" val="2424859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t>Primary organic aerosol (POA) evaporation vs. </a:t>
            </a:r>
            <a:r>
              <a:rPr lang="en-US" sz="3200" dirty="0"/>
              <a:t>s</a:t>
            </a:r>
            <a:r>
              <a:rPr lang="en-US" sz="3200" dirty="0" smtClean="0"/>
              <a:t>econdary organic aerosol (SOA) formation:</a:t>
            </a:r>
            <a:br>
              <a:rPr lang="en-US" sz="3200" dirty="0" smtClean="0"/>
            </a:br>
            <a:r>
              <a:rPr lang="en-US" sz="3200" dirty="0" smtClean="0"/>
              <a:t>Net increase or decrease in PM</a:t>
            </a:r>
            <a:r>
              <a:rPr lang="en-US" sz="3200" baseline="-25000" dirty="0" smtClean="0"/>
              <a:t>2.5</a:t>
            </a:r>
            <a:r>
              <a:rPr lang="en-US" sz="3200" dirty="0" smtClean="0"/>
              <a:t>?</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9898"/>
            <a:ext cx="9144000" cy="3158204"/>
          </a:xfrm>
          <a:prstGeom prst="rect">
            <a:avLst/>
          </a:prstGeom>
        </p:spPr>
      </p:pic>
      <p:sp>
        <p:nvSpPr>
          <p:cNvPr id="5" name="TextBox 4"/>
          <p:cNvSpPr txBox="1"/>
          <p:nvPr/>
        </p:nvSpPr>
        <p:spPr>
          <a:xfrm>
            <a:off x="3352800" y="2902803"/>
            <a:ext cx="1981200" cy="830997"/>
          </a:xfrm>
          <a:prstGeom prst="rect">
            <a:avLst/>
          </a:prstGeom>
          <a:solidFill>
            <a:srgbClr val="FFFFFF"/>
          </a:solidFill>
        </p:spPr>
        <p:txBody>
          <a:bodyPr wrap="square" rtlCol="0">
            <a:spAutoFit/>
          </a:bodyPr>
          <a:lstStyle/>
          <a:p>
            <a:pPr marL="285750" indent="-285750">
              <a:buFontTx/>
              <a:buChar char="-"/>
            </a:pPr>
            <a:r>
              <a:rPr lang="en-US" sz="1600" dirty="0" smtClean="0">
                <a:solidFill>
                  <a:srgbClr val="FF0000"/>
                </a:solidFill>
              </a:rPr>
              <a:t>POA evaporation</a:t>
            </a:r>
          </a:p>
          <a:p>
            <a:pPr marL="285750" indent="-285750">
              <a:buFontTx/>
              <a:buChar char="-"/>
            </a:pPr>
            <a:r>
              <a:rPr lang="en-US" sz="1600" dirty="0" smtClean="0">
                <a:solidFill>
                  <a:srgbClr val="FF0000"/>
                </a:solidFill>
              </a:rPr>
              <a:t>SOA formation</a:t>
            </a:r>
          </a:p>
          <a:p>
            <a:pPr marL="285750" indent="-285750">
              <a:buFontTx/>
              <a:buChar char="-"/>
            </a:pPr>
            <a:r>
              <a:rPr lang="en-US" sz="1600" dirty="0" smtClean="0"/>
              <a:t>Coagulation</a:t>
            </a:r>
          </a:p>
        </p:txBody>
      </p:sp>
      <p:sp>
        <p:nvSpPr>
          <p:cNvPr id="3" name="Slide Number Placeholder 2"/>
          <p:cNvSpPr>
            <a:spLocks noGrp="1"/>
          </p:cNvSpPr>
          <p:nvPr>
            <p:ph type="sldNum" sz="quarter" idx="12"/>
          </p:nvPr>
        </p:nvSpPr>
        <p:spPr/>
        <p:txBody>
          <a:bodyPr/>
          <a:lstStyle/>
          <a:p>
            <a:fld id="{C8EB1178-F390-4081-BB4B-2EC951AD4D0D}" type="slidenum">
              <a:rPr lang="en-US" smtClean="0"/>
              <a:t>38</a:t>
            </a:fld>
            <a:endParaRPr lang="en-US"/>
          </a:p>
        </p:txBody>
      </p:sp>
    </p:spTree>
    <p:extLst>
      <p:ext uri="{BB962C8B-B14F-4D97-AF65-F5344CB8AC3E}">
        <p14:creationId xmlns:p14="http://schemas.microsoft.com/office/powerpoint/2010/main" val="2779701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143000"/>
          </a:xfrm>
        </p:spPr>
        <p:txBody>
          <a:bodyPr>
            <a:normAutofit fontScale="90000"/>
          </a:bodyPr>
          <a:lstStyle/>
          <a:p>
            <a:pPr algn="l"/>
            <a:r>
              <a:rPr lang="en-US" dirty="0" smtClean="0"/>
              <a:t>Organic aerosol is </a:t>
            </a:r>
            <a:r>
              <a:rPr lang="en-US" dirty="0" err="1" smtClean="0"/>
              <a:t>semivolatile</a:t>
            </a:r>
            <a:r>
              <a:rPr lang="en-US" dirty="0" smtClean="0"/>
              <a:t>:</a:t>
            </a:r>
            <a:br>
              <a:rPr lang="en-US" dirty="0" smtClean="0"/>
            </a:br>
            <a:r>
              <a:rPr lang="en-US" dirty="0" smtClean="0"/>
              <a:t>Evaporates as smoke dilutes</a:t>
            </a:r>
            <a:endParaRPr lang="en-US" dirty="0"/>
          </a:p>
        </p:txBody>
      </p:sp>
      <p:pic>
        <p:nvPicPr>
          <p:cNvPr id="17412" name="Picture 4" descr="C:\Users\John\AppData\Local\Microsoft\Windows\Temporary Internet Files\Content.IE5\NT3KLPS3\zeimusu-Fire-Ic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167" y="5723123"/>
            <a:ext cx="685800" cy="97672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910855" y="4562402"/>
            <a:ext cx="7538484" cy="1148316"/>
          </a:xfrm>
          <a:custGeom>
            <a:avLst/>
            <a:gdLst>
              <a:gd name="connsiteX0" fmla="*/ 0 w 7538484"/>
              <a:gd name="connsiteY0" fmla="*/ 1148316 h 1148316"/>
              <a:gd name="connsiteX1" fmla="*/ 31898 w 7538484"/>
              <a:gd name="connsiteY1" fmla="*/ 1095154 h 1148316"/>
              <a:gd name="connsiteX2" fmla="*/ 53163 w 7538484"/>
              <a:gd name="connsiteY2" fmla="*/ 1052623 h 1148316"/>
              <a:gd name="connsiteX3" fmla="*/ 106326 w 7538484"/>
              <a:gd name="connsiteY3" fmla="*/ 978195 h 1148316"/>
              <a:gd name="connsiteX4" fmla="*/ 127591 w 7538484"/>
              <a:gd name="connsiteY4" fmla="*/ 946298 h 1148316"/>
              <a:gd name="connsiteX5" fmla="*/ 191386 w 7538484"/>
              <a:gd name="connsiteY5" fmla="*/ 882502 h 1148316"/>
              <a:gd name="connsiteX6" fmla="*/ 255182 w 7538484"/>
              <a:gd name="connsiteY6" fmla="*/ 839972 h 1148316"/>
              <a:gd name="connsiteX7" fmla="*/ 329610 w 7538484"/>
              <a:gd name="connsiteY7" fmla="*/ 850605 h 1148316"/>
              <a:gd name="connsiteX8" fmla="*/ 393405 w 7538484"/>
              <a:gd name="connsiteY8" fmla="*/ 797442 h 1148316"/>
              <a:gd name="connsiteX9" fmla="*/ 457200 w 7538484"/>
              <a:gd name="connsiteY9" fmla="*/ 765544 h 1148316"/>
              <a:gd name="connsiteX10" fmla="*/ 510363 w 7538484"/>
              <a:gd name="connsiteY10" fmla="*/ 733647 h 1148316"/>
              <a:gd name="connsiteX11" fmla="*/ 574159 w 7538484"/>
              <a:gd name="connsiteY11" fmla="*/ 701749 h 1148316"/>
              <a:gd name="connsiteX12" fmla="*/ 691117 w 7538484"/>
              <a:gd name="connsiteY12" fmla="*/ 637954 h 1148316"/>
              <a:gd name="connsiteX13" fmla="*/ 754912 w 7538484"/>
              <a:gd name="connsiteY13" fmla="*/ 616688 h 1148316"/>
              <a:gd name="connsiteX14" fmla="*/ 829340 w 7538484"/>
              <a:gd name="connsiteY14" fmla="*/ 584791 h 1148316"/>
              <a:gd name="connsiteX15" fmla="*/ 956931 w 7538484"/>
              <a:gd name="connsiteY15" fmla="*/ 616688 h 1148316"/>
              <a:gd name="connsiteX16" fmla="*/ 978196 w 7538484"/>
              <a:gd name="connsiteY16" fmla="*/ 659219 h 1148316"/>
              <a:gd name="connsiteX17" fmla="*/ 882503 w 7538484"/>
              <a:gd name="connsiteY17" fmla="*/ 691116 h 1148316"/>
              <a:gd name="connsiteX18" fmla="*/ 914400 w 7538484"/>
              <a:gd name="connsiteY18" fmla="*/ 595423 h 1148316"/>
              <a:gd name="connsiteX19" fmla="*/ 999461 w 7538484"/>
              <a:gd name="connsiteY19" fmla="*/ 510363 h 1148316"/>
              <a:gd name="connsiteX20" fmla="*/ 1031359 w 7538484"/>
              <a:gd name="connsiteY20" fmla="*/ 478465 h 1148316"/>
              <a:gd name="connsiteX21" fmla="*/ 1137684 w 7538484"/>
              <a:gd name="connsiteY21" fmla="*/ 446568 h 1148316"/>
              <a:gd name="connsiteX22" fmla="*/ 1158949 w 7538484"/>
              <a:gd name="connsiteY22" fmla="*/ 425302 h 1148316"/>
              <a:gd name="connsiteX23" fmla="*/ 1275907 w 7538484"/>
              <a:gd name="connsiteY23" fmla="*/ 435935 h 1148316"/>
              <a:gd name="connsiteX24" fmla="*/ 1307805 w 7538484"/>
              <a:gd name="connsiteY24" fmla="*/ 457200 h 1148316"/>
              <a:gd name="connsiteX25" fmla="*/ 1382233 w 7538484"/>
              <a:gd name="connsiteY25" fmla="*/ 531628 h 1148316"/>
              <a:gd name="connsiteX26" fmla="*/ 1414131 w 7538484"/>
              <a:gd name="connsiteY26" fmla="*/ 531628 h 1148316"/>
              <a:gd name="connsiteX27" fmla="*/ 1446028 w 7538484"/>
              <a:gd name="connsiteY27" fmla="*/ 510363 h 1148316"/>
              <a:gd name="connsiteX28" fmla="*/ 1488559 w 7538484"/>
              <a:gd name="connsiteY28" fmla="*/ 446568 h 1148316"/>
              <a:gd name="connsiteX29" fmla="*/ 1626782 w 7538484"/>
              <a:gd name="connsiteY29" fmla="*/ 361507 h 1148316"/>
              <a:gd name="connsiteX30" fmla="*/ 1711842 w 7538484"/>
              <a:gd name="connsiteY30" fmla="*/ 318977 h 1148316"/>
              <a:gd name="connsiteX31" fmla="*/ 1871331 w 7538484"/>
              <a:gd name="connsiteY31" fmla="*/ 233916 h 1148316"/>
              <a:gd name="connsiteX32" fmla="*/ 1956391 w 7538484"/>
              <a:gd name="connsiteY32" fmla="*/ 212651 h 1148316"/>
              <a:gd name="connsiteX33" fmla="*/ 2200940 w 7538484"/>
              <a:gd name="connsiteY33" fmla="*/ 180754 h 1148316"/>
              <a:gd name="connsiteX34" fmla="*/ 2275368 w 7538484"/>
              <a:gd name="connsiteY34" fmla="*/ 191386 h 1148316"/>
              <a:gd name="connsiteX35" fmla="*/ 2328531 w 7538484"/>
              <a:gd name="connsiteY35" fmla="*/ 244549 h 1148316"/>
              <a:gd name="connsiteX36" fmla="*/ 2360428 w 7538484"/>
              <a:gd name="connsiteY36" fmla="*/ 297712 h 1148316"/>
              <a:gd name="connsiteX37" fmla="*/ 2371061 w 7538484"/>
              <a:gd name="connsiteY37" fmla="*/ 340242 h 1148316"/>
              <a:gd name="connsiteX38" fmla="*/ 2381693 w 7538484"/>
              <a:gd name="connsiteY38" fmla="*/ 372140 h 1148316"/>
              <a:gd name="connsiteX39" fmla="*/ 2402959 w 7538484"/>
              <a:gd name="connsiteY39" fmla="*/ 318977 h 1148316"/>
              <a:gd name="connsiteX40" fmla="*/ 2445489 w 7538484"/>
              <a:gd name="connsiteY40" fmla="*/ 265814 h 1148316"/>
              <a:gd name="connsiteX41" fmla="*/ 2626242 w 7538484"/>
              <a:gd name="connsiteY41" fmla="*/ 191386 h 1148316"/>
              <a:gd name="connsiteX42" fmla="*/ 2700670 w 7538484"/>
              <a:gd name="connsiteY42" fmla="*/ 180754 h 1148316"/>
              <a:gd name="connsiteX43" fmla="*/ 2775098 w 7538484"/>
              <a:gd name="connsiteY43" fmla="*/ 159488 h 1148316"/>
              <a:gd name="connsiteX44" fmla="*/ 3157870 w 7538484"/>
              <a:gd name="connsiteY44" fmla="*/ 159488 h 1148316"/>
              <a:gd name="connsiteX45" fmla="*/ 3179135 w 7538484"/>
              <a:gd name="connsiteY45" fmla="*/ 180754 h 1148316"/>
              <a:gd name="connsiteX46" fmla="*/ 3211033 w 7538484"/>
              <a:gd name="connsiteY46" fmla="*/ 202019 h 1148316"/>
              <a:gd name="connsiteX47" fmla="*/ 3232298 w 7538484"/>
              <a:gd name="connsiteY47" fmla="*/ 233916 h 1148316"/>
              <a:gd name="connsiteX48" fmla="*/ 3285461 w 7538484"/>
              <a:gd name="connsiteY48" fmla="*/ 223284 h 1148316"/>
              <a:gd name="connsiteX49" fmla="*/ 3327991 w 7538484"/>
              <a:gd name="connsiteY49" fmla="*/ 202019 h 1148316"/>
              <a:gd name="connsiteX50" fmla="*/ 3402419 w 7538484"/>
              <a:gd name="connsiteY50" fmla="*/ 191386 h 1148316"/>
              <a:gd name="connsiteX51" fmla="*/ 3572540 w 7538484"/>
              <a:gd name="connsiteY51" fmla="*/ 148856 h 1148316"/>
              <a:gd name="connsiteX52" fmla="*/ 3657600 w 7538484"/>
              <a:gd name="connsiteY52" fmla="*/ 127591 h 1148316"/>
              <a:gd name="connsiteX53" fmla="*/ 3732028 w 7538484"/>
              <a:gd name="connsiteY53" fmla="*/ 106326 h 1148316"/>
              <a:gd name="connsiteX54" fmla="*/ 4061638 w 7538484"/>
              <a:gd name="connsiteY54" fmla="*/ 74428 h 1148316"/>
              <a:gd name="connsiteX55" fmla="*/ 4146698 w 7538484"/>
              <a:gd name="connsiteY55" fmla="*/ 85061 h 1148316"/>
              <a:gd name="connsiteX56" fmla="*/ 4157331 w 7538484"/>
              <a:gd name="connsiteY56" fmla="*/ 116958 h 1148316"/>
              <a:gd name="connsiteX57" fmla="*/ 4189228 w 7538484"/>
              <a:gd name="connsiteY57" fmla="*/ 138223 h 1148316"/>
              <a:gd name="connsiteX58" fmla="*/ 4242391 w 7538484"/>
              <a:gd name="connsiteY58" fmla="*/ 116958 h 1148316"/>
              <a:gd name="connsiteX59" fmla="*/ 4284921 w 7538484"/>
              <a:gd name="connsiteY59" fmla="*/ 95693 h 1148316"/>
              <a:gd name="connsiteX60" fmla="*/ 4359349 w 7538484"/>
              <a:gd name="connsiteY60" fmla="*/ 74428 h 1148316"/>
              <a:gd name="connsiteX61" fmla="*/ 4550735 w 7538484"/>
              <a:gd name="connsiteY61" fmla="*/ 42530 h 1148316"/>
              <a:gd name="connsiteX62" fmla="*/ 4657061 w 7538484"/>
              <a:gd name="connsiteY62" fmla="*/ 21265 h 1148316"/>
              <a:gd name="connsiteX63" fmla="*/ 4912242 w 7538484"/>
              <a:gd name="connsiteY63" fmla="*/ 31898 h 1148316"/>
              <a:gd name="connsiteX64" fmla="*/ 4933507 w 7538484"/>
              <a:gd name="connsiteY64" fmla="*/ 63795 h 1148316"/>
              <a:gd name="connsiteX65" fmla="*/ 5082363 w 7538484"/>
              <a:gd name="connsiteY65" fmla="*/ 21265 h 1148316"/>
              <a:gd name="connsiteX66" fmla="*/ 5146159 w 7538484"/>
              <a:gd name="connsiteY66" fmla="*/ 10633 h 1148316"/>
              <a:gd name="connsiteX67" fmla="*/ 5635256 w 7538484"/>
              <a:gd name="connsiteY67" fmla="*/ 21265 h 1148316"/>
              <a:gd name="connsiteX68" fmla="*/ 5677786 w 7538484"/>
              <a:gd name="connsiteY68" fmla="*/ 74428 h 1148316"/>
              <a:gd name="connsiteX69" fmla="*/ 5773479 w 7538484"/>
              <a:gd name="connsiteY69" fmla="*/ 53163 h 1148316"/>
              <a:gd name="connsiteX70" fmla="*/ 5911703 w 7538484"/>
              <a:gd name="connsiteY70" fmla="*/ 10633 h 1148316"/>
              <a:gd name="connsiteX71" fmla="*/ 6124354 w 7538484"/>
              <a:gd name="connsiteY71" fmla="*/ 0 h 1148316"/>
              <a:gd name="connsiteX72" fmla="*/ 6517759 w 7538484"/>
              <a:gd name="connsiteY72" fmla="*/ 10633 h 1148316"/>
              <a:gd name="connsiteX73" fmla="*/ 6570921 w 7538484"/>
              <a:gd name="connsiteY73" fmla="*/ 31898 h 1148316"/>
              <a:gd name="connsiteX74" fmla="*/ 6666614 w 7538484"/>
              <a:gd name="connsiteY74" fmla="*/ 10633 h 1148316"/>
              <a:gd name="connsiteX75" fmla="*/ 7102549 w 7538484"/>
              <a:gd name="connsiteY75" fmla="*/ 31898 h 1148316"/>
              <a:gd name="connsiteX76" fmla="*/ 7432159 w 7538484"/>
              <a:gd name="connsiteY76" fmla="*/ 63795 h 1148316"/>
              <a:gd name="connsiteX77" fmla="*/ 7464056 w 7538484"/>
              <a:gd name="connsiteY77" fmla="*/ 85061 h 1148316"/>
              <a:gd name="connsiteX78" fmla="*/ 7538484 w 7538484"/>
              <a:gd name="connsiteY78" fmla="*/ 95693 h 114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538484" h="1148316">
                <a:moveTo>
                  <a:pt x="0" y="1148316"/>
                </a:moveTo>
                <a:cubicBezTo>
                  <a:pt x="10633" y="1130595"/>
                  <a:pt x="21862" y="1113219"/>
                  <a:pt x="31898" y="1095154"/>
                </a:cubicBezTo>
                <a:cubicBezTo>
                  <a:pt x="39596" y="1081298"/>
                  <a:pt x="45299" y="1066385"/>
                  <a:pt x="53163" y="1052623"/>
                </a:cubicBezTo>
                <a:cubicBezTo>
                  <a:pt x="67478" y="1027572"/>
                  <a:pt x="90031" y="1001007"/>
                  <a:pt x="106326" y="978195"/>
                </a:cubicBezTo>
                <a:cubicBezTo>
                  <a:pt x="113753" y="967797"/>
                  <a:pt x="119101" y="955849"/>
                  <a:pt x="127591" y="946298"/>
                </a:cubicBezTo>
                <a:cubicBezTo>
                  <a:pt x="147571" y="923821"/>
                  <a:pt x="170121" y="903767"/>
                  <a:pt x="191386" y="882502"/>
                </a:cubicBezTo>
                <a:cubicBezTo>
                  <a:pt x="209458" y="864430"/>
                  <a:pt x="255182" y="839972"/>
                  <a:pt x="255182" y="839972"/>
                </a:cubicBezTo>
                <a:cubicBezTo>
                  <a:pt x="279991" y="843516"/>
                  <a:pt x="304652" y="852874"/>
                  <a:pt x="329610" y="850605"/>
                </a:cubicBezTo>
                <a:cubicBezTo>
                  <a:pt x="392500" y="844888"/>
                  <a:pt x="356148" y="825385"/>
                  <a:pt x="393405" y="797442"/>
                </a:cubicBezTo>
                <a:cubicBezTo>
                  <a:pt x="412425" y="783177"/>
                  <a:pt x="436328" y="776929"/>
                  <a:pt x="457200" y="765544"/>
                </a:cubicBezTo>
                <a:cubicBezTo>
                  <a:pt x="475343" y="755648"/>
                  <a:pt x="492220" y="743543"/>
                  <a:pt x="510363" y="733647"/>
                </a:cubicBezTo>
                <a:cubicBezTo>
                  <a:pt x="531235" y="722262"/>
                  <a:pt x="553287" y="713134"/>
                  <a:pt x="574159" y="701749"/>
                </a:cubicBezTo>
                <a:cubicBezTo>
                  <a:pt x="632596" y="669874"/>
                  <a:pt x="626223" y="664993"/>
                  <a:pt x="691117" y="637954"/>
                </a:cubicBezTo>
                <a:cubicBezTo>
                  <a:pt x="711808" y="629333"/>
                  <a:pt x="734100" y="625013"/>
                  <a:pt x="754912" y="616688"/>
                </a:cubicBezTo>
                <a:cubicBezTo>
                  <a:pt x="886255" y="564150"/>
                  <a:pt x="726693" y="619005"/>
                  <a:pt x="829340" y="584791"/>
                </a:cubicBezTo>
                <a:cubicBezTo>
                  <a:pt x="865645" y="588825"/>
                  <a:pt x="927033" y="580810"/>
                  <a:pt x="956931" y="616688"/>
                </a:cubicBezTo>
                <a:cubicBezTo>
                  <a:pt x="967078" y="628865"/>
                  <a:pt x="971108" y="645042"/>
                  <a:pt x="978196" y="659219"/>
                </a:cubicBezTo>
                <a:cubicBezTo>
                  <a:pt x="969543" y="693829"/>
                  <a:pt x="964640" y="773253"/>
                  <a:pt x="882503" y="691116"/>
                </a:cubicBezTo>
                <a:cubicBezTo>
                  <a:pt x="863468" y="672081"/>
                  <a:pt x="900007" y="611255"/>
                  <a:pt x="914400" y="595423"/>
                </a:cubicBezTo>
                <a:cubicBezTo>
                  <a:pt x="941373" y="565753"/>
                  <a:pt x="971107" y="538716"/>
                  <a:pt x="999461" y="510363"/>
                </a:cubicBezTo>
                <a:lnTo>
                  <a:pt x="1031359" y="478465"/>
                </a:lnTo>
                <a:cubicBezTo>
                  <a:pt x="1039989" y="469835"/>
                  <a:pt x="1118409" y="451387"/>
                  <a:pt x="1137684" y="446568"/>
                </a:cubicBezTo>
                <a:cubicBezTo>
                  <a:pt x="1144772" y="439479"/>
                  <a:pt x="1148954" y="426071"/>
                  <a:pt x="1158949" y="425302"/>
                </a:cubicBezTo>
                <a:cubicBezTo>
                  <a:pt x="1197980" y="422299"/>
                  <a:pt x="1237629" y="427733"/>
                  <a:pt x="1275907" y="435935"/>
                </a:cubicBezTo>
                <a:cubicBezTo>
                  <a:pt x="1288402" y="438613"/>
                  <a:pt x="1297582" y="449533"/>
                  <a:pt x="1307805" y="457200"/>
                </a:cubicBezTo>
                <a:cubicBezTo>
                  <a:pt x="1366737" y="501399"/>
                  <a:pt x="1350750" y="484403"/>
                  <a:pt x="1382233" y="531628"/>
                </a:cubicBezTo>
                <a:cubicBezTo>
                  <a:pt x="1399918" y="584688"/>
                  <a:pt x="1383213" y="562546"/>
                  <a:pt x="1414131" y="531628"/>
                </a:cubicBezTo>
                <a:cubicBezTo>
                  <a:pt x="1423167" y="522592"/>
                  <a:pt x="1435396" y="517451"/>
                  <a:pt x="1446028" y="510363"/>
                </a:cubicBezTo>
                <a:cubicBezTo>
                  <a:pt x="1460205" y="489098"/>
                  <a:pt x="1467294" y="460745"/>
                  <a:pt x="1488559" y="446568"/>
                </a:cubicBezTo>
                <a:cubicBezTo>
                  <a:pt x="1551443" y="404645"/>
                  <a:pt x="1557764" y="398317"/>
                  <a:pt x="1626782" y="361507"/>
                </a:cubicBezTo>
                <a:cubicBezTo>
                  <a:pt x="1654753" y="346589"/>
                  <a:pt x="1683871" y="333895"/>
                  <a:pt x="1711842" y="318977"/>
                </a:cubicBezTo>
                <a:cubicBezTo>
                  <a:pt x="1759601" y="293506"/>
                  <a:pt x="1820834" y="252852"/>
                  <a:pt x="1871331" y="233916"/>
                </a:cubicBezTo>
                <a:cubicBezTo>
                  <a:pt x="1898696" y="223654"/>
                  <a:pt x="1928152" y="220181"/>
                  <a:pt x="1956391" y="212651"/>
                </a:cubicBezTo>
                <a:cubicBezTo>
                  <a:pt x="2097490" y="175025"/>
                  <a:pt x="1978555" y="194652"/>
                  <a:pt x="2200940" y="180754"/>
                </a:cubicBezTo>
                <a:cubicBezTo>
                  <a:pt x="2225749" y="184298"/>
                  <a:pt x="2251364" y="184185"/>
                  <a:pt x="2275368" y="191386"/>
                </a:cubicBezTo>
                <a:cubicBezTo>
                  <a:pt x="2303720" y="199891"/>
                  <a:pt x="2314355" y="221868"/>
                  <a:pt x="2328531" y="244549"/>
                </a:cubicBezTo>
                <a:cubicBezTo>
                  <a:pt x="2339484" y="262074"/>
                  <a:pt x="2349796" y="279991"/>
                  <a:pt x="2360428" y="297712"/>
                </a:cubicBezTo>
                <a:cubicBezTo>
                  <a:pt x="2363972" y="311889"/>
                  <a:pt x="2367047" y="326191"/>
                  <a:pt x="2371061" y="340242"/>
                </a:cubicBezTo>
                <a:cubicBezTo>
                  <a:pt x="2374140" y="351019"/>
                  <a:pt x="2372368" y="378357"/>
                  <a:pt x="2381693" y="372140"/>
                </a:cubicBezTo>
                <a:cubicBezTo>
                  <a:pt x="2397574" y="361553"/>
                  <a:pt x="2393139" y="335343"/>
                  <a:pt x="2402959" y="318977"/>
                </a:cubicBezTo>
                <a:cubicBezTo>
                  <a:pt x="2414635" y="299517"/>
                  <a:pt x="2427022" y="279005"/>
                  <a:pt x="2445489" y="265814"/>
                </a:cubicBezTo>
                <a:cubicBezTo>
                  <a:pt x="2494746" y="230630"/>
                  <a:pt x="2565901" y="204316"/>
                  <a:pt x="2626242" y="191386"/>
                </a:cubicBezTo>
                <a:cubicBezTo>
                  <a:pt x="2650747" y="186135"/>
                  <a:pt x="2675861" y="184298"/>
                  <a:pt x="2700670" y="180754"/>
                </a:cubicBezTo>
                <a:cubicBezTo>
                  <a:pt x="2725479" y="173665"/>
                  <a:pt x="2749869" y="164894"/>
                  <a:pt x="2775098" y="159488"/>
                </a:cubicBezTo>
                <a:cubicBezTo>
                  <a:pt x="2900725" y="132568"/>
                  <a:pt x="3032163" y="155154"/>
                  <a:pt x="3157870" y="159488"/>
                </a:cubicBezTo>
                <a:cubicBezTo>
                  <a:pt x="3164958" y="166577"/>
                  <a:pt x="3171307" y="174492"/>
                  <a:pt x="3179135" y="180754"/>
                </a:cubicBezTo>
                <a:cubicBezTo>
                  <a:pt x="3189114" y="188737"/>
                  <a:pt x="3201997" y="192983"/>
                  <a:pt x="3211033" y="202019"/>
                </a:cubicBezTo>
                <a:cubicBezTo>
                  <a:pt x="3220069" y="211055"/>
                  <a:pt x="3225210" y="223284"/>
                  <a:pt x="3232298" y="233916"/>
                </a:cubicBezTo>
                <a:cubicBezTo>
                  <a:pt x="3250019" y="230372"/>
                  <a:pt x="3268316" y="228999"/>
                  <a:pt x="3285461" y="223284"/>
                </a:cubicBezTo>
                <a:cubicBezTo>
                  <a:pt x="3300498" y="218272"/>
                  <a:pt x="3312700" y="206189"/>
                  <a:pt x="3327991" y="202019"/>
                </a:cubicBezTo>
                <a:cubicBezTo>
                  <a:pt x="3352169" y="195425"/>
                  <a:pt x="3377930" y="196710"/>
                  <a:pt x="3402419" y="191386"/>
                </a:cubicBezTo>
                <a:cubicBezTo>
                  <a:pt x="3459537" y="178969"/>
                  <a:pt x="3515833" y="163033"/>
                  <a:pt x="3572540" y="148856"/>
                </a:cubicBezTo>
                <a:cubicBezTo>
                  <a:pt x="3600893" y="141768"/>
                  <a:pt x="3629499" y="135620"/>
                  <a:pt x="3657600" y="127591"/>
                </a:cubicBezTo>
                <a:cubicBezTo>
                  <a:pt x="3682409" y="120503"/>
                  <a:pt x="3706607" y="110747"/>
                  <a:pt x="3732028" y="106326"/>
                </a:cubicBezTo>
                <a:cubicBezTo>
                  <a:pt x="3853314" y="85233"/>
                  <a:pt x="3939949" y="82541"/>
                  <a:pt x="4061638" y="74428"/>
                </a:cubicBezTo>
                <a:cubicBezTo>
                  <a:pt x="4089991" y="77972"/>
                  <a:pt x="4120587" y="73456"/>
                  <a:pt x="4146698" y="85061"/>
                </a:cubicBezTo>
                <a:cubicBezTo>
                  <a:pt x="4156940" y="89613"/>
                  <a:pt x="4150330" y="108206"/>
                  <a:pt x="4157331" y="116958"/>
                </a:cubicBezTo>
                <a:cubicBezTo>
                  <a:pt x="4165314" y="126936"/>
                  <a:pt x="4178596" y="131135"/>
                  <a:pt x="4189228" y="138223"/>
                </a:cubicBezTo>
                <a:cubicBezTo>
                  <a:pt x="4206949" y="131135"/>
                  <a:pt x="4224950" y="124710"/>
                  <a:pt x="4242391" y="116958"/>
                </a:cubicBezTo>
                <a:cubicBezTo>
                  <a:pt x="4256875" y="110521"/>
                  <a:pt x="4270025" y="101110"/>
                  <a:pt x="4284921" y="95693"/>
                </a:cubicBezTo>
                <a:cubicBezTo>
                  <a:pt x="4309170" y="86875"/>
                  <a:pt x="4334048" y="79488"/>
                  <a:pt x="4359349" y="74428"/>
                </a:cubicBezTo>
                <a:cubicBezTo>
                  <a:pt x="4422768" y="61744"/>
                  <a:pt x="4487067" y="53899"/>
                  <a:pt x="4550735" y="42530"/>
                </a:cubicBezTo>
                <a:cubicBezTo>
                  <a:pt x="4586316" y="36176"/>
                  <a:pt x="4621619" y="28353"/>
                  <a:pt x="4657061" y="21265"/>
                </a:cubicBezTo>
                <a:cubicBezTo>
                  <a:pt x="4742121" y="24809"/>
                  <a:pt x="4828098" y="18953"/>
                  <a:pt x="4912242" y="31898"/>
                </a:cubicBezTo>
                <a:cubicBezTo>
                  <a:pt x="4924872" y="33841"/>
                  <a:pt x="4920753" y="64592"/>
                  <a:pt x="4933507" y="63795"/>
                </a:cubicBezTo>
                <a:cubicBezTo>
                  <a:pt x="4985011" y="60576"/>
                  <a:pt x="5032744" y="35442"/>
                  <a:pt x="5082363" y="21265"/>
                </a:cubicBezTo>
                <a:cubicBezTo>
                  <a:pt x="5103092" y="15342"/>
                  <a:pt x="5124894" y="14177"/>
                  <a:pt x="5146159" y="10633"/>
                </a:cubicBezTo>
                <a:cubicBezTo>
                  <a:pt x="5309191" y="14177"/>
                  <a:pt x="5472490" y="11300"/>
                  <a:pt x="5635256" y="21265"/>
                </a:cubicBezTo>
                <a:cubicBezTo>
                  <a:pt x="5667987" y="23269"/>
                  <a:pt x="5670561" y="52752"/>
                  <a:pt x="5677786" y="74428"/>
                </a:cubicBezTo>
                <a:cubicBezTo>
                  <a:pt x="5708129" y="68359"/>
                  <a:pt x="5743455" y="62170"/>
                  <a:pt x="5773479" y="53163"/>
                </a:cubicBezTo>
                <a:cubicBezTo>
                  <a:pt x="5800253" y="45131"/>
                  <a:pt x="5886513" y="13432"/>
                  <a:pt x="5911703" y="10633"/>
                </a:cubicBezTo>
                <a:cubicBezTo>
                  <a:pt x="5982241" y="2795"/>
                  <a:pt x="6053470" y="3544"/>
                  <a:pt x="6124354" y="0"/>
                </a:cubicBezTo>
                <a:cubicBezTo>
                  <a:pt x="6255489" y="3544"/>
                  <a:pt x="6386909" y="1287"/>
                  <a:pt x="6517759" y="10633"/>
                </a:cubicBezTo>
                <a:cubicBezTo>
                  <a:pt x="6536796" y="11993"/>
                  <a:pt x="6551930" y="29999"/>
                  <a:pt x="6570921" y="31898"/>
                </a:cubicBezTo>
                <a:cubicBezTo>
                  <a:pt x="6580559" y="32862"/>
                  <a:pt x="6653332" y="13953"/>
                  <a:pt x="6666614" y="10633"/>
                </a:cubicBezTo>
                <a:cubicBezTo>
                  <a:pt x="6811926" y="17721"/>
                  <a:pt x="6957414" y="21819"/>
                  <a:pt x="7102549" y="31898"/>
                </a:cubicBezTo>
                <a:cubicBezTo>
                  <a:pt x="7212667" y="39545"/>
                  <a:pt x="7432159" y="63795"/>
                  <a:pt x="7432159" y="63795"/>
                </a:cubicBezTo>
                <a:cubicBezTo>
                  <a:pt x="7442791" y="70884"/>
                  <a:pt x="7452311" y="80027"/>
                  <a:pt x="7464056" y="85061"/>
                </a:cubicBezTo>
                <a:cubicBezTo>
                  <a:pt x="7494880" y="98272"/>
                  <a:pt x="7507996" y="95693"/>
                  <a:pt x="7538484" y="956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942753" y="5795779"/>
            <a:ext cx="7687340" cy="765544"/>
          </a:xfrm>
          <a:custGeom>
            <a:avLst/>
            <a:gdLst>
              <a:gd name="connsiteX0" fmla="*/ 0 w 7687340"/>
              <a:gd name="connsiteY0" fmla="*/ 0 h 765544"/>
              <a:gd name="connsiteX1" fmla="*/ 53163 w 7687340"/>
              <a:gd name="connsiteY1" fmla="*/ 21265 h 765544"/>
              <a:gd name="connsiteX2" fmla="*/ 85061 w 7687340"/>
              <a:gd name="connsiteY2" fmla="*/ 42530 h 765544"/>
              <a:gd name="connsiteX3" fmla="*/ 127591 w 7687340"/>
              <a:gd name="connsiteY3" fmla="*/ 74428 h 765544"/>
              <a:gd name="connsiteX4" fmla="*/ 233916 w 7687340"/>
              <a:gd name="connsiteY4" fmla="*/ 95693 h 765544"/>
              <a:gd name="connsiteX5" fmla="*/ 680484 w 7687340"/>
              <a:gd name="connsiteY5" fmla="*/ 74428 h 765544"/>
              <a:gd name="connsiteX6" fmla="*/ 978195 w 7687340"/>
              <a:gd name="connsiteY6" fmla="*/ 74428 h 765544"/>
              <a:gd name="connsiteX7" fmla="*/ 999461 w 7687340"/>
              <a:gd name="connsiteY7" fmla="*/ 106325 h 765544"/>
              <a:gd name="connsiteX8" fmla="*/ 1010093 w 7687340"/>
              <a:gd name="connsiteY8" fmla="*/ 148856 h 765544"/>
              <a:gd name="connsiteX9" fmla="*/ 1041991 w 7687340"/>
              <a:gd name="connsiteY9" fmla="*/ 180753 h 765544"/>
              <a:gd name="connsiteX10" fmla="*/ 1297172 w 7687340"/>
              <a:gd name="connsiteY10" fmla="*/ 212651 h 765544"/>
              <a:gd name="connsiteX11" fmla="*/ 1329070 w 7687340"/>
              <a:gd name="connsiteY11" fmla="*/ 244549 h 765544"/>
              <a:gd name="connsiteX12" fmla="*/ 1350335 w 7687340"/>
              <a:gd name="connsiteY12" fmla="*/ 276446 h 765544"/>
              <a:gd name="connsiteX13" fmla="*/ 1382233 w 7687340"/>
              <a:gd name="connsiteY13" fmla="*/ 287079 h 765544"/>
              <a:gd name="connsiteX14" fmla="*/ 1424763 w 7687340"/>
              <a:gd name="connsiteY14" fmla="*/ 308344 h 765544"/>
              <a:gd name="connsiteX15" fmla="*/ 1594884 w 7687340"/>
              <a:gd name="connsiteY15" fmla="*/ 329609 h 765544"/>
              <a:gd name="connsiteX16" fmla="*/ 1733107 w 7687340"/>
              <a:gd name="connsiteY16" fmla="*/ 350874 h 765544"/>
              <a:gd name="connsiteX17" fmla="*/ 1839433 w 7687340"/>
              <a:gd name="connsiteY17" fmla="*/ 372139 h 765544"/>
              <a:gd name="connsiteX18" fmla="*/ 2062716 w 7687340"/>
              <a:gd name="connsiteY18" fmla="*/ 393404 h 765544"/>
              <a:gd name="connsiteX19" fmla="*/ 2658140 w 7687340"/>
              <a:gd name="connsiteY19" fmla="*/ 425302 h 765544"/>
              <a:gd name="connsiteX20" fmla="*/ 2902688 w 7687340"/>
              <a:gd name="connsiteY20" fmla="*/ 435935 h 765544"/>
              <a:gd name="connsiteX21" fmla="*/ 2934586 w 7687340"/>
              <a:gd name="connsiteY21" fmla="*/ 446567 h 765544"/>
              <a:gd name="connsiteX22" fmla="*/ 2987749 w 7687340"/>
              <a:gd name="connsiteY22" fmla="*/ 457200 h 765544"/>
              <a:gd name="connsiteX23" fmla="*/ 3040912 w 7687340"/>
              <a:gd name="connsiteY23" fmla="*/ 478465 h 765544"/>
              <a:gd name="connsiteX24" fmla="*/ 3072809 w 7687340"/>
              <a:gd name="connsiteY24" fmla="*/ 489097 h 765544"/>
              <a:gd name="connsiteX25" fmla="*/ 3115340 w 7687340"/>
              <a:gd name="connsiteY25" fmla="*/ 510363 h 765544"/>
              <a:gd name="connsiteX26" fmla="*/ 3179135 w 7687340"/>
              <a:gd name="connsiteY26" fmla="*/ 531628 h 765544"/>
              <a:gd name="connsiteX27" fmla="*/ 3232298 w 7687340"/>
              <a:gd name="connsiteY27" fmla="*/ 552893 h 765544"/>
              <a:gd name="connsiteX28" fmla="*/ 3274828 w 7687340"/>
              <a:gd name="connsiteY28" fmla="*/ 563525 h 765544"/>
              <a:gd name="connsiteX29" fmla="*/ 3530009 w 7687340"/>
              <a:gd name="connsiteY29" fmla="*/ 584791 h 765544"/>
              <a:gd name="connsiteX30" fmla="*/ 3572540 w 7687340"/>
              <a:gd name="connsiteY30" fmla="*/ 595423 h 765544"/>
              <a:gd name="connsiteX31" fmla="*/ 3604437 w 7687340"/>
              <a:gd name="connsiteY31" fmla="*/ 606056 h 765544"/>
              <a:gd name="connsiteX32" fmla="*/ 3678865 w 7687340"/>
              <a:gd name="connsiteY32" fmla="*/ 616688 h 765544"/>
              <a:gd name="connsiteX33" fmla="*/ 3955312 w 7687340"/>
              <a:gd name="connsiteY33" fmla="*/ 606056 h 765544"/>
              <a:gd name="connsiteX34" fmla="*/ 4104167 w 7687340"/>
              <a:gd name="connsiteY34" fmla="*/ 563525 h 765544"/>
              <a:gd name="connsiteX35" fmla="*/ 4178595 w 7687340"/>
              <a:gd name="connsiteY35" fmla="*/ 542260 h 765544"/>
              <a:gd name="connsiteX36" fmla="*/ 4465674 w 7687340"/>
              <a:gd name="connsiteY36" fmla="*/ 510363 h 765544"/>
              <a:gd name="connsiteX37" fmla="*/ 4582633 w 7687340"/>
              <a:gd name="connsiteY37" fmla="*/ 520995 h 765544"/>
              <a:gd name="connsiteX38" fmla="*/ 4646428 w 7687340"/>
              <a:gd name="connsiteY38" fmla="*/ 563525 h 765544"/>
              <a:gd name="connsiteX39" fmla="*/ 4731488 w 7687340"/>
              <a:gd name="connsiteY39" fmla="*/ 595423 h 765544"/>
              <a:gd name="connsiteX40" fmla="*/ 4763386 w 7687340"/>
              <a:gd name="connsiteY40" fmla="*/ 606056 h 765544"/>
              <a:gd name="connsiteX41" fmla="*/ 5061098 w 7687340"/>
              <a:gd name="connsiteY41" fmla="*/ 616688 h 765544"/>
              <a:gd name="connsiteX42" fmla="*/ 5156791 w 7687340"/>
              <a:gd name="connsiteY42" fmla="*/ 627321 h 765544"/>
              <a:gd name="connsiteX43" fmla="*/ 5326912 w 7687340"/>
              <a:gd name="connsiteY43" fmla="*/ 648586 h 765544"/>
              <a:gd name="connsiteX44" fmla="*/ 5932967 w 7687340"/>
              <a:gd name="connsiteY44" fmla="*/ 659218 h 765544"/>
              <a:gd name="connsiteX45" fmla="*/ 6039293 w 7687340"/>
              <a:gd name="connsiteY45" fmla="*/ 669851 h 765544"/>
              <a:gd name="connsiteX46" fmla="*/ 6113721 w 7687340"/>
              <a:gd name="connsiteY46" fmla="*/ 680484 h 765544"/>
              <a:gd name="connsiteX47" fmla="*/ 6241312 w 7687340"/>
              <a:gd name="connsiteY47" fmla="*/ 691116 h 765544"/>
              <a:gd name="connsiteX48" fmla="*/ 6528391 w 7687340"/>
              <a:gd name="connsiteY48" fmla="*/ 723014 h 765544"/>
              <a:gd name="connsiteX49" fmla="*/ 6687879 w 7687340"/>
              <a:gd name="connsiteY49" fmla="*/ 744279 h 765544"/>
              <a:gd name="connsiteX50" fmla="*/ 6751674 w 7687340"/>
              <a:gd name="connsiteY50" fmla="*/ 754911 h 765544"/>
              <a:gd name="connsiteX51" fmla="*/ 6911163 w 7687340"/>
              <a:gd name="connsiteY51" fmla="*/ 765544 h 765544"/>
              <a:gd name="connsiteX52" fmla="*/ 7060019 w 7687340"/>
              <a:gd name="connsiteY52" fmla="*/ 754911 h 765544"/>
              <a:gd name="connsiteX53" fmla="*/ 7091916 w 7687340"/>
              <a:gd name="connsiteY53" fmla="*/ 744279 h 765544"/>
              <a:gd name="connsiteX54" fmla="*/ 7123814 w 7687340"/>
              <a:gd name="connsiteY54" fmla="*/ 701749 h 765544"/>
              <a:gd name="connsiteX55" fmla="*/ 7230140 w 7687340"/>
              <a:gd name="connsiteY55" fmla="*/ 659218 h 765544"/>
              <a:gd name="connsiteX56" fmla="*/ 7262037 w 7687340"/>
              <a:gd name="connsiteY56" fmla="*/ 648586 h 765544"/>
              <a:gd name="connsiteX57" fmla="*/ 7442791 w 7687340"/>
              <a:gd name="connsiteY57" fmla="*/ 616688 h 765544"/>
              <a:gd name="connsiteX58" fmla="*/ 7527851 w 7687340"/>
              <a:gd name="connsiteY58" fmla="*/ 606056 h 765544"/>
              <a:gd name="connsiteX59" fmla="*/ 7581014 w 7687340"/>
              <a:gd name="connsiteY59" fmla="*/ 595423 h 765544"/>
              <a:gd name="connsiteX60" fmla="*/ 7687340 w 7687340"/>
              <a:gd name="connsiteY60" fmla="*/ 584791 h 76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687340" h="765544">
                <a:moveTo>
                  <a:pt x="0" y="0"/>
                </a:moveTo>
                <a:cubicBezTo>
                  <a:pt x="17721" y="7088"/>
                  <a:pt x="36092" y="12730"/>
                  <a:pt x="53163" y="21265"/>
                </a:cubicBezTo>
                <a:cubicBezTo>
                  <a:pt x="64593" y="26980"/>
                  <a:pt x="74662" y="35102"/>
                  <a:pt x="85061" y="42530"/>
                </a:cubicBezTo>
                <a:cubicBezTo>
                  <a:pt x="99481" y="52830"/>
                  <a:pt x="111741" y="66503"/>
                  <a:pt x="127591" y="74428"/>
                </a:cubicBezTo>
                <a:cubicBezTo>
                  <a:pt x="143449" y="82357"/>
                  <a:pt x="225912" y="94359"/>
                  <a:pt x="233916" y="95693"/>
                </a:cubicBezTo>
                <a:lnTo>
                  <a:pt x="680484" y="74428"/>
                </a:lnTo>
                <a:cubicBezTo>
                  <a:pt x="910174" y="62547"/>
                  <a:pt x="781233" y="58014"/>
                  <a:pt x="978195" y="74428"/>
                </a:cubicBezTo>
                <a:cubicBezTo>
                  <a:pt x="985284" y="85060"/>
                  <a:pt x="994427" y="94580"/>
                  <a:pt x="999461" y="106325"/>
                </a:cubicBezTo>
                <a:cubicBezTo>
                  <a:pt x="1005217" y="119757"/>
                  <a:pt x="1002843" y="136168"/>
                  <a:pt x="1010093" y="148856"/>
                </a:cubicBezTo>
                <a:cubicBezTo>
                  <a:pt x="1017553" y="161911"/>
                  <a:pt x="1028302" y="174531"/>
                  <a:pt x="1041991" y="180753"/>
                </a:cubicBezTo>
                <a:cubicBezTo>
                  <a:pt x="1109035" y="211227"/>
                  <a:pt x="1240067" y="209082"/>
                  <a:pt x="1297172" y="212651"/>
                </a:cubicBezTo>
                <a:cubicBezTo>
                  <a:pt x="1307805" y="223284"/>
                  <a:pt x="1319444" y="232997"/>
                  <a:pt x="1329070" y="244549"/>
                </a:cubicBezTo>
                <a:cubicBezTo>
                  <a:pt x="1337251" y="254366"/>
                  <a:pt x="1340357" y="268463"/>
                  <a:pt x="1350335" y="276446"/>
                </a:cubicBezTo>
                <a:cubicBezTo>
                  <a:pt x="1359087" y="283447"/>
                  <a:pt x="1371931" y="282664"/>
                  <a:pt x="1382233" y="287079"/>
                </a:cubicBezTo>
                <a:cubicBezTo>
                  <a:pt x="1396801" y="293323"/>
                  <a:pt x="1410195" y="302100"/>
                  <a:pt x="1424763" y="308344"/>
                </a:cubicBezTo>
                <a:cubicBezTo>
                  <a:pt x="1481094" y="332486"/>
                  <a:pt x="1525496" y="322670"/>
                  <a:pt x="1594884" y="329609"/>
                </a:cubicBezTo>
                <a:cubicBezTo>
                  <a:pt x="1629072" y="333028"/>
                  <a:pt x="1697566" y="344951"/>
                  <a:pt x="1733107" y="350874"/>
                </a:cubicBezTo>
                <a:cubicBezTo>
                  <a:pt x="1782742" y="367420"/>
                  <a:pt x="1767411" y="364422"/>
                  <a:pt x="1839433" y="372139"/>
                </a:cubicBezTo>
                <a:cubicBezTo>
                  <a:pt x="1913772" y="380104"/>
                  <a:pt x="2062716" y="393404"/>
                  <a:pt x="2062716" y="393404"/>
                </a:cubicBezTo>
                <a:cubicBezTo>
                  <a:pt x="2328946" y="446652"/>
                  <a:pt x="2132907" y="413884"/>
                  <a:pt x="2658140" y="425302"/>
                </a:cubicBezTo>
                <a:cubicBezTo>
                  <a:pt x="2739656" y="428846"/>
                  <a:pt x="2821335" y="429677"/>
                  <a:pt x="2902688" y="435935"/>
                </a:cubicBezTo>
                <a:cubicBezTo>
                  <a:pt x="2913863" y="436795"/>
                  <a:pt x="2923713" y="443849"/>
                  <a:pt x="2934586" y="446567"/>
                </a:cubicBezTo>
                <a:cubicBezTo>
                  <a:pt x="2952118" y="450950"/>
                  <a:pt x="2970439" y="452007"/>
                  <a:pt x="2987749" y="457200"/>
                </a:cubicBezTo>
                <a:cubicBezTo>
                  <a:pt x="3006030" y="462684"/>
                  <a:pt x="3023041" y="471764"/>
                  <a:pt x="3040912" y="478465"/>
                </a:cubicBezTo>
                <a:cubicBezTo>
                  <a:pt x="3051406" y="482400"/>
                  <a:pt x="3062508" y="484682"/>
                  <a:pt x="3072809" y="489097"/>
                </a:cubicBezTo>
                <a:cubicBezTo>
                  <a:pt x="3087378" y="495341"/>
                  <a:pt x="3100623" y="504476"/>
                  <a:pt x="3115340" y="510363"/>
                </a:cubicBezTo>
                <a:cubicBezTo>
                  <a:pt x="3136152" y="518688"/>
                  <a:pt x="3157870" y="524540"/>
                  <a:pt x="3179135" y="531628"/>
                </a:cubicBezTo>
                <a:cubicBezTo>
                  <a:pt x="3197242" y="537664"/>
                  <a:pt x="3214191" y="546858"/>
                  <a:pt x="3232298" y="552893"/>
                </a:cubicBezTo>
                <a:cubicBezTo>
                  <a:pt x="3246161" y="557514"/>
                  <a:pt x="3260563" y="560355"/>
                  <a:pt x="3274828" y="563525"/>
                </a:cubicBezTo>
                <a:cubicBezTo>
                  <a:pt x="3378489" y="586561"/>
                  <a:pt x="3368245" y="576277"/>
                  <a:pt x="3530009" y="584791"/>
                </a:cubicBezTo>
                <a:cubicBezTo>
                  <a:pt x="3544186" y="588335"/>
                  <a:pt x="3558489" y="591408"/>
                  <a:pt x="3572540" y="595423"/>
                </a:cubicBezTo>
                <a:cubicBezTo>
                  <a:pt x="3583316" y="598502"/>
                  <a:pt x="3593447" y="603858"/>
                  <a:pt x="3604437" y="606056"/>
                </a:cubicBezTo>
                <a:cubicBezTo>
                  <a:pt x="3629012" y="610971"/>
                  <a:pt x="3654056" y="613144"/>
                  <a:pt x="3678865" y="616688"/>
                </a:cubicBezTo>
                <a:cubicBezTo>
                  <a:pt x="3771014" y="613144"/>
                  <a:pt x="3863807" y="617494"/>
                  <a:pt x="3955312" y="606056"/>
                </a:cubicBezTo>
                <a:cubicBezTo>
                  <a:pt x="4006517" y="599655"/>
                  <a:pt x="4054549" y="577702"/>
                  <a:pt x="4104167" y="563525"/>
                </a:cubicBezTo>
                <a:cubicBezTo>
                  <a:pt x="4128976" y="556437"/>
                  <a:pt x="4152935" y="544961"/>
                  <a:pt x="4178595" y="542260"/>
                </a:cubicBezTo>
                <a:cubicBezTo>
                  <a:pt x="4409031" y="518004"/>
                  <a:pt x="4313425" y="529393"/>
                  <a:pt x="4465674" y="510363"/>
                </a:cubicBezTo>
                <a:cubicBezTo>
                  <a:pt x="4504660" y="513907"/>
                  <a:pt x="4545077" y="509949"/>
                  <a:pt x="4582633" y="520995"/>
                </a:cubicBezTo>
                <a:cubicBezTo>
                  <a:pt x="4607152" y="528206"/>
                  <a:pt x="4622182" y="555443"/>
                  <a:pt x="4646428" y="563525"/>
                </a:cubicBezTo>
                <a:cubicBezTo>
                  <a:pt x="4718831" y="587660"/>
                  <a:pt x="4629778" y="557281"/>
                  <a:pt x="4731488" y="595423"/>
                </a:cubicBezTo>
                <a:cubicBezTo>
                  <a:pt x="4741982" y="599358"/>
                  <a:pt x="4752201" y="605334"/>
                  <a:pt x="4763386" y="606056"/>
                </a:cubicBezTo>
                <a:cubicBezTo>
                  <a:pt x="4862481" y="612449"/>
                  <a:pt x="4961861" y="613144"/>
                  <a:pt x="5061098" y="616688"/>
                </a:cubicBezTo>
                <a:cubicBezTo>
                  <a:pt x="5092996" y="620232"/>
                  <a:pt x="5125070" y="622441"/>
                  <a:pt x="5156791" y="627321"/>
                </a:cubicBezTo>
                <a:cubicBezTo>
                  <a:pt x="5284166" y="646917"/>
                  <a:pt x="5057885" y="640788"/>
                  <a:pt x="5326912" y="648586"/>
                </a:cubicBezTo>
                <a:cubicBezTo>
                  <a:pt x="5528877" y="654440"/>
                  <a:pt x="5730949" y="655674"/>
                  <a:pt x="5932967" y="659218"/>
                </a:cubicBezTo>
                <a:lnTo>
                  <a:pt x="6039293" y="669851"/>
                </a:lnTo>
                <a:cubicBezTo>
                  <a:pt x="6064183" y="672779"/>
                  <a:pt x="6088797" y="677860"/>
                  <a:pt x="6113721" y="680484"/>
                </a:cubicBezTo>
                <a:cubicBezTo>
                  <a:pt x="6156164" y="684952"/>
                  <a:pt x="6198916" y="686224"/>
                  <a:pt x="6241312" y="691116"/>
                </a:cubicBezTo>
                <a:cubicBezTo>
                  <a:pt x="6574944" y="729611"/>
                  <a:pt x="6212012" y="698676"/>
                  <a:pt x="6528391" y="723014"/>
                </a:cubicBezTo>
                <a:cubicBezTo>
                  <a:pt x="6618816" y="745619"/>
                  <a:pt x="6529802" y="725682"/>
                  <a:pt x="6687879" y="744279"/>
                </a:cubicBezTo>
                <a:cubicBezTo>
                  <a:pt x="6709290" y="746798"/>
                  <a:pt x="6730213" y="752867"/>
                  <a:pt x="6751674" y="754911"/>
                </a:cubicBezTo>
                <a:cubicBezTo>
                  <a:pt x="6804715" y="759962"/>
                  <a:pt x="6858000" y="762000"/>
                  <a:pt x="6911163" y="765544"/>
                </a:cubicBezTo>
                <a:cubicBezTo>
                  <a:pt x="6960782" y="762000"/>
                  <a:pt x="7010615" y="760723"/>
                  <a:pt x="7060019" y="754911"/>
                </a:cubicBezTo>
                <a:cubicBezTo>
                  <a:pt x="7071150" y="753602"/>
                  <a:pt x="7083306" y="751454"/>
                  <a:pt x="7091916" y="744279"/>
                </a:cubicBezTo>
                <a:cubicBezTo>
                  <a:pt x="7105530" y="732934"/>
                  <a:pt x="7110359" y="713282"/>
                  <a:pt x="7123814" y="701749"/>
                </a:cubicBezTo>
                <a:cubicBezTo>
                  <a:pt x="7143725" y="684683"/>
                  <a:pt x="7211651" y="665381"/>
                  <a:pt x="7230140" y="659218"/>
                </a:cubicBezTo>
                <a:lnTo>
                  <a:pt x="7262037" y="648586"/>
                </a:lnTo>
                <a:cubicBezTo>
                  <a:pt x="7336730" y="598791"/>
                  <a:pt x="7275722" y="631876"/>
                  <a:pt x="7442791" y="616688"/>
                </a:cubicBezTo>
                <a:cubicBezTo>
                  <a:pt x="7471248" y="614101"/>
                  <a:pt x="7499609" y="610401"/>
                  <a:pt x="7527851" y="606056"/>
                </a:cubicBezTo>
                <a:cubicBezTo>
                  <a:pt x="7545713" y="603308"/>
                  <a:pt x="7563124" y="597979"/>
                  <a:pt x="7581014" y="595423"/>
                </a:cubicBezTo>
                <a:cubicBezTo>
                  <a:pt x="7658178" y="584400"/>
                  <a:pt x="7647048" y="584791"/>
                  <a:pt x="7687340" y="5847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914400" y="1676400"/>
            <a:ext cx="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14400" y="4114800"/>
            <a:ext cx="7239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52800" y="4114800"/>
            <a:ext cx="2438400" cy="369332"/>
          </a:xfrm>
          <a:prstGeom prst="rect">
            <a:avLst/>
          </a:prstGeom>
          <a:noFill/>
        </p:spPr>
        <p:txBody>
          <a:bodyPr wrap="square" rtlCol="0">
            <a:spAutoFit/>
          </a:bodyPr>
          <a:lstStyle/>
          <a:p>
            <a:pPr algn="ctr"/>
            <a:r>
              <a:rPr lang="en-US" dirty="0" smtClean="0"/>
              <a:t>Distance</a:t>
            </a:r>
            <a:endParaRPr lang="en-US" dirty="0"/>
          </a:p>
        </p:txBody>
      </p:sp>
      <p:sp>
        <p:nvSpPr>
          <p:cNvPr id="25" name="Arc 24"/>
          <p:cNvSpPr/>
          <p:nvPr/>
        </p:nvSpPr>
        <p:spPr>
          <a:xfrm rot="10800000">
            <a:off x="914400" y="609600"/>
            <a:ext cx="14478000" cy="2667000"/>
          </a:xfrm>
          <a:prstGeom prst="arc">
            <a:avLst>
              <a:gd name="adj1" fmla="val 16173436"/>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06330" y="2479638"/>
            <a:ext cx="695664" cy="646331"/>
          </a:xfrm>
          <a:prstGeom prst="rect">
            <a:avLst/>
          </a:prstGeom>
          <a:solidFill>
            <a:schemeClr val="bg1"/>
          </a:solidFill>
        </p:spPr>
        <p:txBody>
          <a:bodyPr wrap="square" rtlCol="0">
            <a:spAutoFit/>
          </a:bodyPr>
          <a:lstStyle/>
          <a:p>
            <a:pPr algn="ctr"/>
            <a:r>
              <a:rPr lang="en-US" dirty="0" smtClean="0"/>
              <a:t>OA</a:t>
            </a:r>
          </a:p>
          <a:p>
            <a:pPr algn="ctr"/>
            <a:r>
              <a:rPr lang="en-US" dirty="0" smtClean="0"/>
              <a:t>CO</a:t>
            </a:r>
            <a:endParaRPr lang="en-US" dirty="0"/>
          </a:p>
        </p:txBody>
      </p:sp>
      <p:cxnSp>
        <p:nvCxnSpPr>
          <p:cNvPr id="3" name="Straight Connector 2"/>
          <p:cNvCxnSpPr/>
          <p:nvPr/>
        </p:nvCxnSpPr>
        <p:spPr>
          <a:xfrm>
            <a:off x="283534" y="2802803"/>
            <a:ext cx="342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935126" y="1602490"/>
            <a:ext cx="4284921" cy="369332"/>
          </a:xfrm>
          <a:prstGeom prst="rect">
            <a:avLst/>
          </a:prstGeom>
          <a:noFill/>
        </p:spPr>
        <p:txBody>
          <a:bodyPr wrap="square" rtlCol="0">
            <a:spAutoFit/>
          </a:bodyPr>
          <a:lstStyle/>
          <a:p>
            <a:r>
              <a:rPr lang="en-US" dirty="0" smtClean="0"/>
              <a:t>Primary OA ratio to CO at emissions</a:t>
            </a:r>
            <a:endParaRPr lang="en-US" dirty="0"/>
          </a:p>
        </p:txBody>
      </p:sp>
      <p:cxnSp>
        <p:nvCxnSpPr>
          <p:cNvPr id="6" name="Straight Arrow Connector 5"/>
          <p:cNvCxnSpPr>
            <a:stCxn id="2" idx="1"/>
          </p:cNvCxnSpPr>
          <p:nvPr/>
        </p:nvCxnSpPr>
        <p:spPr>
          <a:xfrm flipH="1">
            <a:off x="979968" y="1787156"/>
            <a:ext cx="955158" cy="155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C8EB1178-F390-4081-BB4B-2EC951AD4D0D}" type="slidenum">
              <a:rPr lang="en-US" smtClean="0"/>
              <a:t>39</a:t>
            </a:fld>
            <a:endParaRPr lang="en-US"/>
          </a:p>
        </p:txBody>
      </p:sp>
    </p:spTree>
    <p:extLst>
      <p:ext uri="{BB962C8B-B14F-4D97-AF65-F5344CB8AC3E}">
        <p14:creationId xmlns:p14="http://schemas.microsoft.com/office/powerpoint/2010/main" val="1110844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dirty="0" smtClean="0"/>
              <a:t>Indirect effects</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401726"/>
            <a:ext cx="6515100" cy="4343400"/>
          </a:xfrm>
          <a:prstGeom prst="rect">
            <a:avLst/>
          </a:prstGeom>
        </p:spPr>
      </p:pic>
      <p:sp>
        <p:nvSpPr>
          <p:cNvPr id="5" name="TextBox 4"/>
          <p:cNvSpPr txBox="1"/>
          <p:nvPr/>
        </p:nvSpPr>
        <p:spPr>
          <a:xfrm>
            <a:off x="1981200" y="5975498"/>
            <a:ext cx="5486400" cy="523220"/>
          </a:xfrm>
          <a:prstGeom prst="rect">
            <a:avLst/>
          </a:prstGeom>
          <a:noFill/>
        </p:spPr>
        <p:txBody>
          <a:bodyPr wrap="square" rtlCol="0">
            <a:spAutoFit/>
          </a:bodyPr>
          <a:lstStyle/>
          <a:p>
            <a:r>
              <a:rPr lang="en-US" sz="1400" dirty="0" smtClean="0"/>
              <a:t>NASA Aqua-MODIS, Pacific Northwest fires, Aug. 15, 2015.</a:t>
            </a:r>
          </a:p>
          <a:p>
            <a:r>
              <a:rPr lang="en-US" sz="1400" dirty="0" smtClean="0"/>
              <a:t>NASA </a:t>
            </a:r>
            <a:r>
              <a:rPr lang="en-US" sz="1400" dirty="0"/>
              <a:t>image courtesy Jeff Schmaltz, MODIS Rapid Response Team. </a:t>
            </a:r>
          </a:p>
        </p:txBody>
      </p:sp>
      <p:sp>
        <p:nvSpPr>
          <p:cNvPr id="3" name="Slide Number Placeholder 2"/>
          <p:cNvSpPr>
            <a:spLocks noGrp="1"/>
          </p:cNvSpPr>
          <p:nvPr>
            <p:ph type="sldNum" sz="quarter" idx="12"/>
          </p:nvPr>
        </p:nvSpPr>
        <p:spPr/>
        <p:txBody>
          <a:bodyPr/>
          <a:lstStyle/>
          <a:p>
            <a:fld id="{C8EB1178-F390-4081-BB4B-2EC951AD4D0D}" type="slidenum">
              <a:rPr lang="en-US" smtClean="0"/>
              <a:t>4</a:t>
            </a:fld>
            <a:endParaRPr lang="en-US"/>
          </a:p>
        </p:txBody>
      </p:sp>
      <p:cxnSp>
        <p:nvCxnSpPr>
          <p:cNvPr id="8" name="Straight Arrow Connector 7"/>
          <p:cNvCxnSpPr/>
          <p:nvPr/>
        </p:nvCxnSpPr>
        <p:spPr>
          <a:xfrm>
            <a:off x="5298795" y="2625442"/>
            <a:ext cx="519379" cy="299923"/>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7531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l"/>
            <a:r>
              <a:rPr lang="en-US" dirty="0" smtClean="0"/>
              <a:t>Big fires vs. small fires…</a:t>
            </a:r>
            <a:br>
              <a:rPr lang="en-US" dirty="0" smtClean="0"/>
            </a:br>
            <a:r>
              <a:rPr lang="en-US" dirty="0" smtClean="0"/>
              <a:t>impacts dilution</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401726"/>
            <a:ext cx="6515100" cy="4343400"/>
          </a:xfrm>
          <a:prstGeom prst="rect">
            <a:avLst/>
          </a:prstGeom>
        </p:spPr>
      </p:pic>
      <p:sp>
        <p:nvSpPr>
          <p:cNvPr id="5" name="TextBox 4"/>
          <p:cNvSpPr txBox="1"/>
          <p:nvPr/>
        </p:nvSpPr>
        <p:spPr>
          <a:xfrm>
            <a:off x="1981200" y="5975498"/>
            <a:ext cx="5486400" cy="523220"/>
          </a:xfrm>
          <a:prstGeom prst="rect">
            <a:avLst/>
          </a:prstGeom>
          <a:noFill/>
        </p:spPr>
        <p:txBody>
          <a:bodyPr wrap="square" rtlCol="0">
            <a:spAutoFit/>
          </a:bodyPr>
          <a:lstStyle/>
          <a:p>
            <a:r>
              <a:rPr lang="en-US" sz="1400" dirty="0" smtClean="0"/>
              <a:t>NASA Aqua-MODIS, Pacific Northwest fires, Aug. 15, 2015.</a:t>
            </a:r>
          </a:p>
          <a:p>
            <a:r>
              <a:rPr lang="en-US" sz="1400" dirty="0" smtClean="0"/>
              <a:t>NASA </a:t>
            </a:r>
            <a:r>
              <a:rPr lang="en-US" sz="1400" dirty="0"/>
              <a:t>image courtesy Jeff Schmaltz, MODIS Rapid Response Team. </a:t>
            </a:r>
          </a:p>
        </p:txBody>
      </p:sp>
      <p:sp>
        <p:nvSpPr>
          <p:cNvPr id="3" name="Slide Number Placeholder 2"/>
          <p:cNvSpPr>
            <a:spLocks noGrp="1"/>
          </p:cNvSpPr>
          <p:nvPr>
            <p:ph type="sldNum" sz="quarter" idx="12"/>
          </p:nvPr>
        </p:nvSpPr>
        <p:spPr/>
        <p:txBody>
          <a:bodyPr/>
          <a:lstStyle/>
          <a:p>
            <a:fld id="{C8EB1178-F390-4081-BB4B-2EC951AD4D0D}" type="slidenum">
              <a:rPr lang="en-US" smtClean="0"/>
              <a:t>40</a:t>
            </a:fld>
            <a:endParaRPr lang="en-US"/>
          </a:p>
        </p:txBody>
      </p:sp>
    </p:spTree>
    <p:extLst>
      <p:ext uri="{BB962C8B-B14F-4D97-AF65-F5344CB8AC3E}">
        <p14:creationId xmlns:p14="http://schemas.microsoft.com/office/powerpoint/2010/main" val="1984776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143000"/>
          </a:xfrm>
        </p:spPr>
        <p:txBody>
          <a:bodyPr>
            <a:normAutofit fontScale="90000"/>
          </a:bodyPr>
          <a:lstStyle/>
          <a:p>
            <a:pPr algn="l"/>
            <a:r>
              <a:rPr lang="en-US" dirty="0" smtClean="0"/>
              <a:t>Big fires dilute more slowly… </a:t>
            </a:r>
            <a:br>
              <a:rPr lang="en-US" dirty="0" smtClean="0"/>
            </a:br>
            <a:r>
              <a:rPr lang="en-US" dirty="0" smtClean="0"/>
              <a:t>expect less evaporation?</a:t>
            </a:r>
            <a:endParaRPr lang="en-US" dirty="0"/>
          </a:p>
        </p:txBody>
      </p:sp>
      <p:pic>
        <p:nvPicPr>
          <p:cNvPr id="17412" name="Picture 4" descr="C:\Users\John\AppData\Local\Microsoft\Windows\Temporary Internet Files\Content.IE5\NT3KLPS3\zeimusu-Fire-Ic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167" y="5723123"/>
            <a:ext cx="685800" cy="97672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910855" y="4562402"/>
            <a:ext cx="7538484" cy="1148316"/>
          </a:xfrm>
          <a:custGeom>
            <a:avLst/>
            <a:gdLst>
              <a:gd name="connsiteX0" fmla="*/ 0 w 7538484"/>
              <a:gd name="connsiteY0" fmla="*/ 1148316 h 1148316"/>
              <a:gd name="connsiteX1" fmla="*/ 31898 w 7538484"/>
              <a:gd name="connsiteY1" fmla="*/ 1095154 h 1148316"/>
              <a:gd name="connsiteX2" fmla="*/ 53163 w 7538484"/>
              <a:gd name="connsiteY2" fmla="*/ 1052623 h 1148316"/>
              <a:gd name="connsiteX3" fmla="*/ 106326 w 7538484"/>
              <a:gd name="connsiteY3" fmla="*/ 978195 h 1148316"/>
              <a:gd name="connsiteX4" fmla="*/ 127591 w 7538484"/>
              <a:gd name="connsiteY4" fmla="*/ 946298 h 1148316"/>
              <a:gd name="connsiteX5" fmla="*/ 191386 w 7538484"/>
              <a:gd name="connsiteY5" fmla="*/ 882502 h 1148316"/>
              <a:gd name="connsiteX6" fmla="*/ 255182 w 7538484"/>
              <a:gd name="connsiteY6" fmla="*/ 839972 h 1148316"/>
              <a:gd name="connsiteX7" fmla="*/ 329610 w 7538484"/>
              <a:gd name="connsiteY7" fmla="*/ 850605 h 1148316"/>
              <a:gd name="connsiteX8" fmla="*/ 393405 w 7538484"/>
              <a:gd name="connsiteY8" fmla="*/ 797442 h 1148316"/>
              <a:gd name="connsiteX9" fmla="*/ 457200 w 7538484"/>
              <a:gd name="connsiteY9" fmla="*/ 765544 h 1148316"/>
              <a:gd name="connsiteX10" fmla="*/ 510363 w 7538484"/>
              <a:gd name="connsiteY10" fmla="*/ 733647 h 1148316"/>
              <a:gd name="connsiteX11" fmla="*/ 574159 w 7538484"/>
              <a:gd name="connsiteY11" fmla="*/ 701749 h 1148316"/>
              <a:gd name="connsiteX12" fmla="*/ 691117 w 7538484"/>
              <a:gd name="connsiteY12" fmla="*/ 637954 h 1148316"/>
              <a:gd name="connsiteX13" fmla="*/ 754912 w 7538484"/>
              <a:gd name="connsiteY13" fmla="*/ 616688 h 1148316"/>
              <a:gd name="connsiteX14" fmla="*/ 829340 w 7538484"/>
              <a:gd name="connsiteY14" fmla="*/ 584791 h 1148316"/>
              <a:gd name="connsiteX15" fmla="*/ 956931 w 7538484"/>
              <a:gd name="connsiteY15" fmla="*/ 616688 h 1148316"/>
              <a:gd name="connsiteX16" fmla="*/ 978196 w 7538484"/>
              <a:gd name="connsiteY16" fmla="*/ 659219 h 1148316"/>
              <a:gd name="connsiteX17" fmla="*/ 882503 w 7538484"/>
              <a:gd name="connsiteY17" fmla="*/ 691116 h 1148316"/>
              <a:gd name="connsiteX18" fmla="*/ 914400 w 7538484"/>
              <a:gd name="connsiteY18" fmla="*/ 595423 h 1148316"/>
              <a:gd name="connsiteX19" fmla="*/ 999461 w 7538484"/>
              <a:gd name="connsiteY19" fmla="*/ 510363 h 1148316"/>
              <a:gd name="connsiteX20" fmla="*/ 1031359 w 7538484"/>
              <a:gd name="connsiteY20" fmla="*/ 478465 h 1148316"/>
              <a:gd name="connsiteX21" fmla="*/ 1137684 w 7538484"/>
              <a:gd name="connsiteY21" fmla="*/ 446568 h 1148316"/>
              <a:gd name="connsiteX22" fmla="*/ 1158949 w 7538484"/>
              <a:gd name="connsiteY22" fmla="*/ 425302 h 1148316"/>
              <a:gd name="connsiteX23" fmla="*/ 1275907 w 7538484"/>
              <a:gd name="connsiteY23" fmla="*/ 435935 h 1148316"/>
              <a:gd name="connsiteX24" fmla="*/ 1307805 w 7538484"/>
              <a:gd name="connsiteY24" fmla="*/ 457200 h 1148316"/>
              <a:gd name="connsiteX25" fmla="*/ 1382233 w 7538484"/>
              <a:gd name="connsiteY25" fmla="*/ 531628 h 1148316"/>
              <a:gd name="connsiteX26" fmla="*/ 1414131 w 7538484"/>
              <a:gd name="connsiteY26" fmla="*/ 531628 h 1148316"/>
              <a:gd name="connsiteX27" fmla="*/ 1446028 w 7538484"/>
              <a:gd name="connsiteY27" fmla="*/ 510363 h 1148316"/>
              <a:gd name="connsiteX28" fmla="*/ 1488559 w 7538484"/>
              <a:gd name="connsiteY28" fmla="*/ 446568 h 1148316"/>
              <a:gd name="connsiteX29" fmla="*/ 1626782 w 7538484"/>
              <a:gd name="connsiteY29" fmla="*/ 361507 h 1148316"/>
              <a:gd name="connsiteX30" fmla="*/ 1711842 w 7538484"/>
              <a:gd name="connsiteY30" fmla="*/ 318977 h 1148316"/>
              <a:gd name="connsiteX31" fmla="*/ 1871331 w 7538484"/>
              <a:gd name="connsiteY31" fmla="*/ 233916 h 1148316"/>
              <a:gd name="connsiteX32" fmla="*/ 1956391 w 7538484"/>
              <a:gd name="connsiteY32" fmla="*/ 212651 h 1148316"/>
              <a:gd name="connsiteX33" fmla="*/ 2200940 w 7538484"/>
              <a:gd name="connsiteY33" fmla="*/ 180754 h 1148316"/>
              <a:gd name="connsiteX34" fmla="*/ 2275368 w 7538484"/>
              <a:gd name="connsiteY34" fmla="*/ 191386 h 1148316"/>
              <a:gd name="connsiteX35" fmla="*/ 2328531 w 7538484"/>
              <a:gd name="connsiteY35" fmla="*/ 244549 h 1148316"/>
              <a:gd name="connsiteX36" fmla="*/ 2360428 w 7538484"/>
              <a:gd name="connsiteY36" fmla="*/ 297712 h 1148316"/>
              <a:gd name="connsiteX37" fmla="*/ 2371061 w 7538484"/>
              <a:gd name="connsiteY37" fmla="*/ 340242 h 1148316"/>
              <a:gd name="connsiteX38" fmla="*/ 2381693 w 7538484"/>
              <a:gd name="connsiteY38" fmla="*/ 372140 h 1148316"/>
              <a:gd name="connsiteX39" fmla="*/ 2402959 w 7538484"/>
              <a:gd name="connsiteY39" fmla="*/ 318977 h 1148316"/>
              <a:gd name="connsiteX40" fmla="*/ 2445489 w 7538484"/>
              <a:gd name="connsiteY40" fmla="*/ 265814 h 1148316"/>
              <a:gd name="connsiteX41" fmla="*/ 2626242 w 7538484"/>
              <a:gd name="connsiteY41" fmla="*/ 191386 h 1148316"/>
              <a:gd name="connsiteX42" fmla="*/ 2700670 w 7538484"/>
              <a:gd name="connsiteY42" fmla="*/ 180754 h 1148316"/>
              <a:gd name="connsiteX43" fmla="*/ 2775098 w 7538484"/>
              <a:gd name="connsiteY43" fmla="*/ 159488 h 1148316"/>
              <a:gd name="connsiteX44" fmla="*/ 3157870 w 7538484"/>
              <a:gd name="connsiteY44" fmla="*/ 159488 h 1148316"/>
              <a:gd name="connsiteX45" fmla="*/ 3179135 w 7538484"/>
              <a:gd name="connsiteY45" fmla="*/ 180754 h 1148316"/>
              <a:gd name="connsiteX46" fmla="*/ 3211033 w 7538484"/>
              <a:gd name="connsiteY46" fmla="*/ 202019 h 1148316"/>
              <a:gd name="connsiteX47" fmla="*/ 3232298 w 7538484"/>
              <a:gd name="connsiteY47" fmla="*/ 233916 h 1148316"/>
              <a:gd name="connsiteX48" fmla="*/ 3285461 w 7538484"/>
              <a:gd name="connsiteY48" fmla="*/ 223284 h 1148316"/>
              <a:gd name="connsiteX49" fmla="*/ 3327991 w 7538484"/>
              <a:gd name="connsiteY49" fmla="*/ 202019 h 1148316"/>
              <a:gd name="connsiteX50" fmla="*/ 3402419 w 7538484"/>
              <a:gd name="connsiteY50" fmla="*/ 191386 h 1148316"/>
              <a:gd name="connsiteX51" fmla="*/ 3572540 w 7538484"/>
              <a:gd name="connsiteY51" fmla="*/ 148856 h 1148316"/>
              <a:gd name="connsiteX52" fmla="*/ 3657600 w 7538484"/>
              <a:gd name="connsiteY52" fmla="*/ 127591 h 1148316"/>
              <a:gd name="connsiteX53" fmla="*/ 3732028 w 7538484"/>
              <a:gd name="connsiteY53" fmla="*/ 106326 h 1148316"/>
              <a:gd name="connsiteX54" fmla="*/ 4061638 w 7538484"/>
              <a:gd name="connsiteY54" fmla="*/ 74428 h 1148316"/>
              <a:gd name="connsiteX55" fmla="*/ 4146698 w 7538484"/>
              <a:gd name="connsiteY55" fmla="*/ 85061 h 1148316"/>
              <a:gd name="connsiteX56" fmla="*/ 4157331 w 7538484"/>
              <a:gd name="connsiteY56" fmla="*/ 116958 h 1148316"/>
              <a:gd name="connsiteX57" fmla="*/ 4189228 w 7538484"/>
              <a:gd name="connsiteY57" fmla="*/ 138223 h 1148316"/>
              <a:gd name="connsiteX58" fmla="*/ 4242391 w 7538484"/>
              <a:gd name="connsiteY58" fmla="*/ 116958 h 1148316"/>
              <a:gd name="connsiteX59" fmla="*/ 4284921 w 7538484"/>
              <a:gd name="connsiteY59" fmla="*/ 95693 h 1148316"/>
              <a:gd name="connsiteX60" fmla="*/ 4359349 w 7538484"/>
              <a:gd name="connsiteY60" fmla="*/ 74428 h 1148316"/>
              <a:gd name="connsiteX61" fmla="*/ 4550735 w 7538484"/>
              <a:gd name="connsiteY61" fmla="*/ 42530 h 1148316"/>
              <a:gd name="connsiteX62" fmla="*/ 4657061 w 7538484"/>
              <a:gd name="connsiteY62" fmla="*/ 21265 h 1148316"/>
              <a:gd name="connsiteX63" fmla="*/ 4912242 w 7538484"/>
              <a:gd name="connsiteY63" fmla="*/ 31898 h 1148316"/>
              <a:gd name="connsiteX64" fmla="*/ 4933507 w 7538484"/>
              <a:gd name="connsiteY64" fmla="*/ 63795 h 1148316"/>
              <a:gd name="connsiteX65" fmla="*/ 5082363 w 7538484"/>
              <a:gd name="connsiteY65" fmla="*/ 21265 h 1148316"/>
              <a:gd name="connsiteX66" fmla="*/ 5146159 w 7538484"/>
              <a:gd name="connsiteY66" fmla="*/ 10633 h 1148316"/>
              <a:gd name="connsiteX67" fmla="*/ 5635256 w 7538484"/>
              <a:gd name="connsiteY67" fmla="*/ 21265 h 1148316"/>
              <a:gd name="connsiteX68" fmla="*/ 5677786 w 7538484"/>
              <a:gd name="connsiteY68" fmla="*/ 74428 h 1148316"/>
              <a:gd name="connsiteX69" fmla="*/ 5773479 w 7538484"/>
              <a:gd name="connsiteY69" fmla="*/ 53163 h 1148316"/>
              <a:gd name="connsiteX70" fmla="*/ 5911703 w 7538484"/>
              <a:gd name="connsiteY70" fmla="*/ 10633 h 1148316"/>
              <a:gd name="connsiteX71" fmla="*/ 6124354 w 7538484"/>
              <a:gd name="connsiteY71" fmla="*/ 0 h 1148316"/>
              <a:gd name="connsiteX72" fmla="*/ 6517759 w 7538484"/>
              <a:gd name="connsiteY72" fmla="*/ 10633 h 1148316"/>
              <a:gd name="connsiteX73" fmla="*/ 6570921 w 7538484"/>
              <a:gd name="connsiteY73" fmla="*/ 31898 h 1148316"/>
              <a:gd name="connsiteX74" fmla="*/ 6666614 w 7538484"/>
              <a:gd name="connsiteY74" fmla="*/ 10633 h 1148316"/>
              <a:gd name="connsiteX75" fmla="*/ 7102549 w 7538484"/>
              <a:gd name="connsiteY75" fmla="*/ 31898 h 1148316"/>
              <a:gd name="connsiteX76" fmla="*/ 7432159 w 7538484"/>
              <a:gd name="connsiteY76" fmla="*/ 63795 h 1148316"/>
              <a:gd name="connsiteX77" fmla="*/ 7464056 w 7538484"/>
              <a:gd name="connsiteY77" fmla="*/ 85061 h 1148316"/>
              <a:gd name="connsiteX78" fmla="*/ 7538484 w 7538484"/>
              <a:gd name="connsiteY78" fmla="*/ 95693 h 114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538484" h="1148316">
                <a:moveTo>
                  <a:pt x="0" y="1148316"/>
                </a:moveTo>
                <a:cubicBezTo>
                  <a:pt x="10633" y="1130595"/>
                  <a:pt x="21862" y="1113219"/>
                  <a:pt x="31898" y="1095154"/>
                </a:cubicBezTo>
                <a:cubicBezTo>
                  <a:pt x="39596" y="1081298"/>
                  <a:pt x="45299" y="1066385"/>
                  <a:pt x="53163" y="1052623"/>
                </a:cubicBezTo>
                <a:cubicBezTo>
                  <a:pt x="67478" y="1027572"/>
                  <a:pt x="90031" y="1001007"/>
                  <a:pt x="106326" y="978195"/>
                </a:cubicBezTo>
                <a:cubicBezTo>
                  <a:pt x="113753" y="967797"/>
                  <a:pt x="119101" y="955849"/>
                  <a:pt x="127591" y="946298"/>
                </a:cubicBezTo>
                <a:cubicBezTo>
                  <a:pt x="147571" y="923821"/>
                  <a:pt x="170121" y="903767"/>
                  <a:pt x="191386" y="882502"/>
                </a:cubicBezTo>
                <a:cubicBezTo>
                  <a:pt x="209458" y="864430"/>
                  <a:pt x="255182" y="839972"/>
                  <a:pt x="255182" y="839972"/>
                </a:cubicBezTo>
                <a:cubicBezTo>
                  <a:pt x="279991" y="843516"/>
                  <a:pt x="304652" y="852874"/>
                  <a:pt x="329610" y="850605"/>
                </a:cubicBezTo>
                <a:cubicBezTo>
                  <a:pt x="392500" y="844888"/>
                  <a:pt x="356148" y="825385"/>
                  <a:pt x="393405" y="797442"/>
                </a:cubicBezTo>
                <a:cubicBezTo>
                  <a:pt x="412425" y="783177"/>
                  <a:pt x="436328" y="776929"/>
                  <a:pt x="457200" y="765544"/>
                </a:cubicBezTo>
                <a:cubicBezTo>
                  <a:pt x="475343" y="755648"/>
                  <a:pt x="492220" y="743543"/>
                  <a:pt x="510363" y="733647"/>
                </a:cubicBezTo>
                <a:cubicBezTo>
                  <a:pt x="531235" y="722262"/>
                  <a:pt x="553287" y="713134"/>
                  <a:pt x="574159" y="701749"/>
                </a:cubicBezTo>
                <a:cubicBezTo>
                  <a:pt x="632596" y="669874"/>
                  <a:pt x="626223" y="664993"/>
                  <a:pt x="691117" y="637954"/>
                </a:cubicBezTo>
                <a:cubicBezTo>
                  <a:pt x="711808" y="629333"/>
                  <a:pt x="734100" y="625013"/>
                  <a:pt x="754912" y="616688"/>
                </a:cubicBezTo>
                <a:cubicBezTo>
                  <a:pt x="886255" y="564150"/>
                  <a:pt x="726693" y="619005"/>
                  <a:pt x="829340" y="584791"/>
                </a:cubicBezTo>
                <a:cubicBezTo>
                  <a:pt x="865645" y="588825"/>
                  <a:pt x="927033" y="580810"/>
                  <a:pt x="956931" y="616688"/>
                </a:cubicBezTo>
                <a:cubicBezTo>
                  <a:pt x="967078" y="628865"/>
                  <a:pt x="971108" y="645042"/>
                  <a:pt x="978196" y="659219"/>
                </a:cubicBezTo>
                <a:cubicBezTo>
                  <a:pt x="969543" y="693829"/>
                  <a:pt x="964640" y="773253"/>
                  <a:pt x="882503" y="691116"/>
                </a:cubicBezTo>
                <a:cubicBezTo>
                  <a:pt x="863468" y="672081"/>
                  <a:pt x="900007" y="611255"/>
                  <a:pt x="914400" y="595423"/>
                </a:cubicBezTo>
                <a:cubicBezTo>
                  <a:pt x="941373" y="565753"/>
                  <a:pt x="971107" y="538716"/>
                  <a:pt x="999461" y="510363"/>
                </a:cubicBezTo>
                <a:lnTo>
                  <a:pt x="1031359" y="478465"/>
                </a:lnTo>
                <a:cubicBezTo>
                  <a:pt x="1039989" y="469835"/>
                  <a:pt x="1118409" y="451387"/>
                  <a:pt x="1137684" y="446568"/>
                </a:cubicBezTo>
                <a:cubicBezTo>
                  <a:pt x="1144772" y="439479"/>
                  <a:pt x="1148954" y="426071"/>
                  <a:pt x="1158949" y="425302"/>
                </a:cubicBezTo>
                <a:cubicBezTo>
                  <a:pt x="1197980" y="422299"/>
                  <a:pt x="1237629" y="427733"/>
                  <a:pt x="1275907" y="435935"/>
                </a:cubicBezTo>
                <a:cubicBezTo>
                  <a:pt x="1288402" y="438613"/>
                  <a:pt x="1297582" y="449533"/>
                  <a:pt x="1307805" y="457200"/>
                </a:cubicBezTo>
                <a:cubicBezTo>
                  <a:pt x="1366737" y="501399"/>
                  <a:pt x="1350750" y="484403"/>
                  <a:pt x="1382233" y="531628"/>
                </a:cubicBezTo>
                <a:cubicBezTo>
                  <a:pt x="1399918" y="584688"/>
                  <a:pt x="1383213" y="562546"/>
                  <a:pt x="1414131" y="531628"/>
                </a:cubicBezTo>
                <a:cubicBezTo>
                  <a:pt x="1423167" y="522592"/>
                  <a:pt x="1435396" y="517451"/>
                  <a:pt x="1446028" y="510363"/>
                </a:cubicBezTo>
                <a:cubicBezTo>
                  <a:pt x="1460205" y="489098"/>
                  <a:pt x="1467294" y="460745"/>
                  <a:pt x="1488559" y="446568"/>
                </a:cubicBezTo>
                <a:cubicBezTo>
                  <a:pt x="1551443" y="404645"/>
                  <a:pt x="1557764" y="398317"/>
                  <a:pt x="1626782" y="361507"/>
                </a:cubicBezTo>
                <a:cubicBezTo>
                  <a:pt x="1654753" y="346589"/>
                  <a:pt x="1683871" y="333895"/>
                  <a:pt x="1711842" y="318977"/>
                </a:cubicBezTo>
                <a:cubicBezTo>
                  <a:pt x="1759601" y="293506"/>
                  <a:pt x="1820834" y="252852"/>
                  <a:pt x="1871331" y="233916"/>
                </a:cubicBezTo>
                <a:cubicBezTo>
                  <a:pt x="1898696" y="223654"/>
                  <a:pt x="1928152" y="220181"/>
                  <a:pt x="1956391" y="212651"/>
                </a:cubicBezTo>
                <a:cubicBezTo>
                  <a:pt x="2097490" y="175025"/>
                  <a:pt x="1978555" y="194652"/>
                  <a:pt x="2200940" y="180754"/>
                </a:cubicBezTo>
                <a:cubicBezTo>
                  <a:pt x="2225749" y="184298"/>
                  <a:pt x="2251364" y="184185"/>
                  <a:pt x="2275368" y="191386"/>
                </a:cubicBezTo>
                <a:cubicBezTo>
                  <a:pt x="2303720" y="199891"/>
                  <a:pt x="2314355" y="221868"/>
                  <a:pt x="2328531" y="244549"/>
                </a:cubicBezTo>
                <a:cubicBezTo>
                  <a:pt x="2339484" y="262074"/>
                  <a:pt x="2349796" y="279991"/>
                  <a:pt x="2360428" y="297712"/>
                </a:cubicBezTo>
                <a:cubicBezTo>
                  <a:pt x="2363972" y="311889"/>
                  <a:pt x="2367047" y="326191"/>
                  <a:pt x="2371061" y="340242"/>
                </a:cubicBezTo>
                <a:cubicBezTo>
                  <a:pt x="2374140" y="351019"/>
                  <a:pt x="2372368" y="378357"/>
                  <a:pt x="2381693" y="372140"/>
                </a:cubicBezTo>
                <a:cubicBezTo>
                  <a:pt x="2397574" y="361553"/>
                  <a:pt x="2393139" y="335343"/>
                  <a:pt x="2402959" y="318977"/>
                </a:cubicBezTo>
                <a:cubicBezTo>
                  <a:pt x="2414635" y="299517"/>
                  <a:pt x="2427022" y="279005"/>
                  <a:pt x="2445489" y="265814"/>
                </a:cubicBezTo>
                <a:cubicBezTo>
                  <a:pt x="2494746" y="230630"/>
                  <a:pt x="2565901" y="204316"/>
                  <a:pt x="2626242" y="191386"/>
                </a:cubicBezTo>
                <a:cubicBezTo>
                  <a:pt x="2650747" y="186135"/>
                  <a:pt x="2675861" y="184298"/>
                  <a:pt x="2700670" y="180754"/>
                </a:cubicBezTo>
                <a:cubicBezTo>
                  <a:pt x="2725479" y="173665"/>
                  <a:pt x="2749869" y="164894"/>
                  <a:pt x="2775098" y="159488"/>
                </a:cubicBezTo>
                <a:cubicBezTo>
                  <a:pt x="2900725" y="132568"/>
                  <a:pt x="3032163" y="155154"/>
                  <a:pt x="3157870" y="159488"/>
                </a:cubicBezTo>
                <a:cubicBezTo>
                  <a:pt x="3164958" y="166577"/>
                  <a:pt x="3171307" y="174492"/>
                  <a:pt x="3179135" y="180754"/>
                </a:cubicBezTo>
                <a:cubicBezTo>
                  <a:pt x="3189114" y="188737"/>
                  <a:pt x="3201997" y="192983"/>
                  <a:pt x="3211033" y="202019"/>
                </a:cubicBezTo>
                <a:cubicBezTo>
                  <a:pt x="3220069" y="211055"/>
                  <a:pt x="3225210" y="223284"/>
                  <a:pt x="3232298" y="233916"/>
                </a:cubicBezTo>
                <a:cubicBezTo>
                  <a:pt x="3250019" y="230372"/>
                  <a:pt x="3268316" y="228999"/>
                  <a:pt x="3285461" y="223284"/>
                </a:cubicBezTo>
                <a:cubicBezTo>
                  <a:pt x="3300498" y="218272"/>
                  <a:pt x="3312700" y="206189"/>
                  <a:pt x="3327991" y="202019"/>
                </a:cubicBezTo>
                <a:cubicBezTo>
                  <a:pt x="3352169" y="195425"/>
                  <a:pt x="3377930" y="196710"/>
                  <a:pt x="3402419" y="191386"/>
                </a:cubicBezTo>
                <a:cubicBezTo>
                  <a:pt x="3459537" y="178969"/>
                  <a:pt x="3515833" y="163033"/>
                  <a:pt x="3572540" y="148856"/>
                </a:cubicBezTo>
                <a:cubicBezTo>
                  <a:pt x="3600893" y="141768"/>
                  <a:pt x="3629499" y="135620"/>
                  <a:pt x="3657600" y="127591"/>
                </a:cubicBezTo>
                <a:cubicBezTo>
                  <a:pt x="3682409" y="120503"/>
                  <a:pt x="3706607" y="110747"/>
                  <a:pt x="3732028" y="106326"/>
                </a:cubicBezTo>
                <a:cubicBezTo>
                  <a:pt x="3853314" y="85233"/>
                  <a:pt x="3939949" y="82541"/>
                  <a:pt x="4061638" y="74428"/>
                </a:cubicBezTo>
                <a:cubicBezTo>
                  <a:pt x="4089991" y="77972"/>
                  <a:pt x="4120587" y="73456"/>
                  <a:pt x="4146698" y="85061"/>
                </a:cubicBezTo>
                <a:cubicBezTo>
                  <a:pt x="4156940" y="89613"/>
                  <a:pt x="4150330" y="108206"/>
                  <a:pt x="4157331" y="116958"/>
                </a:cubicBezTo>
                <a:cubicBezTo>
                  <a:pt x="4165314" y="126936"/>
                  <a:pt x="4178596" y="131135"/>
                  <a:pt x="4189228" y="138223"/>
                </a:cubicBezTo>
                <a:cubicBezTo>
                  <a:pt x="4206949" y="131135"/>
                  <a:pt x="4224950" y="124710"/>
                  <a:pt x="4242391" y="116958"/>
                </a:cubicBezTo>
                <a:cubicBezTo>
                  <a:pt x="4256875" y="110521"/>
                  <a:pt x="4270025" y="101110"/>
                  <a:pt x="4284921" y="95693"/>
                </a:cubicBezTo>
                <a:cubicBezTo>
                  <a:pt x="4309170" y="86875"/>
                  <a:pt x="4334048" y="79488"/>
                  <a:pt x="4359349" y="74428"/>
                </a:cubicBezTo>
                <a:cubicBezTo>
                  <a:pt x="4422768" y="61744"/>
                  <a:pt x="4487067" y="53899"/>
                  <a:pt x="4550735" y="42530"/>
                </a:cubicBezTo>
                <a:cubicBezTo>
                  <a:pt x="4586316" y="36176"/>
                  <a:pt x="4621619" y="28353"/>
                  <a:pt x="4657061" y="21265"/>
                </a:cubicBezTo>
                <a:cubicBezTo>
                  <a:pt x="4742121" y="24809"/>
                  <a:pt x="4828098" y="18953"/>
                  <a:pt x="4912242" y="31898"/>
                </a:cubicBezTo>
                <a:cubicBezTo>
                  <a:pt x="4924872" y="33841"/>
                  <a:pt x="4920753" y="64592"/>
                  <a:pt x="4933507" y="63795"/>
                </a:cubicBezTo>
                <a:cubicBezTo>
                  <a:pt x="4985011" y="60576"/>
                  <a:pt x="5032744" y="35442"/>
                  <a:pt x="5082363" y="21265"/>
                </a:cubicBezTo>
                <a:cubicBezTo>
                  <a:pt x="5103092" y="15342"/>
                  <a:pt x="5124894" y="14177"/>
                  <a:pt x="5146159" y="10633"/>
                </a:cubicBezTo>
                <a:cubicBezTo>
                  <a:pt x="5309191" y="14177"/>
                  <a:pt x="5472490" y="11300"/>
                  <a:pt x="5635256" y="21265"/>
                </a:cubicBezTo>
                <a:cubicBezTo>
                  <a:pt x="5667987" y="23269"/>
                  <a:pt x="5670561" y="52752"/>
                  <a:pt x="5677786" y="74428"/>
                </a:cubicBezTo>
                <a:cubicBezTo>
                  <a:pt x="5708129" y="68359"/>
                  <a:pt x="5743455" y="62170"/>
                  <a:pt x="5773479" y="53163"/>
                </a:cubicBezTo>
                <a:cubicBezTo>
                  <a:pt x="5800253" y="45131"/>
                  <a:pt x="5886513" y="13432"/>
                  <a:pt x="5911703" y="10633"/>
                </a:cubicBezTo>
                <a:cubicBezTo>
                  <a:pt x="5982241" y="2795"/>
                  <a:pt x="6053470" y="3544"/>
                  <a:pt x="6124354" y="0"/>
                </a:cubicBezTo>
                <a:cubicBezTo>
                  <a:pt x="6255489" y="3544"/>
                  <a:pt x="6386909" y="1287"/>
                  <a:pt x="6517759" y="10633"/>
                </a:cubicBezTo>
                <a:cubicBezTo>
                  <a:pt x="6536796" y="11993"/>
                  <a:pt x="6551930" y="29999"/>
                  <a:pt x="6570921" y="31898"/>
                </a:cubicBezTo>
                <a:cubicBezTo>
                  <a:pt x="6580559" y="32862"/>
                  <a:pt x="6653332" y="13953"/>
                  <a:pt x="6666614" y="10633"/>
                </a:cubicBezTo>
                <a:cubicBezTo>
                  <a:pt x="6811926" y="17721"/>
                  <a:pt x="6957414" y="21819"/>
                  <a:pt x="7102549" y="31898"/>
                </a:cubicBezTo>
                <a:cubicBezTo>
                  <a:pt x="7212667" y="39545"/>
                  <a:pt x="7432159" y="63795"/>
                  <a:pt x="7432159" y="63795"/>
                </a:cubicBezTo>
                <a:cubicBezTo>
                  <a:pt x="7442791" y="70884"/>
                  <a:pt x="7452311" y="80027"/>
                  <a:pt x="7464056" y="85061"/>
                </a:cubicBezTo>
                <a:cubicBezTo>
                  <a:pt x="7494880" y="98272"/>
                  <a:pt x="7507996" y="95693"/>
                  <a:pt x="7538484" y="956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942753" y="5795779"/>
            <a:ext cx="7687340" cy="765544"/>
          </a:xfrm>
          <a:custGeom>
            <a:avLst/>
            <a:gdLst>
              <a:gd name="connsiteX0" fmla="*/ 0 w 7687340"/>
              <a:gd name="connsiteY0" fmla="*/ 0 h 765544"/>
              <a:gd name="connsiteX1" fmla="*/ 53163 w 7687340"/>
              <a:gd name="connsiteY1" fmla="*/ 21265 h 765544"/>
              <a:gd name="connsiteX2" fmla="*/ 85061 w 7687340"/>
              <a:gd name="connsiteY2" fmla="*/ 42530 h 765544"/>
              <a:gd name="connsiteX3" fmla="*/ 127591 w 7687340"/>
              <a:gd name="connsiteY3" fmla="*/ 74428 h 765544"/>
              <a:gd name="connsiteX4" fmla="*/ 233916 w 7687340"/>
              <a:gd name="connsiteY4" fmla="*/ 95693 h 765544"/>
              <a:gd name="connsiteX5" fmla="*/ 680484 w 7687340"/>
              <a:gd name="connsiteY5" fmla="*/ 74428 h 765544"/>
              <a:gd name="connsiteX6" fmla="*/ 978195 w 7687340"/>
              <a:gd name="connsiteY6" fmla="*/ 74428 h 765544"/>
              <a:gd name="connsiteX7" fmla="*/ 999461 w 7687340"/>
              <a:gd name="connsiteY7" fmla="*/ 106325 h 765544"/>
              <a:gd name="connsiteX8" fmla="*/ 1010093 w 7687340"/>
              <a:gd name="connsiteY8" fmla="*/ 148856 h 765544"/>
              <a:gd name="connsiteX9" fmla="*/ 1041991 w 7687340"/>
              <a:gd name="connsiteY9" fmla="*/ 180753 h 765544"/>
              <a:gd name="connsiteX10" fmla="*/ 1297172 w 7687340"/>
              <a:gd name="connsiteY10" fmla="*/ 212651 h 765544"/>
              <a:gd name="connsiteX11" fmla="*/ 1329070 w 7687340"/>
              <a:gd name="connsiteY11" fmla="*/ 244549 h 765544"/>
              <a:gd name="connsiteX12" fmla="*/ 1350335 w 7687340"/>
              <a:gd name="connsiteY12" fmla="*/ 276446 h 765544"/>
              <a:gd name="connsiteX13" fmla="*/ 1382233 w 7687340"/>
              <a:gd name="connsiteY13" fmla="*/ 287079 h 765544"/>
              <a:gd name="connsiteX14" fmla="*/ 1424763 w 7687340"/>
              <a:gd name="connsiteY14" fmla="*/ 308344 h 765544"/>
              <a:gd name="connsiteX15" fmla="*/ 1594884 w 7687340"/>
              <a:gd name="connsiteY15" fmla="*/ 329609 h 765544"/>
              <a:gd name="connsiteX16" fmla="*/ 1733107 w 7687340"/>
              <a:gd name="connsiteY16" fmla="*/ 350874 h 765544"/>
              <a:gd name="connsiteX17" fmla="*/ 1839433 w 7687340"/>
              <a:gd name="connsiteY17" fmla="*/ 372139 h 765544"/>
              <a:gd name="connsiteX18" fmla="*/ 2062716 w 7687340"/>
              <a:gd name="connsiteY18" fmla="*/ 393404 h 765544"/>
              <a:gd name="connsiteX19" fmla="*/ 2658140 w 7687340"/>
              <a:gd name="connsiteY19" fmla="*/ 425302 h 765544"/>
              <a:gd name="connsiteX20" fmla="*/ 2902688 w 7687340"/>
              <a:gd name="connsiteY20" fmla="*/ 435935 h 765544"/>
              <a:gd name="connsiteX21" fmla="*/ 2934586 w 7687340"/>
              <a:gd name="connsiteY21" fmla="*/ 446567 h 765544"/>
              <a:gd name="connsiteX22" fmla="*/ 2987749 w 7687340"/>
              <a:gd name="connsiteY22" fmla="*/ 457200 h 765544"/>
              <a:gd name="connsiteX23" fmla="*/ 3040912 w 7687340"/>
              <a:gd name="connsiteY23" fmla="*/ 478465 h 765544"/>
              <a:gd name="connsiteX24" fmla="*/ 3072809 w 7687340"/>
              <a:gd name="connsiteY24" fmla="*/ 489097 h 765544"/>
              <a:gd name="connsiteX25" fmla="*/ 3115340 w 7687340"/>
              <a:gd name="connsiteY25" fmla="*/ 510363 h 765544"/>
              <a:gd name="connsiteX26" fmla="*/ 3179135 w 7687340"/>
              <a:gd name="connsiteY26" fmla="*/ 531628 h 765544"/>
              <a:gd name="connsiteX27" fmla="*/ 3232298 w 7687340"/>
              <a:gd name="connsiteY27" fmla="*/ 552893 h 765544"/>
              <a:gd name="connsiteX28" fmla="*/ 3274828 w 7687340"/>
              <a:gd name="connsiteY28" fmla="*/ 563525 h 765544"/>
              <a:gd name="connsiteX29" fmla="*/ 3530009 w 7687340"/>
              <a:gd name="connsiteY29" fmla="*/ 584791 h 765544"/>
              <a:gd name="connsiteX30" fmla="*/ 3572540 w 7687340"/>
              <a:gd name="connsiteY30" fmla="*/ 595423 h 765544"/>
              <a:gd name="connsiteX31" fmla="*/ 3604437 w 7687340"/>
              <a:gd name="connsiteY31" fmla="*/ 606056 h 765544"/>
              <a:gd name="connsiteX32" fmla="*/ 3678865 w 7687340"/>
              <a:gd name="connsiteY32" fmla="*/ 616688 h 765544"/>
              <a:gd name="connsiteX33" fmla="*/ 3955312 w 7687340"/>
              <a:gd name="connsiteY33" fmla="*/ 606056 h 765544"/>
              <a:gd name="connsiteX34" fmla="*/ 4104167 w 7687340"/>
              <a:gd name="connsiteY34" fmla="*/ 563525 h 765544"/>
              <a:gd name="connsiteX35" fmla="*/ 4178595 w 7687340"/>
              <a:gd name="connsiteY35" fmla="*/ 542260 h 765544"/>
              <a:gd name="connsiteX36" fmla="*/ 4465674 w 7687340"/>
              <a:gd name="connsiteY36" fmla="*/ 510363 h 765544"/>
              <a:gd name="connsiteX37" fmla="*/ 4582633 w 7687340"/>
              <a:gd name="connsiteY37" fmla="*/ 520995 h 765544"/>
              <a:gd name="connsiteX38" fmla="*/ 4646428 w 7687340"/>
              <a:gd name="connsiteY38" fmla="*/ 563525 h 765544"/>
              <a:gd name="connsiteX39" fmla="*/ 4731488 w 7687340"/>
              <a:gd name="connsiteY39" fmla="*/ 595423 h 765544"/>
              <a:gd name="connsiteX40" fmla="*/ 4763386 w 7687340"/>
              <a:gd name="connsiteY40" fmla="*/ 606056 h 765544"/>
              <a:gd name="connsiteX41" fmla="*/ 5061098 w 7687340"/>
              <a:gd name="connsiteY41" fmla="*/ 616688 h 765544"/>
              <a:gd name="connsiteX42" fmla="*/ 5156791 w 7687340"/>
              <a:gd name="connsiteY42" fmla="*/ 627321 h 765544"/>
              <a:gd name="connsiteX43" fmla="*/ 5326912 w 7687340"/>
              <a:gd name="connsiteY43" fmla="*/ 648586 h 765544"/>
              <a:gd name="connsiteX44" fmla="*/ 5932967 w 7687340"/>
              <a:gd name="connsiteY44" fmla="*/ 659218 h 765544"/>
              <a:gd name="connsiteX45" fmla="*/ 6039293 w 7687340"/>
              <a:gd name="connsiteY45" fmla="*/ 669851 h 765544"/>
              <a:gd name="connsiteX46" fmla="*/ 6113721 w 7687340"/>
              <a:gd name="connsiteY46" fmla="*/ 680484 h 765544"/>
              <a:gd name="connsiteX47" fmla="*/ 6241312 w 7687340"/>
              <a:gd name="connsiteY47" fmla="*/ 691116 h 765544"/>
              <a:gd name="connsiteX48" fmla="*/ 6528391 w 7687340"/>
              <a:gd name="connsiteY48" fmla="*/ 723014 h 765544"/>
              <a:gd name="connsiteX49" fmla="*/ 6687879 w 7687340"/>
              <a:gd name="connsiteY49" fmla="*/ 744279 h 765544"/>
              <a:gd name="connsiteX50" fmla="*/ 6751674 w 7687340"/>
              <a:gd name="connsiteY50" fmla="*/ 754911 h 765544"/>
              <a:gd name="connsiteX51" fmla="*/ 6911163 w 7687340"/>
              <a:gd name="connsiteY51" fmla="*/ 765544 h 765544"/>
              <a:gd name="connsiteX52" fmla="*/ 7060019 w 7687340"/>
              <a:gd name="connsiteY52" fmla="*/ 754911 h 765544"/>
              <a:gd name="connsiteX53" fmla="*/ 7091916 w 7687340"/>
              <a:gd name="connsiteY53" fmla="*/ 744279 h 765544"/>
              <a:gd name="connsiteX54" fmla="*/ 7123814 w 7687340"/>
              <a:gd name="connsiteY54" fmla="*/ 701749 h 765544"/>
              <a:gd name="connsiteX55" fmla="*/ 7230140 w 7687340"/>
              <a:gd name="connsiteY55" fmla="*/ 659218 h 765544"/>
              <a:gd name="connsiteX56" fmla="*/ 7262037 w 7687340"/>
              <a:gd name="connsiteY56" fmla="*/ 648586 h 765544"/>
              <a:gd name="connsiteX57" fmla="*/ 7442791 w 7687340"/>
              <a:gd name="connsiteY57" fmla="*/ 616688 h 765544"/>
              <a:gd name="connsiteX58" fmla="*/ 7527851 w 7687340"/>
              <a:gd name="connsiteY58" fmla="*/ 606056 h 765544"/>
              <a:gd name="connsiteX59" fmla="*/ 7581014 w 7687340"/>
              <a:gd name="connsiteY59" fmla="*/ 595423 h 765544"/>
              <a:gd name="connsiteX60" fmla="*/ 7687340 w 7687340"/>
              <a:gd name="connsiteY60" fmla="*/ 584791 h 76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687340" h="765544">
                <a:moveTo>
                  <a:pt x="0" y="0"/>
                </a:moveTo>
                <a:cubicBezTo>
                  <a:pt x="17721" y="7088"/>
                  <a:pt x="36092" y="12730"/>
                  <a:pt x="53163" y="21265"/>
                </a:cubicBezTo>
                <a:cubicBezTo>
                  <a:pt x="64593" y="26980"/>
                  <a:pt x="74662" y="35102"/>
                  <a:pt x="85061" y="42530"/>
                </a:cubicBezTo>
                <a:cubicBezTo>
                  <a:pt x="99481" y="52830"/>
                  <a:pt x="111741" y="66503"/>
                  <a:pt x="127591" y="74428"/>
                </a:cubicBezTo>
                <a:cubicBezTo>
                  <a:pt x="143449" y="82357"/>
                  <a:pt x="225912" y="94359"/>
                  <a:pt x="233916" y="95693"/>
                </a:cubicBezTo>
                <a:lnTo>
                  <a:pt x="680484" y="74428"/>
                </a:lnTo>
                <a:cubicBezTo>
                  <a:pt x="910174" y="62547"/>
                  <a:pt x="781233" y="58014"/>
                  <a:pt x="978195" y="74428"/>
                </a:cubicBezTo>
                <a:cubicBezTo>
                  <a:pt x="985284" y="85060"/>
                  <a:pt x="994427" y="94580"/>
                  <a:pt x="999461" y="106325"/>
                </a:cubicBezTo>
                <a:cubicBezTo>
                  <a:pt x="1005217" y="119757"/>
                  <a:pt x="1002843" y="136168"/>
                  <a:pt x="1010093" y="148856"/>
                </a:cubicBezTo>
                <a:cubicBezTo>
                  <a:pt x="1017553" y="161911"/>
                  <a:pt x="1028302" y="174531"/>
                  <a:pt x="1041991" y="180753"/>
                </a:cubicBezTo>
                <a:cubicBezTo>
                  <a:pt x="1109035" y="211227"/>
                  <a:pt x="1240067" y="209082"/>
                  <a:pt x="1297172" y="212651"/>
                </a:cubicBezTo>
                <a:cubicBezTo>
                  <a:pt x="1307805" y="223284"/>
                  <a:pt x="1319444" y="232997"/>
                  <a:pt x="1329070" y="244549"/>
                </a:cubicBezTo>
                <a:cubicBezTo>
                  <a:pt x="1337251" y="254366"/>
                  <a:pt x="1340357" y="268463"/>
                  <a:pt x="1350335" y="276446"/>
                </a:cubicBezTo>
                <a:cubicBezTo>
                  <a:pt x="1359087" y="283447"/>
                  <a:pt x="1371931" y="282664"/>
                  <a:pt x="1382233" y="287079"/>
                </a:cubicBezTo>
                <a:cubicBezTo>
                  <a:pt x="1396801" y="293323"/>
                  <a:pt x="1410195" y="302100"/>
                  <a:pt x="1424763" y="308344"/>
                </a:cubicBezTo>
                <a:cubicBezTo>
                  <a:pt x="1481094" y="332486"/>
                  <a:pt x="1525496" y="322670"/>
                  <a:pt x="1594884" y="329609"/>
                </a:cubicBezTo>
                <a:cubicBezTo>
                  <a:pt x="1629072" y="333028"/>
                  <a:pt x="1697566" y="344951"/>
                  <a:pt x="1733107" y="350874"/>
                </a:cubicBezTo>
                <a:cubicBezTo>
                  <a:pt x="1782742" y="367420"/>
                  <a:pt x="1767411" y="364422"/>
                  <a:pt x="1839433" y="372139"/>
                </a:cubicBezTo>
                <a:cubicBezTo>
                  <a:pt x="1913772" y="380104"/>
                  <a:pt x="2062716" y="393404"/>
                  <a:pt x="2062716" y="393404"/>
                </a:cubicBezTo>
                <a:cubicBezTo>
                  <a:pt x="2328946" y="446652"/>
                  <a:pt x="2132907" y="413884"/>
                  <a:pt x="2658140" y="425302"/>
                </a:cubicBezTo>
                <a:cubicBezTo>
                  <a:pt x="2739656" y="428846"/>
                  <a:pt x="2821335" y="429677"/>
                  <a:pt x="2902688" y="435935"/>
                </a:cubicBezTo>
                <a:cubicBezTo>
                  <a:pt x="2913863" y="436795"/>
                  <a:pt x="2923713" y="443849"/>
                  <a:pt x="2934586" y="446567"/>
                </a:cubicBezTo>
                <a:cubicBezTo>
                  <a:pt x="2952118" y="450950"/>
                  <a:pt x="2970439" y="452007"/>
                  <a:pt x="2987749" y="457200"/>
                </a:cubicBezTo>
                <a:cubicBezTo>
                  <a:pt x="3006030" y="462684"/>
                  <a:pt x="3023041" y="471764"/>
                  <a:pt x="3040912" y="478465"/>
                </a:cubicBezTo>
                <a:cubicBezTo>
                  <a:pt x="3051406" y="482400"/>
                  <a:pt x="3062508" y="484682"/>
                  <a:pt x="3072809" y="489097"/>
                </a:cubicBezTo>
                <a:cubicBezTo>
                  <a:pt x="3087378" y="495341"/>
                  <a:pt x="3100623" y="504476"/>
                  <a:pt x="3115340" y="510363"/>
                </a:cubicBezTo>
                <a:cubicBezTo>
                  <a:pt x="3136152" y="518688"/>
                  <a:pt x="3157870" y="524540"/>
                  <a:pt x="3179135" y="531628"/>
                </a:cubicBezTo>
                <a:cubicBezTo>
                  <a:pt x="3197242" y="537664"/>
                  <a:pt x="3214191" y="546858"/>
                  <a:pt x="3232298" y="552893"/>
                </a:cubicBezTo>
                <a:cubicBezTo>
                  <a:pt x="3246161" y="557514"/>
                  <a:pt x="3260563" y="560355"/>
                  <a:pt x="3274828" y="563525"/>
                </a:cubicBezTo>
                <a:cubicBezTo>
                  <a:pt x="3378489" y="586561"/>
                  <a:pt x="3368245" y="576277"/>
                  <a:pt x="3530009" y="584791"/>
                </a:cubicBezTo>
                <a:cubicBezTo>
                  <a:pt x="3544186" y="588335"/>
                  <a:pt x="3558489" y="591408"/>
                  <a:pt x="3572540" y="595423"/>
                </a:cubicBezTo>
                <a:cubicBezTo>
                  <a:pt x="3583316" y="598502"/>
                  <a:pt x="3593447" y="603858"/>
                  <a:pt x="3604437" y="606056"/>
                </a:cubicBezTo>
                <a:cubicBezTo>
                  <a:pt x="3629012" y="610971"/>
                  <a:pt x="3654056" y="613144"/>
                  <a:pt x="3678865" y="616688"/>
                </a:cubicBezTo>
                <a:cubicBezTo>
                  <a:pt x="3771014" y="613144"/>
                  <a:pt x="3863807" y="617494"/>
                  <a:pt x="3955312" y="606056"/>
                </a:cubicBezTo>
                <a:cubicBezTo>
                  <a:pt x="4006517" y="599655"/>
                  <a:pt x="4054549" y="577702"/>
                  <a:pt x="4104167" y="563525"/>
                </a:cubicBezTo>
                <a:cubicBezTo>
                  <a:pt x="4128976" y="556437"/>
                  <a:pt x="4152935" y="544961"/>
                  <a:pt x="4178595" y="542260"/>
                </a:cubicBezTo>
                <a:cubicBezTo>
                  <a:pt x="4409031" y="518004"/>
                  <a:pt x="4313425" y="529393"/>
                  <a:pt x="4465674" y="510363"/>
                </a:cubicBezTo>
                <a:cubicBezTo>
                  <a:pt x="4504660" y="513907"/>
                  <a:pt x="4545077" y="509949"/>
                  <a:pt x="4582633" y="520995"/>
                </a:cubicBezTo>
                <a:cubicBezTo>
                  <a:pt x="4607152" y="528206"/>
                  <a:pt x="4622182" y="555443"/>
                  <a:pt x="4646428" y="563525"/>
                </a:cubicBezTo>
                <a:cubicBezTo>
                  <a:pt x="4718831" y="587660"/>
                  <a:pt x="4629778" y="557281"/>
                  <a:pt x="4731488" y="595423"/>
                </a:cubicBezTo>
                <a:cubicBezTo>
                  <a:pt x="4741982" y="599358"/>
                  <a:pt x="4752201" y="605334"/>
                  <a:pt x="4763386" y="606056"/>
                </a:cubicBezTo>
                <a:cubicBezTo>
                  <a:pt x="4862481" y="612449"/>
                  <a:pt x="4961861" y="613144"/>
                  <a:pt x="5061098" y="616688"/>
                </a:cubicBezTo>
                <a:cubicBezTo>
                  <a:pt x="5092996" y="620232"/>
                  <a:pt x="5125070" y="622441"/>
                  <a:pt x="5156791" y="627321"/>
                </a:cubicBezTo>
                <a:cubicBezTo>
                  <a:pt x="5284166" y="646917"/>
                  <a:pt x="5057885" y="640788"/>
                  <a:pt x="5326912" y="648586"/>
                </a:cubicBezTo>
                <a:cubicBezTo>
                  <a:pt x="5528877" y="654440"/>
                  <a:pt x="5730949" y="655674"/>
                  <a:pt x="5932967" y="659218"/>
                </a:cubicBezTo>
                <a:lnTo>
                  <a:pt x="6039293" y="669851"/>
                </a:lnTo>
                <a:cubicBezTo>
                  <a:pt x="6064183" y="672779"/>
                  <a:pt x="6088797" y="677860"/>
                  <a:pt x="6113721" y="680484"/>
                </a:cubicBezTo>
                <a:cubicBezTo>
                  <a:pt x="6156164" y="684952"/>
                  <a:pt x="6198916" y="686224"/>
                  <a:pt x="6241312" y="691116"/>
                </a:cubicBezTo>
                <a:cubicBezTo>
                  <a:pt x="6574944" y="729611"/>
                  <a:pt x="6212012" y="698676"/>
                  <a:pt x="6528391" y="723014"/>
                </a:cubicBezTo>
                <a:cubicBezTo>
                  <a:pt x="6618816" y="745619"/>
                  <a:pt x="6529802" y="725682"/>
                  <a:pt x="6687879" y="744279"/>
                </a:cubicBezTo>
                <a:cubicBezTo>
                  <a:pt x="6709290" y="746798"/>
                  <a:pt x="6730213" y="752867"/>
                  <a:pt x="6751674" y="754911"/>
                </a:cubicBezTo>
                <a:cubicBezTo>
                  <a:pt x="6804715" y="759962"/>
                  <a:pt x="6858000" y="762000"/>
                  <a:pt x="6911163" y="765544"/>
                </a:cubicBezTo>
                <a:cubicBezTo>
                  <a:pt x="6960782" y="762000"/>
                  <a:pt x="7010615" y="760723"/>
                  <a:pt x="7060019" y="754911"/>
                </a:cubicBezTo>
                <a:cubicBezTo>
                  <a:pt x="7071150" y="753602"/>
                  <a:pt x="7083306" y="751454"/>
                  <a:pt x="7091916" y="744279"/>
                </a:cubicBezTo>
                <a:cubicBezTo>
                  <a:pt x="7105530" y="732934"/>
                  <a:pt x="7110359" y="713282"/>
                  <a:pt x="7123814" y="701749"/>
                </a:cubicBezTo>
                <a:cubicBezTo>
                  <a:pt x="7143725" y="684683"/>
                  <a:pt x="7211651" y="665381"/>
                  <a:pt x="7230140" y="659218"/>
                </a:cubicBezTo>
                <a:lnTo>
                  <a:pt x="7262037" y="648586"/>
                </a:lnTo>
                <a:cubicBezTo>
                  <a:pt x="7336730" y="598791"/>
                  <a:pt x="7275722" y="631876"/>
                  <a:pt x="7442791" y="616688"/>
                </a:cubicBezTo>
                <a:cubicBezTo>
                  <a:pt x="7471248" y="614101"/>
                  <a:pt x="7499609" y="610401"/>
                  <a:pt x="7527851" y="606056"/>
                </a:cubicBezTo>
                <a:cubicBezTo>
                  <a:pt x="7545713" y="603308"/>
                  <a:pt x="7563124" y="597979"/>
                  <a:pt x="7581014" y="595423"/>
                </a:cubicBezTo>
                <a:cubicBezTo>
                  <a:pt x="7658178" y="584400"/>
                  <a:pt x="7647048" y="584791"/>
                  <a:pt x="7687340" y="5847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914400" y="1676400"/>
            <a:ext cx="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14400" y="4114800"/>
            <a:ext cx="7239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52800" y="4114800"/>
            <a:ext cx="2438400" cy="369332"/>
          </a:xfrm>
          <a:prstGeom prst="rect">
            <a:avLst/>
          </a:prstGeom>
          <a:noFill/>
        </p:spPr>
        <p:txBody>
          <a:bodyPr wrap="square" rtlCol="0">
            <a:spAutoFit/>
          </a:bodyPr>
          <a:lstStyle/>
          <a:p>
            <a:pPr algn="ctr"/>
            <a:r>
              <a:rPr lang="en-US" dirty="0" smtClean="0"/>
              <a:t>Distance</a:t>
            </a:r>
            <a:endParaRPr lang="en-US" dirty="0"/>
          </a:p>
        </p:txBody>
      </p:sp>
      <p:sp>
        <p:nvSpPr>
          <p:cNvPr id="25" name="Arc 24"/>
          <p:cNvSpPr/>
          <p:nvPr/>
        </p:nvSpPr>
        <p:spPr>
          <a:xfrm rot="10800000">
            <a:off x="914400" y="609600"/>
            <a:ext cx="14478000" cy="2667000"/>
          </a:xfrm>
          <a:prstGeom prst="arc">
            <a:avLst>
              <a:gd name="adj1" fmla="val 16173436"/>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06330" y="2479638"/>
            <a:ext cx="695664" cy="646331"/>
          </a:xfrm>
          <a:prstGeom prst="rect">
            <a:avLst/>
          </a:prstGeom>
          <a:solidFill>
            <a:schemeClr val="bg1"/>
          </a:solidFill>
        </p:spPr>
        <p:txBody>
          <a:bodyPr wrap="square" rtlCol="0">
            <a:spAutoFit/>
          </a:bodyPr>
          <a:lstStyle/>
          <a:p>
            <a:pPr algn="ctr"/>
            <a:r>
              <a:rPr lang="en-US" dirty="0" smtClean="0"/>
              <a:t>OA</a:t>
            </a:r>
          </a:p>
          <a:p>
            <a:pPr algn="ctr"/>
            <a:r>
              <a:rPr lang="en-US" dirty="0" smtClean="0"/>
              <a:t>CO</a:t>
            </a:r>
            <a:endParaRPr lang="en-US" dirty="0"/>
          </a:p>
        </p:txBody>
      </p:sp>
      <p:cxnSp>
        <p:nvCxnSpPr>
          <p:cNvPr id="3" name="Straight Connector 2"/>
          <p:cNvCxnSpPr/>
          <p:nvPr/>
        </p:nvCxnSpPr>
        <p:spPr>
          <a:xfrm>
            <a:off x="283534" y="2802803"/>
            <a:ext cx="342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965564" y="2151102"/>
            <a:ext cx="1165729" cy="369332"/>
          </a:xfrm>
          <a:prstGeom prst="rect">
            <a:avLst/>
          </a:prstGeom>
          <a:noFill/>
        </p:spPr>
        <p:txBody>
          <a:bodyPr wrap="square" rtlCol="0">
            <a:spAutoFit/>
          </a:bodyPr>
          <a:lstStyle/>
          <a:p>
            <a:r>
              <a:rPr lang="en-US" dirty="0" smtClean="0"/>
              <a:t>Big fire</a:t>
            </a:r>
            <a:endParaRPr lang="en-US" dirty="0"/>
          </a:p>
        </p:txBody>
      </p:sp>
      <p:sp>
        <p:nvSpPr>
          <p:cNvPr id="8" name="Slide Number Placeholder 7"/>
          <p:cNvSpPr>
            <a:spLocks noGrp="1"/>
          </p:cNvSpPr>
          <p:nvPr>
            <p:ph type="sldNum" sz="quarter" idx="12"/>
          </p:nvPr>
        </p:nvSpPr>
        <p:spPr/>
        <p:txBody>
          <a:bodyPr/>
          <a:lstStyle/>
          <a:p>
            <a:fld id="{C8EB1178-F390-4081-BB4B-2EC951AD4D0D}" type="slidenum">
              <a:rPr lang="en-US" smtClean="0"/>
              <a:t>41</a:t>
            </a:fld>
            <a:endParaRPr lang="en-US"/>
          </a:p>
        </p:txBody>
      </p:sp>
      <p:sp>
        <p:nvSpPr>
          <p:cNvPr id="16" name="Arc 15"/>
          <p:cNvSpPr/>
          <p:nvPr/>
        </p:nvSpPr>
        <p:spPr>
          <a:xfrm rot="10800000">
            <a:off x="924339" y="1414899"/>
            <a:ext cx="14478000" cy="1150088"/>
          </a:xfrm>
          <a:prstGeom prst="arc">
            <a:avLst>
              <a:gd name="adj1" fmla="val 16173436"/>
              <a:gd name="adj2" fmla="val 0"/>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7" name="TextBox 16"/>
          <p:cNvSpPr txBox="1"/>
          <p:nvPr/>
        </p:nvSpPr>
        <p:spPr>
          <a:xfrm>
            <a:off x="4965564" y="3161195"/>
            <a:ext cx="1165729" cy="369332"/>
          </a:xfrm>
          <a:prstGeom prst="rect">
            <a:avLst/>
          </a:prstGeom>
          <a:noFill/>
        </p:spPr>
        <p:txBody>
          <a:bodyPr wrap="square" rtlCol="0">
            <a:spAutoFit/>
          </a:bodyPr>
          <a:lstStyle/>
          <a:p>
            <a:r>
              <a:rPr lang="en-US" dirty="0" smtClean="0"/>
              <a:t>Small fire</a:t>
            </a:r>
            <a:endParaRPr lang="en-US" dirty="0"/>
          </a:p>
        </p:txBody>
      </p:sp>
    </p:spTree>
    <p:extLst>
      <p:ext uri="{BB962C8B-B14F-4D97-AF65-F5344CB8AC3E}">
        <p14:creationId xmlns:p14="http://schemas.microsoft.com/office/powerpoint/2010/main" val="5570899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143000"/>
          </a:xfrm>
        </p:spPr>
        <p:txBody>
          <a:bodyPr>
            <a:normAutofit fontScale="90000"/>
          </a:bodyPr>
          <a:lstStyle/>
          <a:p>
            <a:pPr algn="l"/>
            <a:r>
              <a:rPr lang="en-US" dirty="0"/>
              <a:t>Chemistry: Secondary Organic Aerosol (SOA) formation may increase mass</a:t>
            </a:r>
          </a:p>
        </p:txBody>
      </p:sp>
      <p:pic>
        <p:nvPicPr>
          <p:cNvPr id="17412" name="Picture 4" descr="C:\Users\John\AppData\Local\Microsoft\Windows\Temporary Internet Files\Content.IE5\NT3KLPS3\zeimusu-Fire-Ic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167" y="5723123"/>
            <a:ext cx="685800" cy="97672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910855" y="4562402"/>
            <a:ext cx="7538484" cy="1148316"/>
          </a:xfrm>
          <a:custGeom>
            <a:avLst/>
            <a:gdLst>
              <a:gd name="connsiteX0" fmla="*/ 0 w 7538484"/>
              <a:gd name="connsiteY0" fmla="*/ 1148316 h 1148316"/>
              <a:gd name="connsiteX1" fmla="*/ 31898 w 7538484"/>
              <a:gd name="connsiteY1" fmla="*/ 1095154 h 1148316"/>
              <a:gd name="connsiteX2" fmla="*/ 53163 w 7538484"/>
              <a:gd name="connsiteY2" fmla="*/ 1052623 h 1148316"/>
              <a:gd name="connsiteX3" fmla="*/ 106326 w 7538484"/>
              <a:gd name="connsiteY3" fmla="*/ 978195 h 1148316"/>
              <a:gd name="connsiteX4" fmla="*/ 127591 w 7538484"/>
              <a:gd name="connsiteY4" fmla="*/ 946298 h 1148316"/>
              <a:gd name="connsiteX5" fmla="*/ 191386 w 7538484"/>
              <a:gd name="connsiteY5" fmla="*/ 882502 h 1148316"/>
              <a:gd name="connsiteX6" fmla="*/ 255182 w 7538484"/>
              <a:gd name="connsiteY6" fmla="*/ 839972 h 1148316"/>
              <a:gd name="connsiteX7" fmla="*/ 329610 w 7538484"/>
              <a:gd name="connsiteY7" fmla="*/ 850605 h 1148316"/>
              <a:gd name="connsiteX8" fmla="*/ 393405 w 7538484"/>
              <a:gd name="connsiteY8" fmla="*/ 797442 h 1148316"/>
              <a:gd name="connsiteX9" fmla="*/ 457200 w 7538484"/>
              <a:gd name="connsiteY9" fmla="*/ 765544 h 1148316"/>
              <a:gd name="connsiteX10" fmla="*/ 510363 w 7538484"/>
              <a:gd name="connsiteY10" fmla="*/ 733647 h 1148316"/>
              <a:gd name="connsiteX11" fmla="*/ 574159 w 7538484"/>
              <a:gd name="connsiteY11" fmla="*/ 701749 h 1148316"/>
              <a:gd name="connsiteX12" fmla="*/ 691117 w 7538484"/>
              <a:gd name="connsiteY12" fmla="*/ 637954 h 1148316"/>
              <a:gd name="connsiteX13" fmla="*/ 754912 w 7538484"/>
              <a:gd name="connsiteY13" fmla="*/ 616688 h 1148316"/>
              <a:gd name="connsiteX14" fmla="*/ 829340 w 7538484"/>
              <a:gd name="connsiteY14" fmla="*/ 584791 h 1148316"/>
              <a:gd name="connsiteX15" fmla="*/ 956931 w 7538484"/>
              <a:gd name="connsiteY15" fmla="*/ 616688 h 1148316"/>
              <a:gd name="connsiteX16" fmla="*/ 978196 w 7538484"/>
              <a:gd name="connsiteY16" fmla="*/ 659219 h 1148316"/>
              <a:gd name="connsiteX17" fmla="*/ 882503 w 7538484"/>
              <a:gd name="connsiteY17" fmla="*/ 691116 h 1148316"/>
              <a:gd name="connsiteX18" fmla="*/ 914400 w 7538484"/>
              <a:gd name="connsiteY18" fmla="*/ 595423 h 1148316"/>
              <a:gd name="connsiteX19" fmla="*/ 999461 w 7538484"/>
              <a:gd name="connsiteY19" fmla="*/ 510363 h 1148316"/>
              <a:gd name="connsiteX20" fmla="*/ 1031359 w 7538484"/>
              <a:gd name="connsiteY20" fmla="*/ 478465 h 1148316"/>
              <a:gd name="connsiteX21" fmla="*/ 1137684 w 7538484"/>
              <a:gd name="connsiteY21" fmla="*/ 446568 h 1148316"/>
              <a:gd name="connsiteX22" fmla="*/ 1158949 w 7538484"/>
              <a:gd name="connsiteY22" fmla="*/ 425302 h 1148316"/>
              <a:gd name="connsiteX23" fmla="*/ 1275907 w 7538484"/>
              <a:gd name="connsiteY23" fmla="*/ 435935 h 1148316"/>
              <a:gd name="connsiteX24" fmla="*/ 1307805 w 7538484"/>
              <a:gd name="connsiteY24" fmla="*/ 457200 h 1148316"/>
              <a:gd name="connsiteX25" fmla="*/ 1382233 w 7538484"/>
              <a:gd name="connsiteY25" fmla="*/ 531628 h 1148316"/>
              <a:gd name="connsiteX26" fmla="*/ 1414131 w 7538484"/>
              <a:gd name="connsiteY26" fmla="*/ 531628 h 1148316"/>
              <a:gd name="connsiteX27" fmla="*/ 1446028 w 7538484"/>
              <a:gd name="connsiteY27" fmla="*/ 510363 h 1148316"/>
              <a:gd name="connsiteX28" fmla="*/ 1488559 w 7538484"/>
              <a:gd name="connsiteY28" fmla="*/ 446568 h 1148316"/>
              <a:gd name="connsiteX29" fmla="*/ 1626782 w 7538484"/>
              <a:gd name="connsiteY29" fmla="*/ 361507 h 1148316"/>
              <a:gd name="connsiteX30" fmla="*/ 1711842 w 7538484"/>
              <a:gd name="connsiteY30" fmla="*/ 318977 h 1148316"/>
              <a:gd name="connsiteX31" fmla="*/ 1871331 w 7538484"/>
              <a:gd name="connsiteY31" fmla="*/ 233916 h 1148316"/>
              <a:gd name="connsiteX32" fmla="*/ 1956391 w 7538484"/>
              <a:gd name="connsiteY32" fmla="*/ 212651 h 1148316"/>
              <a:gd name="connsiteX33" fmla="*/ 2200940 w 7538484"/>
              <a:gd name="connsiteY33" fmla="*/ 180754 h 1148316"/>
              <a:gd name="connsiteX34" fmla="*/ 2275368 w 7538484"/>
              <a:gd name="connsiteY34" fmla="*/ 191386 h 1148316"/>
              <a:gd name="connsiteX35" fmla="*/ 2328531 w 7538484"/>
              <a:gd name="connsiteY35" fmla="*/ 244549 h 1148316"/>
              <a:gd name="connsiteX36" fmla="*/ 2360428 w 7538484"/>
              <a:gd name="connsiteY36" fmla="*/ 297712 h 1148316"/>
              <a:gd name="connsiteX37" fmla="*/ 2371061 w 7538484"/>
              <a:gd name="connsiteY37" fmla="*/ 340242 h 1148316"/>
              <a:gd name="connsiteX38" fmla="*/ 2381693 w 7538484"/>
              <a:gd name="connsiteY38" fmla="*/ 372140 h 1148316"/>
              <a:gd name="connsiteX39" fmla="*/ 2402959 w 7538484"/>
              <a:gd name="connsiteY39" fmla="*/ 318977 h 1148316"/>
              <a:gd name="connsiteX40" fmla="*/ 2445489 w 7538484"/>
              <a:gd name="connsiteY40" fmla="*/ 265814 h 1148316"/>
              <a:gd name="connsiteX41" fmla="*/ 2626242 w 7538484"/>
              <a:gd name="connsiteY41" fmla="*/ 191386 h 1148316"/>
              <a:gd name="connsiteX42" fmla="*/ 2700670 w 7538484"/>
              <a:gd name="connsiteY42" fmla="*/ 180754 h 1148316"/>
              <a:gd name="connsiteX43" fmla="*/ 2775098 w 7538484"/>
              <a:gd name="connsiteY43" fmla="*/ 159488 h 1148316"/>
              <a:gd name="connsiteX44" fmla="*/ 3157870 w 7538484"/>
              <a:gd name="connsiteY44" fmla="*/ 159488 h 1148316"/>
              <a:gd name="connsiteX45" fmla="*/ 3179135 w 7538484"/>
              <a:gd name="connsiteY45" fmla="*/ 180754 h 1148316"/>
              <a:gd name="connsiteX46" fmla="*/ 3211033 w 7538484"/>
              <a:gd name="connsiteY46" fmla="*/ 202019 h 1148316"/>
              <a:gd name="connsiteX47" fmla="*/ 3232298 w 7538484"/>
              <a:gd name="connsiteY47" fmla="*/ 233916 h 1148316"/>
              <a:gd name="connsiteX48" fmla="*/ 3285461 w 7538484"/>
              <a:gd name="connsiteY48" fmla="*/ 223284 h 1148316"/>
              <a:gd name="connsiteX49" fmla="*/ 3327991 w 7538484"/>
              <a:gd name="connsiteY49" fmla="*/ 202019 h 1148316"/>
              <a:gd name="connsiteX50" fmla="*/ 3402419 w 7538484"/>
              <a:gd name="connsiteY50" fmla="*/ 191386 h 1148316"/>
              <a:gd name="connsiteX51" fmla="*/ 3572540 w 7538484"/>
              <a:gd name="connsiteY51" fmla="*/ 148856 h 1148316"/>
              <a:gd name="connsiteX52" fmla="*/ 3657600 w 7538484"/>
              <a:gd name="connsiteY52" fmla="*/ 127591 h 1148316"/>
              <a:gd name="connsiteX53" fmla="*/ 3732028 w 7538484"/>
              <a:gd name="connsiteY53" fmla="*/ 106326 h 1148316"/>
              <a:gd name="connsiteX54" fmla="*/ 4061638 w 7538484"/>
              <a:gd name="connsiteY54" fmla="*/ 74428 h 1148316"/>
              <a:gd name="connsiteX55" fmla="*/ 4146698 w 7538484"/>
              <a:gd name="connsiteY55" fmla="*/ 85061 h 1148316"/>
              <a:gd name="connsiteX56" fmla="*/ 4157331 w 7538484"/>
              <a:gd name="connsiteY56" fmla="*/ 116958 h 1148316"/>
              <a:gd name="connsiteX57" fmla="*/ 4189228 w 7538484"/>
              <a:gd name="connsiteY57" fmla="*/ 138223 h 1148316"/>
              <a:gd name="connsiteX58" fmla="*/ 4242391 w 7538484"/>
              <a:gd name="connsiteY58" fmla="*/ 116958 h 1148316"/>
              <a:gd name="connsiteX59" fmla="*/ 4284921 w 7538484"/>
              <a:gd name="connsiteY59" fmla="*/ 95693 h 1148316"/>
              <a:gd name="connsiteX60" fmla="*/ 4359349 w 7538484"/>
              <a:gd name="connsiteY60" fmla="*/ 74428 h 1148316"/>
              <a:gd name="connsiteX61" fmla="*/ 4550735 w 7538484"/>
              <a:gd name="connsiteY61" fmla="*/ 42530 h 1148316"/>
              <a:gd name="connsiteX62" fmla="*/ 4657061 w 7538484"/>
              <a:gd name="connsiteY62" fmla="*/ 21265 h 1148316"/>
              <a:gd name="connsiteX63" fmla="*/ 4912242 w 7538484"/>
              <a:gd name="connsiteY63" fmla="*/ 31898 h 1148316"/>
              <a:gd name="connsiteX64" fmla="*/ 4933507 w 7538484"/>
              <a:gd name="connsiteY64" fmla="*/ 63795 h 1148316"/>
              <a:gd name="connsiteX65" fmla="*/ 5082363 w 7538484"/>
              <a:gd name="connsiteY65" fmla="*/ 21265 h 1148316"/>
              <a:gd name="connsiteX66" fmla="*/ 5146159 w 7538484"/>
              <a:gd name="connsiteY66" fmla="*/ 10633 h 1148316"/>
              <a:gd name="connsiteX67" fmla="*/ 5635256 w 7538484"/>
              <a:gd name="connsiteY67" fmla="*/ 21265 h 1148316"/>
              <a:gd name="connsiteX68" fmla="*/ 5677786 w 7538484"/>
              <a:gd name="connsiteY68" fmla="*/ 74428 h 1148316"/>
              <a:gd name="connsiteX69" fmla="*/ 5773479 w 7538484"/>
              <a:gd name="connsiteY69" fmla="*/ 53163 h 1148316"/>
              <a:gd name="connsiteX70" fmla="*/ 5911703 w 7538484"/>
              <a:gd name="connsiteY70" fmla="*/ 10633 h 1148316"/>
              <a:gd name="connsiteX71" fmla="*/ 6124354 w 7538484"/>
              <a:gd name="connsiteY71" fmla="*/ 0 h 1148316"/>
              <a:gd name="connsiteX72" fmla="*/ 6517759 w 7538484"/>
              <a:gd name="connsiteY72" fmla="*/ 10633 h 1148316"/>
              <a:gd name="connsiteX73" fmla="*/ 6570921 w 7538484"/>
              <a:gd name="connsiteY73" fmla="*/ 31898 h 1148316"/>
              <a:gd name="connsiteX74" fmla="*/ 6666614 w 7538484"/>
              <a:gd name="connsiteY74" fmla="*/ 10633 h 1148316"/>
              <a:gd name="connsiteX75" fmla="*/ 7102549 w 7538484"/>
              <a:gd name="connsiteY75" fmla="*/ 31898 h 1148316"/>
              <a:gd name="connsiteX76" fmla="*/ 7432159 w 7538484"/>
              <a:gd name="connsiteY76" fmla="*/ 63795 h 1148316"/>
              <a:gd name="connsiteX77" fmla="*/ 7464056 w 7538484"/>
              <a:gd name="connsiteY77" fmla="*/ 85061 h 1148316"/>
              <a:gd name="connsiteX78" fmla="*/ 7538484 w 7538484"/>
              <a:gd name="connsiteY78" fmla="*/ 95693 h 114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538484" h="1148316">
                <a:moveTo>
                  <a:pt x="0" y="1148316"/>
                </a:moveTo>
                <a:cubicBezTo>
                  <a:pt x="10633" y="1130595"/>
                  <a:pt x="21862" y="1113219"/>
                  <a:pt x="31898" y="1095154"/>
                </a:cubicBezTo>
                <a:cubicBezTo>
                  <a:pt x="39596" y="1081298"/>
                  <a:pt x="45299" y="1066385"/>
                  <a:pt x="53163" y="1052623"/>
                </a:cubicBezTo>
                <a:cubicBezTo>
                  <a:pt x="67478" y="1027572"/>
                  <a:pt x="90031" y="1001007"/>
                  <a:pt x="106326" y="978195"/>
                </a:cubicBezTo>
                <a:cubicBezTo>
                  <a:pt x="113753" y="967797"/>
                  <a:pt x="119101" y="955849"/>
                  <a:pt x="127591" y="946298"/>
                </a:cubicBezTo>
                <a:cubicBezTo>
                  <a:pt x="147571" y="923821"/>
                  <a:pt x="170121" y="903767"/>
                  <a:pt x="191386" y="882502"/>
                </a:cubicBezTo>
                <a:cubicBezTo>
                  <a:pt x="209458" y="864430"/>
                  <a:pt x="255182" y="839972"/>
                  <a:pt x="255182" y="839972"/>
                </a:cubicBezTo>
                <a:cubicBezTo>
                  <a:pt x="279991" y="843516"/>
                  <a:pt x="304652" y="852874"/>
                  <a:pt x="329610" y="850605"/>
                </a:cubicBezTo>
                <a:cubicBezTo>
                  <a:pt x="392500" y="844888"/>
                  <a:pt x="356148" y="825385"/>
                  <a:pt x="393405" y="797442"/>
                </a:cubicBezTo>
                <a:cubicBezTo>
                  <a:pt x="412425" y="783177"/>
                  <a:pt x="436328" y="776929"/>
                  <a:pt x="457200" y="765544"/>
                </a:cubicBezTo>
                <a:cubicBezTo>
                  <a:pt x="475343" y="755648"/>
                  <a:pt x="492220" y="743543"/>
                  <a:pt x="510363" y="733647"/>
                </a:cubicBezTo>
                <a:cubicBezTo>
                  <a:pt x="531235" y="722262"/>
                  <a:pt x="553287" y="713134"/>
                  <a:pt x="574159" y="701749"/>
                </a:cubicBezTo>
                <a:cubicBezTo>
                  <a:pt x="632596" y="669874"/>
                  <a:pt x="626223" y="664993"/>
                  <a:pt x="691117" y="637954"/>
                </a:cubicBezTo>
                <a:cubicBezTo>
                  <a:pt x="711808" y="629333"/>
                  <a:pt x="734100" y="625013"/>
                  <a:pt x="754912" y="616688"/>
                </a:cubicBezTo>
                <a:cubicBezTo>
                  <a:pt x="886255" y="564150"/>
                  <a:pt x="726693" y="619005"/>
                  <a:pt x="829340" y="584791"/>
                </a:cubicBezTo>
                <a:cubicBezTo>
                  <a:pt x="865645" y="588825"/>
                  <a:pt x="927033" y="580810"/>
                  <a:pt x="956931" y="616688"/>
                </a:cubicBezTo>
                <a:cubicBezTo>
                  <a:pt x="967078" y="628865"/>
                  <a:pt x="971108" y="645042"/>
                  <a:pt x="978196" y="659219"/>
                </a:cubicBezTo>
                <a:cubicBezTo>
                  <a:pt x="969543" y="693829"/>
                  <a:pt x="964640" y="773253"/>
                  <a:pt x="882503" y="691116"/>
                </a:cubicBezTo>
                <a:cubicBezTo>
                  <a:pt x="863468" y="672081"/>
                  <a:pt x="900007" y="611255"/>
                  <a:pt x="914400" y="595423"/>
                </a:cubicBezTo>
                <a:cubicBezTo>
                  <a:pt x="941373" y="565753"/>
                  <a:pt x="971107" y="538716"/>
                  <a:pt x="999461" y="510363"/>
                </a:cubicBezTo>
                <a:lnTo>
                  <a:pt x="1031359" y="478465"/>
                </a:lnTo>
                <a:cubicBezTo>
                  <a:pt x="1039989" y="469835"/>
                  <a:pt x="1118409" y="451387"/>
                  <a:pt x="1137684" y="446568"/>
                </a:cubicBezTo>
                <a:cubicBezTo>
                  <a:pt x="1144772" y="439479"/>
                  <a:pt x="1148954" y="426071"/>
                  <a:pt x="1158949" y="425302"/>
                </a:cubicBezTo>
                <a:cubicBezTo>
                  <a:pt x="1197980" y="422299"/>
                  <a:pt x="1237629" y="427733"/>
                  <a:pt x="1275907" y="435935"/>
                </a:cubicBezTo>
                <a:cubicBezTo>
                  <a:pt x="1288402" y="438613"/>
                  <a:pt x="1297582" y="449533"/>
                  <a:pt x="1307805" y="457200"/>
                </a:cubicBezTo>
                <a:cubicBezTo>
                  <a:pt x="1366737" y="501399"/>
                  <a:pt x="1350750" y="484403"/>
                  <a:pt x="1382233" y="531628"/>
                </a:cubicBezTo>
                <a:cubicBezTo>
                  <a:pt x="1399918" y="584688"/>
                  <a:pt x="1383213" y="562546"/>
                  <a:pt x="1414131" y="531628"/>
                </a:cubicBezTo>
                <a:cubicBezTo>
                  <a:pt x="1423167" y="522592"/>
                  <a:pt x="1435396" y="517451"/>
                  <a:pt x="1446028" y="510363"/>
                </a:cubicBezTo>
                <a:cubicBezTo>
                  <a:pt x="1460205" y="489098"/>
                  <a:pt x="1467294" y="460745"/>
                  <a:pt x="1488559" y="446568"/>
                </a:cubicBezTo>
                <a:cubicBezTo>
                  <a:pt x="1551443" y="404645"/>
                  <a:pt x="1557764" y="398317"/>
                  <a:pt x="1626782" y="361507"/>
                </a:cubicBezTo>
                <a:cubicBezTo>
                  <a:pt x="1654753" y="346589"/>
                  <a:pt x="1683871" y="333895"/>
                  <a:pt x="1711842" y="318977"/>
                </a:cubicBezTo>
                <a:cubicBezTo>
                  <a:pt x="1759601" y="293506"/>
                  <a:pt x="1820834" y="252852"/>
                  <a:pt x="1871331" y="233916"/>
                </a:cubicBezTo>
                <a:cubicBezTo>
                  <a:pt x="1898696" y="223654"/>
                  <a:pt x="1928152" y="220181"/>
                  <a:pt x="1956391" y="212651"/>
                </a:cubicBezTo>
                <a:cubicBezTo>
                  <a:pt x="2097490" y="175025"/>
                  <a:pt x="1978555" y="194652"/>
                  <a:pt x="2200940" y="180754"/>
                </a:cubicBezTo>
                <a:cubicBezTo>
                  <a:pt x="2225749" y="184298"/>
                  <a:pt x="2251364" y="184185"/>
                  <a:pt x="2275368" y="191386"/>
                </a:cubicBezTo>
                <a:cubicBezTo>
                  <a:pt x="2303720" y="199891"/>
                  <a:pt x="2314355" y="221868"/>
                  <a:pt x="2328531" y="244549"/>
                </a:cubicBezTo>
                <a:cubicBezTo>
                  <a:pt x="2339484" y="262074"/>
                  <a:pt x="2349796" y="279991"/>
                  <a:pt x="2360428" y="297712"/>
                </a:cubicBezTo>
                <a:cubicBezTo>
                  <a:pt x="2363972" y="311889"/>
                  <a:pt x="2367047" y="326191"/>
                  <a:pt x="2371061" y="340242"/>
                </a:cubicBezTo>
                <a:cubicBezTo>
                  <a:pt x="2374140" y="351019"/>
                  <a:pt x="2372368" y="378357"/>
                  <a:pt x="2381693" y="372140"/>
                </a:cubicBezTo>
                <a:cubicBezTo>
                  <a:pt x="2397574" y="361553"/>
                  <a:pt x="2393139" y="335343"/>
                  <a:pt x="2402959" y="318977"/>
                </a:cubicBezTo>
                <a:cubicBezTo>
                  <a:pt x="2414635" y="299517"/>
                  <a:pt x="2427022" y="279005"/>
                  <a:pt x="2445489" y="265814"/>
                </a:cubicBezTo>
                <a:cubicBezTo>
                  <a:pt x="2494746" y="230630"/>
                  <a:pt x="2565901" y="204316"/>
                  <a:pt x="2626242" y="191386"/>
                </a:cubicBezTo>
                <a:cubicBezTo>
                  <a:pt x="2650747" y="186135"/>
                  <a:pt x="2675861" y="184298"/>
                  <a:pt x="2700670" y="180754"/>
                </a:cubicBezTo>
                <a:cubicBezTo>
                  <a:pt x="2725479" y="173665"/>
                  <a:pt x="2749869" y="164894"/>
                  <a:pt x="2775098" y="159488"/>
                </a:cubicBezTo>
                <a:cubicBezTo>
                  <a:pt x="2900725" y="132568"/>
                  <a:pt x="3032163" y="155154"/>
                  <a:pt x="3157870" y="159488"/>
                </a:cubicBezTo>
                <a:cubicBezTo>
                  <a:pt x="3164958" y="166577"/>
                  <a:pt x="3171307" y="174492"/>
                  <a:pt x="3179135" y="180754"/>
                </a:cubicBezTo>
                <a:cubicBezTo>
                  <a:pt x="3189114" y="188737"/>
                  <a:pt x="3201997" y="192983"/>
                  <a:pt x="3211033" y="202019"/>
                </a:cubicBezTo>
                <a:cubicBezTo>
                  <a:pt x="3220069" y="211055"/>
                  <a:pt x="3225210" y="223284"/>
                  <a:pt x="3232298" y="233916"/>
                </a:cubicBezTo>
                <a:cubicBezTo>
                  <a:pt x="3250019" y="230372"/>
                  <a:pt x="3268316" y="228999"/>
                  <a:pt x="3285461" y="223284"/>
                </a:cubicBezTo>
                <a:cubicBezTo>
                  <a:pt x="3300498" y="218272"/>
                  <a:pt x="3312700" y="206189"/>
                  <a:pt x="3327991" y="202019"/>
                </a:cubicBezTo>
                <a:cubicBezTo>
                  <a:pt x="3352169" y="195425"/>
                  <a:pt x="3377930" y="196710"/>
                  <a:pt x="3402419" y="191386"/>
                </a:cubicBezTo>
                <a:cubicBezTo>
                  <a:pt x="3459537" y="178969"/>
                  <a:pt x="3515833" y="163033"/>
                  <a:pt x="3572540" y="148856"/>
                </a:cubicBezTo>
                <a:cubicBezTo>
                  <a:pt x="3600893" y="141768"/>
                  <a:pt x="3629499" y="135620"/>
                  <a:pt x="3657600" y="127591"/>
                </a:cubicBezTo>
                <a:cubicBezTo>
                  <a:pt x="3682409" y="120503"/>
                  <a:pt x="3706607" y="110747"/>
                  <a:pt x="3732028" y="106326"/>
                </a:cubicBezTo>
                <a:cubicBezTo>
                  <a:pt x="3853314" y="85233"/>
                  <a:pt x="3939949" y="82541"/>
                  <a:pt x="4061638" y="74428"/>
                </a:cubicBezTo>
                <a:cubicBezTo>
                  <a:pt x="4089991" y="77972"/>
                  <a:pt x="4120587" y="73456"/>
                  <a:pt x="4146698" y="85061"/>
                </a:cubicBezTo>
                <a:cubicBezTo>
                  <a:pt x="4156940" y="89613"/>
                  <a:pt x="4150330" y="108206"/>
                  <a:pt x="4157331" y="116958"/>
                </a:cubicBezTo>
                <a:cubicBezTo>
                  <a:pt x="4165314" y="126936"/>
                  <a:pt x="4178596" y="131135"/>
                  <a:pt x="4189228" y="138223"/>
                </a:cubicBezTo>
                <a:cubicBezTo>
                  <a:pt x="4206949" y="131135"/>
                  <a:pt x="4224950" y="124710"/>
                  <a:pt x="4242391" y="116958"/>
                </a:cubicBezTo>
                <a:cubicBezTo>
                  <a:pt x="4256875" y="110521"/>
                  <a:pt x="4270025" y="101110"/>
                  <a:pt x="4284921" y="95693"/>
                </a:cubicBezTo>
                <a:cubicBezTo>
                  <a:pt x="4309170" y="86875"/>
                  <a:pt x="4334048" y="79488"/>
                  <a:pt x="4359349" y="74428"/>
                </a:cubicBezTo>
                <a:cubicBezTo>
                  <a:pt x="4422768" y="61744"/>
                  <a:pt x="4487067" y="53899"/>
                  <a:pt x="4550735" y="42530"/>
                </a:cubicBezTo>
                <a:cubicBezTo>
                  <a:pt x="4586316" y="36176"/>
                  <a:pt x="4621619" y="28353"/>
                  <a:pt x="4657061" y="21265"/>
                </a:cubicBezTo>
                <a:cubicBezTo>
                  <a:pt x="4742121" y="24809"/>
                  <a:pt x="4828098" y="18953"/>
                  <a:pt x="4912242" y="31898"/>
                </a:cubicBezTo>
                <a:cubicBezTo>
                  <a:pt x="4924872" y="33841"/>
                  <a:pt x="4920753" y="64592"/>
                  <a:pt x="4933507" y="63795"/>
                </a:cubicBezTo>
                <a:cubicBezTo>
                  <a:pt x="4985011" y="60576"/>
                  <a:pt x="5032744" y="35442"/>
                  <a:pt x="5082363" y="21265"/>
                </a:cubicBezTo>
                <a:cubicBezTo>
                  <a:pt x="5103092" y="15342"/>
                  <a:pt x="5124894" y="14177"/>
                  <a:pt x="5146159" y="10633"/>
                </a:cubicBezTo>
                <a:cubicBezTo>
                  <a:pt x="5309191" y="14177"/>
                  <a:pt x="5472490" y="11300"/>
                  <a:pt x="5635256" y="21265"/>
                </a:cubicBezTo>
                <a:cubicBezTo>
                  <a:pt x="5667987" y="23269"/>
                  <a:pt x="5670561" y="52752"/>
                  <a:pt x="5677786" y="74428"/>
                </a:cubicBezTo>
                <a:cubicBezTo>
                  <a:pt x="5708129" y="68359"/>
                  <a:pt x="5743455" y="62170"/>
                  <a:pt x="5773479" y="53163"/>
                </a:cubicBezTo>
                <a:cubicBezTo>
                  <a:pt x="5800253" y="45131"/>
                  <a:pt x="5886513" y="13432"/>
                  <a:pt x="5911703" y="10633"/>
                </a:cubicBezTo>
                <a:cubicBezTo>
                  <a:pt x="5982241" y="2795"/>
                  <a:pt x="6053470" y="3544"/>
                  <a:pt x="6124354" y="0"/>
                </a:cubicBezTo>
                <a:cubicBezTo>
                  <a:pt x="6255489" y="3544"/>
                  <a:pt x="6386909" y="1287"/>
                  <a:pt x="6517759" y="10633"/>
                </a:cubicBezTo>
                <a:cubicBezTo>
                  <a:pt x="6536796" y="11993"/>
                  <a:pt x="6551930" y="29999"/>
                  <a:pt x="6570921" y="31898"/>
                </a:cubicBezTo>
                <a:cubicBezTo>
                  <a:pt x="6580559" y="32862"/>
                  <a:pt x="6653332" y="13953"/>
                  <a:pt x="6666614" y="10633"/>
                </a:cubicBezTo>
                <a:cubicBezTo>
                  <a:pt x="6811926" y="17721"/>
                  <a:pt x="6957414" y="21819"/>
                  <a:pt x="7102549" y="31898"/>
                </a:cubicBezTo>
                <a:cubicBezTo>
                  <a:pt x="7212667" y="39545"/>
                  <a:pt x="7432159" y="63795"/>
                  <a:pt x="7432159" y="63795"/>
                </a:cubicBezTo>
                <a:cubicBezTo>
                  <a:pt x="7442791" y="70884"/>
                  <a:pt x="7452311" y="80027"/>
                  <a:pt x="7464056" y="85061"/>
                </a:cubicBezTo>
                <a:cubicBezTo>
                  <a:pt x="7494880" y="98272"/>
                  <a:pt x="7507996" y="95693"/>
                  <a:pt x="7538484" y="956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942753" y="5795779"/>
            <a:ext cx="7687340" cy="765544"/>
          </a:xfrm>
          <a:custGeom>
            <a:avLst/>
            <a:gdLst>
              <a:gd name="connsiteX0" fmla="*/ 0 w 7687340"/>
              <a:gd name="connsiteY0" fmla="*/ 0 h 765544"/>
              <a:gd name="connsiteX1" fmla="*/ 53163 w 7687340"/>
              <a:gd name="connsiteY1" fmla="*/ 21265 h 765544"/>
              <a:gd name="connsiteX2" fmla="*/ 85061 w 7687340"/>
              <a:gd name="connsiteY2" fmla="*/ 42530 h 765544"/>
              <a:gd name="connsiteX3" fmla="*/ 127591 w 7687340"/>
              <a:gd name="connsiteY3" fmla="*/ 74428 h 765544"/>
              <a:gd name="connsiteX4" fmla="*/ 233916 w 7687340"/>
              <a:gd name="connsiteY4" fmla="*/ 95693 h 765544"/>
              <a:gd name="connsiteX5" fmla="*/ 680484 w 7687340"/>
              <a:gd name="connsiteY5" fmla="*/ 74428 h 765544"/>
              <a:gd name="connsiteX6" fmla="*/ 978195 w 7687340"/>
              <a:gd name="connsiteY6" fmla="*/ 74428 h 765544"/>
              <a:gd name="connsiteX7" fmla="*/ 999461 w 7687340"/>
              <a:gd name="connsiteY7" fmla="*/ 106325 h 765544"/>
              <a:gd name="connsiteX8" fmla="*/ 1010093 w 7687340"/>
              <a:gd name="connsiteY8" fmla="*/ 148856 h 765544"/>
              <a:gd name="connsiteX9" fmla="*/ 1041991 w 7687340"/>
              <a:gd name="connsiteY9" fmla="*/ 180753 h 765544"/>
              <a:gd name="connsiteX10" fmla="*/ 1297172 w 7687340"/>
              <a:gd name="connsiteY10" fmla="*/ 212651 h 765544"/>
              <a:gd name="connsiteX11" fmla="*/ 1329070 w 7687340"/>
              <a:gd name="connsiteY11" fmla="*/ 244549 h 765544"/>
              <a:gd name="connsiteX12" fmla="*/ 1350335 w 7687340"/>
              <a:gd name="connsiteY12" fmla="*/ 276446 h 765544"/>
              <a:gd name="connsiteX13" fmla="*/ 1382233 w 7687340"/>
              <a:gd name="connsiteY13" fmla="*/ 287079 h 765544"/>
              <a:gd name="connsiteX14" fmla="*/ 1424763 w 7687340"/>
              <a:gd name="connsiteY14" fmla="*/ 308344 h 765544"/>
              <a:gd name="connsiteX15" fmla="*/ 1594884 w 7687340"/>
              <a:gd name="connsiteY15" fmla="*/ 329609 h 765544"/>
              <a:gd name="connsiteX16" fmla="*/ 1733107 w 7687340"/>
              <a:gd name="connsiteY16" fmla="*/ 350874 h 765544"/>
              <a:gd name="connsiteX17" fmla="*/ 1839433 w 7687340"/>
              <a:gd name="connsiteY17" fmla="*/ 372139 h 765544"/>
              <a:gd name="connsiteX18" fmla="*/ 2062716 w 7687340"/>
              <a:gd name="connsiteY18" fmla="*/ 393404 h 765544"/>
              <a:gd name="connsiteX19" fmla="*/ 2658140 w 7687340"/>
              <a:gd name="connsiteY19" fmla="*/ 425302 h 765544"/>
              <a:gd name="connsiteX20" fmla="*/ 2902688 w 7687340"/>
              <a:gd name="connsiteY20" fmla="*/ 435935 h 765544"/>
              <a:gd name="connsiteX21" fmla="*/ 2934586 w 7687340"/>
              <a:gd name="connsiteY21" fmla="*/ 446567 h 765544"/>
              <a:gd name="connsiteX22" fmla="*/ 2987749 w 7687340"/>
              <a:gd name="connsiteY22" fmla="*/ 457200 h 765544"/>
              <a:gd name="connsiteX23" fmla="*/ 3040912 w 7687340"/>
              <a:gd name="connsiteY23" fmla="*/ 478465 h 765544"/>
              <a:gd name="connsiteX24" fmla="*/ 3072809 w 7687340"/>
              <a:gd name="connsiteY24" fmla="*/ 489097 h 765544"/>
              <a:gd name="connsiteX25" fmla="*/ 3115340 w 7687340"/>
              <a:gd name="connsiteY25" fmla="*/ 510363 h 765544"/>
              <a:gd name="connsiteX26" fmla="*/ 3179135 w 7687340"/>
              <a:gd name="connsiteY26" fmla="*/ 531628 h 765544"/>
              <a:gd name="connsiteX27" fmla="*/ 3232298 w 7687340"/>
              <a:gd name="connsiteY27" fmla="*/ 552893 h 765544"/>
              <a:gd name="connsiteX28" fmla="*/ 3274828 w 7687340"/>
              <a:gd name="connsiteY28" fmla="*/ 563525 h 765544"/>
              <a:gd name="connsiteX29" fmla="*/ 3530009 w 7687340"/>
              <a:gd name="connsiteY29" fmla="*/ 584791 h 765544"/>
              <a:gd name="connsiteX30" fmla="*/ 3572540 w 7687340"/>
              <a:gd name="connsiteY30" fmla="*/ 595423 h 765544"/>
              <a:gd name="connsiteX31" fmla="*/ 3604437 w 7687340"/>
              <a:gd name="connsiteY31" fmla="*/ 606056 h 765544"/>
              <a:gd name="connsiteX32" fmla="*/ 3678865 w 7687340"/>
              <a:gd name="connsiteY32" fmla="*/ 616688 h 765544"/>
              <a:gd name="connsiteX33" fmla="*/ 3955312 w 7687340"/>
              <a:gd name="connsiteY33" fmla="*/ 606056 h 765544"/>
              <a:gd name="connsiteX34" fmla="*/ 4104167 w 7687340"/>
              <a:gd name="connsiteY34" fmla="*/ 563525 h 765544"/>
              <a:gd name="connsiteX35" fmla="*/ 4178595 w 7687340"/>
              <a:gd name="connsiteY35" fmla="*/ 542260 h 765544"/>
              <a:gd name="connsiteX36" fmla="*/ 4465674 w 7687340"/>
              <a:gd name="connsiteY36" fmla="*/ 510363 h 765544"/>
              <a:gd name="connsiteX37" fmla="*/ 4582633 w 7687340"/>
              <a:gd name="connsiteY37" fmla="*/ 520995 h 765544"/>
              <a:gd name="connsiteX38" fmla="*/ 4646428 w 7687340"/>
              <a:gd name="connsiteY38" fmla="*/ 563525 h 765544"/>
              <a:gd name="connsiteX39" fmla="*/ 4731488 w 7687340"/>
              <a:gd name="connsiteY39" fmla="*/ 595423 h 765544"/>
              <a:gd name="connsiteX40" fmla="*/ 4763386 w 7687340"/>
              <a:gd name="connsiteY40" fmla="*/ 606056 h 765544"/>
              <a:gd name="connsiteX41" fmla="*/ 5061098 w 7687340"/>
              <a:gd name="connsiteY41" fmla="*/ 616688 h 765544"/>
              <a:gd name="connsiteX42" fmla="*/ 5156791 w 7687340"/>
              <a:gd name="connsiteY42" fmla="*/ 627321 h 765544"/>
              <a:gd name="connsiteX43" fmla="*/ 5326912 w 7687340"/>
              <a:gd name="connsiteY43" fmla="*/ 648586 h 765544"/>
              <a:gd name="connsiteX44" fmla="*/ 5932967 w 7687340"/>
              <a:gd name="connsiteY44" fmla="*/ 659218 h 765544"/>
              <a:gd name="connsiteX45" fmla="*/ 6039293 w 7687340"/>
              <a:gd name="connsiteY45" fmla="*/ 669851 h 765544"/>
              <a:gd name="connsiteX46" fmla="*/ 6113721 w 7687340"/>
              <a:gd name="connsiteY46" fmla="*/ 680484 h 765544"/>
              <a:gd name="connsiteX47" fmla="*/ 6241312 w 7687340"/>
              <a:gd name="connsiteY47" fmla="*/ 691116 h 765544"/>
              <a:gd name="connsiteX48" fmla="*/ 6528391 w 7687340"/>
              <a:gd name="connsiteY48" fmla="*/ 723014 h 765544"/>
              <a:gd name="connsiteX49" fmla="*/ 6687879 w 7687340"/>
              <a:gd name="connsiteY49" fmla="*/ 744279 h 765544"/>
              <a:gd name="connsiteX50" fmla="*/ 6751674 w 7687340"/>
              <a:gd name="connsiteY50" fmla="*/ 754911 h 765544"/>
              <a:gd name="connsiteX51" fmla="*/ 6911163 w 7687340"/>
              <a:gd name="connsiteY51" fmla="*/ 765544 h 765544"/>
              <a:gd name="connsiteX52" fmla="*/ 7060019 w 7687340"/>
              <a:gd name="connsiteY52" fmla="*/ 754911 h 765544"/>
              <a:gd name="connsiteX53" fmla="*/ 7091916 w 7687340"/>
              <a:gd name="connsiteY53" fmla="*/ 744279 h 765544"/>
              <a:gd name="connsiteX54" fmla="*/ 7123814 w 7687340"/>
              <a:gd name="connsiteY54" fmla="*/ 701749 h 765544"/>
              <a:gd name="connsiteX55" fmla="*/ 7230140 w 7687340"/>
              <a:gd name="connsiteY55" fmla="*/ 659218 h 765544"/>
              <a:gd name="connsiteX56" fmla="*/ 7262037 w 7687340"/>
              <a:gd name="connsiteY56" fmla="*/ 648586 h 765544"/>
              <a:gd name="connsiteX57" fmla="*/ 7442791 w 7687340"/>
              <a:gd name="connsiteY57" fmla="*/ 616688 h 765544"/>
              <a:gd name="connsiteX58" fmla="*/ 7527851 w 7687340"/>
              <a:gd name="connsiteY58" fmla="*/ 606056 h 765544"/>
              <a:gd name="connsiteX59" fmla="*/ 7581014 w 7687340"/>
              <a:gd name="connsiteY59" fmla="*/ 595423 h 765544"/>
              <a:gd name="connsiteX60" fmla="*/ 7687340 w 7687340"/>
              <a:gd name="connsiteY60" fmla="*/ 584791 h 76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687340" h="765544">
                <a:moveTo>
                  <a:pt x="0" y="0"/>
                </a:moveTo>
                <a:cubicBezTo>
                  <a:pt x="17721" y="7088"/>
                  <a:pt x="36092" y="12730"/>
                  <a:pt x="53163" y="21265"/>
                </a:cubicBezTo>
                <a:cubicBezTo>
                  <a:pt x="64593" y="26980"/>
                  <a:pt x="74662" y="35102"/>
                  <a:pt x="85061" y="42530"/>
                </a:cubicBezTo>
                <a:cubicBezTo>
                  <a:pt x="99481" y="52830"/>
                  <a:pt x="111741" y="66503"/>
                  <a:pt x="127591" y="74428"/>
                </a:cubicBezTo>
                <a:cubicBezTo>
                  <a:pt x="143449" y="82357"/>
                  <a:pt x="225912" y="94359"/>
                  <a:pt x="233916" y="95693"/>
                </a:cubicBezTo>
                <a:lnTo>
                  <a:pt x="680484" y="74428"/>
                </a:lnTo>
                <a:cubicBezTo>
                  <a:pt x="910174" y="62547"/>
                  <a:pt x="781233" y="58014"/>
                  <a:pt x="978195" y="74428"/>
                </a:cubicBezTo>
                <a:cubicBezTo>
                  <a:pt x="985284" y="85060"/>
                  <a:pt x="994427" y="94580"/>
                  <a:pt x="999461" y="106325"/>
                </a:cubicBezTo>
                <a:cubicBezTo>
                  <a:pt x="1005217" y="119757"/>
                  <a:pt x="1002843" y="136168"/>
                  <a:pt x="1010093" y="148856"/>
                </a:cubicBezTo>
                <a:cubicBezTo>
                  <a:pt x="1017553" y="161911"/>
                  <a:pt x="1028302" y="174531"/>
                  <a:pt x="1041991" y="180753"/>
                </a:cubicBezTo>
                <a:cubicBezTo>
                  <a:pt x="1109035" y="211227"/>
                  <a:pt x="1240067" y="209082"/>
                  <a:pt x="1297172" y="212651"/>
                </a:cubicBezTo>
                <a:cubicBezTo>
                  <a:pt x="1307805" y="223284"/>
                  <a:pt x="1319444" y="232997"/>
                  <a:pt x="1329070" y="244549"/>
                </a:cubicBezTo>
                <a:cubicBezTo>
                  <a:pt x="1337251" y="254366"/>
                  <a:pt x="1340357" y="268463"/>
                  <a:pt x="1350335" y="276446"/>
                </a:cubicBezTo>
                <a:cubicBezTo>
                  <a:pt x="1359087" y="283447"/>
                  <a:pt x="1371931" y="282664"/>
                  <a:pt x="1382233" y="287079"/>
                </a:cubicBezTo>
                <a:cubicBezTo>
                  <a:pt x="1396801" y="293323"/>
                  <a:pt x="1410195" y="302100"/>
                  <a:pt x="1424763" y="308344"/>
                </a:cubicBezTo>
                <a:cubicBezTo>
                  <a:pt x="1481094" y="332486"/>
                  <a:pt x="1525496" y="322670"/>
                  <a:pt x="1594884" y="329609"/>
                </a:cubicBezTo>
                <a:cubicBezTo>
                  <a:pt x="1629072" y="333028"/>
                  <a:pt x="1697566" y="344951"/>
                  <a:pt x="1733107" y="350874"/>
                </a:cubicBezTo>
                <a:cubicBezTo>
                  <a:pt x="1782742" y="367420"/>
                  <a:pt x="1767411" y="364422"/>
                  <a:pt x="1839433" y="372139"/>
                </a:cubicBezTo>
                <a:cubicBezTo>
                  <a:pt x="1913772" y="380104"/>
                  <a:pt x="2062716" y="393404"/>
                  <a:pt x="2062716" y="393404"/>
                </a:cubicBezTo>
                <a:cubicBezTo>
                  <a:pt x="2328946" y="446652"/>
                  <a:pt x="2132907" y="413884"/>
                  <a:pt x="2658140" y="425302"/>
                </a:cubicBezTo>
                <a:cubicBezTo>
                  <a:pt x="2739656" y="428846"/>
                  <a:pt x="2821335" y="429677"/>
                  <a:pt x="2902688" y="435935"/>
                </a:cubicBezTo>
                <a:cubicBezTo>
                  <a:pt x="2913863" y="436795"/>
                  <a:pt x="2923713" y="443849"/>
                  <a:pt x="2934586" y="446567"/>
                </a:cubicBezTo>
                <a:cubicBezTo>
                  <a:pt x="2952118" y="450950"/>
                  <a:pt x="2970439" y="452007"/>
                  <a:pt x="2987749" y="457200"/>
                </a:cubicBezTo>
                <a:cubicBezTo>
                  <a:pt x="3006030" y="462684"/>
                  <a:pt x="3023041" y="471764"/>
                  <a:pt x="3040912" y="478465"/>
                </a:cubicBezTo>
                <a:cubicBezTo>
                  <a:pt x="3051406" y="482400"/>
                  <a:pt x="3062508" y="484682"/>
                  <a:pt x="3072809" y="489097"/>
                </a:cubicBezTo>
                <a:cubicBezTo>
                  <a:pt x="3087378" y="495341"/>
                  <a:pt x="3100623" y="504476"/>
                  <a:pt x="3115340" y="510363"/>
                </a:cubicBezTo>
                <a:cubicBezTo>
                  <a:pt x="3136152" y="518688"/>
                  <a:pt x="3157870" y="524540"/>
                  <a:pt x="3179135" y="531628"/>
                </a:cubicBezTo>
                <a:cubicBezTo>
                  <a:pt x="3197242" y="537664"/>
                  <a:pt x="3214191" y="546858"/>
                  <a:pt x="3232298" y="552893"/>
                </a:cubicBezTo>
                <a:cubicBezTo>
                  <a:pt x="3246161" y="557514"/>
                  <a:pt x="3260563" y="560355"/>
                  <a:pt x="3274828" y="563525"/>
                </a:cubicBezTo>
                <a:cubicBezTo>
                  <a:pt x="3378489" y="586561"/>
                  <a:pt x="3368245" y="576277"/>
                  <a:pt x="3530009" y="584791"/>
                </a:cubicBezTo>
                <a:cubicBezTo>
                  <a:pt x="3544186" y="588335"/>
                  <a:pt x="3558489" y="591408"/>
                  <a:pt x="3572540" y="595423"/>
                </a:cubicBezTo>
                <a:cubicBezTo>
                  <a:pt x="3583316" y="598502"/>
                  <a:pt x="3593447" y="603858"/>
                  <a:pt x="3604437" y="606056"/>
                </a:cubicBezTo>
                <a:cubicBezTo>
                  <a:pt x="3629012" y="610971"/>
                  <a:pt x="3654056" y="613144"/>
                  <a:pt x="3678865" y="616688"/>
                </a:cubicBezTo>
                <a:cubicBezTo>
                  <a:pt x="3771014" y="613144"/>
                  <a:pt x="3863807" y="617494"/>
                  <a:pt x="3955312" y="606056"/>
                </a:cubicBezTo>
                <a:cubicBezTo>
                  <a:pt x="4006517" y="599655"/>
                  <a:pt x="4054549" y="577702"/>
                  <a:pt x="4104167" y="563525"/>
                </a:cubicBezTo>
                <a:cubicBezTo>
                  <a:pt x="4128976" y="556437"/>
                  <a:pt x="4152935" y="544961"/>
                  <a:pt x="4178595" y="542260"/>
                </a:cubicBezTo>
                <a:cubicBezTo>
                  <a:pt x="4409031" y="518004"/>
                  <a:pt x="4313425" y="529393"/>
                  <a:pt x="4465674" y="510363"/>
                </a:cubicBezTo>
                <a:cubicBezTo>
                  <a:pt x="4504660" y="513907"/>
                  <a:pt x="4545077" y="509949"/>
                  <a:pt x="4582633" y="520995"/>
                </a:cubicBezTo>
                <a:cubicBezTo>
                  <a:pt x="4607152" y="528206"/>
                  <a:pt x="4622182" y="555443"/>
                  <a:pt x="4646428" y="563525"/>
                </a:cubicBezTo>
                <a:cubicBezTo>
                  <a:pt x="4718831" y="587660"/>
                  <a:pt x="4629778" y="557281"/>
                  <a:pt x="4731488" y="595423"/>
                </a:cubicBezTo>
                <a:cubicBezTo>
                  <a:pt x="4741982" y="599358"/>
                  <a:pt x="4752201" y="605334"/>
                  <a:pt x="4763386" y="606056"/>
                </a:cubicBezTo>
                <a:cubicBezTo>
                  <a:pt x="4862481" y="612449"/>
                  <a:pt x="4961861" y="613144"/>
                  <a:pt x="5061098" y="616688"/>
                </a:cubicBezTo>
                <a:cubicBezTo>
                  <a:pt x="5092996" y="620232"/>
                  <a:pt x="5125070" y="622441"/>
                  <a:pt x="5156791" y="627321"/>
                </a:cubicBezTo>
                <a:cubicBezTo>
                  <a:pt x="5284166" y="646917"/>
                  <a:pt x="5057885" y="640788"/>
                  <a:pt x="5326912" y="648586"/>
                </a:cubicBezTo>
                <a:cubicBezTo>
                  <a:pt x="5528877" y="654440"/>
                  <a:pt x="5730949" y="655674"/>
                  <a:pt x="5932967" y="659218"/>
                </a:cubicBezTo>
                <a:lnTo>
                  <a:pt x="6039293" y="669851"/>
                </a:lnTo>
                <a:cubicBezTo>
                  <a:pt x="6064183" y="672779"/>
                  <a:pt x="6088797" y="677860"/>
                  <a:pt x="6113721" y="680484"/>
                </a:cubicBezTo>
                <a:cubicBezTo>
                  <a:pt x="6156164" y="684952"/>
                  <a:pt x="6198916" y="686224"/>
                  <a:pt x="6241312" y="691116"/>
                </a:cubicBezTo>
                <a:cubicBezTo>
                  <a:pt x="6574944" y="729611"/>
                  <a:pt x="6212012" y="698676"/>
                  <a:pt x="6528391" y="723014"/>
                </a:cubicBezTo>
                <a:cubicBezTo>
                  <a:pt x="6618816" y="745619"/>
                  <a:pt x="6529802" y="725682"/>
                  <a:pt x="6687879" y="744279"/>
                </a:cubicBezTo>
                <a:cubicBezTo>
                  <a:pt x="6709290" y="746798"/>
                  <a:pt x="6730213" y="752867"/>
                  <a:pt x="6751674" y="754911"/>
                </a:cubicBezTo>
                <a:cubicBezTo>
                  <a:pt x="6804715" y="759962"/>
                  <a:pt x="6858000" y="762000"/>
                  <a:pt x="6911163" y="765544"/>
                </a:cubicBezTo>
                <a:cubicBezTo>
                  <a:pt x="6960782" y="762000"/>
                  <a:pt x="7010615" y="760723"/>
                  <a:pt x="7060019" y="754911"/>
                </a:cubicBezTo>
                <a:cubicBezTo>
                  <a:pt x="7071150" y="753602"/>
                  <a:pt x="7083306" y="751454"/>
                  <a:pt x="7091916" y="744279"/>
                </a:cubicBezTo>
                <a:cubicBezTo>
                  <a:pt x="7105530" y="732934"/>
                  <a:pt x="7110359" y="713282"/>
                  <a:pt x="7123814" y="701749"/>
                </a:cubicBezTo>
                <a:cubicBezTo>
                  <a:pt x="7143725" y="684683"/>
                  <a:pt x="7211651" y="665381"/>
                  <a:pt x="7230140" y="659218"/>
                </a:cubicBezTo>
                <a:lnTo>
                  <a:pt x="7262037" y="648586"/>
                </a:lnTo>
                <a:cubicBezTo>
                  <a:pt x="7336730" y="598791"/>
                  <a:pt x="7275722" y="631876"/>
                  <a:pt x="7442791" y="616688"/>
                </a:cubicBezTo>
                <a:cubicBezTo>
                  <a:pt x="7471248" y="614101"/>
                  <a:pt x="7499609" y="610401"/>
                  <a:pt x="7527851" y="606056"/>
                </a:cubicBezTo>
                <a:cubicBezTo>
                  <a:pt x="7545713" y="603308"/>
                  <a:pt x="7563124" y="597979"/>
                  <a:pt x="7581014" y="595423"/>
                </a:cubicBezTo>
                <a:cubicBezTo>
                  <a:pt x="7658178" y="584400"/>
                  <a:pt x="7647048" y="584791"/>
                  <a:pt x="7687340" y="5847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914400" y="1676400"/>
            <a:ext cx="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14400" y="4114800"/>
            <a:ext cx="7239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52800" y="4114800"/>
            <a:ext cx="2438400" cy="369332"/>
          </a:xfrm>
          <a:prstGeom prst="rect">
            <a:avLst/>
          </a:prstGeom>
          <a:noFill/>
        </p:spPr>
        <p:txBody>
          <a:bodyPr wrap="square" rtlCol="0">
            <a:spAutoFit/>
          </a:bodyPr>
          <a:lstStyle/>
          <a:p>
            <a:pPr algn="ctr"/>
            <a:r>
              <a:rPr lang="en-US" dirty="0" smtClean="0"/>
              <a:t>Distance</a:t>
            </a:r>
            <a:endParaRPr lang="en-US" dirty="0"/>
          </a:p>
        </p:txBody>
      </p:sp>
      <p:sp>
        <p:nvSpPr>
          <p:cNvPr id="25" name="Arc 24"/>
          <p:cNvSpPr/>
          <p:nvPr/>
        </p:nvSpPr>
        <p:spPr>
          <a:xfrm rot="10800000">
            <a:off x="914400" y="609600"/>
            <a:ext cx="14478000" cy="2667000"/>
          </a:xfrm>
          <a:prstGeom prst="arc">
            <a:avLst>
              <a:gd name="adj1" fmla="val 16173436"/>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8435" name="Picture 3" descr="C:\Users\John\AppData\Local\Microsoft\Windows\Temporary Internet Files\Content.IE5\45QO6N6V\Happy-Su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762" y="4256936"/>
            <a:ext cx="866036"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1180214" y="2254102"/>
            <a:ext cx="7035687" cy="206380"/>
          </a:xfrm>
          <a:custGeom>
            <a:avLst/>
            <a:gdLst>
              <a:gd name="connsiteX0" fmla="*/ 0 w 7035687"/>
              <a:gd name="connsiteY0" fmla="*/ 42531 h 206380"/>
              <a:gd name="connsiteX1" fmla="*/ 1148316 w 7035687"/>
              <a:gd name="connsiteY1" fmla="*/ 191386 h 206380"/>
              <a:gd name="connsiteX2" fmla="*/ 1148316 w 7035687"/>
              <a:gd name="connsiteY2" fmla="*/ 191386 h 206380"/>
              <a:gd name="connsiteX3" fmla="*/ 1807535 w 7035687"/>
              <a:gd name="connsiteY3" fmla="*/ 202019 h 206380"/>
              <a:gd name="connsiteX4" fmla="*/ 2530549 w 7035687"/>
              <a:gd name="connsiteY4" fmla="*/ 202019 h 206380"/>
              <a:gd name="connsiteX5" fmla="*/ 3827721 w 7035687"/>
              <a:gd name="connsiteY5" fmla="*/ 148856 h 206380"/>
              <a:gd name="connsiteX6" fmla="*/ 5263116 w 7035687"/>
              <a:gd name="connsiteY6" fmla="*/ 106326 h 206380"/>
              <a:gd name="connsiteX7" fmla="*/ 6624084 w 7035687"/>
              <a:gd name="connsiteY7" fmla="*/ 31898 h 206380"/>
              <a:gd name="connsiteX8" fmla="*/ 6996223 w 7035687"/>
              <a:gd name="connsiteY8" fmla="*/ 10633 h 206380"/>
              <a:gd name="connsiteX9" fmla="*/ 7006856 w 7035687"/>
              <a:gd name="connsiteY9" fmla="*/ 0 h 20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35687" h="206380">
                <a:moveTo>
                  <a:pt x="0" y="42531"/>
                </a:moveTo>
                <a:lnTo>
                  <a:pt x="1148316" y="191386"/>
                </a:lnTo>
                <a:lnTo>
                  <a:pt x="1148316" y="191386"/>
                </a:lnTo>
                <a:lnTo>
                  <a:pt x="1807535" y="202019"/>
                </a:lnTo>
                <a:cubicBezTo>
                  <a:pt x="2037907" y="203791"/>
                  <a:pt x="2193851" y="210879"/>
                  <a:pt x="2530549" y="202019"/>
                </a:cubicBezTo>
                <a:cubicBezTo>
                  <a:pt x="2867247" y="193159"/>
                  <a:pt x="3827721" y="148856"/>
                  <a:pt x="3827721" y="148856"/>
                </a:cubicBezTo>
                <a:lnTo>
                  <a:pt x="5263116" y="106326"/>
                </a:lnTo>
                <a:cubicBezTo>
                  <a:pt x="5729176" y="86833"/>
                  <a:pt x="6624084" y="31898"/>
                  <a:pt x="6624084" y="31898"/>
                </a:cubicBezTo>
                <a:lnTo>
                  <a:pt x="6996223" y="10633"/>
                </a:lnTo>
                <a:cubicBezTo>
                  <a:pt x="7060018" y="5317"/>
                  <a:pt x="7033437" y="2658"/>
                  <a:pt x="7006856" y="0"/>
                </a:cubicBezTo>
              </a:path>
            </a:pathLst>
          </a:cu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330" y="2479638"/>
            <a:ext cx="695664" cy="646331"/>
          </a:xfrm>
          <a:prstGeom prst="rect">
            <a:avLst/>
          </a:prstGeom>
          <a:solidFill>
            <a:schemeClr val="bg1"/>
          </a:solidFill>
        </p:spPr>
        <p:txBody>
          <a:bodyPr wrap="square" rtlCol="0">
            <a:spAutoFit/>
          </a:bodyPr>
          <a:lstStyle/>
          <a:p>
            <a:pPr algn="ctr"/>
            <a:r>
              <a:rPr lang="en-US" dirty="0" smtClean="0"/>
              <a:t>OA</a:t>
            </a:r>
          </a:p>
          <a:p>
            <a:pPr algn="ctr"/>
            <a:r>
              <a:rPr lang="en-US" dirty="0" smtClean="0"/>
              <a:t>CO</a:t>
            </a:r>
            <a:endParaRPr lang="en-US" dirty="0"/>
          </a:p>
        </p:txBody>
      </p:sp>
      <p:cxnSp>
        <p:nvCxnSpPr>
          <p:cNvPr id="17" name="Straight Connector 16"/>
          <p:cNvCxnSpPr/>
          <p:nvPr/>
        </p:nvCxnSpPr>
        <p:spPr>
          <a:xfrm>
            <a:off x="283534" y="2802803"/>
            <a:ext cx="342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C8EB1178-F390-4081-BB4B-2EC951AD4D0D}" type="slidenum">
              <a:rPr lang="en-US" smtClean="0"/>
              <a:t>42</a:t>
            </a:fld>
            <a:endParaRPr lang="en-US"/>
          </a:p>
        </p:txBody>
      </p:sp>
      <p:sp>
        <p:nvSpPr>
          <p:cNvPr id="19" name="TextBox 18"/>
          <p:cNvSpPr txBox="1"/>
          <p:nvPr/>
        </p:nvSpPr>
        <p:spPr>
          <a:xfrm>
            <a:off x="5465135" y="2838259"/>
            <a:ext cx="2984204" cy="369332"/>
          </a:xfrm>
          <a:prstGeom prst="rect">
            <a:avLst/>
          </a:prstGeom>
          <a:noFill/>
        </p:spPr>
        <p:txBody>
          <a:bodyPr wrap="square" rtlCol="0">
            <a:spAutoFit/>
          </a:bodyPr>
          <a:lstStyle/>
          <a:p>
            <a:r>
              <a:rPr lang="en-US" dirty="0" smtClean="0"/>
              <a:t>Dilution/evaporation only</a:t>
            </a:r>
            <a:endParaRPr lang="en-US" dirty="0"/>
          </a:p>
        </p:txBody>
      </p:sp>
      <p:sp>
        <p:nvSpPr>
          <p:cNvPr id="21" name="TextBox 20"/>
          <p:cNvSpPr txBox="1"/>
          <p:nvPr/>
        </p:nvSpPr>
        <p:spPr>
          <a:xfrm>
            <a:off x="5465136" y="1711837"/>
            <a:ext cx="2984204" cy="646331"/>
          </a:xfrm>
          <a:prstGeom prst="rect">
            <a:avLst/>
          </a:prstGeom>
          <a:noFill/>
        </p:spPr>
        <p:txBody>
          <a:bodyPr wrap="square" rtlCol="0">
            <a:spAutoFit/>
          </a:bodyPr>
          <a:lstStyle/>
          <a:p>
            <a:r>
              <a:rPr lang="en-US" dirty="0" smtClean="0">
                <a:solidFill>
                  <a:srgbClr val="FF0000"/>
                </a:solidFill>
              </a:rPr>
              <a:t>Dilution/evaporation + chemistry/condensation</a:t>
            </a:r>
            <a:endParaRPr lang="en-US" dirty="0">
              <a:solidFill>
                <a:srgbClr val="FF0000"/>
              </a:solidFill>
            </a:endParaRPr>
          </a:p>
        </p:txBody>
      </p:sp>
    </p:spTree>
    <p:extLst>
      <p:ext uri="{BB962C8B-B14F-4D97-AF65-F5344CB8AC3E}">
        <p14:creationId xmlns:p14="http://schemas.microsoft.com/office/powerpoint/2010/main" val="33672500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143000"/>
          </a:xfrm>
        </p:spPr>
        <p:txBody>
          <a:bodyPr>
            <a:normAutofit fontScale="90000"/>
          </a:bodyPr>
          <a:lstStyle/>
          <a:p>
            <a:pPr algn="l"/>
            <a:r>
              <a:rPr lang="en-US" dirty="0" smtClean="0"/>
              <a:t>Evaporation vs. SOA formation…</a:t>
            </a:r>
            <a:br>
              <a:rPr lang="en-US" dirty="0" smtClean="0"/>
            </a:br>
            <a:r>
              <a:rPr lang="en-US" dirty="0" smtClean="0"/>
              <a:t>What wins overall?</a:t>
            </a:r>
            <a:endParaRPr lang="en-US" dirty="0"/>
          </a:p>
        </p:txBody>
      </p:sp>
      <p:pic>
        <p:nvPicPr>
          <p:cNvPr id="17412" name="Picture 4" descr="C:\Users\John\AppData\Local\Microsoft\Windows\Temporary Internet Files\Content.IE5\NT3KLPS3\zeimusu-Fire-Ic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167" y="5723123"/>
            <a:ext cx="685800" cy="97672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910855" y="4562402"/>
            <a:ext cx="7538484" cy="1148316"/>
          </a:xfrm>
          <a:custGeom>
            <a:avLst/>
            <a:gdLst>
              <a:gd name="connsiteX0" fmla="*/ 0 w 7538484"/>
              <a:gd name="connsiteY0" fmla="*/ 1148316 h 1148316"/>
              <a:gd name="connsiteX1" fmla="*/ 31898 w 7538484"/>
              <a:gd name="connsiteY1" fmla="*/ 1095154 h 1148316"/>
              <a:gd name="connsiteX2" fmla="*/ 53163 w 7538484"/>
              <a:gd name="connsiteY2" fmla="*/ 1052623 h 1148316"/>
              <a:gd name="connsiteX3" fmla="*/ 106326 w 7538484"/>
              <a:gd name="connsiteY3" fmla="*/ 978195 h 1148316"/>
              <a:gd name="connsiteX4" fmla="*/ 127591 w 7538484"/>
              <a:gd name="connsiteY4" fmla="*/ 946298 h 1148316"/>
              <a:gd name="connsiteX5" fmla="*/ 191386 w 7538484"/>
              <a:gd name="connsiteY5" fmla="*/ 882502 h 1148316"/>
              <a:gd name="connsiteX6" fmla="*/ 255182 w 7538484"/>
              <a:gd name="connsiteY6" fmla="*/ 839972 h 1148316"/>
              <a:gd name="connsiteX7" fmla="*/ 329610 w 7538484"/>
              <a:gd name="connsiteY7" fmla="*/ 850605 h 1148316"/>
              <a:gd name="connsiteX8" fmla="*/ 393405 w 7538484"/>
              <a:gd name="connsiteY8" fmla="*/ 797442 h 1148316"/>
              <a:gd name="connsiteX9" fmla="*/ 457200 w 7538484"/>
              <a:gd name="connsiteY9" fmla="*/ 765544 h 1148316"/>
              <a:gd name="connsiteX10" fmla="*/ 510363 w 7538484"/>
              <a:gd name="connsiteY10" fmla="*/ 733647 h 1148316"/>
              <a:gd name="connsiteX11" fmla="*/ 574159 w 7538484"/>
              <a:gd name="connsiteY11" fmla="*/ 701749 h 1148316"/>
              <a:gd name="connsiteX12" fmla="*/ 691117 w 7538484"/>
              <a:gd name="connsiteY12" fmla="*/ 637954 h 1148316"/>
              <a:gd name="connsiteX13" fmla="*/ 754912 w 7538484"/>
              <a:gd name="connsiteY13" fmla="*/ 616688 h 1148316"/>
              <a:gd name="connsiteX14" fmla="*/ 829340 w 7538484"/>
              <a:gd name="connsiteY14" fmla="*/ 584791 h 1148316"/>
              <a:gd name="connsiteX15" fmla="*/ 956931 w 7538484"/>
              <a:gd name="connsiteY15" fmla="*/ 616688 h 1148316"/>
              <a:gd name="connsiteX16" fmla="*/ 978196 w 7538484"/>
              <a:gd name="connsiteY16" fmla="*/ 659219 h 1148316"/>
              <a:gd name="connsiteX17" fmla="*/ 882503 w 7538484"/>
              <a:gd name="connsiteY17" fmla="*/ 691116 h 1148316"/>
              <a:gd name="connsiteX18" fmla="*/ 914400 w 7538484"/>
              <a:gd name="connsiteY18" fmla="*/ 595423 h 1148316"/>
              <a:gd name="connsiteX19" fmla="*/ 999461 w 7538484"/>
              <a:gd name="connsiteY19" fmla="*/ 510363 h 1148316"/>
              <a:gd name="connsiteX20" fmla="*/ 1031359 w 7538484"/>
              <a:gd name="connsiteY20" fmla="*/ 478465 h 1148316"/>
              <a:gd name="connsiteX21" fmla="*/ 1137684 w 7538484"/>
              <a:gd name="connsiteY21" fmla="*/ 446568 h 1148316"/>
              <a:gd name="connsiteX22" fmla="*/ 1158949 w 7538484"/>
              <a:gd name="connsiteY22" fmla="*/ 425302 h 1148316"/>
              <a:gd name="connsiteX23" fmla="*/ 1275907 w 7538484"/>
              <a:gd name="connsiteY23" fmla="*/ 435935 h 1148316"/>
              <a:gd name="connsiteX24" fmla="*/ 1307805 w 7538484"/>
              <a:gd name="connsiteY24" fmla="*/ 457200 h 1148316"/>
              <a:gd name="connsiteX25" fmla="*/ 1382233 w 7538484"/>
              <a:gd name="connsiteY25" fmla="*/ 531628 h 1148316"/>
              <a:gd name="connsiteX26" fmla="*/ 1414131 w 7538484"/>
              <a:gd name="connsiteY26" fmla="*/ 531628 h 1148316"/>
              <a:gd name="connsiteX27" fmla="*/ 1446028 w 7538484"/>
              <a:gd name="connsiteY27" fmla="*/ 510363 h 1148316"/>
              <a:gd name="connsiteX28" fmla="*/ 1488559 w 7538484"/>
              <a:gd name="connsiteY28" fmla="*/ 446568 h 1148316"/>
              <a:gd name="connsiteX29" fmla="*/ 1626782 w 7538484"/>
              <a:gd name="connsiteY29" fmla="*/ 361507 h 1148316"/>
              <a:gd name="connsiteX30" fmla="*/ 1711842 w 7538484"/>
              <a:gd name="connsiteY30" fmla="*/ 318977 h 1148316"/>
              <a:gd name="connsiteX31" fmla="*/ 1871331 w 7538484"/>
              <a:gd name="connsiteY31" fmla="*/ 233916 h 1148316"/>
              <a:gd name="connsiteX32" fmla="*/ 1956391 w 7538484"/>
              <a:gd name="connsiteY32" fmla="*/ 212651 h 1148316"/>
              <a:gd name="connsiteX33" fmla="*/ 2200940 w 7538484"/>
              <a:gd name="connsiteY33" fmla="*/ 180754 h 1148316"/>
              <a:gd name="connsiteX34" fmla="*/ 2275368 w 7538484"/>
              <a:gd name="connsiteY34" fmla="*/ 191386 h 1148316"/>
              <a:gd name="connsiteX35" fmla="*/ 2328531 w 7538484"/>
              <a:gd name="connsiteY35" fmla="*/ 244549 h 1148316"/>
              <a:gd name="connsiteX36" fmla="*/ 2360428 w 7538484"/>
              <a:gd name="connsiteY36" fmla="*/ 297712 h 1148316"/>
              <a:gd name="connsiteX37" fmla="*/ 2371061 w 7538484"/>
              <a:gd name="connsiteY37" fmla="*/ 340242 h 1148316"/>
              <a:gd name="connsiteX38" fmla="*/ 2381693 w 7538484"/>
              <a:gd name="connsiteY38" fmla="*/ 372140 h 1148316"/>
              <a:gd name="connsiteX39" fmla="*/ 2402959 w 7538484"/>
              <a:gd name="connsiteY39" fmla="*/ 318977 h 1148316"/>
              <a:gd name="connsiteX40" fmla="*/ 2445489 w 7538484"/>
              <a:gd name="connsiteY40" fmla="*/ 265814 h 1148316"/>
              <a:gd name="connsiteX41" fmla="*/ 2626242 w 7538484"/>
              <a:gd name="connsiteY41" fmla="*/ 191386 h 1148316"/>
              <a:gd name="connsiteX42" fmla="*/ 2700670 w 7538484"/>
              <a:gd name="connsiteY42" fmla="*/ 180754 h 1148316"/>
              <a:gd name="connsiteX43" fmla="*/ 2775098 w 7538484"/>
              <a:gd name="connsiteY43" fmla="*/ 159488 h 1148316"/>
              <a:gd name="connsiteX44" fmla="*/ 3157870 w 7538484"/>
              <a:gd name="connsiteY44" fmla="*/ 159488 h 1148316"/>
              <a:gd name="connsiteX45" fmla="*/ 3179135 w 7538484"/>
              <a:gd name="connsiteY45" fmla="*/ 180754 h 1148316"/>
              <a:gd name="connsiteX46" fmla="*/ 3211033 w 7538484"/>
              <a:gd name="connsiteY46" fmla="*/ 202019 h 1148316"/>
              <a:gd name="connsiteX47" fmla="*/ 3232298 w 7538484"/>
              <a:gd name="connsiteY47" fmla="*/ 233916 h 1148316"/>
              <a:gd name="connsiteX48" fmla="*/ 3285461 w 7538484"/>
              <a:gd name="connsiteY48" fmla="*/ 223284 h 1148316"/>
              <a:gd name="connsiteX49" fmla="*/ 3327991 w 7538484"/>
              <a:gd name="connsiteY49" fmla="*/ 202019 h 1148316"/>
              <a:gd name="connsiteX50" fmla="*/ 3402419 w 7538484"/>
              <a:gd name="connsiteY50" fmla="*/ 191386 h 1148316"/>
              <a:gd name="connsiteX51" fmla="*/ 3572540 w 7538484"/>
              <a:gd name="connsiteY51" fmla="*/ 148856 h 1148316"/>
              <a:gd name="connsiteX52" fmla="*/ 3657600 w 7538484"/>
              <a:gd name="connsiteY52" fmla="*/ 127591 h 1148316"/>
              <a:gd name="connsiteX53" fmla="*/ 3732028 w 7538484"/>
              <a:gd name="connsiteY53" fmla="*/ 106326 h 1148316"/>
              <a:gd name="connsiteX54" fmla="*/ 4061638 w 7538484"/>
              <a:gd name="connsiteY54" fmla="*/ 74428 h 1148316"/>
              <a:gd name="connsiteX55" fmla="*/ 4146698 w 7538484"/>
              <a:gd name="connsiteY55" fmla="*/ 85061 h 1148316"/>
              <a:gd name="connsiteX56" fmla="*/ 4157331 w 7538484"/>
              <a:gd name="connsiteY56" fmla="*/ 116958 h 1148316"/>
              <a:gd name="connsiteX57" fmla="*/ 4189228 w 7538484"/>
              <a:gd name="connsiteY57" fmla="*/ 138223 h 1148316"/>
              <a:gd name="connsiteX58" fmla="*/ 4242391 w 7538484"/>
              <a:gd name="connsiteY58" fmla="*/ 116958 h 1148316"/>
              <a:gd name="connsiteX59" fmla="*/ 4284921 w 7538484"/>
              <a:gd name="connsiteY59" fmla="*/ 95693 h 1148316"/>
              <a:gd name="connsiteX60" fmla="*/ 4359349 w 7538484"/>
              <a:gd name="connsiteY60" fmla="*/ 74428 h 1148316"/>
              <a:gd name="connsiteX61" fmla="*/ 4550735 w 7538484"/>
              <a:gd name="connsiteY61" fmla="*/ 42530 h 1148316"/>
              <a:gd name="connsiteX62" fmla="*/ 4657061 w 7538484"/>
              <a:gd name="connsiteY62" fmla="*/ 21265 h 1148316"/>
              <a:gd name="connsiteX63" fmla="*/ 4912242 w 7538484"/>
              <a:gd name="connsiteY63" fmla="*/ 31898 h 1148316"/>
              <a:gd name="connsiteX64" fmla="*/ 4933507 w 7538484"/>
              <a:gd name="connsiteY64" fmla="*/ 63795 h 1148316"/>
              <a:gd name="connsiteX65" fmla="*/ 5082363 w 7538484"/>
              <a:gd name="connsiteY65" fmla="*/ 21265 h 1148316"/>
              <a:gd name="connsiteX66" fmla="*/ 5146159 w 7538484"/>
              <a:gd name="connsiteY66" fmla="*/ 10633 h 1148316"/>
              <a:gd name="connsiteX67" fmla="*/ 5635256 w 7538484"/>
              <a:gd name="connsiteY67" fmla="*/ 21265 h 1148316"/>
              <a:gd name="connsiteX68" fmla="*/ 5677786 w 7538484"/>
              <a:gd name="connsiteY68" fmla="*/ 74428 h 1148316"/>
              <a:gd name="connsiteX69" fmla="*/ 5773479 w 7538484"/>
              <a:gd name="connsiteY69" fmla="*/ 53163 h 1148316"/>
              <a:gd name="connsiteX70" fmla="*/ 5911703 w 7538484"/>
              <a:gd name="connsiteY70" fmla="*/ 10633 h 1148316"/>
              <a:gd name="connsiteX71" fmla="*/ 6124354 w 7538484"/>
              <a:gd name="connsiteY71" fmla="*/ 0 h 1148316"/>
              <a:gd name="connsiteX72" fmla="*/ 6517759 w 7538484"/>
              <a:gd name="connsiteY72" fmla="*/ 10633 h 1148316"/>
              <a:gd name="connsiteX73" fmla="*/ 6570921 w 7538484"/>
              <a:gd name="connsiteY73" fmla="*/ 31898 h 1148316"/>
              <a:gd name="connsiteX74" fmla="*/ 6666614 w 7538484"/>
              <a:gd name="connsiteY74" fmla="*/ 10633 h 1148316"/>
              <a:gd name="connsiteX75" fmla="*/ 7102549 w 7538484"/>
              <a:gd name="connsiteY75" fmla="*/ 31898 h 1148316"/>
              <a:gd name="connsiteX76" fmla="*/ 7432159 w 7538484"/>
              <a:gd name="connsiteY76" fmla="*/ 63795 h 1148316"/>
              <a:gd name="connsiteX77" fmla="*/ 7464056 w 7538484"/>
              <a:gd name="connsiteY77" fmla="*/ 85061 h 1148316"/>
              <a:gd name="connsiteX78" fmla="*/ 7538484 w 7538484"/>
              <a:gd name="connsiteY78" fmla="*/ 95693 h 114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538484" h="1148316">
                <a:moveTo>
                  <a:pt x="0" y="1148316"/>
                </a:moveTo>
                <a:cubicBezTo>
                  <a:pt x="10633" y="1130595"/>
                  <a:pt x="21862" y="1113219"/>
                  <a:pt x="31898" y="1095154"/>
                </a:cubicBezTo>
                <a:cubicBezTo>
                  <a:pt x="39596" y="1081298"/>
                  <a:pt x="45299" y="1066385"/>
                  <a:pt x="53163" y="1052623"/>
                </a:cubicBezTo>
                <a:cubicBezTo>
                  <a:pt x="67478" y="1027572"/>
                  <a:pt x="90031" y="1001007"/>
                  <a:pt x="106326" y="978195"/>
                </a:cubicBezTo>
                <a:cubicBezTo>
                  <a:pt x="113753" y="967797"/>
                  <a:pt x="119101" y="955849"/>
                  <a:pt x="127591" y="946298"/>
                </a:cubicBezTo>
                <a:cubicBezTo>
                  <a:pt x="147571" y="923821"/>
                  <a:pt x="170121" y="903767"/>
                  <a:pt x="191386" y="882502"/>
                </a:cubicBezTo>
                <a:cubicBezTo>
                  <a:pt x="209458" y="864430"/>
                  <a:pt x="255182" y="839972"/>
                  <a:pt x="255182" y="839972"/>
                </a:cubicBezTo>
                <a:cubicBezTo>
                  <a:pt x="279991" y="843516"/>
                  <a:pt x="304652" y="852874"/>
                  <a:pt x="329610" y="850605"/>
                </a:cubicBezTo>
                <a:cubicBezTo>
                  <a:pt x="392500" y="844888"/>
                  <a:pt x="356148" y="825385"/>
                  <a:pt x="393405" y="797442"/>
                </a:cubicBezTo>
                <a:cubicBezTo>
                  <a:pt x="412425" y="783177"/>
                  <a:pt x="436328" y="776929"/>
                  <a:pt x="457200" y="765544"/>
                </a:cubicBezTo>
                <a:cubicBezTo>
                  <a:pt x="475343" y="755648"/>
                  <a:pt x="492220" y="743543"/>
                  <a:pt x="510363" y="733647"/>
                </a:cubicBezTo>
                <a:cubicBezTo>
                  <a:pt x="531235" y="722262"/>
                  <a:pt x="553287" y="713134"/>
                  <a:pt x="574159" y="701749"/>
                </a:cubicBezTo>
                <a:cubicBezTo>
                  <a:pt x="632596" y="669874"/>
                  <a:pt x="626223" y="664993"/>
                  <a:pt x="691117" y="637954"/>
                </a:cubicBezTo>
                <a:cubicBezTo>
                  <a:pt x="711808" y="629333"/>
                  <a:pt x="734100" y="625013"/>
                  <a:pt x="754912" y="616688"/>
                </a:cubicBezTo>
                <a:cubicBezTo>
                  <a:pt x="886255" y="564150"/>
                  <a:pt x="726693" y="619005"/>
                  <a:pt x="829340" y="584791"/>
                </a:cubicBezTo>
                <a:cubicBezTo>
                  <a:pt x="865645" y="588825"/>
                  <a:pt x="927033" y="580810"/>
                  <a:pt x="956931" y="616688"/>
                </a:cubicBezTo>
                <a:cubicBezTo>
                  <a:pt x="967078" y="628865"/>
                  <a:pt x="971108" y="645042"/>
                  <a:pt x="978196" y="659219"/>
                </a:cubicBezTo>
                <a:cubicBezTo>
                  <a:pt x="969543" y="693829"/>
                  <a:pt x="964640" y="773253"/>
                  <a:pt x="882503" y="691116"/>
                </a:cubicBezTo>
                <a:cubicBezTo>
                  <a:pt x="863468" y="672081"/>
                  <a:pt x="900007" y="611255"/>
                  <a:pt x="914400" y="595423"/>
                </a:cubicBezTo>
                <a:cubicBezTo>
                  <a:pt x="941373" y="565753"/>
                  <a:pt x="971107" y="538716"/>
                  <a:pt x="999461" y="510363"/>
                </a:cubicBezTo>
                <a:lnTo>
                  <a:pt x="1031359" y="478465"/>
                </a:lnTo>
                <a:cubicBezTo>
                  <a:pt x="1039989" y="469835"/>
                  <a:pt x="1118409" y="451387"/>
                  <a:pt x="1137684" y="446568"/>
                </a:cubicBezTo>
                <a:cubicBezTo>
                  <a:pt x="1144772" y="439479"/>
                  <a:pt x="1148954" y="426071"/>
                  <a:pt x="1158949" y="425302"/>
                </a:cubicBezTo>
                <a:cubicBezTo>
                  <a:pt x="1197980" y="422299"/>
                  <a:pt x="1237629" y="427733"/>
                  <a:pt x="1275907" y="435935"/>
                </a:cubicBezTo>
                <a:cubicBezTo>
                  <a:pt x="1288402" y="438613"/>
                  <a:pt x="1297582" y="449533"/>
                  <a:pt x="1307805" y="457200"/>
                </a:cubicBezTo>
                <a:cubicBezTo>
                  <a:pt x="1366737" y="501399"/>
                  <a:pt x="1350750" y="484403"/>
                  <a:pt x="1382233" y="531628"/>
                </a:cubicBezTo>
                <a:cubicBezTo>
                  <a:pt x="1399918" y="584688"/>
                  <a:pt x="1383213" y="562546"/>
                  <a:pt x="1414131" y="531628"/>
                </a:cubicBezTo>
                <a:cubicBezTo>
                  <a:pt x="1423167" y="522592"/>
                  <a:pt x="1435396" y="517451"/>
                  <a:pt x="1446028" y="510363"/>
                </a:cubicBezTo>
                <a:cubicBezTo>
                  <a:pt x="1460205" y="489098"/>
                  <a:pt x="1467294" y="460745"/>
                  <a:pt x="1488559" y="446568"/>
                </a:cubicBezTo>
                <a:cubicBezTo>
                  <a:pt x="1551443" y="404645"/>
                  <a:pt x="1557764" y="398317"/>
                  <a:pt x="1626782" y="361507"/>
                </a:cubicBezTo>
                <a:cubicBezTo>
                  <a:pt x="1654753" y="346589"/>
                  <a:pt x="1683871" y="333895"/>
                  <a:pt x="1711842" y="318977"/>
                </a:cubicBezTo>
                <a:cubicBezTo>
                  <a:pt x="1759601" y="293506"/>
                  <a:pt x="1820834" y="252852"/>
                  <a:pt x="1871331" y="233916"/>
                </a:cubicBezTo>
                <a:cubicBezTo>
                  <a:pt x="1898696" y="223654"/>
                  <a:pt x="1928152" y="220181"/>
                  <a:pt x="1956391" y="212651"/>
                </a:cubicBezTo>
                <a:cubicBezTo>
                  <a:pt x="2097490" y="175025"/>
                  <a:pt x="1978555" y="194652"/>
                  <a:pt x="2200940" y="180754"/>
                </a:cubicBezTo>
                <a:cubicBezTo>
                  <a:pt x="2225749" y="184298"/>
                  <a:pt x="2251364" y="184185"/>
                  <a:pt x="2275368" y="191386"/>
                </a:cubicBezTo>
                <a:cubicBezTo>
                  <a:pt x="2303720" y="199891"/>
                  <a:pt x="2314355" y="221868"/>
                  <a:pt x="2328531" y="244549"/>
                </a:cubicBezTo>
                <a:cubicBezTo>
                  <a:pt x="2339484" y="262074"/>
                  <a:pt x="2349796" y="279991"/>
                  <a:pt x="2360428" y="297712"/>
                </a:cubicBezTo>
                <a:cubicBezTo>
                  <a:pt x="2363972" y="311889"/>
                  <a:pt x="2367047" y="326191"/>
                  <a:pt x="2371061" y="340242"/>
                </a:cubicBezTo>
                <a:cubicBezTo>
                  <a:pt x="2374140" y="351019"/>
                  <a:pt x="2372368" y="378357"/>
                  <a:pt x="2381693" y="372140"/>
                </a:cubicBezTo>
                <a:cubicBezTo>
                  <a:pt x="2397574" y="361553"/>
                  <a:pt x="2393139" y="335343"/>
                  <a:pt x="2402959" y="318977"/>
                </a:cubicBezTo>
                <a:cubicBezTo>
                  <a:pt x="2414635" y="299517"/>
                  <a:pt x="2427022" y="279005"/>
                  <a:pt x="2445489" y="265814"/>
                </a:cubicBezTo>
                <a:cubicBezTo>
                  <a:pt x="2494746" y="230630"/>
                  <a:pt x="2565901" y="204316"/>
                  <a:pt x="2626242" y="191386"/>
                </a:cubicBezTo>
                <a:cubicBezTo>
                  <a:pt x="2650747" y="186135"/>
                  <a:pt x="2675861" y="184298"/>
                  <a:pt x="2700670" y="180754"/>
                </a:cubicBezTo>
                <a:cubicBezTo>
                  <a:pt x="2725479" y="173665"/>
                  <a:pt x="2749869" y="164894"/>
                  <a:pt x="2775098" y="159488"/>
                </a:cubicBezTo>
                <a:cubicBezTo>
                  <a:pt x="2900725" y="132568"/>
                  <a:pt x="3032163" y="155154"/>
                  <a:pt x="3157870" y="159488"/>
                </a:cubicBezTo>
                <a:cubicBezTo>
                  <a:pt x="3164958" y="166577"/>
                  <a:pt x="3171307" y="174492"/>
                  <a:pt x="3179135" y="180754"/>
                </a:cubicBezTo>
                <a:cubicBezTo>
                  <a:pt x="3189114" y="188737"/>
                  <a:pt x="3201997" y="192983"/>
                  <a:pt x="3211033" y="202019"/>
                </a:cubicBezTo>
                <a:cubicBezTo>
                  <a:pt x="3220069" y="211055"/>
                  <a:pt x="3225210" y="223284"/>
                  <a:pt x="3232298" y="233916"/>
                </a:cubicBezTo>
                <a:cubicBezTo>
                  <a:pt x="3250019" y="230372"/>
                  <a:pt x="3268316" y="228999"/>
                  <a:pt x="3285461" y="223284"/>
                </a:cubicBezTo>
                <a:cubicBezTo>
                  <a:pt x="3300498" y="218272"/>
                  <a:pt x="3312700" y="206189"/>
                  <a:pt x="3327991" y="202019"/>
                </a:cubicBezTo>
                <a:cubicBezTo>
                  <a:pt x="3352169" y="195425"/>
                  <a:pt x="3377930" y="196710"/>
                  <a:pt x="3402419" y="191386"/>
                </a:cubicBezTo>
                <a:cubicBezTo>
                  <a:pt x="3459537" y="178969"/>
                  <a:pt x="3515833" y="163033"/>
                  <a:pt x="3572540" y="148856"/>
                </a:cubicBezTo>
                <a:cubicBezTo>
                  <a:pt x="3600893" y="141768"/>
                  <a:pt x="3629499" y="135620"/>
                  <a:pt x="3657600" y="127591"/>
                </a:cubicBezTo>
                <a:cubicBezTo>
                  <a:pt x="3682409" y="120503"/>
                  <a:pt x="3706607" y="110747"/>
                  <a:pt x="3732028" y="106326"/>
                </a:cubicBezTo>
                <a:cubicBezTo>
                  <a:pt x="3853314" y="85233"/>
                  <a:pt x="3939949" y="82541"/>
                  <a:pt x="4061638" y="74428"/>
                </a:cubicBezTo>
                <a:cubicBezTo>
                  <a:pt x="4089991" y="77972"/>
                  <a:pt x="4120587" y="73456"/>
                  <a:pt x="4146698" y="85061"/>
                </a:cubicBezTo>
                <a:cubicBezTo>
                  <a:pt x="4156940" y="89613"/>
                  <a:pt x="4150330" y="108206"/>
                  <a:pt x="4157331" y="116958"/>
                </a:cubicBezTo>
                <a:cubicBezTo>
                  <a:pt x="4165314" y="126936"/>
                  <a:pt x="4178596" y="131135"/>
                  <a:pt x="4189228" y="138223"/>
                </a:cubicBezTo>
                <a:cubicBezTo>
                  <a:pt x="4206949" y="131135"/>
                  <a:pt x="4224950" y="124710"/>
                  <a:pt x="4242391" y="116958"/>
                </a:cubicBezTo>
                <a:cubicBezTo>
                  <a:pt x="4256875" y="110521"/>
                  <a:pt x="4270025" y="101110"/>
                  <a:pt x="4284921" y="95693"/>
                </a:cubicBezTo>
                <a:cubicBezTo>
                  <a:pt x="4309170" y="86875"/>
                  <a:pt x="4334048" y="79488"/>
                  <a:pt x="4359349" y="74428"/>
                </a:cubicBezTo>
                <a:cubicBezTo>
                  <a:pt x="4422768" y="61744"/>
                  <a:pt x="4487067" y="53899"/>
                  <a:pt x="4550735" y="42530"/>
                </a:cubicBezTo>
                <a:cubicBezTo>
                  <a:pt x="4586316" y="36176"/>
                  <a:pt x="4621619" y="28353"/>
                  <a:pt x="4657061" y="21265"/>
                </a:cubicBezTo>
                <a:cubicBezTo>
                  <a:pt x="4742121" y="24809"/>
                  <a:pt x="4828098" y="18953"/>
                  <a:pt x="4912242" y="31898"/>
                </a:cubicBezTo>
                <a:cubicBezTo>
                  <a:pt x="4924872" y="33841"/>
                  <a:pt x="4920753" y="64592"/>
                  <a:pt x="4933507" y="63795"/>
                </a:cubicBezTo>
                <a:cubicBezTo>
                  <a:pt x="4985011" y="60576"/>
                  <a:pt x="5032744" y="35442"/>
                  <a:pt x="5082363" y="21265"/>
                </a:cubicBezTo>
                <a:cubicBezTo>
                  <a:pt x="5103092" y="15342"/>
                  <a:pt x="5124894" y="14177"/>
                  <a:pt x="5146159" y="10633"/>
                </a:cubicBezTo>
                <a:cubicBezTo>
                  <a:pt x="5309191" y="14177"/>
                  <a:pt x="5472490" y="11300"/>
                  <a:pt x="5635256" y="21265"/>
                </a:cubicBezTo>
                <a:cubicBezTo>
                  <a:pt x="5667987" y="23269"/>
                  <a:pt x="5670561" y="52752"/>
                  <a:pt x="5677786" y="74428"/>
                </a:cubicBezTo>
                <a:cubicBezTo>
                  <a:pt x="5708129" y="68359"/>
                  <a:pt x="5743455" y="62170"/>
                  <a:pt x="5773479" y="53163"/>
                </a:cubicBezTo>
                <a:cubicBezTo>
                  <a:pt x="5800253" y="45131"/>
                  <a:pt x="5886513" y="13432"/>
                  <a:pt x="5911703" y="10633"/>
                </a:cubicBezTo>
                <a:cubicBezTo>
                  <a:pt x="5982241" y="2795"/>
                  <a:pt x="6053470" y="3544"/>
                  <a:pt x="6124354" y="0"/>
                </a:cubicBezTo>
                <a:cubicBezTo>
                  <a:pt x="6255489" y="3544"/>
                  <a:pt x="6386909" y="1287"/>
                  <a:pt x="6517759" y="10633"/>
                </a:cubicBezTo>
                <a:cubicBezTo>
                  <a:pt x="6536796" y="11993"/>
                  <a:pt x="6551930" y="29999"/>
                  <a:pt x="6570921" y="31898"/>
                </a:cubicBezTo>
                <a:cubicBezTo>
                  <a:pt x="6580559" y="32862"/>
                  <a:pt x="6653332" y="13953"/>
                  <a:pt x="6666614" y="10633"/>
                </a:cubicBezTo>
                <a:cubicBezTo>
                  <a:pt x="6811926" y="17721"/>
                  <a:pt x="6957414" y="21819"/>
                  <a:pt x="7102549" y="31898"/>
                </a:cubicBezTo>
                <a:cubicBezTo>
                  <a:pt x="7212667" y="39545"/>
                  <a:pt x="7432159" y="63795"/>
                  <a:pt x="7432159" y="63795"/>
                </a:cubicBezTo>
                <a:cubicBezTo>
                  <a:pt x="7442791" y="70884"/>
                  <a:pt x="7452311" y="80027"/>
                  <a:pt x="7464056" y="85061"/>
                </a:cubicBezTo>
                <a:cubicBezTo>
                  <a:pt x="7494880" y="98272"/>
                  <a:pt x="7507996" y="95693"/>
                  <a:pt x="7538484" y="956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942753" y="5795779"/>
            <a:ext cx="7687340" cy="765544"/>
          </a:xfrm>
          <a:custGeom>
            <a:avLst/>
            <a:gdLst>
              <a:gd name="connsiteX0" fmla="*/ 0 w 7687340"/>
              <a:gd name="connsiteY0" fmla="*/ 0 h 765544"/>
              <a:gd name="connsiteX1" fmla="*/ 53163 w 7687340"/>
              <a:gd name="connsiteY1" fmla="*/ 21265 h 765544"/>
              <a:gd name="connsiteX2" fmla="*/ 85061 w 7687340"/>
              <a:gd name="connsiteY2" fmla="*/ 42530 h 765544"/>
              <a:gd name="connsiteX3" fmla="*/ 127591 w 7687340"/>
              <a:gd name="connsiteY3" fmla="*/ 74428 h 765544"/>
              <a:gd name="connsiteX4" fmla="*/ 233916 w 7687340"/>
              <a:gd name="connsiteY4" fmla="*/ 95693 h 765544"/>
              <a:gd name="connsiteX5" fmla="*/ 680484 w 7687340"/>
              <a:gd name="connsiteY5" fmla="*/ 74428 h 765544"/>
              <a:gd name="connsiteX6" fmla="*/ 978195 w 7687340"/>
              <a:gd name="connsiteY6" fmla="*/ 74428 h 765544"/>
              <a:gd name="connsiteX7" fmla="*/ 999461 w 7687340"/>
              <a:gd name="connsiteY7" fmla="*/ 106325 h 765544"/>
              <a:gd name="connsiteX8" fmla="*/ 1010093 w 7687340"/>
              <a:gd name="connsiteY8" fmla="*/ 148856 h 765544"/>
              <a:gd name="connsiteX9" fmla="*/ 1041991 w 7687340"/>
              <a:gd name="connsiteY9" fmla="*/ 180753 h 765544"/>
              <a:gd name="connsiteX10" fmla="*/ 1297172 w 7687340"/>
              <a:gd name="connsiteY10" fmla="*/ 212651 h 765544"/>
              <a:gd name="connsiteX11" fmla="*/ 1329070 w 7687340"/>
              <a:gd name="connsiteY11" fmla="*/ 244549 h 765544"/>
              <a:gd name="connsiteX12" fmla="*/ 1350335 w 7687340"/>
              <a:gd name="connsiteY12" fmla="*/ 276446 h 765544"/>
              <a:gd name="connsiteX13" fmla="*/ 1382233 w 7687340"/>
              <a:gd name="connsiteY13" fmla="*/ 287079 h 765544"/>
              <a:gd name="connsiteX14" fmla="*/ 1424763 w 7687340"/>
              <a:gd name="connsiteY14" fmla="*/ 308344 h 765544"/>
              <a:gd name="connsiteX15" fmla="*/ 1594884 w 7687340"/>
              <a:gd name="connsiteY15" fmla="*/ 329609 h 765544"/>
              <a:gd name="connsiteX16" fmla="*/ 1733107 w 7687340"/>
              <a:gd name="connsiteY16" fmla="*/ 350874 h 765544"/>
              <a:gd name="connsiteX17" fmla="*/ 1839433 w 7687340"/>
              <a:gd name="connsiteY17" fmla="*/ 372139 h 765544"/>
              <a:gd name="connsiteX18" fmla="*/ 2062716 w 7687340"/>
              <a:gd name="connsiteY18" fmla="*/ 393404 h 765544"/>
              <a:gd name="connsiteX19" fmla="*/ 2658140 w 7687340"/>
              <a:gd name="connsiteY19" fmla="*/ 425302 h 765544"/>
              <a:gd name="connsiteX20" fmla="*/ 2902688 w 7687340"/>
              <a:gd name="connsiteY20" fmla="*/ 435935 h 765544"/>
              <a:gd name="connsiteX21" fmla="*/ 2934586 w 7687340"/>
              <a:gd name="connsiteY21" fmla="*/ 446567 h 765544"/>
              <a:gd name="connsiteX22" fmla="*/ 2987749 w 7687340"/>
              <a:gd name="connsiteY22" fmla="*/ 457200 h 765544"/>
              <a:gd name="connsiteX23" fmla="*/ 3040912 w 7687340"/>
              <a:gd name="connsiteY23" fmla="*/ 478465 h 765544"/>
              <a:gd name="connsiteX24" fmla="*/ 3072809 w 7687340"/>
              <a:gd name="connsiteY24" fmla="*/ 489097 h 765544"/>
              <a:gd name="connsiteX25" fmla="*/ 3115340 w 7687340"/>
              <a:gd name="connsiteY25" fmla="*/ 510363 h 765544"/>
              <a:gd name="connsiteX26" fmla="*/ 3179135 w 7687340"/>
              <a:gd name="connsiteY26" fmla="*/ 531628 h 765544"/>
              <a:gd name="connsiteX27" fmla="*/ 3232298 w 7687340"/>
              <a:gd name="connsiteY27" fmla="*/ 552893 h 765544"/>
              <a:gd name="connsiteX28" fmla="*/ 3274828 w 7687340"/>
              <a:gd name="connsiteY28" fmla="*/ 563525 h 765544"/>
              <a:gd name="connsiteX29" fmla="*/ 3530009 w 7687340"/>
              <a:gd name="connsiteY29" fmla="*/ 584791 h 765544"/>
              <a:gd name="connsiteX30" fmla="*/ 3572540 w 7687340"/>
              <a:gd name="connsiteY30" fmla="*/ 595423 h 765544"/>
              <a:gd name="connsiteX31" fmla="*/ 3604437 w 7687340"/>
              <a:gd name="connsiteY31" fmla="*/ 606056 h 765544"/>
              <a:gd name="connsiteX32" fmla="*/ 3678865 w 7687340"/>
              <a:gd name="connsiteY32" fmla="*/ 616688 h 765544"/>
              <a:gd name="connsiteX33" fmla="*/ 3955312 w 7687340"/>
              <a:gd name="connsiteY33" fmla="*/ 606056 h 765544"/>
              <a:gd name="connsiteX34" fmla="*/ 4104167 w 7687340"/>
              <a:gd name="connsiteY34" fmla="*/ 563525 h 765544"/>
              <a:gd name="connsiteX35" fmla="*/ 4178595 w 7687340"/>
              <a:gd name="connsiteY35" fmla="*/ 542260 h 765544"/>
              <a:gd name="connsiteX36" fmla="*/ 4465674 w 7687340"/>
              <a:gd name="connsiteY36" fmla="*/ 510363 h 765544"/>
              <a:gd name="connsiteX37" fmla="*/ 4582633 w 7687340"/>
              <a:gd name="connsiteY37" fmla="*/ 520995 h 765544"/>
              <a:gd name="connsiteX38" fmla="*/ 4646428 w 7687340"/>
              <a:gd name="connsiteY38" fmla="*/ 563525 h 765544"/>
              <a:gd name="connsiteX39" fmla="*/ 4731488 w 7687340"/>
              <a:gd name="connsiteY39" fmla="*/ 595423 h 765544"/>
              <a:gd name="connsiteX40" fmla="*/ 4763386 w 7687340"/>
              <a:gd name="connsiteY40" fmla="*/ 606056 h 765544"/>
              <a:gd name="connsiteX41" fmla="*/ 5061098 w 7687340"/>
              <a:gd name="connsiteY41" fmla="*/ 616688 h 765544"/>
              <a:gd name="connsiteX42" fmla="*/ 5156791 w 7687340"/>
              <a:gd name="connsiteY42" fmla="*/ 627321 h 765544"/>
              <a:gd name="connsiteX43" fmla="*/ 5326912 w 7687340"/>
              <a:gd name="connsiteY43" fmla="*/ 648586 h 765544"/>
              <a:gd name="connsiteX44" fmla="*/ 5932967 w 7687340"/>
              <a:gd name="connsiteY44" fmla="*/ 659218 h 765544"/>
              <a:gd name="connsiteX45" fmla="*/ 6039293 w 7687340"/>
              <a:gd name="connsiteY45" fmla="*/ 669851 h 765544"/>
              <a:gd name="connsiteX46" fmla="*/ 6113721 w 7687340"/>
              <a:gd name="connsiteY46" fmla="*/ 680484 h 765544"/>
              <a:gd name="connsiteX47" fmla="*/ 6241312 w 7687340"/>
              <a:gd name="connsiteY47" fmla="*/ 691116 h 765544"/>
              <a:gd name="connsiteX48" fmla="*/ 6528391 w 7687340"/>
              <a:gd name="connsiteY48" fmla="*/ 723014 h 765544"/>
              <a:gd name="connsiteX49" fmla="*/ 6687879 w 7687340"/>
              <a:gd name="connsiteY49" fmla="*/ 744279 h 765544"/>
              <a:gd name="connsiteX50" fmla="*/ 6751674 w 7687340"/>
              <a:gd name="connsiteY50" fmla="*/ 754911 h 765544"/>
              <a:gd name="connsiteX51" fmla="*/ 6911163 w 7687340"/>
              <a:gd name="connsiteY51" fmla="*/ 765544 h 765544"/>
              <a:gd name="connsiteX52" fmla="*/ 7060019 w 7687340"/>
              <a:gd name="connsiteY52" fmla="*/ 754911 h 765544"/>
              <a:gd name="connsiteX53" fmla="*/ 7091916 w 7687340"/>
              <a:gd name="connsiteY53" fmla="*/ 744279 h 765544"/>
              <a:gd name="connsiteX54" fmla="*/ 7123814 w 7687340"/>
              <a:gd name="connsiteY54" fmla="*/ 701749 h 765544"/>
              <a:gd name="connsiteX55" fmla="*/ 7230140 w 7687340"/>
              <a:gd name="connsiteY55" fmla="*/ 659218 h 765544"/>
              <a:gd name="connsiteX56" fmla="*/ 7262037 w 7687340"/>
              <a:gd name="connsiteY56" fmla="*/ 648586 h 765544"/>
              <a:gd name="connsiteX57" fmla="*/ 7442791 w 7687340"/>
              <a:gd name="connsiteY57" fmla="*/ 616688 h 765544"/>
              <a:gd name="connsiteX58" fmla="*/ 7527851 w 7687340"/>
              <a:gd name="connsiteY58" fmla="*/ 606056 h 765544"/>
              <a:gd name="connsiteX59" fmla="*/ 7581014 w 7687340"/>
              <a:gd name="connsiteY59" fmla="*/ 595423 h 765544"/>
              <a:gd name="connsiteX60" fmla="*/ 7687340 w 7687340"/>
              <a:gd name="connsiteY60" fmla="*/ 584791 h 76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687340" h="765544">
                <a:moveTo>
                  <a:pt x="0" y="0"/>
                </a:moveTo>
                <a:cubicBezTo>
                  <a:pt x="17721" y="7088"/>
                  <a:pt x="36092" y="12730"/>
                  <a:pt x="53163" y="21265"/>
                </a:cubicBezTo>
                <a:cubicBezTo>
                  <a:pt x="64593" y="26980"/>
                  <a:pt x="74662" y="35102"/>
                  <a:pt x="85061" y="42530"/>
                </a:cubicBezTo>
                <a:cubicBezTo>
                  <a:pt x="99481" y="52830"/>
                  <a:pt x="111741" y="66503"/>
                  <a:pt x="127591" y="74428"/>
                </a:cubicBezTo>
                <a:cubicBezTo>
                  <a:pt x="143449" y="82357"/>
                  <a:pt x="225912" y="94359"/>
                  <a:pt x="233916" y="95693"/>
                </a:cubicBezTo>
                <a:lnTo>
                  <a:pt x="680484" y="74428"/>
                </a:lnTo>
                <a:cubicBezTo>
                  <a:pt x="910174" y="62547"/>
                  <a:pt x="781233" y="58014"/>
                  <a:pt x="978195" y="74428"/>
                </a:cubicBezTo>
                <a:cubicBezTo>
                  <a:pt x="985284" y="85060"/>
                  <a:pt x="994427" y="94580"/>
                  <a:pt x="999461" y="106325"/>
                </a:cubicBezTo>
                <a:cubicBezTo>
                  <a:pt x="1005217" y="119757"/>
                  <a:pt x="1002843" y="136168"/>
                  <a:pt x="1010093" y="148856"/>
                </a:cubicBezTo>
                <a:cubicBezTo>
                  <a:pt x="1017553" y="161911"/>
                  <a:pt x="1028302" y="174531"/>
                  <a:pt x="1041991" y="180753"/>
                </a:cubicBezTo>
                <a:cubicBezTo>
                  <a:pt x="1109035" y="211227"/>
                  <a:pt x="1240067" y="209082"/>
                  <a:pt x="1297172" y="212651"/>
                </a:cubicBezTo>
                <a:cubicBezTo>
                  <a:pt x="1307805" y="223284"/>
                  <a:pt x="1319444" y="232997"/>
                  <a:pt x="1329070" y="244549"/>
                </a:cubicBezTo>
                <a:cubicBezTo>
                  <a:pt x="1337251" y="254366"/>
                  <a:pt x="1340357" y="268463"/>
                  <a:pt x="1350335" y="276446"/>
                </a:cubicBezTo>
                <a:cubicBezTo>
                  <a:pt x="1359087" y="283447"/>
                  <a:pt x="1371931" y="282664"/>
                  <a:pt x="1382233" y="287079"/>
                </a:cubicBezTo>
                <a:cubicBezTo>
                  <a:pt x="1396801" y="293323"/>
                  <a:pt x="1410195" y="302100"/>
                  <a:pt x="1424763" y="308344"/>
                </a:cubicBezTo>
                <a:cubicBezTo>
                  <a:pt x="1481094" y="332486"/>
                  <a:pt x="1525496" y="322670"/>
                  <a:pt x="1594884" y="329609"/>
                </a:cubicBezTo>
                <a:cubicBezTo>
                  <a:pt x="1629072" y="333028"/>
                  <a:pt x="1697566" y="344951"/>
                  <a:pt x="1733107" y="350874"/>
                </a:cubicBezTo>
                <a:cubicBezTo>
                  <a:pt x="1782742" y="367420"/>
                  <a:pt x="1767411" y="364422"/>
                  <a:pt x="1839433" y="372139"/>
                </a:cubicBezTo>
                <a:cubicBezTo>
                  <a:pt x="1913772" y="380104"/>
                  <a:pt x="2062716" y="393404"/>
                  <a:pt x="2062716" y="393404"/>
                </a:cubicBezTo>
                <a:cubicBezTo>
                  <a:pt x="2328946" y="446652"/>
                  <a:pt x="2132907" y="413884"/>
                  <a:pt x="2658140" y="425302"/>
                </a:cubicBezTo>
                <a:cubicBezTo>
                  <a:pt x="2739656" y="428846"/>
                  <a:pt x="2821335" y="429677"/>
                  <a:pt x="2902688" y="435935"/>
                </a:cubicBezTo>
                <a:cubicBezTo>
                  <a:pt x="2913863" y="436795"/>
                  <a:pt x="2923713" y="443849"/>
                  <a:pt x="2934586" y="446567"/>
                </a:cubicBezTo>
                <a:cubicBezTo>
                  <a:pt x="2952118" y="450950"/>
                  <a:pt x="2970439" y="452007"/>
                  <a:pt x="2987749" y="457200"/>
                </a:cubicBezTo>
                <a:cubicBezTo>
                  <a:pt x="3006030" y="462684"/>
                  <a:pt x="3023041" y="471764"/>
                  <a:pt x="3040912" y="478465"/>
                </a:cubicBezTo>
                <a:cubicBezTo>
                  <a:pt x="3051406" y="482400"/>
                  <a:pt x="3062508" y="484682"/>
                  <a:pt x="3072809" y="489097"/>
                </a:cubicBezTo>
                <a:cubicBezTo>
                  <a:pt x="3087378" y="495341"/>
                  <a:pt x="3100623" y="504476"/>
                  <a:pt x="3115340" y="510363"/>
                </a:cubicBezTo>
                <a:cubicBezTo>
                  <a:pt x="3136152" y="518688"/>
                  <a:pt x="3157870" y="524540"/>
                  <a:pt x="3179135" y="531628"/>
                </a:cubicBezTo>
                <a:cubicBezTo>
                  <a:pt x="3197242" y="537664"/>
                  <a:pt x="3214191" y="546858"/>
                  <a:pt x="3232298" y="552893"/>
                </a:cubicBezTo>
                <a:cubicBezTo>
                  <a:pt x="3246161" y="557514"/>
                  <a:pt x="3260563" y="560355"/>
                  <a:pt x="3274828" y="563525"/>
                </a:cubicBezTo>
                <a:cubicBezTo>
                  <a:pt x="3378489" y="586561"/>
                  <a:pt x="3368245" y="576277"/>
                  <a:pt x="3530009" y="584791"/>
                </a:cubicBezTo>
                <a:cubicBezTo>
                  <a:pt x="3544186" y="588335"/>
                  <a:pt x="3558489" y="591408"/>
                  <a:pt x="3572540" y="595423"/>
                </a:cubicBezTo>
                <a:cubicBezTo>
                  <a:pt x="3583316" y="598502"/>
                  <a:pt x="3593447" y="603858"/>
                  <a:pt x="3604437" y="606056"/>
                </a:cubicBezTo>
                <a:cubicBezTo>
                  <a:pt x="3629012" y="610971"/>
                  <a:pt x="3654056" y="613144"/>
                  <a:pt x="3678865" y="616688"/>
                </a:cubicBezTo>
                <a:cubicBezTo>
                  <a:pt x="3771014" y="613144"/>
                  <a:pt x="3863807" y="617494"/>
                  <a:pt x="3955312" y="606056"/>
                </a:cubicBezTo>
                <a:cubicBezTo>
                  <a:pt x="4006517" y="599655"/>
                  <a:pt x="4054549" y="577702"/>
                  <a:pt x="4104167" y="563525"/>
                </a:cubicBezTo>
                <a:cubicBezTo>
                  <a:pt x="4128976" y="556437"/>
                  <a:pt x="4152935" y="544961"/>
                  <a:pt x="4178595" y="542260"/>
                </a:cubicBezTo>
                <a:cubicBezTo>
                  <a:pt x="4409031" y="518004"/>
                  <a:pt x="4313425" y="529393"/>
                  <a:pt x="4465674" y="510363"/>
                </a:cubicBezTo>
                <a:cubicBezTo>
                  <a:pt x="4504660" y="513907"/>
                  <a:pt x="4545077" y="509949"/>
                  <a:pt x="4582633" y="520995"/>
                </a:cubicBezTo>
                <a:cubicBezTo>
                  <a:pt x="4607152" y="528206"/>
                  <a:pt x="4622182" y="555443"/>
                  <a:pt x="4646428" y="563525"/>
                </a:cubicBezTo>
                <a:cubicBezTo>
                  <a:pt x="4718831" y="587660"/>
                  <a:pt x="4629778" y="557281"/>
                  <a:pt x="4731488" y="595423"/>
                </a:cubicBezTo>
                <a:cubicBezTo>
                  <a:pt x="4741982" y="599358"/>
                  <a:pt x="4752201" y="605334"/>
                  <a:pt x="4763386" y="606056"/>
                </a:cubicBezTo>
                <a:cubicBezTo>
                  <a:pt x="4862481" y="612449"/>
                  <a:pt x="4961861" y="613144"/>
                  <a:pt x="5061098" y="616688"/>
                </a:cubicBezTo>
                <a:cubicBezTo>
                  <a:pt x="5092996" y="620232"/>
                  <a:pt x="5125070" y="622441"/>
                  <a:pt x="5156791" y="627321"/>
                </a:cubicBezTo>
                <a:cubicBezTo>
                  <a:pt x="5284166" y="646917"/>
                  <a:pt x="5057885" y="640788"/>
                  <a:pt x="5326912" y="648586"/>
                </a:cubicBezTo>
                <a:cubicBezTo>
                  <a:pt x="5528877" y="654440"/>
                  <a:pt x="5730949" y="655674"/>
                  <a:pt x="5932967" y="659218"/>
                </a:cubicBezTo>
                <a:lnTo>
                  <a:pt x="6039293" y="669851"/>
                </a:lnTo>
                <a:cubicBezTo>
                  <a:pt x="6064183" y="672779"/>
                  <a:pt x="6088797" y="677860"/>
                  <a:pt x="6113721" y="680484"/>
                </a:cubicBezTo>
                <a:cubicBezTo>
                  <a:pt x="6156164" y="684952"/>
                  <a:pt x="6198916" y="686224"/>
                  <a:pt x="6241312" y="691116"/>
                </a:cubicBezTo>
                <a:cubicBezTo>
                  <a:pt x="6574944" y="729611"/>
                  <a:pt x="6212012" y="698676"/>
                  <a:pt x="6528391" y="723014"/>
                </a:cubicBezTo>
                <a:cubicBezTo>
                  <a:pt x="6618816" y="745619"/>
                  <a:pt x="6529802" y="725682"/>
                  <a:pt x="6687879" y="744279"/>
                </a:cubicBezTo>
                <a:cubicBezTo>
                  <a:pt x="6709290" y="746798"/>
                  <a:pt x="6730213" y="752867"/>
                  <a:pt x="6751674" y="754911"/>
                </a:cubicBezTo>
                <a:cubicBezTo>
                  <a:pt x="6804715" y="759962"/>
                  <a:pt x="6858000" y="762000"/>
                  <a:pt x="6911163" y="765544"/>
                </a:cubicBezTo>
                <a:cubicBezTo>
                  <a:pt x="6960782" y="762000"/>
                  <a:pt x="7010615" y="760723"/>
                  <a:pt x="7060019" y="754911"/>
                </a:cubicBezTo>
                <a:cubicBezTo>
                  <a:pt x="7071150" y="753602"/>
                  <a:pt x="7083306" y="751454"/>
                  <a:pt x="7091916" y="744279"/>
                </a:cubicBezTo>
                <a:cubicBezTo>
                  <a:pt x="7105530" y="732934"/>
                  <a:pt x="7110359" y="713282"/>
                  <a:pt x="7123814" y="701749"/>
                </a:cubicBezTo>
                <a:cubicBezTo>
                  <a:pt x="7143725" y="684683"/>
                  <a:pt x="7211651" y="665381"/>
                  <a:pt x="7230140" y="659218"/>
                </a:cubicBezTo>
                <a:lnTo>
                  <a:pt x="7262037" y="648586"/>
                </a:lnTo>
                <a:cubicBezTo>
                  <a:pt x="7336730" y="598791"/>
                  <a:pt x="7275722" y="631876"/>
                  <a:pt x="7442791" y="616688"/>
                </a:cubicBezTo>
                <a:cubicBezTo>
                  <a:pt x="7471248" y="614101"/>
                  <a:pt x="7499609" y="610401"/>
                  <a:pt x="7527851" y="606056"/>
                </a:cubicBezTo>
                <a:cubicBezTo>
                  <a:pt x="7545713" y="603308"/>
                  <a:pt x="7563124" y="597979"/>
                  <a:pt x="7581014" y="595423"/>
                </a:cubicBezTo>
                <a:cubicBezTo>
                  <a:pt x="7658178" y="584400"/>
                  <a:pt x="7647048" y="584791"/>
                  <a:pt x="7687340" y="5847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914400" y="1676400"/>
            <a:ext cx="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14400" y="4114800"/>
            <a:ext cx="7239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52800" y="4114800"/>
            <a:ext cx="2438400" cy="369332"/>
          </a:xfrm>
          <a:prstGeom prst="rect">
            <a:avLst/>
          </a:prstGeom>
          <a:noFill/>
        </p:spPr>
        <p:txBody>
          <a:bodyPr wrap="square" rtlCol="0">
            <a:spAutoFit/>
          </a:bodyPr>
          <a:lstStyle/>
          <a:p>
            <a:pPr algn="ctr"/>
            <a:r>
              <a:rPr lang="en-US" dirty="0" smtClean="0"/>
              <a:t>Distance</a:t>
            </a:r>
            <a:endParaRPr lang="en-US" dirty="0"/>
          </a:p>
        </p:txBody>
      </p:sp>
      <p:sp>
        <p:nvSpPr>
          <p:cNvPr id="25" name="Arc 24"/>
          <p:cNvSpPr/>
          <p:nvPr/>
        </p:nvSpPr>
        <p:spPr>
          <a:xfrm rot="10800000">
            <a:off x="914400" y="609600"/>
            <a:ext cx="14478000" cy="2667000"/>
          </a:xfrm>
          <a:prstGeom prst="arc">
            <a:avLst>
              <a:gd name="adj1" fmla="val 16173436"/>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8435" name="Picture 3" descr="C:\Users\John\AppData\Local\Microsoft\Windows\Temporary Internet Files\Content.IE5\45QO6N6V\Happy-Su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762" y="4256936"/>
            <a:ext cx="866036"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1180214" y="2254102"/>
            <a:ext cx="7035687" cy="206380"/>
          </a:xfrm>
          <a:custGeom>
            <a:avLst/>
            <a:gdLst>
              <a:gd name="connsiteX0" fmla="*/ 0 w 7035687"/>
              <a:gd name="connsiteY0" fmla="*/ 42531 h 206380"/>
              <a:gd name="connsiteX1" fmla="*/ 1148316 w 7035687"/>
              <a:gd name="connsiteY1" fmla="*/ 191386 h 206380"/>
              <a:gd name="connsiteX2" fmla="*/ 1148316 w 7035687"/>
              <a:gd name="connsiteY2" fmla="*/ 191386 h 206380"/>
              <a:gd name="connsiteX3" fmla="*/ 1807535 w 7035687"/>
              <a:gd name="connsiteY3" fmla="*/ 202019 h 206380"/>
              <a:gd name="connsiteX4" fmla="*/ 2530549 w 7035687"/>
              <a:gd name="connsiteY4" fmla="*/ 202019 h 206380"/>
              <a:gd name="connsiteX5" fmla="*/ 3827721 w 7035687"/>
              <a:gd name="connsiteY5" fmla="*/ 148856 h 206380"/>
              <a:gd name="connsiteX6" fmla="*/ 5263116 w 7035687"/>
              <a:gd name="connsiteY6" fmla="*/ 106326 h 206380"/>
              <a:gd name="connsiteX7" fmla="*/ 6624084 w 7035687"/>
              <a:gd name="connsiteY7" fmla="*/ 31898 h 206380"/>
              <a:gd name="connsiteX8" fmla="*/ 6996223 w 7035687"/>
              <a:gd name="connsiteY8" fmla="*/ 10633 h 206380"/>
              <a:gd name="connsiteX9" fmla="*/ 7006856 w 7035687"/>
              <a:gd name="connsiteY9" fmla="*/ 0 h 20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35687" h="206380">
                <a:moveTo>
                  <a:pt x="0" y="42531"/>
                </a:moveTo>
                <a:lnTo>
                  <a:pt x="1148316" y="191386"/>
                </a:lnTo>
                <a:lnTo>
                  <a:pt x="1148316" y="191386"/>
                </a:lnTo>
                <a:lnTo>
                  <a:pt x="1807535" y="202019"/>
                </a:lnTo>
                <a:cubicBezTo>
                  <a:pt x="2037907" y="203791"/>
                  <a:pt x="2193851" y="210879"/>
                  <a:pt x="2530549" y="202019"/>
                </a:cubicBezTo>
                <a:cubicBezTo>
                  <a:pt x="2867247" y="193159"/>
                  <a:pt x="3827721" y="148856"/>
                  <a:pt x="3827721" y="148856"/>
                </a:cubicBezTo>
                <a:lnTo>
                  <a:pt x="5263116" y="106326"/>
                </a:lnTo>
                <a:cubicBezTo>
                  <a:pt x="5729176" y="86833"/>
                  <a:pt x="6624084" y="31898"/>
                  <a:pt x="6624084" y="31898"/>
                </a:cubicBezTo>
                <a:lnTo>
                  <a:pt x="6996223" y="10633"/>
                </a:lnTo>
                <a:cubicBezTo>
                  <a:pt x="7060018" y="5317"/>
                  <a:pt x="7033437" y="2658"/>
                  <a:pt x="7006856" y="0"/>
                </a:cubicBezTo>
              </a:path>
            </a:pathLst>
          </a:cu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330" y="2479638"/>
            <a:ext cx="695664" cy="646331"/>
          </a:xfrm>
          <a:prstGeom prst="rect">
            <a:avLst/>
          </a:prstGeom>
          <a:solidFill>
            <a:schemeClr val="bg1"/>
          </a:solidFill>
        </p:spPr>
        <p:txBody>
          <a:bodyPr wrap="square" rtlCol="0">
            <a:spAutoFit/>
          </a:bodyPr>
          <a:lstStyle/>
          <a:p>
            <a:pPr algn="ctr"/>
            <a:r>
              <a:rPr lang="en-US" dirty="0" smtClean="0"/>
              <a:t>OA</a:t>
            </a:r>
          </a:p>
          <a:p>
            <a:pPr algn="ctr"/>
            <a:r>
              <a:rPr lang="en-US" dirty="0" smtClean="0"/>
              <a:t>CO</a:t>
            </a:r>
            <a:endParaRPr lang="en-US" dirty="0"/>
          </a:p>
        </p:txBody>
      </p:sp>
      <p:cxnSp>
        <p:nvCxnSpPr>
          <p:cNvPr id="17" name="Straight Connector 16"/>
          <p:cNvCxnSpPr/>
          <p:nvPr/>
        </p:nvCxnSpPr>
        <p:spPr>
          <a:xfrm>
            <a:off x="283534" y="2802803"/>
            <a:ext cx="342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65135" y="3218521"/>
            <a:ext cx="2984204" cy="338554"/>
          </a:xfrm>
          <a:prstGeom prst="rect">
            <a:avLst/>
          </a:prstGeom>
          <a:noFill/>
        </p:spPr>
        <p:txBody>
          <a:bodyPr wrap="square" rtlCol="0">
            <a:spAutoFit/>
          </a:bodyPr>
          <a:lstStyle/>
          <a:p>
            <a:r>
              <a:rPr lang="en-US" sz="1600" dirty="0" smtClean="0"/>
              <a:t>Small fire: Evaporation only</a:t>
            </a:r>
            <a:endParaRPr lang="en-US" sz="1600" dirty="0"/>
          </a:p>
        </p:txBody>
      </p:sp>
      <p:sp>
        <p:nvSpPr>
          <p:cNvPr id="3" name="Slide Number Placeholder 2"/>
          <p:cNvSpPr>
            <a:spLocks noGrp="1"/>
          </p:cNvSpPr>
          <p:nvPr>
            <p:ph type="sldNum" sz="quarter" idx="12"/>
          </p:nvPr>
        </p:nvSpPr>
        <p:spPr/>
        <p:txBody>
          <a:bodyPr/>
          <a:lstStyle/>
          <a:p>
            <a:fld id="{C8EB1178-F390-4081-BB4B-2EC951AD4D0D}" type="slidenum">
              <a:rPr lang="en-US" smtClean="0"/>
              <a:t>43</a:t>
            </a:fld>
            <a:endParaRPr lang="en-US"/>
          </a:p>
        </p:txBody>
      </p:sp>
      <p:sp>
        <p:nvSpPr>
          <p:cNvPr id="22" name="Arc 21"/>
          <p:cNvSpPr/>
          <p:nvPr/>
        </p:nvSpPr>
        <p:spPr>
          <a:xfrm rot="10800000">
            <a:off x="924339" y="1414899"/>
            <a:ext cx="14478000" cy="1150088"/>
          </a:xfrm>
          <a:prstGeom prst="arc">
            <a:avLst>
              <a:gd name="adj1" fmla="val 16173436"/>
              <a:gd name="adj2" fmla="val 0"/>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6" name="Freeform 25"/>
          <p:cNvSpPr/>
          <p:nvPr/>
        </p:nvSpPr>
        <p:spPr>
          <a:xfrm rot="21411092">
            <a:off x="1180213" y="1893465"/>
            <a:ext cx="7035687" cy="213189"/>
          </a:xfrm>
          <a:custGeom>
            <a:avLst/>
            <a:gdLst>
              <a:gd name="connsiteX0" fmla="*/ 0 w 7035687"/>
              <a:gd name="connsiteY0" fmla="*/ 42531 h 206380"/>
              <a:gd name="connsiteX1" fmla="*/ 1148316 w 7035687"/>
              <a:gd name="connsiteY1" fmla="*/ 191386 h 206380"/>
              <a:gd name="connsiteX2" fmla="*/ 1148316 w 7035687"/>
              <a:gd name="connsiteY2" fmla="*/ 191386 h 206380"/>
              <a:gd name="connsiteX3" fmla="*/ 1807535 w 7035687"/>
              <a:gd name="connsiteY3" fmla="*/ 202019 h 206380"/>
              <a:gd name="connsiteX4" fmla="*/ 2530549 w 7035687"/>
              <a:gd name="connsiteY4" fmla="*/ 202019 h 206380"/>
              <a:gd name="connsiteX5" fmla="*/ 3827721 w 7035687"/>
              <a:gd name="connsiteY5" fmla="*/ 148856 h 206380"/>
              <a:gd name="connsiteX6" fmla="*/ 5263116 w 7035687"/>
              <a:gd name="connsiteY6" fmla="*/ 106326 h 206380"/>
              <a:gd name="connsiteX7" fmla="*/ 6624084 w 7035687"/>
              <a:gd name="connsiteY7" fmla="*/ 31898 h 206380"/>
              <a:gd name="connsiteX8" fmla="*/ 6996223 w 7035687"/>
              <a:gd name="connsiteY8" fmla="*/ 10633 h 206380"/>
              <a:gd name="connsiteX9" fmla="*/ 7006856 w 7035687"/>
              <a:gd name="connsiteY9" fmla="*/ 0 h 20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35687" h="206380">
                <a:moveTo>
                  <a:pt x="0" y="42531"/>
                </a:moveTo>
                <a:lnTo>
                  <a:pt x="1148316" y="191386"/>
                </a:lnTo>
                <a:lnTo>
                  <a:pt x="1148316" y="191386"/>
                </a:lnTo>
                <a:lnTo>
                  <a:pt x="1807535" y="202019"/>
                </a:lnTo>
                <a:cubicBezTo>
                  <a:pt x="2037907" y="203791"/>
                  <a:pt x="2193851" y="210879"/>
                  <a:pt x="2530549" y="202019"/>
                </a:cubicBezTo>
                <a:cubicBezTo>
                  <a:pt x="2867247" y="193159"/>
                  <a:pt x="3827721" y="148856"/>
                  <a:pt x="3827721" y="148856"/>
                </a:cubicBezTo>
                <a:lnTo>
                  <a:pt x="5263116" y="106326"/>
                </a:lnTo>
                <a:cubicBezTo>
                  <a:pt x="5729176" y="86833"/>
                  <a:pt x="6624084" y="31898"/>
                  <a:pt x="6624084" y="31898"/>
                </a:cubicBezTo>
                <a:lnTo>
                  <a:pt x="6996223" y="10633"/>
                </a:lnTo>
                <a:cubicBezTo>
                  <a:pt x="7060018" y="5317"/>
                  <a:pt x="7033437" y="2658"/>
                  <a:pt x="7006856" y="0"/>
                </a:cubicBezTo>
              </a:path>
            </a:pathLst>
          </a:cu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965404" y="2545973"/>
            <a:ext cx="2984204" cy="338554"/>
          </a:xfrm>
          <a:prstGeom prst="rect">
            <a:avLst/>
          </a:prstGeom>
          <a:noFill/>
        </p:spPr>
        <p:txBody>
          <a:bodyPr wrap="square" rtlCol="0">
            <a:spAutoFit/>
          </a:bodyPr>
          <a:lstStyle/>
          <a:p>
            <a:r>
              <a:rPr lang="en-US" sz="1600" dirty="0" smtClean="0"/>
              <a:t>Big fire: Evaporation only</a:t>
            </a:r>
            <a:endParaRPr lang="en-US" sz="1600" dirty="0"/>
          </a:p>
        </p:txBody>
      </p:sp>
      <p:sp>
        <p:nvSpPr>
          <p:cNvPr id="28" name="TextBox 27"/>
          <p:cNvSpPr txBox="1"/>
          <p:nvPr/>
        </p:nvSpPr>
        <p:spPr>
          <a:xfrm>
            <a:off x="6372909" y="1997426"/>
            <a:ext cx="1886508" cy="338554"/>
          </a:xfrm>
          <a:prstGeom prst="rect">
            <a:avLst/>
          </a:prstGeom>
          <a:noFill/>
        </p:spPr>
        <p:txBody>
          <a:bodyPr wrap="square" rtlCol="0">
            <a:spAutoFit/>
          </a:bodyPr>
          <a:lstStyle/>
          <a:p>
            <a:r>
              <a:rPr lang="en-US" sz="1600" dirty="0" smtClean="0">
                <a:solidFill>
                  <a:srgbClr val="FF0000"/>
                </a:solidFill>
              </a:rPr>
              <a:t>Small fire: </a:t>
            </a:r>
            <a:r>
              <a:rPr lang="en-US" sz="1600" dirty="0" err="1" smtClean="0">
                <a:solidFill>
                  <a:srgbClr val="FF0000"/>
                </a:solidFill>
              </a:rPr>
              <a:t>Evap+SOA</a:t>
            </a:r>
            <a:endParaRPr lang="en-US" sz="1600" dirty="0">
              <a:solidFill>
                <a:srgbClr val="FF0000"/>
              </a:solidFill>
            </a:endParaRPr>
          </a:p>
        </p:txBody>
      </p:sp>
      <p:sp>
        <p:nvSpPr>
          <p:cNvPr id="29" name="TextBox 28"/>
          <p:cNvSpPr txBox="1"/>
          <p:nvPr/>
        </p:nvSpPr>
        <p:spPr>
          <a:xfrm>
            <a:off x="6386162" y="1424270"/>
            <a:ext cx="1886508" cy="338554"/>
          </a:xfrm>
          <a:prstGeom prst="rect">
            <a:avLst/>
          </a:prstGeom>
          <a:noFill/>
        </p:spPr>
        <p:txBody>
          <a:bodyPr wrap="square" rtlCol="0">
            <a:spAutoFit/>
          </a:bodyPr>
          <a:lstStyle/>
          <a:p>
            <a:r>
              <a:rPr lang="en-US" sz="1600" dirty="0" smtClean="0">
                <a:solidFill>
                  <a:srgbClr val="FF0000"/>
                </a:solidFill>
              </a:rPr>
              <a:t>Big fire: </a:t>
            </a:r>
            <a:r>
              <a:rPr lang="en-US" sz="1600" dirty="0" err="1" smtClean="0">
                <a:solidFill>
                  <a:srgbClr val="FF0000"/>
                </a:solidFill>
              </a:rPr>
              <a:t>Evap+SOA</a:t>
            </a:r>
            <a:endParaRPr lang="en-US" sz="1600" dirty="0">
              <a:solidFill>
                <a:srgbClr val="FF0000"/>
              </a:solidFill>
            </a:endParaRPr>
          </a:p>
        </p:txBody>
      </p:sp>
    </p:spTree>
    <p:extLst>
      <p:ext uri="{BB962C8B-B14F-4D97-AF65-F5344CB8AC3E}">
        <p14:creationId xmlns:p14="http://schemas.microsoft.com/office/powerpoint/2010/main" val="34514358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t>How to represent these processes in 3D models?</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9898"/>
            <a:ext cx="9144000" cy="3158204"/>
          </a:xfrm>
          <a:prstGeom prst="rect">
            <a:avLst/>
          </a:prstGeom>
        </p:spPr>
      </p:pic>
      <p:sp>
        <p:nvSpPr>
          <p:cNvPr id="5" name="TextBox 4"/>
          <p:cNvSpPr txBox="1"/>
          <p:nvPr/>
        </p:nvSpPr>
        <p:spPr>
          <a:xfrm>
            <a:off x="3352800" y="2902803"/>
            <a:ext cx="1981200" cy="830997"/>
          </a:xfrm>
          <a:prstGeom prst="rect">
            <a:avLst/>
          </a:prstGeom>
          <a:solidFill>
            <a:srgbClr val="FFFFFF"/>
          </a:solidFill>
        </p:spPr>
        <p:txBody>
          <a:bodyPr wrap="square" rtlCol="0">
            <a:spAutoFit/>
          </a:bodyPr>
          <a:lstStyle/>
          <a:p>
            <a:pPr marL="285750" indent="-285750">
              <a:buFontTx/>
              <a:buChar char="-"/>
            </a:pPr>
            <a:r>
              <a:rPr lang="en-US" sz="1600" dirty="0" smtClean="0">
                <a:solidFill>
                  <a:srgbClr val="FF0000"/>
                </a:solidFill>
              </a:rPr>
              <a:t>POA evaporation</a:t>
            </a:r>
          </a:p>
          <a:p>
            <a:pPr marL="285750" indent="-285750">
              <a:buFontTx/>
              <a:buChar char="-"/>
            </a:pPr>
            <a:r>
              <a:rPr lang="en-US" sz="1600" dirty="0" smtClean="0">
                <a:solidFill>
                  <a:srgbClr val="FF0000"/>
                </a:solidFill>
              </a:rPr>
              <a:t>SOA formation</a:t>
            </a:r>
          </a:p>
          <a:p>
            <a:pPr marL="285750" indent="-285750">
              <a:buFontTx/>
              <a:buChar char="-"/>
            </a:pPr>
            <a:r>
              <a:rPr lang="en-US" sz="1600" dirty="0" smtClean="0"/>
              <a:t>Coagulation</a:t>
            </a:r>
          </a:p>
        </p:txBody>
      </p:sp>
      <p:sp>
        <p:nvSpPr>
          <p:cNvPr id="3" name="Slide Number Placeholder 2"/>
          <p:cNvSpPr>
            <a:spLocks noGrp="1"/>
          </p:cNvSpPr>
          <p:nvPr>
            <p:ph type="sldNum" sz="quarter" idx="12"/>
          </p:nvPr>
        </p:nvSpPr>
        <p:spPr/>
        <p:txBody>
          <a:bodyPr/>
          <a:lstStyle/>
          <a:p>
            <a:fld id="{C8EB1178-F390-4081-BB4B-2EC951AD4D0D}" type="slidenum">
              <a:rPr lang="en-US" smtClean="0"/>
              <a:t>44</a:t>
            </a:fld>
            <a:endParaRPr lang="en-US"/>
          </a:p>
        </p:txBody>
      </p:sp>
      <p:sp>
        <p:nvSpPr>
          <p:cNvPr id="6" name="TextBox 5"/>
          <p:cNvSpPr txBox="1"/>
          <p:nvPr/>
        </p:nvSpPr>
        <p:spPr>
          <a:xfrm>
            <a:off x="243281" y="5561901"/>
            <a:ext cx="5838737" cy="646331"/>
          </a:xfrm>
          <a:prstGeom prst="rect">
            <a:avLst/>
          </a:prstGeom>
          <a:noFill/>
        </p:spPr>
        <p:txBody>
          <a:bodyPr wrap="square" rtlCol="0">
            <a:spAutoFit/>
          </a:bodyPr>
          <a:lstStyle/>
          <a:p>
            <a:r>
              <a:rPr lang="en-US" dirty="0" smtClean="0"/>
              <a:t>Working towards this…</a:t>
            </a:r>
          </a:p>
          <a:p>
            <a:r>
              <a:rPr lang="en-US" dirty="0" smtClean="0"/>
              <a:t>Anna </a:t>
            </a:r>
            <a:r>
              <a:rPr lang="en-US" dirty="0" err="1" smtClean="0"/>
              <a:t>Hodshire’s</a:t>
            </a:r>
            <a:r>
              <a:rPr lang="en-US" dirty="0" smtClean="0"/>
              <a:t> talk next!</a:t>
            </a:r>
            <a:endParaRPr lang="en-US" dirty="0"/>
          </a:p>
        </p:txBody>
      </p:sp>
      <p:pic>
        <p:nvPicPr>
          <p:cNvPr id="1026" name="Picture 2" descr="https://pierce.atmos.colostate.edu/an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772" y="4246723"/>
            <a:ext cx="1976638" cy="247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04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8EB1178-F390-4081-BB4B-2EC951AD4D0D}" type="slidenum">
              <a:rPr lang="en-US" smtClean="0"/>
              <a:t>45</a:t>
            </a:fld>
            <a:endParaRPr lang="en-US"/>
          </a:p>
        </p:txBody>
      </p:sp>
    </p:spTree>
    <p:extLst>
      <p:ext uri="{BB962C8B-B14F-4D97-AF65-F5344CB8AC3E}">
        <p14:creationId xmlns:p14="http://schemas.microsoft.com/office/powerpoint/2010/main" val="3462271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8EB1178-F390-4081-BB4B-2EC951AD4D0D}" type="slidenum">
              <a:rPr lang="en-US" smtClean="0"/>
              <a:t>46</a:t>
            </a:fld>
            <a:endParaRPr lang="en-US"/>
          </a:p>
        </p:txBody>
      </p:sp>
    </p:spTree>
    <p:extLst>
      <p:ext uri="{BB962C8B-B14F-4D97-AF65-F5344CB8AC3E}">
        <p14:creationId xmlns:p14="http://schemas.microsoft.com/office/powerpoint/2010/main" val="621964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pic>
        <p:nvPicPr>
          <p:cNvPr id="33794" name="Picture 2" descr="https://lh4.googleusercontent.com/iK9HQsk0odFrnVloYpr-5fCp6ZgOcynEna5EyPUQSQu2ryhTkBEg4wbwRzhOgTap11PcQBxk7nc8olGXDW6TDXBFztMgJl1GPeg-8HM9mysdO0R9W13tj_m4aZ6V6DBQhmrbsX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38" y="2018760"/>
            <a:ext cx="8245396" cy="3805569"/>
          </a:xfrm>
          <a:prstGeom prst="rect">
            <a:avLst/>
          </a:prstGeom>
          <a:noFill/>
          <a:extLst>
            <a:ext uri="{909E8E84-426E-40DD-AFC4-6F175D3DCCD1}">
              <a14:hiddenFill xmlns:a14="http://schemas.microsoft.com/office/drawing/2010/main">
                <a:solidFill>
                  <a:srgbClr val="FFFFFF"/>
                </a:solidFill>
              </a14:hiddenFill>
            </a:ext>
          </a:extLst>
        </p:spPr>
      </p:pic>
      <p:sp>
        <p:nvSpPr>
          <p:cNvPr id="771" name="Shape 771"/>
          <p:cNvSpPr txBox="1">
            <a:spLocks noGrp="1"/>
          </p:cNvSpPr>
          <p:nvPr>
            <p:ph type="sldNum" idx="12"/>
          </p:nvPr>
        </p:nvSpPr>
        <p:spPr>
          <a:xfrm>
            <a:off x="8283600" y="6396365"/>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47</a:t>
            </a:fld>
            <a:endParaRPr kumimoji="0" sz="10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776" name="Shape 776"/>
          <p:cNvSpPr txBox="1">
            <a:spLocks noGrp="1"/>
          </p:cNvSpPr>
          <p:nvPr>
            <p:ph type="title"/>
          </p:nvPr>
        </p:nvSpPr>
        <p:spPr>
          <a:xfrm>
            <a:off x="311700" y="233869"/>
            <a:ext cx="8520600" cy="572700"/>
          </a:xfrm>
          <a:prstGeom prst="rect">
            <a:avLst/>
          </a:prstGeom>
        </p:spPr>
        <p:txBody>
          <a:bodyPr spcFirstLastPara="1" wrap="square" lIns="91425" tIns="91425" rIns="91425" bIns="91425" anchor="t" anchorCtr="0">
            <a:noAutofit/>
          </a:bodyPr>
          <a:lstStyle/>
          <a:p>
            <a:r>
              <a:rPr lang="en" dirty="0"/>
              <a:t>Biomass burning contributes significantly to ambient aerosol number regardless of subgrid coagulation</a:t>
            </a:r>
            <a:endParaRPr dirty="0"/>
          </a:p>
        </p:txBody>
      </p:sp>
      <p:sp>
        <p:nvSpPr>
          <p:cNvPr id="5" name="Shape 788"/>
          <p:cNvSpPr txBox="1"/>
          <p:nvPr/>
        </p:nvSpPr>
        <p:spPr>
          <a:xfrm>
            <a:off x="727829" y="2589963"/>
            <a:ext cx="1478100" cy="819159"/>
          </a:xfrm>
          <a:prstGeom prst="rect">
            <a:avLst/>
          </a:prstGeom>
          <a:solidFill>
            <a:srgbClr val="FFFFFF"/>
          </a:solid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dirty="0">
                <a:ln>
                  <a:noFill/>
                </a:ln>
                <a:solidFill>
                  <a:srgbClr val="000000"/>
                </a:solidFill>
                <a:effectLst/>
                <a:uLnTx/>
                <a:uFillTx/>
                <a:latin typeface="Arial"/>
                <a:ea typeface="+mn-ea"/>
                <a:cs typeface="+mn-cs"/>
              </a:rPr>
              <a:t>We will focus on two interesting grid boxes</a:t>
            </a:r>
            <a:endParaRPr kumimoji="0" sz="1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3" name="Straight Arrow Connector 2"/>
          <p:cNvCxnSpPr/>
          <p:nvPr/>
        </p:nvCxnSpPr>
        <p:spPr>
          <a:xfrm flipV="1">
            <a:off x="2077278" y="2484783"/>
            <a:ext cx="1292087" cy="5147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77278" y="2999542"/>
            <a:ext cx="1918252" cy="627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203249" y="2791325"/>
            <a:ext cx="875898"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N10</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p:cNvSpPr txBox="1"/>
          <p:nvPr/>
        </p:nvSpPr>
        <p:spPr>
          <a:xfrm rot="16200000">
            <a:off x="-195229" y="4214260"/>
            <a:ext cx="875898"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N80</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Box 10"/>
          <p:cNvSpPr txBox="1"/>
          <p:nvPr/>
        </p:nvSpPr>
        <p:spPr>
          <a:xfrm>
            <a:off x="721893" y="1463040"/>
            <a:ext cx="2030931"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Surface concentrations w/o biomass burning</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extBox 11"/>
          <p:cNvSpPr txBox="1"/>
          <p:nvPr/>
        </p:nvSpPr>
        <p:spPr>
          <a:xfrm>
            <a:off x="3405740" y="1461440"/>
            <a:ext cx="2032969"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No sub-grid </a:t>
            </a:r>
            <a:r>
              <a:rPr kumimoji="0" lang="en-US" sz="1600" b="0" i="0" u="none" strike="noStrike" kern="1200" cap="none" spc="0" normalizeH="0" baseline="0" noProof="0" dirty="0" err="1" smtClean="0">
                <a:ln>
                  <a:noFill/>
                </a:ln>
                <a:solidFill>
                  <a:srgbClr val="000000"/>
                </a:solidFill>
                <a:effectLst/>
                <a:uLnTx/>
                <a:uFillTx/>
                <a:latin typeface="Arial"/>
                <a:ea typeface="+mn-ea"/>
                <a:cs typeface="+mn-cs"/>
              </a:rPr>
              <a:t>coag</a:t>
            </a: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All BB emissions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smtClean="0">
                <a:ln>
                  <a:noFill/>
                </a:ln>
                <a:solidFill>
                  <a:srgbClr val="000000"/>
                </a:solidFill>
                <a:effectLst/>
                <a:uLnTx/>
                <a:uFillTx/>
                <a:latin typeface="Arial"/>
                <a:ea typeface="+mn-ea"/>
                <a:cs typeface="+mn-cs"/>
              </a:rPr>
              <a:t>D</a:t>
            </a:r>
            <a:r>
              <a:rPr kumimoji="0" lang="en-US" sz="1600" b="0" i="0" u="none" strike="noStrike" kern="1200" cap="none" spc="0" normalizeH="0" baseline="-25000" noProof="0" dirty="0" err="1" smtClean="0">
                <a:ln>
                  <a:noFill/>
                </a:ln>
                <a:solidFill>
                  <a:srgbClr val="000000"/>
                </a:solidFill>
                <a:effectLst/>
                <a:uLnTx/>
                <a:uFillTx/>
                <a:latin typeface="Arial"/>
                <a:ea typeface="+mn-ea"/>
                <a:cs typeface="+mn-cs"/>
              </a:rPr>
              <a:t>pg</a:t>
            </a:r>
            <a:r>
              <a:rPr kumimoji="0" lang="en-US" sz="1600" b="0" i="0" u="none" strike="noStrike" kern="1200" cap="none" spc="0" normalizeH="0" baseline="0" noProof="0" dirty="0" smtClean="0">
                <a:ln>
                  <a:noFill/>
                </a:ln>
                <a:solidFill>
                  <a:srgbClr val="000000"/>
                </a:solidFill>
                <a:effectLst/>
                <a:uLnTx/>
                <a:uFillTx/>
                <a:latin typeface="Arial"/>
                <a:ea typeface="+mn-ea"/>
                <a:cs typeface="+mn-cs"/>
              </a:rPr>
              <a:t>=100 nm, </a:t>
            </a:r>
            <a:r>
              <a:rPr kumimoji="0" lang="el-GR" sz="1600" b="0" i="0" u="none" strike="noStrike" kern="1200" cap="none" spc="0" normalizeH="0" baseline="0" noProof="0" dirty="0" smtClean="0">
                <a:ln>
                  <a:noFill/>
                </a:ln>
                <a:solidFill>
                  <a:srgbClr val="000000"/>
                </a:solidFill>
                <a:effectLst/>
                <a:uLnTx/>
                <a:uFillTx/>
                <a:latin typeface="Arial"/>
                <a:ea typeface="+mn-ea"/>
                <a:cs typeface="+mn-cs"/>
              </a:rPr>
              <a:t>σ</a:t>
            </a:r>
            <a:r>
              <a:rPr kumimoji="0" lang="en-US" sz="1600" b="0" i="0" u="none" strike="noStrike" kern="1200" cap="none" spc="0" normalizeH="0" baseline="-25000" noProof="0" dirty="0" smtClean="0">
                <a:ln>
                  <a:noFill/>
                </a:ln>
                <a:solidFill>
                  <a:srgbClr val="000000"/>
                </a:solidFill>
                <a:effectLst/>
                <a:uLnTx/>
                <a:uFillTx/>
                <a:latin typeface="Arial"/>
                <a:ea typeface="+mn-ea"/>
                <a:cs typeface="+mn-cs"/>
              </a:rPr>
              <a:t>g</a:t>
            </a:r>
            <a:r>
              <a:rPr kumimoji="0" lang="en-US" sz="1600" b="0" i="0" u="none" strike="noStrike" kern="1200" cap="none" spc="0" normalizeH="0" baseline="0" noProof="0" dirty="0" smtClean="0">
                <a:ln>
                  <a:noFill/>
                </a:ln>
                <a:solidFill>
                  <a:srgbClr val="000000"/>
                </a:solidFill>
                <a:effectLst/>
                <a:uLnTx/>
                <a:uFillTx/>
                <a:latin typeface="Arial"/>
                <a:ea typeface="+mn-ea"/>
                <a:cs typeface="+mn-cs"/>
              </a:rPr>
              <a:t>=2.0</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p:cNvSpPr txBox="1"/>
          <p:nvPr/>
        </p:nvSpPr>
        <p:spPr>
          <a:xfrm>
            <a:off x="6062750" y="1704890"/>
            <a:ext cx="203296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With sub-grid coagulation</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TextBox 13"/>
          <p:cNvSpPr txBox="1"/>
          <p:nvPr/>
        </p:nvSpPr>
        <p:spPr>
          <a:xfrm>
            <a:off x="4032986" y="3340914"/>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TextBox 14"/>
          <p:cNvSpPr txBox="1"/>
          <p:nvPr/>
        </p:nvSpPr>
        <p:spPr>
          <a:xfrm>
            <a:off x="5334434" y="3340914"/>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extBox 15"/>
          <p:cNvSpPr txBox="1"/>
          <p:nvPr/>
        </p:nvSpPr>
        <p:spPr>
          <a:xfrm>
            <a:off x="4041007" y="4783099"/>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TextBox 16"/>
          <p:cNvSpPr txBox="1"/>
          <p:nvPr/>
        </p:nvSpPr>
        <p:spPr>
          <a:xfrm>
            <a:off x="5438709" y="4783099"/>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TextBox 17"/>
          <p:cNvSpPr txBox="1"/>
          <p:nvPr/>
        </p:nvSpPr>
        <p:spPr>
          <a:xfrm>
            <a:off x="6715230" y="4781494"/>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TextBox 18"/>
          <p:cNvSpPr txBox="1"/>
          <p:nvPr/>
        </p:nvSpPr>
        <p:spPr>
          <a:xfrm>
            <a:off x="8016678" y="4781494"/>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TextBox 19"/>
          <p:cNvSpPr txBox="1"/>
          <p:nvPr/>
        </p:nvSpPr>
        <p:spPr>
          <a:xfrm>
            <a:off x="6723252" y="3345724"/>
            <a:ext cx="962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Global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extBox 20"/>
          <p:cNvSpPr txBox="1"/>
          <p:nvPr/>
        </p:nvSpPr>
        <p:spPr>
          <a:xfrm>
            <a:off x="8024700" y="3345724"/>
            <a:ext cx="4118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TextBox 22"/>
          <p:cNvSpPr txBox="1"/>
          <p:nvPr/>
        </p:nvSpPr>
        <p:spPr>
          <a:xfrm>
            <a:off x="256032" y="6040073"/>
            <a:ext cx="8765126"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err="1">
                <a:ln>
                  <a:noFill/>
                </a:ln>
                <a:solidFill>
                  <a:srgbClr val="595959"/>
                </a:solidFill>
                <a:effectLst/>
                <a:uLnTx/>
                <a:uFillTx/>
                <a:latin typeface="Arial"/>
                <a:ea typeface="+mn-ea"/>
                <a:cs typeface="+mn-cs"/>
              </a:rPr>
              <a:t>Ramnarine</a:t>
            </a:r>
            <a:r>
              <a:rPr kumimoji="0" lang="en-US" sz="1300" b="0" i="0" u="none" strike="noStrike" kern="1200" cap="none" spc="0" normalizeH="0" baseline="0" noProof="0" dirty="0">
                <a:ln>
                  <a:noFill/>
                </a:ln>
                <a:solidFill>
                  <a:srgbClr val="595959"/>
                </a:solidFill>
                <a:effectLst/>
                <a:uLnTx/>
                <a:uFillTx/>
                <a:latin typeface="Arial"/>
                <a:ea typeface="+mn-ea"/>
                <a:cs typeface="+mn-cs"/>
              </a:rPr>
              <a:t>, E., </a:t>
            </a:r>
            <a:r>
              <a:rPr kumimoji="0" lang="en-US" sz="1300" b="0" i="0" u="none" strike="noStrike" kern="1200" cap="none" spc="0" normalizeH="0" baseline="0" noProof="0" dirty="0" err="1">
                <a:ln>
                  <a:noFill/>
                </a:ln>
                <a:solidFill>
                  <a:srgbClr val="595959"/>
                </a:solidFill>
                <a:effectLst/>
                <a:uLnTx/>
                <a:uFillTx/>
                <a:latin typeface="Arial"/>
                <a:ea typeface="+mn-ea"/>
                <a:cs typeface="+mn-cs"/>
              </a:rPr>
              <a:t>Kodros</a:t>
            </a:r>
            <a:r>
              <a:rPr kumimoji="0" lang="en-US" sz="1300" b="0" i="0" u="none" strike="noStrike" kern="1200" cap="none" spc="0" normalizeH="0" baseline="0" noProof="0" dirty="0">
                <a:ln>
                  <a:noFill/>
                </a:ln>
                <a:solidFill>
                  <a:srgbClr val="595959"/>
                </a:solidFill>
                <a:effectLst/>
                <a:uLnTx/>
                <a:uFillTx/>
                <a:latin typeface="Arial"/>
                <a:ea typeface="+mn-ea"/>
                <a:cs typeface="+mn-cs"/>
              </a:rPr>
              <a:t>, J. K., </a:t>
            </a:r>
            <a:r>
              <a:rPr kumimoji="0" lang="en-US" sz="1300" b="0" i="0" u="none" strike="noStrike" kern="1200" cap="none" spc="0" normalizeH="0" baseline="0" noProof="0" dirty="0" err="1">
                <a:ln>
                  <a:noFill/>
                </a:ln>
                <a:solidFill>
                  <a:srgbClr val="595959"/>
                </a:solidFill>
                <a:effectLst/>
                <a:uLnTx/>
                <a:uFillTx/>
                <a:latin typeface="Arial"/>
                <a:ea typeface="+mn-ea"/>
                <a:cs typeface="+mn-cs"/>
              </a:rPr>
              <a:t>Hodshire</a:t>
            </a:r>
            <a:r>
              <a:rPr kumimoji="0" lang="en-US" sz="1300" b="0" i="0" u="none" strike="noStrike" kern="1200" cap="none" spc="0" normalizeH="0" baseline="0" noProof="0" dirty="0">
                <a:ln>
                  <a:noFill/>
                </a:ln>
                <a:solidFill>
                  <a:srgbClr val="595959"/>
                </a:solidFill>
                <a:effectLst/>
                <a:uLnTx/>
                <a:uFillTx/>
                <a:latin typeface="Arial"/>
                <a:ea typeface="+mn-ea"/>
                <a:cs typeface="+mn-cs"/>
              </a:rPr>
              <a:t>, A. L., Lonsdale, C. R., Alvarado, M. J., and Pierce, J. R., Effects of Near-Source Coagulation of Biomass Burning Aerosols on Global Predictions of Aerosol Size Distributions and Implications for Aerosol Radiative Effects, </a:t>
            </a:r>
            <a:r>
              <a:rPr kumimoji="0" lang="en-US" sz="1300" b="0" i="1" u="none" strike="noStrike" kern="1200" cap="none" spc="0" normalizeH="0" baseline="0" noProof="0" dirty="0">
                <a:ln>
                  <a:noFill/>
                </a:ln>
                <a:solidFill>
                  <a:srgbClr val="595959"/>
                </a:solidFill>
                <a:effectLst/>
                <a:uLnTx/>
                <a:uFillTx/>
                <a:latin typeface="Arial"/>
                <a:ea typeface="+mn-ea"/>
                <a:cs typeface="+mn-cs"/>
              </a:rPr>
              <a:t>Atmos. Chem. Phys.</a:t>
            </a:r>
            <a:r>
              <a:rPr kumimoji="0" lang="en-US" sz="1300" b="0" i="0" u="none" strike="noStrike" kern="1200" cap="none" spc="0" normalizeH="0" baseline="0" noProof="0" dirty="0">
                <a:ln>
                  <a:noFill/>
                </a:ln>
                <a:solidFill>
                  <a:srgbClr val="595959"/>
                </a:solidFill>
                <a:effectLst/>
                <a:uLnTx/>
                <a:uFillTx/>
                <a:latin typeface="Arial"/>
                <a:ea typeface="+mn-ea"/>
                <a:cs typeface="+mn-cs"/>
              </a:rPr>
              <a:t>, https://doi.org/10.5194/acp-2018-1084, 2019.</a:t>
            </a:r>
          </a:p>
        </p:txBody>
      </p:sp>
    </p:spTree>
    <p:extLst>
      <p:ext uri="{BB962C8B-B14F-4D97-AF65-F5344CB8AC3E}">
        <p14:creationId xmlns:p14="http://schemas.microsoft.com/office/powerpoint/2010/main" val="1122179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513"/>
            <a:ext cx="8229600" cy="1143000"/>
          </a:xfrm>
        </p:spPr>
        <p:txBody>
          <a:bodyPr>
            <a:normAutofit/>
          </a:bodyPr>
          <a:lstStyle/>
          <a:p>
            <a:pPr algn="l"/>
            <a:r>
              <a:rPr lang="en-US" sz="3200" dirty="0" smtClean="0"/>
              <a:t>Sub-grid coagulation shifts size distribution in locations dominated by smoke</a:t>
            </a:r>
            <a:endParaRPr lang="en-US" sz="3200" dirty="0"/>
          </a:p>
        </p:txBody>
      </p:sp>
      <p:sp>
        <p:nvSpPr>
          <p:cNvPr id="4" name="Slide Number Placeholder 3"/>
          <p:cNvSpPr>
            <a:spLocks noGrp="1"/>
          </p:cNvSpPr>
          <p:nvPr>
            <p:ph type="sldNum" sz="quarter" idx="12"/>
          </p:nvPr>
        </p:nvSpPr>
        <p:spPr/>
        <p:txBody>
          <a:bodyPr/>
          <a:lstStyle/>
          <a:p>
            <a:fld id="{C8EB1178-F390-4081-BB4B-2EC951AD4D0D}" type="slidenum">
              <a:rPr lang="en-US" smtClean="0"/>
              <a:t>48</a:t>
            </a:fld>
            <a:endParaRPr lang="en-US"/>
          </a:p>
        </p:txBody>
      </p:sp>
      <p:pic>
        <p:nvPicPr>
          <p:cNvPr id="26626" name="Picture 2" descr="https://lh3.googleusercontent.com/-pbxgoV2635I/W1DAN7aKieI/AAAAAAAABwU/2XsNSwwBJ4892YuswJv8G7OneXGc46KrgCL0BGAYYCw/h376/NAmerica_SAmerica_coag_GFED.png"/>
          <p:cNvPicPr>
            <a:picLocks noChangeAspect="1" noChangeArrowheads="1"/>
          </p:cNvPicPr>
          <p:nvPr/>
        </p:nvPicPr>
        <p:blipFill rotWithShape="1">
          <a:blip r:embed="rId2">
            <a:extLst>
              <a:ext uri="{28A0092B-C50C-407E-A947-70E740481C1C}">
                <a14:useLocalDpi xmlns:a14="http://schemas.microsoft.com/office/drawing/2010/main" val="0"/>
              </a:ext>
            </a:extLst>
          </a:blip>
          <a:srcRect r="51217"/>
          <a:stretch/>
        </p:blipFill>
        <p:spPr bwMode="auto">
          <a:xfrm>
            <a:off x="2090530" y="1417638"/>
            <a:ext cx="4750905" cy="29916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3.googleusercontent.com/-pbxgoV2635I/W1DAN7aKieI/AAAAAAAABwU/2XsNSwwBJ4892YuswJv8G7OneXGc46KrgCL0BGAYYCw/h376/NAmerica_SAmerica_coag_GFED.png"/>
          <p:cNvPicPr>
            <a:picLocks noChangeAspect="1" noChangeArrowheads="1"/>
          </p:cNvPicPr>
          <p:nvPr/>
        </p:nvPicPr>
        <p:blipFill rotWithShape="1">
          <a:blip r:embed="rId2">
            <a:extLst>
              <a:ext uri="{28A0092B-C50C-407E-A947-70E740481C1C}">
                <a14:useLocalDpi xmlns:a14="http://schemas.microsoft.com/office/drawing/2010/main" val="0"/>
              </a:ext>
            </a:extLst>
          </a:blip>
          <a:srcRect l="49125" t="-4651" r="661" b="4651"/>
          <a:stretch/>
        </p:blipFill>
        <p:spPr bwMode="auto">
          <a:xfrm>
            <a:off x="2156792" y="3817940"/>
            <a:ext cx="4890051" cy="29916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41435" y="5519956"/>
            <a:ext cx="2902590" cy="369332"/>
          </a:xfrm>
          <a:prstGeom prst="rect">
            <a:avLst/>
          </a:prstGeom>
          <a:noFill/>
        </p:spPr>
        <p:txBody>
          <a:bodyPr wrap="square" rtlCol="0">
            <a:spAutoFit/>
          </a:bodyPr>
          <a:lstStyle/>
          <a:p>
            <a:r>
              <a:rPr lang="en-US" dirty="0" err="1" smtClean="0"/>
              <a:t>Ramnarine</a:t>
            </a:r>
            <a:r>
              <a:rPr lang="en-US" dirty="0" smtClean="0"/>
              <a:t> et al., 2019</a:t>
            </a:r>
            <a:endParaRPr lang="en-US" dirty="0"/>
          </a:p>
        </p:txBody>
      </p:sp>
    </p:spTree>
    <p:extLst>
      <p:ext uri="{BB962C8B-B14F-4D97-AF65-F5344CB8AC3E}">
        <p14:creationId xmlns:p14="http://schemas.microsoft.com/office/powerpoint/2010/main" val="31684974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Gas-phase chemistry may shift mass to lower volatility, create SOA</a:t>
            </a:r>
            <a:endParaRPr lang="en-US" dirty="0"/>
          </a:p>
        </p:txBody>
      </p:sp>
      <p:pic>
        <p:nvPicPr>
          <p:cNvPr id="4" name="Picture 3"/>
          <p:cNvPicPr>
            <a:picLocks noChangeAspect="1"/>
          </p:cNvPicPr>
          <p:nvPr/>
        </p:nvPicPr>
        <p:blipFill rotWithShape="1">
          <a:blip r:embed="rId2">
            <a:lum/>
            <a:alphaModFix/>
          </a:blip>
          <a:srcRect l="49349" t="253" r="624" b="-253"/>
          <a:stretch/>
        </p:blipFill>
        <p:spPr>
          <a:xfrm>
            <a:off x="1963080" y="2040556"/>
            <a:ext cx="5221422" cy="4207844"/>
          </a:xfrm>
          <a:prstGeom prst="rect">
            <a:avLst/>
          </a:prstGeom>
          <a:noFill/>
          <a:ln>
            <a:noFill/>
          </a:ln>
        </p:spPr>
      </p:pic>
      <p:cxnSp>
        <p:nvCxnSpPr>
          <p:cNvPr id="5" name="Straight Arrow Connector 4"/>
          <p:cNvCxnSpPr/>
          <p:nvPr/>
        </p:nvCxnSpPr>
        <p:spPr>
          <a:xfrm flipH="1">
            <a:off x="4572000" y="3718160"/>
            <a:ext cx="1524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082490" y="2407120"/>
            <a:ext cx="2355784"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76600" y="2849763"/>
            <a:ext cx="2286000" cy="646331"/>
          </a:xfrm>
          <a:prstGeom prst="rect">
            <a:avLst/>
          </a:prstGeom>
          <a:noFill/>
        </p:spPr>
        <p:txBody>
          <a:bodyPr wrap="square" rtlCol="0">
            <a:spAutoFit/>
          </a:bodyPr>
          <a:lstStyle/>
          <a:p>
            <a:r>
              <a:rPr lang="en-US" dirty="0" smtClean="0"/>
              <a:t>Shift organic mass to lower volatility?</a:t>
            </a:r>
            <a:endParaRPr lang="en-US" dirty="0"/>
          </a:p>
        </p:txBody>
      </p:sp>
      <p:sp>
        <p:nvSpPr>
          <p:cNvPr id="3" name="Slide Number Placeholder 2"/>
          <p:cNvSpPr>
            <a:spLocks noGrp="1"/>
          </p:cNvSpPr>
          <p:nvPr>
            <p:ph type="sldNum" sz="quarter" idx="12"/>
          </p:nvPr>
        </p:nvSpPr>
        <p:spPr/>
        <p:txBody>
          <a:bodyPr/>
          <a:lstStyle/>
          <a:p>
            <a:fld id="{C8EB1178-F390-4081-BB4B-2EC951AD4D0D}" type="slidenum">
              <a:rPr lang="en-US" smtClean="0"/>
              <a:t>49</a:t>
            </a:fld>
            <a:endParaRPr lang="en-US"/>
          </a:p>
        </p:txBody>
      </p:sp>
    </p:spTree>
    <p:extLst>
      <p:ext uri="{BB962C8B-B14F-4D97-AF65-F5344CB8AC3E}">
        <p14:creationId xmlns:p14="http://schemas.microsoft.com/office/powerpoint/2010/main" val="925320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l"/>
            <a:r>
              <a:rPr lang="en-US" dirty="0" smtClean="0"/>
              <a:t>Concentration gradients smaller than model </a:t>
            </a:r>
            <a:r>
              <a:rPr lang="en-US" dirty="0" err="1" smtClean="0"/>
              <a:t>gridboxes</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401726"/>
            <a:ext cx="6515100" cy="4343400"/>
          </a:xfrm>
          <a:prstGeom prst="rect">
            <a:avLst/>
          </a:prstGeom>
        </p:spPr>
      </p:pic>
      <p:sp>
        <p:nvSpPr>
          <p:cNvPr id="5" name="TextBox 4"/>
          <p:cNvSpPr txBox="1"/>
          <p:nvPr/>
        </p:nvSpPr>
        <p:spPr>
          <a:xfrm>
            <a:off x="1981200" y="5975498"/>
            <a:ext cx="5486400" cy="523220"/>
          </a:xfrm>
          <a:prstGeom prst="rect">
            <a:avLst/>
          </a:prstGeom>
          <a:noFill/>
        </p:spPr>
        <p:txBody>
          <a:bodyPr wrap="square" rtlCol="0">
            <a:spAutoFit/>
          </a:bodyPr>
          <a:lstStyle/>
          <a:p>
            <a:r>
              <a:rPr lang="en-US" sz="1400" dirty="0" smtClean="0"/>
              <a:t>NASA Aqua-MODIS, Pacific Northwest fires, Aug. 15, 2015.</a:t>
            </a:r>
          </a:p>
          <a:p>
            <a:r>
              <a:rPr lang="en-US" sz="1400" dirty="0" smtClean="0"/>
              <a:t>NASA </a:t>
            </a:r>
            <a:r>
              <a:rPr lang="en-US" sz="1400" dirty="0"/>
              <a:t>image courtesy Jeff Schmaltz, MODIS Rapid Response Team. </a:t>
            </a:r>
          </a:p>
        </p:txBody>
      </p:sp>
      <p:sp>
        <p:nvSpPr>
          <p:cNvPr id="3" name="Rectangle 2"/>
          <p:cNvSpPr/>
          <p:nvPr/>
        </p:nvSpPr>
        <p:spPr>
          <a:xfrm>
            <a:off x="3140149" y="2115878"/>
            <a:ext cx="1584251" cy="112705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p:cNvSpPr/>
          <p:nvPr/>
        </p:nvSpPr>
        <p:spPr>
          <a:xfrm>
            <a:off x="3140149" y="2991936"/>
            <a:ext cx="237459" cy="250993"/>
          </a:xfrm>
          <a:prstGeom prst="rect">
            <a:avLst/>
          </a:prstGeom>
          <a:noFill/>
          <a:ln>
            <a:solidFill>
              <a:srgbClr val="71F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08250" y="2094612"/>
            <a:ext cx="1584251" cy="646331"/>
          </a:xfrm>
          <a:prstGeom prst="rect">
            <a:avLst/>
          </a:prstGeom>
          <a:noFill/>
          <a:ln>
            <a:noFill/>
          </a:ln>
        </p:spPr>
        <p:txBody>
          <a:bodyPr wrap="square" rtlCol="0">
            <a:spAutoFit/>
          </a:bodyPr>
          <a:lstStyle/>
          <a:p>
            <a:r>
              <a:rPr lang="en-US" dirty="0" smtClean="0">
                <a:solidFill>
                  <a:schemeClr val="bg1"/>
                </a:solidFill>
              </a:rPr>
              <a:t>Global-model </a:t>
            </a:r>
            <a:r>
              <a:rPr lang="en-US" dirty="0" err="1" smtClean="0">
                <a:solidFill>
                  <a:schemeClr val="bg1"/>
                </a:solidFill>
              </a:rPr>
              <a:t>gridbox</a:t>
            </a:r>
            <a:endParaRPr lang="en-US" dirty="0">
              <a:solidFill>
                <a:schemeClr val="bg1"/>
              </a:solidFill>
            </a:endParaRPr>
          </a:p>
        </p:txBody>
      </p:sp>
      <p:sp>
        <p:nvSpPr>
          <p:cNvPr id="8" name="TextBox 7"/>
          <p:cNvSpPr txBox="1"/>
          <p:nvPr/>
        </p:nvSpPr>
        <p:spPr>
          <a:xfrm>
            <a:off x="3377608" y="2902696"/>
            <a:ext cx="1842978" cy="646331"/>
          </a:xfrm>
          <a:prstGeom prst="rect">
            <a:avLst/>
          </a:prstGeom>
          <a:noFill/>
        </p:spPr>
        <p:txBody>
          <a:bodyPr wrap="square" rtlCol="0">
            <a:spAutoFit/>
          </a:bodyPr>
          <a:lstStyle/>
          <a:p>
            <a:r>
              <a:rPr lang="en-US" dirty="0" smtClean="0">
                <a:solidFill>
                  <a:srgbClr val="31FF21"/>
                </a:solidFill>
              </a:rPr>
              <a:t>Regional-model </a:t>
            </a:r>
            <a:r>
              <a:rPr lang="en-US" dirty="0" err="1" smtClean="0">
                <a:solidFill>
                  <a:srgbClr val="31FF21"/>
                </a:solidFill>
              </a:rPr>
              <a:t>gridbox</a:t>
            </a:r>
            <a:endParaRPr lang="en-US" dirty="0">
              <a:solidFill>
                <a:srgbClr val="31FF21"/>
              </a:solidFill>
            </a:endParaRPr>
          </a:p>
        </p:txBody>
      </p:sp>
      <p:sp>
        <p:nvSpPr>
          <p:cNvPr id="9" name="Slide Number Placeholder 8"/>
          <p:cNvSpPr>
            <a:spLocks noGrp="1"/>
          </p:cNvSpPr>
          <p:nvPr>
            <p:ph type="sldNum" sz="quarter" idx="12"/>
          </p:nvPr>
        </p:nvSpPr>
        <p:spPr/>
        <p:txBody>
          <a:bodyPr/>
          <a:lstStyle/>
          <a:p>
            <a:fld id="{C8EB1178-F390-4081-BB4B-2EC951AD4D0D}" type="slidenum">
              <a:rPr lang="en-US" smtClean="0"/>
              <a:t>5</a:t>
            </a:fld>
            <a:endParaRPr lang="en-US"/>
          </a:p>
        </p:txBody>
      </p:sp>
    </p:spTree>
    <p:extLst>
      <p:ext uri="{BB962C8B-B14F-4D97-AF65-F5344CB8AC3E}">
        <p14:creationId xmlns:p14="http://schemas.microsoft.com/office/powerpoint/2010/main" val="2689003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lh6.googleusercontent.com/8zPTAmv3M6PaTwQVMVS07OPrg8txwSG5BI1s9gckCr5DBibPsYKZcnboKDHWySyLe8zAElUrCTujm0dSgOcka8Gr5ya3XxzNRv3yQNc16ZJkns4LEknqxFx8OVR3wM0TQSKe1N2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89" y="1154145"/>
            <a:ext cx="7565858" cy="56877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l"/>
            <a:r>
              <a:rPr lang="en-US" dirty="0" smtClean="0"/>
              <a:t>Qualitative results consistent across a wide range of sensitivity tests</a:t>
            </a:r>
            <a:endParaRPr lang="en-US" sz="36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B1178-F390-4081-BB4B-2EC951AD4D0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p:cNvSpPr txBox="1"/>
          <p:nvPr/>
        </p:nvSpPr>
        <p:spPr>
          <a:xfrm>
            <a:off x="5488234" y="6412336"/>
            <a:ext cx="29025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Calibri"/>
                <a:ea typeface="+mn-ea"/>
                <a:cs typeface="+mn-cs"/>
              </a:rPr>
              <a:t>Ramnarine</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et al., 2019</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74463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Observed plumes show variability in net OA production/evaporation</a:t>
            </a:r>
            <a:endParaRPr lang="en-US" dirty="0"/>
          </a:p>
        </p:txBody>
      </p:sp>
      <p:sp>
        <p:nvSpPr>
          <p:cNvPr id="5" name="TextBox 4"/>
          <p:cNvSpPr txBox="1"/>
          <p:nvPr/>
        </p:nvSpPr>
        <p:spPr>
          <a:xfrm>
            <a:off x="381000" y="5968425"/>
            <a:ext cx="8305800" cy="584775"/>
          </a:xfrm>
          <a:prstGeom prst="rect">
            <a:avLst/>
          </a:prstGeom>
          <a:noFill/>
        </p:spPr>
        <p:txBody>
          <a:bodyPr wrap="square" rtlCol="0">
            <a:spAutoFit/>
          </a:bodyPr>
          <a:lstStyle/>
          <a:p>
            <a:r>
              <a:rPr lang="en-US" sz="1600" dirty="0" err="1"/>
              <a:t>Cubison</a:t>
            </a:r>
            <a:r>
              <a:rPr lang="en-US" sz="1600" dirty="0"/>
              <a:t>, M. J., </a:t>
            </a:r>
            <a:r>
              <a:rPr lang="en-US" sz="1600" dirty="0" smtClean="0"/>
              <a:t>et al.: Effects </a:t>
            </a:r>
            <a:r>
              <a:rPr lang="en-US" sz="1600" dirty="0"/>
              <a:t>of aging on organic aerosol from open biomass burning smoke in aircraft and laboratory studies, Atmos. Chem. Phys., 11(23), </a:t>
            </a:r>
            <a:r>
              <a:rPr lang="en-US" sz="1600" dirty="0" smtClean="0"/>
              <a:t>12049–12064, </a:t>
            </a:r>
            <a:r>
              <a:rPr lang="en-US" sz="1600" dirty="0"/>
              <a:t>2011.</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31197"/>
            <a:ext cx="7239000" cy="4236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C8EB1178-F390-4081-BB4B-2EC951AD4D0D}" type="slidenum">
              <a:rPr lang="en-US" smtClean="0"/>
              <a:t>51</a:t>
            </a:fld>
            <a:endParaRPr lang="en-US"/>
          </a:p>
        </p:txBody>
      </p:sp>
    </p:spTree>
    <p:extLst>
      <p:ext uri="{BB962C8B-B14F-4D97-AF65-F5344CB8AC3E}">
        <p14:creationId xmlns:p14="http://schemas.microsoft.com/office/powerpoint/2010/main" val="4478398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46998" y="1617772"/>
            <a:ext cx="6096000" cy="4572000"/>
          </a:xfrm>
          <a:prstGeom prst="rect">
            <a:avLst/>
          </a:prstGeom>
        </p:spPr>
      </p:pic>
      <p:sp>
        <p:nvSpPr>
          <p:cNvPr id="2" name="Title 1"/>
          <p:cNvSpPr>
            <a:spLocks noGrp="1"/>
          </p:cNvSpPr>
          <p:nvPr>
            <p:ph type="title"/>
          </p:nvPr>
        </p:nvSpPr>
        <p:spPr>
          <a:xfrm>
            <a:off x="457200" y="459196"/>
            <a:ext cx="8229600" cy="1143000"/>
          </a:xfrm>
        </p:spPr>
        <p:txBody>
          <a:bodyPr>
            <a:noAutofit/>
          </a:bodyPr>
          <a:lstStyle/>
          <a:p>
            <a:pPr algn="l"/>
            <a:r>
              <a:rPr lang="en-US" sz="3200" dirty="0" smtClean="0"/>
              <a:t>Condensation:</a:t>
            </a:r>
            <a:r>
              <a:rPr lang="en-US" sz="2800" dirty="0" smtClean="0"/>
              <a:t/>
            </a:r>
            <a:br>
              <a:rPr lang="en-US" sz="2800" dirty="0" smtClean="0"/>
            </a:br>
            <a:r>
              <a:rPr lang="en-US" sz="2800" dirty="0" smtClean="0"/>
              <a:t>	(1) conserves number</a:t>
            </a:r>
            <a:br>
              <a:rPr lang="en-US" sz="2800" dirty="0" smtClean="0"/>
            </a:br>
            <a:r>
              <a:rPr lang="en-US" sz="2800" dirty="0"/>
              <a:t>	</a:t>
            </a:r>
            <a:r>
              <a:rPr lang="en-US" sz="2800" dirty="0" smtClean="0"/>
              <a:t>(2) </a:t>
            </a:r>
            <a:r>
              <a:rPr lang="en" sz="2800" dirty="0"/>
              <a:t>increases median diameter (</a:t>
            </a:r>
            <a:r>
              <a:rPr lang="en-US" sz="2800" dirty="0" err="1"/>
              <a:t>D</a:t>
            </a:r>
            <a:r>
              <a:rPr lang="en-US" sz="2800" baseline="-25000" dirty="0" err="1"/>
              <a:t>pg</a:t>
            </a:r>
            <a:r>
              <a:rPr lang="en-US" sz="2800" dirty="0"/>
              <a:t>)</a:t>
            </a:r>
            <a:r>
              <a:rPr lang="en" sz="2800" dirty="0"/>
              <a:t/>
            </a:r>
            <a:br>
              <a:rPr lang="en" sz="2800" dirty="0"/>
            </a:br>
            <a:r>
              <a:rPr lang="en" sz="2800" dirty="0"/>
              <a:t>	(3) decreases modal width (</a:t>
            </a:r>
            <a:r>
              <a:rPr lang="el-GR" sz="2800" dirty="0"/>
              <a:t>σ</a:t>
            </a:r>
            <a:r>
              <a:rPr lang="en-US" sz="2800" baseline="-25000" dirty="0"/>
              <a:t>g</a:t>
            </a:r>
            <a:r>
              <a:rPr lang="en-US" sz="2800" dirty="0"/>
              <a:t>)</a:t>
            </a:r>
          </a:p>
        </p:txBody>
      </p:sp>
      <p:sp>
        <p:nvSpPr>
          <p:cNvPr id="4" name="Slide Number Placeholder 3"/>
          <p:cNvSpPr>
            <a:spLocks noGrp="1"/>
          </p:cNvSpPr>
          <p:nvPr>
            <p:ph type="sldNum" sz="quarter" idx="12"/>
          </p:nvPr>
        </p:nvSpPr>
        <p:spPr/>
        <p:txBody>
          <a:bodyPr/>
          <a:lstStyle/>
          <a:p>
            <a:fld id="{C8EB1178-F390-4081-BB4B-2EC951AD4D0D}" type="slidenum">
              <a:rPr lang="en-US" smtClean="0"/>
              <a:t>52</a:t>
            </a:fld>
            <a:endParaRPr lang="en-US"/>
          </a:p>
        </p:txBody>
      </p:sp>
    </p:spTree>
    <p:extLst>
      <p:ext uri="{BB962C8B-B14F-4D97-AF65-F5344CB8AC3E}">
        <p14:creationId xmlns:p14="http://schemas.microsoft.com/office/powerpoint/2010/main" val="19034096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Biomass-burning particle distributions get larger and narrower with aging</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046" y="1856986"/>
            <a:ext cx="5237311" cy="442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8836" y="6432402"/>
            <a:ext cx="6183608" cy="369332"/>
          </a:xfrm>
          <a:prstGeom prst="rect">
            <a:avLst/>
          </a:prstGeom>
          <a:noFill/>
        </p:spPr>
        <p:txBody>
          <a:bodyPr wrap="square" rtlCol="0">
            <a:spAutoFit/>
          </a:bodyPr>
          <a:lstStyle/>
          <a:p>
            <a:r>
              <a:rPr lang="en-US" dirty="0"/>
              <a:t> </a:t>
            </a:r>
            <a:r>
              <a:rPr lang="en-US" dirty="0" err="1"/>
              <a:t>Janhäll</a:t>
            </a:r>
            <a:r>
              <a:rPr lang="en-US" dirty="0"/>
              <a:t>, S., </a:t>
            </a:r>
            <a:r>
              <a:rPr lang="en-US" dirty="0" smtClean="0"/>
              <a:t>et al.:, </a:t>
            </a:r>
            <a:r>
              <a:rPr lang="en-US" dirty="0"/>
              <a:t>Atmos. Chem. Phys., 10, </a:t>
            </a:r>
            <a:r>
              <a:rPr lang="en-US" dirty="0" smtClean="0"/>
              <a:t>1427-1439, </a:t>
            </a:r>
            <a:r>
              <a:rPr lang="en-US" dirty="0"/>
              <a:t>2010.</a:t>
            </a:r>
          </a:p>
        </p:txBody>
      </p:sp>
      <p:cxnSp>
        <p:nvCxnSpPr>
          <p:cNvPr id="5" name="Straight Arrow Connector 4"/>
          <p:cNvCxnSpPr/>
          <p:nvPr/>
        </p:nvCxnSpPr>
        <p:spPr>
          <a:xfrm>
            <a:off x="2913321" y="3498112"/>
            <a:ext cx="2190307" cy="1807535"/>
          </a:xfrm>
          <a:prstGeom prst="straightConnector1">
            <a:avLst/>
          </a:prstGeom>
          <a:ln w="139700">
            <a:solidFill>
              <a:srgbClr val="71FD23"/>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356514">
            <a:off x="3253646" y="4066960"/>
            <a:ext cx="1523672" cy="584775"/>
          </a:xfrm>
          <a:prstGeom prst="rect">
            <a:avLst/>
          </a:prstGeom>
          <a:noFill/>
        </p:spPr>
        <p:txBody>
          <a:bodyPr wrap="square" rtlCol="0">
            <a:spAutoFit/>
          </a:bodyPr>
          <a:lstStyle/>
          <a:p>
            <a:r>
              <a:rPr lang="en-US" sz="3200" dirty="0" smtClean="0"/>
              <a:t>Aging</a:t>
            </a:r>
            <a:endParaRPr lang="en-US" sz="3200" dirty="0"/>
          </a:p>
        </p:txBody>
      </p:sp>
      <p:sp>
        <p:nvSpPr>
          <p:cNvPr id="7" name="TextBox 6"/>
          <p:cNvSpPr txBox="1"/>
          <p:nvPr/>
        </p:nvSpPr>
        <p:spPr>
          <a:xfrm>
            <a:off x="219371" y="5904624"/>
            <a:ext cx="8765141" cy="954107"/>
          </a:xfrm>
          <a:prstGeom prst="rect">
            <a:avLst/>
          </a:prstGeom>
          <a:solidFill>
            <a:schemeClr val="bg1"/>
          </a:solidFill>
          <a:ln>
            <a:solidFill>
              <a:schemeClr val="tx1"/>
            </a:solidFill>
          </a:ln>
        </p:spPr>
        <p:txBody>
          <a:bodyPr wrap="square" rtlCol="0">
            <a:spAutoFit/>
          </a:bodyPr>
          <a:lstStyle/>
          <a:p>
            <a:r>
              <a:rPr lang="en-US" sz="2800" dirty="0" smtClean="0">
                <a:solidFill>
                  <a:srgbClr val="FF0000"/>
                </a:solidFill>
              </a:rPr>
              <a:t>Is this coagulation or SOA production?</a:t>
            </a:r>
          </a:p>
          <a:p>
            <a:pPr marL="457200" indent="-457200">
              <a:buFont typeface="Arial" panose="020B0604020202020204" pitchFamily="34" charset="0"/>
              <a:buChar char="•"/>
            </a:pPr>
            <a:r>
              <a:rPr lang="en-US" sz="2800" dirty="0" smtClean="0">
                <a:solidFill>
                  <a:srgbClr val="FF0000"/>
                </a:solidFill>
              </a:rPr>
              <a:t>BOTH should increase diameter and narrow distribution</a:t>
            </a:r>
            <a:endParaRPr lang="en-US" sz="2800" dirty="0">
              <a:solidFill>
                <a:srgbClr val="FF0000"/>
              </a:solidFill>
            </a:endParaRPr>
          </a:p>
        </p:txBody>
      </p:sp>
      <p:sp>
        <p:nvSpPr>
          <p:cNvPr id="3" name="Slide Number Placeholder 2"/>
          <p:cNvSpPr>
            <a:spLocks noGrp="1"/>
          </p:cNvSpPr>
          <p:nvPr>
            <p:ph type="sldNum" sz="quarter" idx="12"/>
          </p:nvPr>
        </p:nvSpPr>
        <p:spPr/>
        <p:txBody>
          <a:bodyPr/>
          <a:lstStyle/>
          <a:p>
            <a:fld id="{C8EB1178-F390-4081-BB4B-2EC951AD4D0D}" type="slidenum">
              <a:rPr lang="en-US" smtClean="0"/>
              <a:t>53</a:t>
            </a:fld>
            <a:endParaRPr lang="en-US"/>
          </a:p>
        </p:txBody>
      </p:sp>
    </p:spTree>
    <p:extLst>
      <p:ext uri="{BB962C8B-B14F-4D97-AF65-F5344CB8AC3E}">
        <p14:creationId xmlns:p14="http://schemas.microsoft.com/office/powerpoint/2010/main" val="14902122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HUGE range in fire sizes</a:t>
            </a:r>
            <a:endParaRPr lang="en-US" dirty="0"/>
          </a:p>
        </p:txBody>
      </p:sp>
      <p:sp>
        <p:nvSpPr>
          <p:cNvPr id="4" name="Slide Number Placeholder 3"/>
          <p:cNvSpPr>
            <a:spLocks noGrp="1"/>
          </p:cNvSpPr>
          <p:nvPr>
            <p:ph type="sldNum" sz="quarter" idx="12"/>
          </p:nvPr>
        </p:nvSpPr>
        <p:spPr/>
        <p:txBody>
          <a:bodyPr/>
          <a:lstStyle/>
          <a:p>
            <a:fld id="{C8EB1178-F390-4081-BB4B-2EC951AD4D0D}" type="slidenum">
              <a:rPr lang="en-US" smtClean="0"/>
              <a:t>54</a:t>
            </a:fld>
            <a:endParaRPr lang="en-US"/>
          </a:p>
        </p:txBody>
      </p:sp>
      <p:pic>
        <p:nvPicPr>
          <p:cNvPr id="16386" name="Picture 2" descr="https://lh5.googleusercontent.com/qr9k8mjEuOJwmXwULXy32F73lgusgaf9OSc7aOACKqsvZS13pHEeS21LEL83wD_wSzXA65D64bugJrFuvpePI1zJsBgjNoJ1PfoOrQ0YSmV-bDYBilaq4ii9JswP1lwHSa8MCe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9850" y="1417638"/>
            <a:ext cx="5943600" cy="49625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47875" y="5581650"/>
            <a:ext cx="5076825" cy="596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90775" y="5566332"/>
            <a:ext cx="5168900" cy="369332"/>
          </a:xfrm>
          <a:prstGeom prst="rect">
            <a:avLst/>
          </a:prstGeom>
          <a:noFill/>
        </p:spPr>
        <p:txBody>
          <a:bodyPr wrap="square" rtlCol="0">
            <a:spAutoFit/>
          </a:bodyPr>
          <a:lstStyle/>
          <a:p>
            <a:r>
              <a:rPr lang="en-US" dirty="0" smtClean="0"/>
              <a:t>10</a:t>
            </a:r>
            <a:r>
              <a:rPr lang="en-US" baseline="30000" dirty="0" smtClean="0"/>
              <a:t>-5</a:t>
            </a:r>
            <a:r>
              <a:rPr lang="en-US" dirty="0" smtClean="0"/>
              <a:t>   10</a:t>
            </a:r>
            <a:r>
              <a:rPr lang="en-US" baseline="30000" dirty="0" smtClean="0"/>
              <a:t>-4</a:t>
            </a:r>
            <a:r>
              <a:rPr lang="en-US" dirty="0" smtClean="0"/>
              <a:t>   10</a:t>
            </a:r>
            <a:r>
              <a:rPr lang="en-US" baseline="30000" dirty="0" smtClean="0"/>
              <a:t>-3</a:t>
            </a:r>
            <a:r>
              <a:rPr lang="en-US" dirty="0" smtClean="0"/>
              <a:t>   10</a:t>
            </a:r>
            <a:r>
              <a:rPr lang="en-US" baseline="30000" dirty="0" smtClean="0"/>
              <a:t>-2</a:t>
            </a:r>
            <a:r>
              <a:rPr lang="en-US" dirty="0" smtClean="0"/>
              <a:t>   10</a:t>
            </a:r>
            <a:r>
              <a:rPr lang="en-US" baseline="30000" dirty="0" smtClean="0"/>
              <a:t>-1</a:t>
            </a:r>
            <a:r>
              <a:rPr lang="en-US" dirty="0" smtClean="0"/>
              <a:t>  10</a:t>
            </a:r>
            <a:r>
              <a:rPr lang="en-US" baseline="30000" dirty="0" smtClean="0"/>
              <a:t>0</a:t>
            </a:r>
            <a:r>
              <a:rPr lang="en-US" dirty="0" smtClean="0"/>
              <a:t>    10</a:t>
            </a:r>
            <a:r>
              <a:rPr lang="en-US" baseline="30000" dirty="0" smtClean="0"/>
              <a:t>1</a:t>
            </a:r>
            <a:r>
              <a:rPr lang="en-US" dirty="0" smtClean="0"/>
              <a:t>    10</a:t>
            </a:r>
            <a:r>
              <a:rPr lang="en-US" baseline="30000" dirty="0" smtClean="0"/>
              <a:t>2     </a:t>
            </a:r>
            <a:r>
              <a:rPr lang="en-US" dirty="0" smtClean="0"/>
              <a:t>10</a:t>
            </a:r>
            <a:r>
              <a:rPr lang="en-US" baseline="30000" dirty="0" smtClean="0"/>
              <a:t>3</a:t>
            </a:r>
            <a:r>
              <a:rPr lang="en-US" dirty="0" smtClean="0"/>
              <a:t> </a:t>
            </a:r>
            <a:endParaRPr lang="en-US" dirty="0"/>
          </a:p>
        </p:txBody>
      </p:sp>
      <p:sp>
        <p:nvSpPr>
          <p:cNvPr id="7" name="TextBox 6"/>
          <p:cNvSpPr txBox="1"/>
          <p:nvPr/>
        </p:nvSpPr>
        <p:spPr>
          <a:xfrm>
            <a:off x="3114675" y="5868989"/>
            <a:ext cx="3114675" cy="369332"/>
          </a:xfrm>
          <a:prstGeom prst="rect">
            <a:avLst/>
          </a:prstGeom>
          <a:noFill/>
        </p:spPr>
        <p:txBody>
          <a:bodyPr wrap="square" rtlCol="0">
            <a:spAutoFit/>
          </a:bodyPr>
          <a:lstStyle/>
          <a:p>
            <a:r>
              <a:rPr lang="en-US" dirty="0" smtClean="0"/>
              <a:t>Fire area [km</a:t>
            </a:r>
            <a:r>
              <a:rPr lang="en-US" baseline="30000" dirty="0" smtClean="0"/>
              <a:t>2</a:t>
            </a:r>
            <a:r>
              <a:rPr lang="en-US" dirty="0" smtClean="0"/>
              <a:t> blackened day</a:t>
            </a:r>
            <a:r>
              <a:rPr lang="en-US" baseline="30000" dirty="0" smtClean="0"/>
              <a:t>-1</a:t>
            </a:r>
            <a:r>
              <a:rPr lang="en-US" dirty="0" smtClean="0"/>
              <a:t>]</a:t>
            </a:r>
            <a:endParaRPr lang="en-US" dirty="0"/>
          </a:p>
        </p:txBody>
      </p:sp>
      <p:sp>
        <p:nvSpPr>
          <p:cNvPr id="10" name="Rectangle 9"/>
          <p:cNvSpPr/>
          <p:nvPr/>
        </p:nvSpPr>
        <p:spPr>
          <a:xfrm>
            <a:off x="895350" y="1064657"/>
            <a:ext cx="1165225" cy="4928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39887" y="5169973"/>
            <a:ext cx="569913" cy="369332"/>
          </a:xfrm>
          <a:prstGeom prst="rect">
            <a:avLst/>
          </a:prstGeom>
          <a:noFill/>
        </p:spPr>
        <p:txBody>
          <a:bodyPr wrap="square" rtlCol="0">
            <a:spAutoFit/>
          </a:bodyPr>
          <a:lstStyle/>
          <a:p>
            <a:r>
              <a:rPr lang="en-US" dirty="0"/>
              <a:t>10</a:t>
            </a:r>
            <a:r>
              <a:rPr lang="en-US" baseline="30000" dirty="0"/>
              <a:t>0</a:t>
            </a:r>
            <a:endParaRPr lang="en-US" dirty="0"/>
          </a:p>
        </p:txBody>
      </p:sp>
      <p:sp>
        <p:nvSpPr>
          <p:cNvPr id="12" name="TextBox 11"/>
          <p:cNvSpPr txBox="1"/>
          <p:nvPr/>
        </p:nvSpPr>
        <p:spPr>
          <a:xfrm>
            <a:off x="1639887" y="4405632"/>
            <a:ext cx="569913" cy="369332"/>
          </a:xfrm>
          <a:prstGeom prst="rect">
            <a:avLst/>
          </a:prstGeom>
          <a:noFill/>
        </p:spPr>
        <p:txBody>
          <a:bodyPr wrap="square" rtlCol="0">
            <a:spAutoFit/>
          </a:bodyPr>
          <a:lstStyle/>
          <a:p>
            <a:r>
              <a:rPr lang="en-US" dirty="0" smtClean="0"/>
              <a:t>10</a:t>
            </a:r>
            <a:r>
              <a:rPr lang="en-US" baseline="30000" dirty="0" smtClean="0"/>
              <a:t>1</a:t>
            </a:r>
            <a:endParaRPr lang="en-US" dirty="0"/>
          </a:p>
        </p:txBody>
      </p:sp>
      <p:sp>
        <p:nvSpPr>
          <p:cNvPr id="13" name="TextBox 12"/>
          <p:cNvSpPr txBox="1"/>
          <p:nvPr/>
        </p:nvSpPr>
        <p:spPr>
          <a:xfrm>
            <a:off x="1639887" y="3632957"/>
            <a:ext cx="569913" cy="369332"/>
          </a:xfrm>
          <a:prstGeom prst="rect">
            <a:avLst/>
          </a:prstGeom>
          <a:noFill/>
        </p:spPr>
        <p:txBody>
          <a:bodyPr wrap="square" rtlCol="0">
            <a:spAutoFit/>
          </a:bodyPr>
          <a:lstStyle/>
          <a:p>
            <a:r>
              <a:rPr lang="en-US" dirty="0" smtClean="0"/>
              <a:t>10</a:t>
            </a:r>
            <a:r>
              <a:rPr lang="en-US" baseline="30000" dirty="0"/>
              <a:t>2</a:t>
            </a:r>
            <a:endParaRPr lang="en-US" dirty="0"/>
          </a:p>
        </p:txBody>
      </p:sp>
      <p:sp>
        <p:nvSpPr>
          <p:cNvPr id="14" name="TextBox 13"/>
          <p:cNvSpPr txBox="1"/>
          <p:nvPr/>
        </p:nvSpPr>
        <p:spPr>
          <a:xfrm>
            <a:off x="1649412" y="2860282"/>
            <a:ext cx="569913" cy="369332"/>
          </a:xfrm>
          <a:prstGeom prst="rect">
            <a:avLst/>
          </a:prstGeom>
          <a:noFill/>
        </p:spPr>
        <p:txBody>
          <a:bodyPr wrap="square" rtlCol="0">
            <a:spAutoFit/>
          </a:bodyPr>
          <a:lstStyle/>
          <a:p>
            <a:r>
              <a:rPr lang="en-US" dirty="0" smtClean="0"/>
              <a:t>10</a:t>
            </a:r>
            <a:r>
              <a:rPr lang="en-US" baseline="30000" dirty="0"/>
              <a:t>3</a:t>
            </a:r>
            <a:endParaRPr lang="en-US" dirty="0"/>
          </a:p>
        </p:txBody>
      </p:sp>
      <p:sp>
        <p:nvSpPr>
          <p:cNvPr id="15" name="TextBox 14"/>
          <p:cNvSpPr txBox="1"/>
          <p:nvPr/>
        </p:nvSpPr>
        <p:spPr>
          <a:xfrm>
            <a:off x="1649412" y="2119274"/>
            <a:ext cx="569913" cy="369332"/>
          </a:xfrm>
          <a:prstGeom prst="rect">
            <a:avLst/>
          </a:prstGeom>
          <a:noFill/>
        </p:spPr>
        <p:txBody>
          <a:bodyPr wrap="square" rtlCol="0">
            <a:spAutoFit/>
          </a:bodyPr>
          <a:lstStyle/>
          <a:p>
            <a:r>
              <a:rPr lang="en-US" dirty="0" smtClean="0"/>
              <a:t>10</a:t>
            </a:r>
            <a:r>
              <a:rPr lang="en-US" baseline="30000" dirty="0"/>
              <a:t>4</a:t>
            </a:r>
            <a:endParaRPr lang="en-US" dirty="0"/>
          </a:p>
        </p:txBody>
      </p:sp>
      <p:sp>
        <p:nvSpPr>
          <p:cNvPr id="9" name="TextBox 8"/>
          <p:cNvSpPr txBox="1"/>
          <p:nvPr/>
        </p:nvSpPr>
        <p:spPr>
          <a:xfrm rot="16200000">
            <a:off x="51316" y="3357448"/>
            <a:ext cx="2933700" cy="369332"/>
          </a:xfrm>
          <a:prstGeom prst="rect">
            <a:avLst/>
          </a:prstGeom>
          <a:noFill/>
        </p:spPr>
        <p:txBody>
          <a:bodyPr wrap="square" rtlCol="0">
            <a:spAutoFit/>
          </a:bodyPr>
          <a:lstStyle/>
          <a:p>
            <a:r>
              <a:rPr lang="en-US" dirty="0" smtClean="0"/>
              <a:t>Number of fires in US in 2014</a:t>
            </a:r>
            <a:endParaRPr lang="en-US" dirty="0"/>
          </a:p>
        </p:txBody>
      </p:sp>
      <p:sp>
        <p:nvSpPr>
          <p:cNvPr id="3" name="TextBox 2"/>
          <p:cNvSpPr txBox="1"/>
          <p:nvPr/>
        </p:nvSpPr>
        <p:spPr>
          <a:xfrm>
            <a:off x="1863634" y="6377660"/>
            <a:ext cx="5765075" cy="369332"/>
          </a:xfrm>
          <a:prstGeom prst="rect">
            <a:avLst/>
          </a:prstGeom>
          <a:noFill/>
        </p:spPr>
        <p:txBody>
          <a:bodyPr wrap="square" rtlCol="0">
            <a:spAutoFit/>
          </a:bodyPr>
          <a:lstStyle/>
          <a:p>
            <a:r>
              <a:rPr lang="en-US" dirty="0" smtClean="0"/>
              <a:t>US Fires for 2014 from EPA NEI</a:t>
            </a:r>
            <a:endParaRPr lang="en-US" dirty="0"/>
          </a:p>
        </p:txBody>
      </p:sp>
    </p:spTree>
    <p:extLst>
      <p:ext uri="{BB962C8B-B14F-4D97-AF65-F5344CB8AC3E}">
        <p14:creationId xmlns:p14="http://schemas.microsoft.com/office/powerpoint/2010/main" val="23390827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HUGE range in fire sizes</a:t>
            </a:r>
            <a:endParaRPr lang="en-US" dirty="0"/>
          </a:p>
        </p:txBody>
      </p:sp>
      <p:sp>
        <p:nvSpPr>
          <p:cNvPr id="4" name="Slide Number Placeholder 3"/>
          <p:cNvSpPr>
            <a:spLocks noGrp="1"/>
          </p:cNvSpPr>
          <p:nvPr>
            <p:ph type="sldNum" sz="quarter" idx="12"/>
          </p:nvPr>
        </p:nvSpPr>
        <p:spPr/>
        <p:txBody>
          <a:bodyPr/>
          <a:lstStyle/>
          <a:p>
            <a:fld id="{C8EB1178-F390-4081-BB4B-2EC951AD4D0D}" type="slidenum">
              <a:rPr lang="en-US" smtClean="0"/>
              <a:t>55</a:t>
            </a:fld>
            <a:endParaRPr lang="en-US"/>
          </a:p>
        </p:txBody>
      </p:sp>
      <p:pic>
        <p:nvPicPr>
          <p:cNvPr id="16386" name="Picture 2" descr="https://lh5.googleusercontent.com/qr9k8mjEuOJwmXwULXy32F73lgusgaf9OSc7aOACKqsvZS13pHEeS21LEL83wD_wSzXA65D64bugJrFuvpePI1zJsBgjNoJ1PfoOrQ0YSmV-bDYBilaq4ii9JswP1lwHSa8MCe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9850" y="1417638"/>
            <a:ext cx="5943600" cy="49625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47875" y="5581650"/>
            <a:ext cx="5076825" cy="596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90775" y="5566332"/>
            <a:ext cx="5168900" cy="369332"/>
          </a:xfrm>
          <a:prstGeom prst="rect">
            <a:avLst/>
          </a:prstGeom>
          <a:noFill/>
        </p:spPr>
        <p:txBody>
          <a:bodyPr wrap="square" rtlCol="0">
            <a:spAutoFit/>
          </a:bodyPr>
          <a:lstStyle/>
          <a:p>
            <a:r>
              <a:rPr lang="en-US" dirty="0" smtClean="0"/>
              <a:t>10</a:t>
            </a:r>
            <a:r>
              <a:rPr lang="en-US" baseline="30000" dirty="0" smtClean="0"/>
              <a:t>-5</a:t>
            </a:r>
            <a:r>
              <a:rPr lang="en-US" dirty="0" smtClean="0"/>
              <a:t>   10</a:t>
            </a:r>
            <a:r>
              <a:rPr lang="en-US" baseline="30000" dirty="0" smtClean="0"/>
              <a:t>-4</a:t>
            </a:r>
            <a:r>
              <a:rPr lang="en-US" dirty="0" smtClean="0"/>
              <a:t>   10</a:t>
            </a:r>
            <a:r>
              <a:rPr lang="en-US" baseline="30000" dirty="0" smtClean="0"/>
              <a:t>-3</a:t>
            </a:r>
            <a:r>
              <a:rPr lang="en-US" dirty="0" smtClean="0"/>
              <a:t>   10</a:t>
            </a:r>
            <a:r>
              <a:rPr lang="en-US" baseline="30000" dirty="0" smtClean="0"/>
              <a:t>-2</a:t>
            </a:r>
            <a:r>
              <a:rPr lang="en-US" dirty="0" smtClean="0"/>
              <a:t>   10</a:t>
            </a:r>
            <a:r>
              <a:rPr lang="en-US" baseline="30000" dirty="0" smtClean="0"/>
              <a:t>-1</a:t>
            </a:r>
            <a:r>
              <a:rPr lang="en-US" dirty="0" smtClean="0"/>
              <a:t>  10</a:t>
            </a:r>
            <a:r>
              <a:rPr lang="en-US" baseline="30000" dirty="0" smtClean="0"/>
              <a:t>0</a:t>
            </a:r>
            <a:r>
              <a:rPr lang="en-US" dirty="0" smtClean="0"/>
              <a:t>    10</a:t>
            </a:r>
            <a:r>
              <a:rPr lang="en-US" baseline="30000" dirty="0" smtClean="0"/>
              <a:t>1</a:t>
            </a:r>
            <a:r>
              <a:rPr lang="en-US" dirty="0" smtClean="0"/>
              <a:t>    10</a:t>
            </a:r>
            <a:r>
              <a:rPr lang="en-US" baseline="30000" dirty="0" smtClean="0"/>
              <a:t>2     </a:t>
            </a:r>
            <a:r>
              <a:rPr lang="en-US" dirty="0" smtClean="0"/>
              <a:t>10</a:t>
            </a:r>
            <a:r>
              <a:rPr lang="en-US" baseline="30000" dirty="0" smtClean="0"/>
              <a:t>3</a:t>
            </a:r>
            <a:r>
              <a:rPr lang="en-US" dirty="0" smtClean="0"/>
              <a:t> </a:t>
            </a:r>
            <a:endParaRPr lang="en-US" dirty="0"/>
          </a:p>
        </p:txBody>
      </p:sp>
      <p:sp>
        <p:nvSpPr>
          <p:cNvPr id="7" name="TextBox 6"/>
          <p:cNvSpPr txBox="1"/>
          <p:nvPr/>
        </p:nvSpPr>
        <p:spPr>
          <a:xfrm>
            <a:off x="3114675" y="5868989"/>
            <a:ext cx="3114675" cy="369332"/>
          </a:xfrm>
          <a:prstGeom prst="rect">
            <a:avLst/>
          </a:prstGeom>
          <a:noFill/>
        </p:spPr>
        <p:txBody>
          <a:bodyPr wrap="square" rtlCol="0">
            <a:spAutoFit/>
          </a:bodyPr>
          <a:lstStyle/>
          <a:p>
            <a:r>
              <a:rPr lang="en-US" dirty="0" smtClean="0"/>
              <a:t>Fire area [km</a:t>
            </a:r>
            <a:r>
              <a:rPr lang="en-US" baseline="30000" dirty="0" smtClean="0"/>
              <a:t>2</a:t>
            </a:r>
            <a:r>
              <a:rPr lang="en-US" dirty="0" smtClean="0"/>
              <a:t> blackened day</a:t>
            </a:r>
            <a:r>
              <a:rPr lang="en-US" baseline="30000" dirty="0" smtClean="0"/>
              <a:t>-1</a:t>
            </a:r>
            <a:r>
              <a:rPr lang="en-US" dirty="0" smtClean="0"/>
              <a:t>]</a:t>
            </a:r>
            <a:endParaRPr lang="en-US" dirty="0"/>
          </a:p>
        </p:txBody>
      </p:sp>
      <p:sp>
        <p:nvSpPr>
          <p:cNvPr id="10" name="Rectangle 9"/>
          <p:cNvSpPr/>
          <p:nvPr/>
        </p:nvSpPr>
        <p:spPr>
          <a:xfrm>
            <a:off x="895350" y="1064657"/>
            <a:ext cx="1165225" cy="4928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39887" y="5169973"/>
            <a:ext cx="569913" cy="369332"/>
          </a:xfrm>
          <a:prstGeom prst="rect">
            <a:avLst/>
          </a:prstGeom>
          <a:noFill/>
        </p:spPr>
        <p:txBody>
          <a:bodyPr wrap="square" rtlCol="0">
            <a:spAutoFit/>
          </a:bodyPr>
          <a:lstStyle/>
          <a:p>
            <a:r>
              <a:rPr lang="en-US" dirty="0"/>
              <a:t>10</a:t>
            </a:r>
            <a:r>
              <a:rPr lang="en-US" baseline="30000" dirty="0"/>
              <a:t>0</a:t>
            </a:r>
            <a:endParaRPr lang="en-US" dirty="0"/>
          </a:p>
        </p:txBody>
      </p:sp>
      <p:sp>
        <p:nvSpPr>
          <p:cNvPr id="12" name="TextBox 11"/>
          <p:cNvSpPr txBox="1"/>
          <p:nvPr/>
        </p:nvSpPr>
        <p:spPr>
          <a:xfrm>
            <a:off x="1639887" y="4405632"/>
            <a:ext cx="569913" cy="369332"/>
          </a:xfrm>
          <a:prstGeom prst="rect">
            <a:avLst/>
          </a:prstGeom>
          <a:noFill/>
        </p:spPr>
        <p:txBody>
          <a:bodyPr wrap="square" rtlCol="0">
            <a:spAutoFit/>
          </a:bodyPr>
          <a:lstStyle/>
          <a:p>
            <a:r>
              <a:rPr lang="en-US" dirty="0" smtClean="0"/>
              <a:t>10</a:t>
            </a:r>
            <a:r>
              <a:rPr lang="en-US" baseline="30000" dirty="0" smtClean="0"/>
              <a:t>1</a:t>
            </a:r>
            <a:endParaRPr lang="en-US" dirty="0"/>
          </a:p>
        </p:txBody>
      </p:sp>
      <p:sp>
        <p:nvSpPr>
          <p:cNvPr id="13" name="TextBox 12"/>
          <p:cNvSpPr txBox="1"/>
          <p:nvPr/>
        </p:nvSpPr>
        <p:spPr>
          <a:xfrm>
            <a:off x="1639887" y="3632957"/>
            <a:ext cx="569913" cy="369332"/>
          </a:xfrm>
          <a:prstGeom prst="rect">
            <a:avLst/>
          </a:prstGeom>
          <a:noFill/>
        </p:spPr>
        <p:txBody>
          <a:bodyPr wrap="square" rtlCol="0">
            <a:spAutoFit/>
          </a:bodyPr>
          <a:lstStyle/>
          <a:p>
            <a:r>
              <a:rPr lang="en-US" dirty="0" smtClean="0"/>
              <a:t>10</a:t>
            </a:r>
            <a:r>
              <a:rPr lang="en-US" baseline="30000" dirty="0"/>
              <a:t>2</a:t>
            </a:r>
            <a:endParaRPr lang="en-US" dirty="0"/>
          </a:p>
        </p:txBody>
      </p:sp>
      <p:sp>
        <p:nvSpPr>
          <p:cNvPr id="14" name="TextBox 13"/>
          <p:cNvSpPr txBox="1"/>
          <p:nvPr/>
        </p:nvSpPr>
        <p:spPr>
          <a:xfrm>
            <a:off x="1649412" y="2860282"/>
            <a:ext cx="569913" cy="369332"/>
          </a:xfrm>
          <a:prstGeom prst="rect">
            <a:avLst/>
          </a:prstGeom>
          <a:noFill/>
        </p:spPr>
        <p:txBody>
          <a:bodyPr wrap="square" rtlCol="0">
            <a:spAutoFit/>
          </a:bodyPr>
          <a:lstStyle/>
          <a:p>
            <a:r>
              <a:rPr lang="en-US" dirty="0" smtClean="0"/>
              <a:t>10</a:t>
            </a:r>
            <a:r>
              <a:rPr lang="en-US" baseline="30000" dirty="0"/>
              <a:t>3</a:t>
            </a:r>
            <a:endParaRPr lang="en-US" dirty="0"/>
          </a:p>
        </p:txBody>
      </p:sp>
      <p:sp>
        <p:nvSpPr>
          <p:cNvPr id="15" name="TextBox 14"/>
          <p:cNvSpPr txBox="1"/>
          <p:nvPr/>
        </p:nvSpPr>
        <p:spPr>
          <a:xfrm>
            <a:off x="1649412" y="2119274"/>
            <a:ext cx="569913" cy="369332"/>
          </a:xfrm>
          <a:prstGeom prst="rect">
            <a:avLst/>
          </a:prstGeom>
          <a:noFill/>
        </p:spPr>
        <p:txBody>
          <a:bodyPr wrap="square" rtlCol="0">
            <a:spAutoFit/>
          </a:bodyPr>
          <a:lstStyle/>
          <a:p>
            <a:r>
              <a:rPr lang="en-US" dirty="0" smtClean="0"/>
              <a:t>10</a:t>
            </a:r>
            <a:r>
              <a:rPr lang="en-US" baseline="30000" dirty="0"/>
              <a:t>4</a:t>
            </a:r>
            <a:endParaRPr lang="en-US" dirty="0"/>
          </a:p>
        </p:txBody>
      </p:sp>
      <p:sp>
        <p:nvSpPr>
          <p:cNvPr id="9" name="TextBox 8"/>
          <p:cNvSpPr txBox="1"/>
          <p:nvPr/>
        </p:nvSpPr>
        <p:spPr>
          <a:xfrm rot="16200000">
            <a:off x="51316" y="3357448"/>
            <a:ext cx="2933700" cy="369332"/>
          </a:xfrm>
          <a:prstGeom prst="rect">
            <a:avLst/>
          </a:prstGeom>
          <a:noFill/>
        </p:spPr>
        <p:txBody>
          <a:bodyPr wrap="square" rtlCol="0">
            <a:spAutoFit/>
          </a:bodyPr>
          <a:lstStyle/>
          <a:p>
            <a:r>
              <a:rPr lang="en-US" dirty="0" smtClean="0"/>
              <a:t>Number of fires in US in 2014</a:t>
            </a:r>
            <a:endParaRPr lang="en-US" dirty="0"/>
          </a:p>
        </p:txBody>
      </p:sp>
      <p:pic>
        <p:nvPicPr>
          <p:cNvPr id="16" name="Picture 4" descr="http://blogs.millersville.edu/globaledeblast/files/2016/09/footballfiel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089" y="3305081"/>
            <a:ext cx="4262604" cy="205670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a:off x="1051554" y="4990767"/>
            <a:ext cx="2058689" cy="54827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540000" y="4244338"/>
            <a:ext cx="1651000" cy="132199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84445" y="4761493"/>
            <a:ext cx="434730" cy="44795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6751" y="1750538"/>
            <a:ext cx="4457898" cy="2971932"/>
          </a:xfrm>
          <a:prstGeom prst="rect">
            <a:avLst/>
          </a:prstGeom>
        </p:spPr>
      </p:pic>
      <p:cxnSp>
        <p:nvCxnSpPr>
          <p:cNvPr id="24" name="Straight Arrow Connector 23"/>
          <p:cNvCxnSpPr/>
          <p:nvPr/>
        </p:nvCxnSpPr>
        <p:spPr>
          <a:xfrm flipH="1">
            <a:off x="6172200" y="3044948"/>
            <a:ext cx="1676400" cy="2492573"/>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157954" y="3305081"/>
            <a:ext cx="3065198" cy="221679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863634" y="6377660"/>
            <a:ext cx="5765075" cy="369332"/>
          </a:xfrm>
          <a:prstGeom prst="rect">
            <a:avLst/>
          </a:prstGeom>
          <a:noFill/>
        </p:spPr>
        <p:txBody>
          <a:bodyPr wrap="square" rtlCol="0">
            <a:spAutoFit/>
          </a:bodyPr>
          <a:lstStyle/>
          <a:p>
            <a:r>
              <a:rPr lang="en-US" dirty="0" smtClean="0"/>
              <a:t>US Fires for 2014 from EPA NEI</a:t>
            </a:r>
            <a:endParaRPr lang="en-US" dirty="0"/>
          </a:p>
        </p:txBody>
      </p:sp>
    </p:spTree>
    <p:extLst>
      <p:ext uri="{BB962C8B-B14F-4D97-AF65-F5344CB8AC3E}">
        <p14:creationId xmlns:p14="http://schemas.microsoft.com/office/powerpoint/2010/main" val="32520001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How do fire size, dilution rate, and background concentration matter?</a:t>
            </a:r>
            <a:endParaRPr lang="en-US" dirty="0"/>
          </a:p>
        </p:txBody>
      </p:sp>
      <p:sp>
        <p:nvSpPr>
          <p:cNvPr id="4" name="Slide Number Placeholder 3"/>
          <p:cNvSpPr>
            <a:spLocks noGrp="1"/>
          </p:cNvSpPr>
          <p:nvPr>
            <p:ph type="sldNum" sz="quarter" idx="12"/>
          </p:nvPr>
        </p:nvSpPr>
        <p:spPr/>
        <p:txBody>
          <a:bodyPr/>
          <a:lstStyle/>
          <a:p>
            <a:fld id="{C8EB1178-F390-4081-BB4B-2EC951AD4D0D}" type="slidenum">
              <a:rPr lang="en-US" smtClean="0"/>
              <a:t>56</a:t>
            </a:fld>
            <a:endParaRPr lang="en-US"/>
          </a:p>
        </p:txBody>
      </p:sp>
      <p:pic>
        <p:nvPicPr>
          <p:cNvPr id="3" name="Picture 2"/>
          <p:cNvPicPr>
            <a:picLocks noChangeAspect="1"/>
          </p:cNvPicPr>
          <p:nvPr/>
        </p:nvPicPr>
        <p:blipFill>
          <a:blip r:embed="rId2"/>
          <a:stretch>
            <a:fillRect/>
          </a:stretch>
        </p:blipFill>
        <p:spPr>
          <a:xfrm>
            <a:off x="1022823" y="1614976"/>
            <a:ext cx="6768586" cy="5029497"/>
          </a:xfrm>
          <a:prstGeom prst="rect">
            <a:avLst/>
          </a:prstGeom>
        </p:spPr>
      </p:pic>
    </p:spTree>
    <p:extLst>
      <p:ext uri="{BB962C8B-B14F-4D97-AF65-F5344CB8AC3E}">
        <p14:creationId xmlns:p14="http://schemas.microsoft.com/office/powerpoint/2010/main" val="38435118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How do fire size, dilution rate, and background concentration matter?</a:t>
            </a:r>
            <a:endParaRPr lang="en-US" dirty="0"/>
          </a:p>
        </p:txBody>
      </p:sp>
      <p:sp>
        <p:nvSpPr>
          <p:cNvPr id="4" name="Slide Number Placeholder 3"/>
          <p:cNvSpPr>
            <a:spLocks noGrp="1"/>
          </p:cNvSpPr>
          <p:nvPr>
            <p:ph type="sldNum" sz="quarter" idx="12"/>
          </p:nvPr>
        </p:nvSpPr>
        <p:spPr/>
        <p:txBody>
          <a:bodyPr/>
          <a:lstStyle/>
          <a:p>
            <a:fld id="{C8EB1178-F390-4081-BB4B-2EC951AD4D0D}" type="slidenum">
              <a:rPr lang="en-US" smtClean="0"/>
              <a:t>57</a:t>
            </a:fld>
            <a:endParaRPr lang="en-US"/>
          </a:p>
        </p:txBody>
      </p:sp>
      <p:pic>
        <p:nvPicPr>
          <p:cNvPr id="3" name="Picture 2"/>
          <p:cNvPicPr>
            <a:picLocks noChangeAspect="1"/>
          </p:cNvPicPr>
          <p:nvPr/>
        </p:nvPicPr>
        <p:blipFill>
          <a:blip r:embed="rId2"/>
          <a:stretch>
            <a:fillRect/>
          </a:stretch>
        </p:blipFill>
        <p:spPr>
          <a:xfrm>
            <a:off x="1022823" y="1614976"/>
            <a:ext cx="6768586" cy="5029497"/>
          </a:xfrm>
          <a:prstGeom prst="rect">
            <a:avLst/>
          </a:prstGeom>
        </p:spPr>
      </p:pic>
      <p:sp>
        <p:nvSpPr>
          <p:cNvPr id="5" name="TextBox 4"/>
          <p:cNvSpPr txBox="1"/>
          <p:nvPr/>
        </p:nvSpPr>
        <p:spPr>
          <a:xfrm>
            <a:off x="4572000" y="2887528"/>
            <a:ext cx="4659408" cy="2246769"/>
          </a:xfrm>
          <a:prstGeom prst="rect">
            <a:avLst/>
          </a:prstGeom>
          <a:solidFill>
            <a:schemeClr val="bg1"/>
          </a:solidFill>
          <a:ln>
            <a:solidFill>
              <a:schemeClr val="tx1"/>
            </a:solidFill>
          </a:ln>
        </p:spPr>
        <p:txBody>
          <a:bodyPr wrap="square" rtlCol="0">
            <a:spAutoFit/>
          </a:bodyPr>
          <a:lstStyle/>
          <a:p>
            <a:r>
              <a:rPr lang="en-US" sz="2800" dirty="0" smtClean="0">
                <a:solidFill>
                  <a:srgbClr val="FF0000"/>
                </a:solidFill>
              </a:rPr>
              <a:t>How do these factors impact:</a:t>
            </a:r>
          </a:p>
          <a:p>
            <a:r>
              <a:rPr lang="en-US" sz="2800" dirty="0" smtClean="0">
                <a:solidFill>
                  <a:srgbClr val="FF0000"/>
                </a:solidFill>
              </a:rPr>
              <a:t>	aerosol mass? </a:t>
            </a:r>
          </a:p>
          <a:p>
            <a:r>
              <a:rPr lang="en-US" sz="2800" dirty="0">
                <a:solidFill>
                  <a:srgbClr val="FF0000"/>
                </a:solidFill>
              </a:rPr>
              <a:t>	</a:t>
            </a:r>
            <a:r>
              <a:rPr lang="en-US" sz="2800" dirty="0" smtClean="0">
                <a:solidFill>
                  <a:srgbClr val="FF0000"/>
                </a:solidFill>
              </a:rPr>
              <a:t>size distribution?</a:t>
            </a:r>
          </a:p>
          <a:p>
            <a:r>
              <a:rPr lang="en-US" sz="2800" dirty="0">
                <a:solidFill>
                  <a:srgbClr val="FF0000"/>
                </a:solidFill>
              </a:rPr>
              <a:t>	</a:t>
            </a:r>
            <a:r>
              <a:rPr lang="en-US" sz="2800" dirty="0" smtClean="0">
                <a:solidFill>
                  <a:srgbClr val="FF0000"/>
                </a:solidFill>
              </a:rPr>
              <a:t>CCN? </a:t>
            </a:r>
          </a:p>
          <a:p>
            <a:r>
              <a:rPr lang="en-US" sz="2800" dirty="0">
                <a:solidFill>
                  <a:srgbClr val="FF0000"/>
                </a:solidFill>
              </a:rPr>
              <a:t>	e</a:t>
            </a:r>
            <a:r>
              <a:rPr lang="en-US" sz="2800" dirty="0" smtClean="0">
                <a:solidFill>
                  <a:srgbClr val="FF0000"/>
                </a:solidFill>
              </a:rPr>
              <a:t>xtinction?</a:t>
            </a:r>
            <a:endParaRPr lang="en-US" sz="2800" dirty="0">
              <a:solidFill>
                <a:srgbClr val="FF0000"/>
              </a:solidFill>
            </a:endParaRPr>
          </a:p>
        </p:txBody>
      </p:sp>
    </p:spTree>
    <p:extLst>
      <p:ext uri="{BB962C8B-B14F-4D97-AF65-F5344CB8AC3E}">
        <p14:creationId xmlns:p14="http://schemas.microsoft.com/office/powerpoint/2010/main" val="35615047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Road map</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Aging processes affect size distributions</a:t>
            </a:r>
          </a:p>
          <a:p>
            <a:pPr marL="914400" lvl="1" indent="-514350"/>
            <a:r>
              <a:rPr lang="en-US" dirty="0" smtClean="0"/>
              <a:t>POA evaporation vs. SOA formation vs. coagulation?</a:t>
            </a:r>
          </a:p>
          <a:p>
            <a:pPr marL="914400" lvl="1" indent="-514350"/>
            <a:r>
              <a:rPr lang="en-US" dirty="0" smtClean="0"/>
              <a:t>How much do fire size and background concentration matter?</a:t>
            </a:r>
          </a:p>
          <a:p>
            <a:pPr marL="514350" indent="-514350">
              <a:buFont typeface="+mj-lt"/>
              <a:buAutoNum type="arabicPeriod"/>
            </a:pPr>
            <a:r>
              <a:rPr lang="en-US" dirty="0" smtClean="0"/>
              <a:t>The impact of in-plume coagulation on global radiative effects</a:t>
            </a:r>
          </a:p>
        </p:txBody>
      </p:sp>
      <p:sp>
        <p:nvSpPr>
          <p:cNvPr id="4" name="Slide Number Placeholder 3"/>
          <p:cNvSpPr>
            <a:spLocks noGrp="1"/>
          </p:cNvSpPr>
          <p:nvPr>
            <p:ph type="sldNum" sz="quarter" idx="12"/>
          </p:nvPr>
        </p:nvSpPr>
        <p:spPr/>
        <p:txBody>
          <a:bodyPr/>
          <a:lstStyle/>
          <a:p>
            <a:fld id="{C8EB1178-F390-4081-BB4B-2EC951AD4D0D}" type="slidenum">
              <a:rPr lang="en-US" smtClean="0"/>
              <a:t>58</a:t>
            </a:fld>
            <a:endParaRPr lang="en-US"/>
          </a:p>
        </p:txBody>
      </p:sp>
    </p:spTree>
    <p:extLst>
      <p:ext uri="{BB962C8B-B14F-4D97-AF65-F5344CB8AC3E}">
        <p14:creationId xmlns:p14="http://schemas.microsoft.com/office/powerpoint/2010/main" val="25256456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Road map</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FF0000"/>
                </a:solidFill>
              </a:rPr>
              <a:t>Aging processes affect size distributions</a:t>
            </a:r>
          </a:p>
          <a:p>
            <a:pPr marL="914400" lvl="1" indent="-514350"/>
            <a:r>
              <a:rPr lang="en-US" dirty="0" smtClean="0">
                <a:solidFill>
                  <a:srgbClr val="FF0000"/>
                </a:solidFill>
              </a:rPr>
              <a:t>POA evaporation vs. SOA formation vs. coagulation?</a:t>
            </a:r>
          </a:p>
          <a:p>
            <a:pPr marL="914400" lvl="1" indent="-514350"/>
            <a:r>
              <a:rPr lang="en-US" dirty="0" smtClean="0">
                <a:solidFill>
                  <a:srgbClr val="FF0000"/>
                </a:solidFill>
              </a:rPr>
              <a:t>How much do fire size and background concentration matter?</a:t>
            </a:r>
          </a:p>
          <a:p>
            <a:pPr marL="514350" indent="-514350">
              <a:buFont typeface="+mj-lt"/>
              <a:buAutoNum type="arabicPeriod"/>
            </a:pPr>
            <a:r>
              <a:rPr lang="en-US" dirty="0" smtClean="0"/>
              <a:t>The impact of in-plume coagulation on global radiative effects</a:t>
            </a:r>
          </a:p>
        </p:txBody>
      </p:sp>
      <p:sp>
        <p:nvSpPr>
          <p:cNvPr id="4" name="Slide Number Placeholder 3"/>
          <p:cNvSpPr>
            <a:spLocks noGrp="1"/>
          </p:cNvSpPr>
          <p:nvPr>
            <p:ph type="sldNum" sz="quarter" idx="12"/>
          </p:nvPr>
        </p:nvSpPr>
        <p:spPr/>
        <p:txBody>
          <a:bodyPr/>
          <a:lstStyle/>
          <a:p>
            <a:fld id="{C8EB1178-F390-4081-BB4B-2EC951AD4D0D}" type="slidenum">
              <a:rPr lang="en-US" smtClean="0"/>
              <a:t>59</a:t>
            </a:fld>
            <a:endParaRPr lang="en-US" dirty="0"/>
          </a:p>
        </p:txBody>
      </p:sp>
      <p:pic>
        <p:nvPicPr>
          <p:cNvPr id="5" name="Picture 2" descr="http://pierce.atmos.colostate.edu/an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622" y="4030555"/>
            <a:ext cx="2381250" cy="26193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46165" y="5595457"/>
            <a:ext cx="2466363" cy="369332"/>
          </a:xfrm>
          <a:prstGeom prst="rect">
            <a:avLst/>
          </a:prstGeom>
          <a:noFill/>
        </p:spPr>
        <p:txBody>
          <a:bodyPr wrap="square" rtlCol="0">
            <a:spAutoFit/>
          </a:bodyPr>
          <a:lstStyle/>
          <a:p>
            <a:r>
              <a:rPr lang="en-US" dirty="0" smtClean="0"/>
              <a:t>Anna </a:t>
            </a:r>
            <a:r>
              <a:rPr lang="en-US" dirty="0" err="1" smtClean="0"/>
              <a:t>Hodshire</a:t>
            </a:r>
            <a:endParaRPr lang="en-US" dirty="0"/>
          </a:p>
        </p:txBody>
      </p:sp>
    </p:spTree>
    <p:extLst>
      <p:ext uri="{BB962C8B-B14F-4D97-AF65-F5344CB8AC3E}">
        <p14:creationId xmlns:p14="http://schemas.microsoft.com/office/powerpoint/2010/main" val="1397922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Sub-grid processes affect </a:t>
            </a:r>
            <a:br>
              <a:rPr lang="en-US" dirty="0" smtClean="0"/>
            </a:br>
            <a:r>
              <a:rPr lang="en-US" dirty="0" smtClean="0"/>
              <a:t>particle mass and size distribution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9898"/>
            <a:ext cx="9144000" cy="3158204"/>
          </a:xfrm>
          <a:prstGeom prst="rect">
            <a:avLst/>
          </a:prstGeom>
        </p:spPr>
      </p:pic>
      <p:sp>
        <p:nvSpPr>
          <p:cNvPr id="5" name="TextBox 4"/>
          <p:cNvSpPr txBox="1"/>
          <p:nvPr/>
        </p:nvSpPr>
        <p:spPr>
          <a:xfrm>
            <a:off x="3352800" y="2902803"/>
            <a:ext cx="1981200" cy="830997"/>
          </a:xfrm>
          <a:prstGeom prst="rect">
            <a:avLst/>
          </a:prstGeom>
          <a:solidFill>
            <a:srgbClr val="FFFFFF"/>
          </a:solidFill>
        </p:spPr>
        <p:txBody>
          <a:bodyPr wrap="square" rtlCol="0">
            <a:spAutoFit/>
          </a:bodyPr>
          <a:lstStyle/>
          <a:p>
            <a:pPr marL="285750" indent="-285750">
              <a:buFontTx/>
              <a:buChar char="-"/>
            </a:pPr>
            <a:r>
              <a:rPr lang="en-US" sz="1600" dirty="0" smtClean="0"/>
              <a:t>POA evaporation</a:t>
            </a:r>
          </a:p>
          <a:p>
            <a:pPr marL="285750" indent="-285750">
              <a:buFontTx/>
              <a:buChar char="-"/>
            </a:pPr>
            <a:r>
              <a:rPr lang="en-US" sz="1600" dirty="0" smtClean="0"/>
              <a:t>SOA formation</a:t>
            </a:r>
          </a:p>
          <a:p>
            <a:pPr marL="285750" indent="-285750">
              <a:buFontTx/>
              <a:buChar char="-"/>
            </a:pPr>
            <a:r>
              <a:rPr lang="en-US" sz="1600" dirty="0" smtClean="0"/>
              <a:t>Coagulation</a:t>
            </a:r>
          </a:p>
        </p:txBody>
      </p:sp>
      <p:sp>
        <p:nvSpPr>
          <p:cNvPr id="3" name="Slide Number Placeholder 2"/>
          <p:cNvSpPr>
            <a:spLocks noGrp="1"/>
          </p:cNvSpPr>
          <p:nvPr>
            <p:ph type="sldNum" sz="quarter" idx="12"/>
          </p:nvPr>
        </p:nvSpPr>
        <p:spPr/>
        <p:txBody>
          <a:bodyPr/>
          <a:lstStyle/>
          <a:p>
            <a:fld id="{C8EB1178-F390-4081-BB4B-2EC951AD4D0D}" type="slidenum">
              <a:rPr lang="en-US" smtClean="0"/>
              <a:t>6</a:t>
            </a:fld>
            <a:endParaRPr lang="en-US"/>
          </a:p>
        </p:txBody>
      </p:sp>
    </p:spTree>
    <p:extLst>
      <p:ext uri="{BB962C8B-B14F-4D97-AF65-F5344CB8AC3E}">
        <p14:creationId xmlns:p14="http://schemas.microsoft.com/office/powerpoint/2010/main" val="12796173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cliparts.co/cliparts/ziX/opa/ziXopay5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2229" y="4446328"/>
            <a:ext cx="933366" cy="1009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00" y="1498227"/>
            <a:ext cx="1221681" cy="369332"/>
          </a:xfrm>
          <a:prstGeom prst="rect">
            <a:avLst/>
          </a:prstGeom>
          <a:noFill/>
        </p:spPr>
        <p:txBody>
          <a:bodyPr wrap="none" rtlCol="0">
            <a:spAutoFit/>
          </a:bodyPr>
          <a:lstStyle/>
          <a:p>
            <a:r>
              <a:rPr lang="en-US" dirty="0" smtClean="0">
                <a:solidFill>
                  <a:schemeClr val="bg1"/>
                </a:solidFill>
              </a:rPr>
              <a:t>Center line</a:t>
            </a:r>
            <a:endParaRPr lang="en-US" dirty="0">
              <a:solidFill>
                <a:schemeClr val="bg1"/>
              </a:solidFill>
            </a:endParaRPr>
          </a:p>
        </p:txBody>
      </p:sp>
      <p:cxnSp>
        <p:nvCxnSpPr>
          <p:cNvPr id="11" name="Straight Connector 10"/>
          <p:cNvCxnSpPr/>
          <p:nvPr/>
        </p:nvCxnSpPr>
        <p:spPr>
          <a:xfrm>
            <a:off x="4572000" y="4648200"/>
            <a:ext cx="3733800"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402917" y="3773009"/>
            <a:ext cx="0" cy="6096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02027" y="3893143"/>
            <a:ext cx="609462" cy="369332"/>
          </a:xfrm>
          <a:prstGeom prst="rect">
            <a:avLst/>
          </a:prstGeom>
          <a:noFill/>
        </p:spPr>
        <p:txBody>
          <a:bodyPr wrap="none" rtlCol="0">
            <a:spAutoFit/>
          </a:bodyPr>
          <a:lstStyle/>
          <a:p>
            <a:r>
              <a:rPr lang="en-US" dirty="0" smtClean="0">
                <a:solidFill>
                  <a:schemeClr val="bg1"/>
                </a:solidFill>
              </a:rPr>
              <a:t>2*</a:t>
            </a:r>
            <a:r>
              <a:rPr lang="el-GR" dirty="0" smtClean="0">
                <a:solidFill>
                  <a:schemeClr val="bg1"/>
                </a:solidFill>
              </a:rPr>
              <a:t>σ</a:t>
            </a:r>
            <a:r>
              <a:rPr lang="en-US" baseline="-25000" dirty="0" smtClean="0">
                <a:solidFill>
                  <a:schemeClr val="bg1"/>
                </a:solidFill>
              </a:rPr>
              <a:t>y</a:t>
            </a:r>
            <a:endParaRPr lang="en-US" baseline="-25000" dirty="0">
              <a:solidFill>
                <a:schemeClr val="bg1"/>
              </a:solidFill>
            </a:endParaRPr>
          </a:p>
        </p:txBody>
      </p:sp>
      <p:cxnSp>
        <p:nvCxnSpPr>
          <p:cNvPr id="13" name="Straight Arrow Connector 12"/>
          <p:cNvCxnSpPr/>
          <p:nvPr/>
        </p:nvCxnSpPr>
        <p:spPr>
          <a:xfrm>
            <a:off x="5273540" y="4160848"/>
            <a:ext cx="910040" cy="8274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52890" y="4313248"/>
            <a:ext cx="892792"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037660" y="4389448"/>
            <a:ext cx="854259" cy="855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2651406">
            <a:off x="5346180" y="4123237"/>
            <a:ext cx="1494768" cy="369332"/>
          </a:xfrm>
          <a:prstGeom prst="rect">
            <a:avLst/>
          </a:prstGeom>
          <a:noFill/>
        </p:spPr>
        <p:txBody>
          <a:bodyPr wrap="none" rtlCol="0">
            <a:spAutoFit/>
          </a:bodyPr>
          <a:lstStyle/>
          <a:p>
            <a:r>
              <a:rPr lang="en-US" dirty="0" smtClean="0"/>
              <a:t>Wind (U, m/s)</a:t>
            </a:r>
            <a:endParaRPr lang="en-US" dirty="0"/>
          </a:p>
        </p:txBody>
      </p:sp>
      <p:sp>
        <p:nvSpPr>
          <p:cNvPr id="22" name="TextBox 21"/>
          <p:cNvSpPr txBox="1"/>
          <p:nvPr/>
        </p:nvSpPr>
        <p:spPr>
          <a:xfrm>
            <a:off x="6045682" y="4038600"/>
            <a:ext cx="601447" cy="369332"/>
          </a:xfrm>
          <a:prstGeom prst="rect">
            <a:avLst/>
          </a:prstGeom>
          <a:noFill/>
        </p:spPr>
        <p:txBody>
          <a:bodyPr wrap="none" rtlCol="0">
            <a:spAutoFit/>
          </a:bodyPr>
          <a:lstStyle/>
          <a:p>
            <a:r>
              <a:rPr lang="en-US" dirty="0" smtClean="0">
                <a:solidFill>
                  <a:schemeClr val="bg1"/>
                </a:solidFill>
              </a:rPr>
              <a:t>2*</a:t>
            </a:r>
            <a:r>
              <a:rPr lang="el-GR" dirty="0" smtClean="0">
                <a:solidFill>
                  <a:schemeClr val="bg1"/>
                </a:solidFill>
              </a:rPr>
              <a:t>σ</a:t>
            </a:r>
            <a:r>
              <a:rPr lang="en-US" baseline="-25000" dirty="0">
                <a:solidFill>
                  <a:schemeClr val="bg1"/>
                </a:solidFill>
              </a:rPr>
              <a:t>z</a:t>
            </a:r>
          </a:p>
        </p:txBody>
      </p:sp>
      <p:grpSp>
        <p:nvGrpSpPr>
          <p:cNvPr id="4" name="Group 3"/>
          <p:cNvGrpSpPr/>
          <p:nvPr/>
        </p:nvGrpSpPr>
        <p:grpSpPr>
          <a:xfrm>
            <a:off x="3264821" y="4275521"/>
            <a:ext cx="2924052" cy="2514600"/>
            <a:chOff x="439076" y="3048000"/>
            <a:chExt cx="2924052" cy="2514600"/>
          </a:xfrm>
        </p:grpSpPr>
        <p:sp>
          <p:nvSpPr>
            <p:cNvPr id="43" name="Oval 42"/>
            <p:cNvSpPr/>
            <p:nvPr/>
          </p:nvSpPr>
          <p:spPr>
            <a:xfrm>
              <a:off x="439076" y="3048000"/>
              <a:ext cx="900774" cy="875927"/>
            </a:xfrm>
            <a:prstGeom prst="ellipse">
              <a:avLst/>
            </a:prstGeom>
            <a:solidFill>
              <a:schemeClr val="bg1">
                <a:lumMod val="75000"/>
              </a:schemeClr>
            </a:solidFill>
            <a:ln>
              <a:noFill/>
            </a:ln>
            <a:scene3d>
              <a:camera prst="orthographicFront">
                <a:rot lat="10800000" lon="3600000" rev="19200000"/>
              </a:camera>
              <a:lightRig rig="threePt" dir="t">
                <a:rot lat="0" lon="0" rev="600000"/>
              </a:lightRig>
            </a:scene3d>
            <a:sp3d>
              <a:bevelT w="425450" h="2540000" prst="angle"/>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2335682" y="4604266"/>
              <a:ext cx="533400" cy="653534"/>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39640" y="4843460"/>
              <a:ext cx="474596" cy="102776"/>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89463" y="3485963"/>
              <a:ext cx="1712919" cy="1415983"/>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09600" y="3485963"/>
              <a:ext cx="279864" cy="123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905000" y="4920047"/>
              <a:ext cx="686409" cy="4059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87632" y="3525727"/>
              <a:ext cx="1223402" cy="173207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134433" y="4359335"/>
              <a:ext cx="284052" cy="369332"/>
            </a:xfrm>
            <a:prstGeom prst="rect">
              <a:avLst/>
            </a:prstGeom>
            <a:noFill/>
          </p:spPr>
          <p:txBody>
            <a:bodyPr wrap="none" rtlCol="0">
              <a:spAutoFit/>
            </a:bodyPr>
            <a:lstStyle/>
            <a:p>
              <a:r>
                <a:rPr lang="en-US" dirty="0" smtClean="0"/>
                <a:t>x</a:t>
              </a:r>
              <a:endParaRPr lang="en-US" dirty="0"/>
            </a:p>
          </p:txBody>
        </p:sp>
        <p:cxnSp>
          <p:nvCxnSpPr>
            <p:cNvPr id="44" name="Straight Connector 43"/>
            <p:cNvCxnSpPr/>
            <p:nvPr/>
          </p:nvCxnSpPr>
          <p:spPr>
            <a:xfrm>
              <a:off x="2339640" y="5257800"/>
              <a:ext cx="32736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895600" y="4597146"/>
              <a:ext cx="331318"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2561068" y="4788932"/>
              <a:ext cx="511773" cy="62126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869082" y="5034424"/>
              <a:ext cx="494046" cy="369332"/>
            </a:xfrm>
            <a:prstGeom prst="rect">
              <a:avLst/>
            </a:prstGeom>
            <a:noFill/>
          </p:spPr>
          <p:txBody>
            <a:bodyPr wrap="none" rtlCol="0">
              <a:spAutoFit/>
            </a:bodyPr>
            <a:lstStyle/>
            <a:p>
              <a:r>
                <a:rPr lang="en-US" dirty="0" smtClean="0"/>
                <a:t>4</a:t>
              </a:r>
              <a:r>
                <a:rPr lang="el-GR" dirty="0" smtClean="0"/>
                <a:t>σ</a:t>
              </a:r>
              <a:r>
                <a:rPr lang="en-US" baseline="-25000" dirty="0" smtClean="0"/>
                <a:t>y</a:t>
              </a:r>
              <a:endParaRPr lang="en-US" baseline="-25000" dirty="0"/>
            </a:p>
          </p:txBody>
        </p:sp>
        <p:sp>
          <p:nvSpPr>
            <p:cNvPr id="54" name="TextBox 53"/>
            <p:cNvSpPr txBox="1"/>
            <p:nvPr/>
          </p:nvSpPr>
          <p:spPr>
            <a:xfrm>
              <a:off x="508422" y="3115055"/>
              <a:ext cx="340158" cy="369332"/>
            </a:xfrm>
            <a:prstGeom prst="rect">
              <a:avLst/>
            </a:prstGeom>
            <a:noFill/>
          </p:spPr>
          <p:txBody>
            <a:bodyPr wrap="none" rtlCol="0">
              <a:spAutoFit/>
            </a:bodyPr>
            <a:lstStyle/>
            <a:p>
              <a:r>
                <a:rPr lang="en-US" dirty="0" smtClean="0"/>
                <a:t>Q</a:t>
              </a:r>
              <a:endParaRPr lang="en-US" dirty="0"/>
            </a:p>
          </p:txBody>
        </p:sp>
        <p:cxnSp>
          <p:nvCxnSpPr>
            <p:cNvPr id="52" name="Straight Connector 51"/>
            <p:cNvCxnSpPr/>
            <p:nvPr/>
          </p:nvCxnSpPr>
          <p:spPr>
            <a:xfrm flipV="1">
              <a:off x="2349557" y="4210721"/>
              <a:ext cx="243840" cy="62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2816954" y="4359335"/>
              <a:ext cx="244305" cy="583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6" name="Straight Arrow Connector 1025"/>
            <p:cNvCxnSpPr/>
            <p:nvPr/>
          </p:nvCxnSpPr>
          <p:spPr>
            <a:xfrm>
              <a:off x="2558025" y="4337099"/>
              <a:ext cx="469726" cy="8250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641218" y="3967767"/>
              <a:ext cx="486030" cy="369332"/>
            </a:xfrm>
            <a:prstGeom prst="rect">
              <a:avLst/>
            </a:prstGeom>
            <a:noFill/>
          </p:spPr>
          <p:txBody>
            <a:bodyPr wrap="none" rtlCol="0">
              <a:spAutoFit/>
            </a:bodyPr>
            <a:lstStyle/>
            <a:p>
              <a:r>
                <a:rPr lang="en-US" dirty="0" smtClean="0"/>
                <a:t>4</a:t>
              </a:r>
              <a:r>
                <a:rPr lang="el-GR" dirty="0" smtClean="0"/>
                <a:t>σ</a:t>
              </a:r>
              <a:r>
                <a:rPr lang="en-US" baseline="-25000" dirty="0" smtClean="0"/>
                <a:t>z</a:t>
              </a:r>
              <a:endParaRPr lang="en-US" baseline="-25000" dirty="0"/>
            </a:p>
          </p:txBody>
        </p:sp>
      </p:grpSp>
      <p:sp>
        <p:nvSpPr>
          <p:cNvPr id="45" name="TextBox 44"/>
          <p:cNvSpPr txBox="1"/>
          <p:nvPr/>
        </p:nvSpPr>
        <p:spPr>
          <a:xfrm>
            <a:off x="300387" y="267931"/>
            <a:ext cx="7189019" cy="646331"/>
          </a:xfrm>
          <a:prstGeom prst="rect">
            <a:avLst/>
          </a:prstGeom>
          <a:noFill/>
        </p:spPr>
        <p:txBody>
          <a:bodyPr wrap="none" rtlCol="0">
            <a:spAutoFit/>
          </a:bodyPr>
          <a:lstStyle/>
          <a:p>
            <a:r>
              <a:rPr lang="en-US" sz="3600" dirty="0" smtClean="0"/>
              <a:t>Investigating OA in expanding plumes</a:t>
            </a:r>
            <a:endParaRPr lang="en-US" sz="3600" dirty="0"/>
          </a:p>
        </p:txBody>
      </p:sp>
      <p:sp>
        <p:nvSpPr>
          <p:cNvPr id="29" name="TextBox 28"/>
          <p:cNvSpPr txBox="1"/>
          <p:nvPr/>
        </p:nvSpPr>
        <p:spPr>
          <a:xfrm>
            <a:off x="600075" y="1033933"/>
            <a:ext cx="7981949" cy="2862322"/>
          </a:xfrm>
          <a:prstGeom prst="rect">
            <a:avLst/>
          </a:prstGeom>
          <a:noFill/>
        </p:spPr>
        <p:txBody>
          <a:bodyPr wrap="square" rtlCol="0">
            <a:spAutoFit/>
          </a:bodyPr>
          <a:lstStyle/>
          <a:p>
            <a:pPr>
              <a:lnSpc>
                <a:spcPct val="150000"/>
              </a:lnSpc>
            </a:pPr>
            <a:r>
              <a:rPr lang="en-US" sz="2000" dirty="0"/>
              <a:t>P</a:t>
            </a:r>
            <a:r>
              <a:rPr lang="en-US" sz="2000" dirty="0" smtClean="0"/>
              <a:t>lume volume expansion: Gaussian-dispersion framework</a:t>
            </a:r>
          </a:p>
          <a:p>
            <a:pPr marL="742950" lvl="1" indent="-285750">
              <a:lnSpc>
                <a:spcPct val="150000"/>
              </a:lnSpc>
              <a:buFont typeface="Arial" panose="020B0604020202020204" pitchFamily="34" charset="0"/>
              <a:buChar char="•"/>
            </a:pPr>
            <a:r>
              <a:rPr lang="en-US" sz="2000" dirty="0"/>
              <a:t>F</a:t>
            </a:r>
            <a:r>
              <a:rPr lang="en-US" sz="2000" dirty="0" smtClean="0"/>
              <a:t>ire areas: </a:t>
            </a:r>
            <a:br>
              <a:rPr lang="en-US" sz="2000" dirty="0" smtClean="0"/>
            </a:br>
            <a:r>
              <a:rPr lang="en-US" sz="2000" dirty="0" smtClean="0"/>
              <a:t>	1×10</a:t>
            </a:r>
            <a:r>
              <a:rPr lang="en-US" sz="2000" baseline="30000" dirty="0" smtClean="0"/>
              <a:t>-4 </a:t>
            </a:r>
            <a:r>
              <a:rPr lang="en-US" sz="2000" dirty="0" smtClean="0"/>
              <a:t>(small prescribed fire) through 1×10</a:t>
            </a:r>
            <a:r>
              <a:rPr lang="en-US" sz="2000" baseline="30000" dirty="0" smtClean="0"/>
              <a:t>2</a:t>
            </a:r>
            <a:r>
              <a:rPr lang="en-US" sz="2000" dirty="0" smtClean="0"/>
              <a:t> </a:t>
            </a:r>
            <a:r>
              <a:rPr lang="en-US" sz="2000" dirty="0"/>
              <a:t>km</a:t>
            </a:r>
            <a:r>
              <a:rPr lang="en-US" sz="2000" baseline="30000" dirty="0"/>
              <a:t>2</a:t>
            </a:r>
            <a:r>
              <a:rPr lang="en-US" sz="2000" dirty="0"/>
              <a:t> </a:t>
            </a:r>
            <a:r>
              <a:rPr lang="en-US" sz="2000" dirty="0" smtClean="0"/>
              <a:t>(large wildfires)</a:t>
            </a:r>
          </a:p>
          <a:p>
            <a:pPr marL="742950" lvl="1" indent="-285750">
              <a:lnSpc>
                <a:spcPct val="150000"/>
              </a:lnSpc>
              <a:buFont typeface="Arial" panose="020B0604020202020204" pitchFamily="34" charset="0"/>
              <a:buChar char="•"/>
            </a:pPr>
            <a:r>
              <a:rPr lang="en-US" sz="2000" dirty="0"/>
              <a:t>Background OA </a:t>
            </a:r>
            <a:r>
              <a:rPr lang="en-US" sz="2000" dirty="0" smtClean="0"/>
              <a:t>concentrations: 0, 5, 20, 50 </a:t>
            </a:r>
            <a:r>
              <a:rPr lang="en-US" sz="2000" dirty="0"/>
              <a:t>µg </a:t>
            </a:r>
            <a:r>
              <a:rPr lang="en-US" sz="2000" dirty="0" smtClean="0"/>
              <a:t>m</a:t>
            </a:r>
            <a:r>
              <a:rPr lang="en-US" sz="2000" baseline="30000" dirty="0" smtClean="0"/>
              <a:t>-3</a:t>
            </a:r>
            <a:endParaRPr lang="en-US" sz="2000" dirty="0" smtClean="0"/>
          </a:p>
          <a:p>
            <a:pPr marL="742950" lvl="1" indent="-285750">
              <a:lnSpc>
                <a:spcPct val="150000"/>
              </a:lnSpc>
              <a:buFont typeface="Arial" panose="020B0604020202020204" pitchFamily="34" charset="0"/>
              <a:buChar char="•"/>
            </a:pPr>
            <a:r>
              <a:rPr lang="en-US" sz="2000" dirty="0"/>
              <a:t>A</a:t>
            </a:r>
            <a:r>
              <a:rPr lang="en-US" sz="2000" dirty="0" smtClean="0"/>
              <a:t>tmospheric </a:t>
            </a:r>
            <a:r>
              <a:rPr lang="en-US" sz="2000" dirty="0"/>
              <a:t>stability </a:t>
            </a:r>
            <a:r>
              <a:rPr lang="en-US" sz="2000" dirty="0" smtClean="0"/>
              <a:t>class : D </a:t>
            </a:r>
            <a:r>
              <a:rPr lang="en-US" sz="2000" dirty="0"/>
              <a:t>(neutral) </a:t>
            </a:r>
            <a:r>
              <a:rPr lang="en-US" sz="2000" dirty="0" smtClean="0"/>
              <a:t>(tested others, not shown)</a:t>
            </a:r>
          </a:p>
          <a:p>
            <a:pPr marL="742950" lvl="1" indent="-285750">
              <a:lnSpc>
                <a:spcPct val="150000"/>
              </a:lnSpc>
              <a:buFont typeface="Arial" panose="020B0604020202020204" pitchFamily="34" charset="0"/>
              <a:buChar char="•"/>
            </a:pPr>
            <a:r>
              <a:rPr lang="en-US" sz="2000" dirty="0" smtClean="0"/>
              <a:t>OA emissions mass flux: 5×10</a:t>
            </a:r>
            <a:r>
              <a:rPr lang="en-US" sz="2000" baseline="30000" dirty="0" smtClean="0"/>
              <a:t>-6</a:t>
            </a:r>
            <a:r>
              <a:rPr lang="en-US" sz="2000" dirty="0" smtClean="0"/>
              <a:t> </a:t>
            </a:r>
            <a:r>
              <a:rPr lang="en-US" sz="2000" dirty="0"/>
              <a:t>kg m</a:t>
            </a:r>
            <a:r>
              <a:rPr lang="en-US" sz="2000" baseline="30000" dirty="0"/>
              <a:t>-2 </a:t>
            </a:r>
            <a:r>
              <a:rPr lang="en-US" sz="2000" dirty="0" smtClean="0"/>
              <a:t>s</a:t>
            </a:r>
            <a:r>
              <a:rPr lang="en-US" sz="2000" baseline="30000" dirty="0" smtClean="0"/>
              <a:t>-1</a:t>
            </a:r>
            <a:endParaRPr lang="en-US" sz="2000" dirty="0"/>
          </a:p>
        </p:txBody>
      </p:sp>
      <p:sp>
        <p:nvSpPr>
          <p:cNvPr id="2" name="Slide Number Placeholder 1"/>
          <p:cNvSpPr>
            <a:spLocks noGrp="1"/>
          </p:cNvSpPr>
          <p:nvPr>
            <p:ph type="sldNum" sz="quarter" idx="12"/>
          </p:nvPr>
        </p:nvSpPr>
        <p:spPr/>
        <p:txBody>
          <a:bodyPr/>
          <a:lstStyle/>
          <a:p>
            <a:fld id="{C8EB1178-F390-4081-BB4B-2EC951AD4D0D}" type="slidenum">
              <a:rPr lang="en-US" smtClean="0"/>
              <a:t>60</a:t>
            </a:fld>
            <a:endParaRPr lang="en-US"/>
          </a:p>
        </p:txBody>
      </p:sp>
    </p:spTree>
    <p:extLst>
      <p:ext uri="{BB962C8B-B14F-4D97-AF65-F5344CB8AC3E}">
        <p14:creationId xmlns:p14="http://schemas.microsoft.com/office/powerpoint/2010/main" val="29500894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288" y="747939"/>
            <a:ext cx="8772312" cy="646331"/>
          </a:xfrm>
          <a:prstGeom prst="rect">
            <a:avLst/>
          </a:prstGeom>
          <a:noFill/>
        </p:spPr>
        <p:txBody>
          <a:bodyPr wrap="square" rtlCol="0">
            <a:spAutoFit/>
          </a:bodyPr>
          <a:lstStyle/>
          <a:p>
            <a:pPr marL="285750" indent="-285750">
              <a:buFont typeface="Arial" pitchFamily="34" charset="0"/>
              <a:buChar char="•"/>
            </a:pPr>
            <a:r>
              <a:rPr lang="en-US" dirty="0"/>
              <a:t>36 </a:t>
            </a:r>
            <a:r>
              <a:rPr lang="en-US" dirty="0" smtClean="0"/>
              <a:t>logarithmically </a:t>
            </a:r>
            <a:r>
              <a:rPr lang="en-US" dirty="0"/>
              <a:t>spaced </a:t>
            </a:r>
            <a:r>
              <a:rPr lang="en-US" dirty="0" smtClean="0"/>
              <a:t>size, 3 </a:t>
            </a:r>
            <a:r>
              <a:rPr lang="en-US" dirty="0"/>
              <a:t>nm to 10 </a:t>
            </a:r>
            <a:r>
              <a:rPr lang="en-US" dirty="0" smtClean="0"/>
              <a:t>µm</a:t>
            </a:r>
          </a:p>
          <a:p>
            <a:pPr marL="285750" indent="-285750">
              <a:buFont typeface="Arial" pitchFamily="34" charset="0"/>
              <a:buChar char="•"/>
            </a:pPr>
            <a:r>
              <a:rPr lang="en-US" dirty="0" smtClean="0"/>
              <a:t>Smoke emissions: Single lognormal mode w/ </a:t>
            </a:r>
            <a:r>
              <a:rPr lang="en-US" dirty="0" err="1" smtClean="0"/>
              <a:t>D</a:t>
            </a:r>
            <a:r>
              <a:rPr lang="en-US" baseline="-25000" dirty="0" err="1" smtClean="0"/>
              <a:t>pm</a:t>
            </a:r>
            <a:r>
              <a:rPr lang="en-US" dirty="0" smtClean="0"/>
              <a:t> = 160 nm, </a:t>
            </a:r>
            <a:r>
              <a:rPr lang="el-GR" dirty="0" smtClean="0"/>
              <a:t>σ</a:t>
            </a:r>
            <a:r>
              <a:rPr lang="en-US" baseline="-25000" dirty="0" smtClean="0"/>
              <a:t>g</a:t>
            </a:r>
            <a:r>
              <a:rPr lang="en-US" dirty="0" smtClean="0"/>
              <a:t> = 1.7</a:t>
            </a: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58" y="2265739"/>
            <a:ext cx="446228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19288" y="1790342"/>
            <a:ext cx="2496453" cy="369332"/>
          </a:xfrm>
          <a:prstGeom prst="rect">
            <a:avLst/>
          </a:prstGeom>
          <a:noFill/>
        </p:spPr>
        <p:txBody>
          <a:bodyPr wrap="none" rtlCol="0">
            <a:spAutoFit/>
          </a:bodyPr>
          <a:lstStyle/>
          <a:p>
            <a:r>
              <a:rPr lang="en-US" dirty="0" smtClean="0"/>
              <a:t>Number size distribution</a:t>
            </a:r>
            <a:endParaRPr lang="en-US" dirty="0"/>
          </a:p>
        </p:txBody>
      </p:sp>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11" y="4668668"/>
            <a:ext cx="4414589" cy="211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61955" y="4299336"/>
            <a:ext cx="2211118" cy="369332"/>
          </a:xfrm>
          <a:prstGeom prst="rect">
            <a:avLst/>
          </a:prstGeom>
          <a:noFill/>
        </p:spPr>
        <p:txBody>
          <a:bodyPr wrap="none" rtlCol="0">
            <a:spAutoFit/>
          </a:bodyPr>
          <a:lstStyle/>
          <a:p>
            <a:r>
              <a:rPr lang="en-US" dirty="0" smtClean="0"/>
              <a:t>Mass size distribution</a:t>
            </a:r>
            <a:endParaRPr lang="en-US" dirty="0"/>
          </a:p>
        </p:txBody>
      </p:sp>
      <p:sp>
        <p:nvSpPr>
          <p:cNvPr id="4" name="Slide Number Placeholder 3"/>
          <p:cNvSpPr>
            <a:spLocks noGrp="1"/>
          </p:cNvSpPr>
          <p:nvPr>
            <p:ph type="sldNum" sz="quarter" idx="12"/>
          </p:nvPr>
        </p:nvSpPr>
        <p:spPr/>
        <p:txBody>
          <a:bodyPr/>
          <a:lstStyle/>
          <a:p>
            <a:fld id="{C8EB1178-F390-4081-BB4B-2EC951AD4D0D}" type="slidenum">
              <a:rPr lang="en-US" smtClean="0"/>
              <a:t>61</a:t>
            </a:fld>
            <a:endParaRPr lang="en-US"/>
          </a:p>
        </p:txBody>
      </p:sp>
      <p:sp>
        <p:nvSpPr>
          <p:cNvPr id="10" name="TextBox 9"/>
          <p:cNvSpPr txBox="1"/>
          <p:nvPr/>
        </p:nvSpPr>
        <p:spPr>
          <a:xfrm>
            <a:off x="76200" y="76200"/>
            <a:ext cx="8915400" cy="587076"/>
          </a:xfrm>
          <a:prstGeom prst="rect">
            <a:avLst/>
          </a:prstGeom>
        </p:spPr>
        <p:txBody>
          <a:bodyPr/>
          <a:lstStyle>
            <a:defPPr>
              <a:defRPr lang="en-US"/>
            </a:defPPr>
            <a:lvl1pPr>
              <a:spcBef>
                <a:spcPct val="0"/>
              </a:spcBef>
              <a:buNone/>
              <a:defRPr sz="4400">
                <a:latin typeface="+mj-lt"/>
                <a:ea typeface="+mj-ea"/>
                <a:cs typeface="+mj-cs"/>
              </a:defRPr>
            </a:lvl1pPr>
          </a:lstStyle>
          <a:p>
            <a:r>
              <a:rPr lang="en-US" sz="2800" dirty="0" err="1"/>
              <a:t>TwO</a:t>
            </a:r>
            <a:r>
              <a:rPr lang="en-US" sz="2800" dirty="0"/>
              <a:t>-Moment Aerosol Sectional (TOMAS) </a:t>
            </a:r>
            <a:r>
              <a:rPr lang="en-US" sz="2800" dirty="0" smtClean="0"/>
              <a:t>microphysics</a:t>
            </a:r>
            <a:endParaRPr lang="en-US" sz="2800" dirty="0"/>
          </a:p>
        </p:txBody>
      </p:sp>
    </p:spTree>
    <p:extLst>
      <p:ext uri="{BB962C8B-B14F-4D97-AF65-F5344CB8AC3E}">
        <p14:creationId xmlns:p14="http://schemas.microsoft.com/office/powerpoint/2010/main" val="4081850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15400" cy="587076"/>
          </a:xfrm>
          <a:prstGeom prst="rect">
            <a:avLst/>
          </a:prstGeom>
        </p:spPr>
        <p:txBody>
          <a:bodyPr/>
          <a:lstStyle>
            <a:defPPr>
              <a:defRPr lang="en-US"/>
            </a:defPPr>
            <a:lvl1pPr>
              <a:spcBef>
                <a:spcPct val="0"/>
              </a:spcBef>
              <a:buNone/>
              <a:defRPr sz="4400">
                <a:latin typeface="+mj-lt"/>
                <a:ea typeface="+mj-ea"/>
                <a:cs typeface="+mj-cs"/>
              </a:defRPr>
            </a:lvl1pPr>
          </a:lstStyle>
          <a:p>
            <a:r>
              <a:rPr lang="en-US" sz="2800" dirty="0" err="1"/>
              <a:t>TwO</a:t>
            </a:r>
            <a:r>
              <a:rPr lang="en-US" sz="2800" dirty="0"/>
              <a:t>-Moment Aerosol Sectional (TOMAS) </a:t>
            </a:r>
            <a:r>
              <a:rPr lang="en-US" sz="2800" dirty="0" smtClean="0"/>
              <a:t>microphysics</a:t>
            </a:r>
            <a:endParaRPr lang="en-US" sz="2800" dirty="0"/>
          </a:p>
        </p:txBody>
      </p:sp>
      <p:sp>
        <p:nvSpPr>
          <p:cNvPr id="3" name="TextBox 2"/>
          <p:cNvSpPr txBox="1"/>
          <p:nvPr/>
        </p:nvSpPr>
        <p:spPr>
          <a:xfrm>
            <a:off x="204894" y="736401"/>
            <a:ext cx="8772312" cy="923330"/>
          </a:xfrm>
          <a:prstGeom prst="rect">
            <a:avLst/>
          </a:prstGeom>
          <a:noFill/>
        </p:spPr>
        <p:txBody>
          <a:bodyPr wrap="square" rtlCol="0">
            <a:spAutoFit/>
          </a:bodyPr>
          <a:lstStyle/>
          <a:p>
            <a:pPr marL="285750" indent="-285750">
              <a:buFont typeface="Arial" pitchFamily="34" charset="0"/>
              <a:buChar char="•"/>
            </a:pPr>
            <a:r>
              <a:rPr lang="en-US" dirty="0"/>
              <a:t>36 </a:t>
            </a:r>
            <a:r>
              <a:rPr lang="en-US" dirty="0" smtClean="0"/>
              <a:t>logarithmically </a:t>
            </a:r>
            <a:r>
              <a:rPr lang="en-US" dirty="0"/>
              <a:t>spaced </a:t>
            </a:r>
            <a:r>
              <a:rPr lang="en-US" dirty="0" smtClean="0"/>
              <a:t>size, 3 </a:t>
            </a:r>
            <a:r>
              <a:rPr lang="en-US" dirty="0"/>
              <a:t>nm to 10 </a:t>
            </a:r>
            <a:r>
              <a:rPr lang="en-US" dirty="0" smtClean="0"/>
              <a:t>µm</a:t>
            </a:r>
          </a:p>
          <a:p>
            <a:pPr marL="285750" indent="-285750">
              <a:buFont typeface="Arial" pitchFamily="34" charset="0"/>
              <a:buChar char="•"/>
            </a:pPr>
            <a:r>
              <a:rPr lang="en-US" dirty="0"/>
              <a:t>Smoke emissions: Single lognormal mode w/ </a:t>
            </a:r>
            <a:r>
              <a:rPr lang="en-US" dirty="0" err="1"/>
              <a:t>D</a:t>
            </a:r>
            <a:r>
              <a:rPr lang="en-US" baseline="-25000" dirty="0" err="1"/>
              <a:t>pm</a:t>
            </a:r>
            <a:r>
              <a:rPr lang="en-US" dirty="0"/>
              <a:t> = 160 nm, </a:t>
            </a:r>
            <a:r>
              <a:rPr lang="el-GR" dirty="0"/>
              <a:t>σ</a:t>
            </a:r>
            <a:r>
              <a:rPr lang="en-US" baseline="-25000" dirty="0"/>
              <a:t>g</a:t>
            </a:r>
            <a:r>
              <a:rPr lang="en-US" dirty="0"/>
              <a:t> = </a:t>
            </a:r>
            <a:r>
              <a:rPr lang="en-US" dirty="0" smtClean="0"/>
              <a:t>1.7</a:t>
            </a:r>
          </a:p>
          <a:p>
            <a:pPr marL="285750" indent="-285750">
              <a:buFont typeface="Arial" pitchFamily="34" charset="0"/>
              <a:buChar char="•"/>
            </a:pPr>
            <a:r>
              <a:rPr lang="en-US" dirty="0" smtClean="0"/>
              <a:t>Black carbon, water and 15 lumped organics with </a:t>
            </a:r>
            <a:r>
              <a:rPr lang="en-US" dirty="0"/>
              <a:t>logarithmically </a:t>
            </a:r>
            <a:r>
              <a:rPr lang="en-US" dirty="0" smtClean="0"/>
              <a:t>spaced Ci* (10</a:t>
            </a:r>
            <a:r>
              <a:rPr lang="en-US" baseline="30000" dirty="0" smtClean="0"/>
              <a:t>-3</a:t>
            </a:r>
            <a:r>
              <a:rPr lang="en-US" dirty="0" smtClean="0"/>
              <a:t> to 10</a:t>
            </a:r>
            <a:r>
              <a:rPr lang="en-US" baseline="30000" dirty="0" smtClean="0"/>
              <a:t>4</a:t>
            </a:r>
            <a:r>
              <a:rPr lang="en-US" dirty="0" smtClean="0"/>
              <a:t>)</a:t>
            </a:r>
            <a:endParaRPr lang="en-US" dirty="0"/>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58" y="2265739"/>
            <a:ext cx="446228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19288" y="1790342"/>
            <a:ext cx="2496453" cy="369332"/>
          </a:xfrm>
          <a:prstGeom prst="rect">
            <a:avLst/>
          </a:prstGeom>
          <a:noFill/>
        </p:spPr>
        <p:txBody>
          <a:bodyPr wrap="none" rtlCol="0">
            <a:spAutoFit/>
          </a:bodyPr>
          <a:lstStyle/>
          <a:p>
            <a:r>
              <a:rPr lang="en-US" dirty="0" smtClean="0"/>
              <a:t>Number size distribution</a:t>
            </a:r>
            <a:endParaRPr lang="en-US" dirty="0"/>
          </a:p>
        </p:txBody>
      </p:sp>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11" y="4668668"/>
            <a:ext cx="4414589" cy="211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61955" y="4299336"/>
            <a:ext cx="2211118" cy="369332"/>
          </a:xfrm>
          <a:prstGeom prst="rect">
            <a:avLst/>
          </a:prstGeom>
          <a:noFill/>
        </p:spPr>
        <p:txBody>
          <a:bodyPr wrap="none" rtlCol="0">
            <a:spAutoFit/>
          </a:bodyPr>
          <a:lstStyle/>
          <a:p>
            <a:r>
              <a:rPr lang="en-US" dirty="0" smtClean="0"/>
              <a:t>Mass size distribution</a:t>
            </a:r>
            <a:endParaRPr lang="en-US" dirty="0"/>
          </a:p>
        </p:txBody>
      </p:sp>
      <p:sp>
        <p:nvSpPr>
          <p:cNvPr id="4" name="Slide Number Placeholder 3"/>
          <p:cNvSpPr>
            <a:spLocks noGrp="1"/>
          </p:cNvSpPr>
          <p:nvPr>
            <p:ph type="sldNum" sz="quarter" idx="12"/>
          </p:nvPr>
        </p:nvSpPr>
        <p:spPr/>
        <p:txBody>
          <a:bodyPr/>
          <a:lstStyle/>
          <a:p>
            <a:fld id="{C8EB1178-F390-4081-BB4B-2EC951AD4D0D}" type="slidenum">
              <a:rPr lang="en-US" smtClean="0"/>
              <a:t>62</a:t>
            </a:fld>
            <a:endParaRPr lang="en-US"/>
          </a:p>
        </p:txBody>
      </p:sp>
      <p:pic>
        <p:nvPicPr>
          <p:cNvPr id="12" name="Picture 11" descr="C:\project\JFSP\expand_vbs_fig\vb_soa.png"/>
          <p:cNvPicPr/>
          <p:nvPr/>
        </p:nvPicPr>
        <p:blipFill rotWithShape="1">
          <a:blip r:embed="rId5" cstate="print">
            <a:extLst>
              <a:ext uri="{28A0092B-C50C-407E-A947-70E740481C1C}">
                <a14:useLocalDpi xmlns:a14="http://schemas.microsoft.com/office/drawing/2010/main" val="0"/>
              </a:ext>
            </a:extLst>
          </a:blip>
          <a:srcRect b="54892"/>
          <a:stretch/>
        </p:blipFill>
        <p:spPr bwMode="auto">
          <a:xfrm>
            <a:off x="3581400" y="2263238"/>
            <a:ext cx="5181600" cy="2335619"/>
          </a:xfrm>
          <a:prstGeom prst="rect">
            <a:avLst/>
          </a:prstGeom>
          <a:noFill/>
          <a:ln>
            <a:noFill/>
          </a:ln>
        </p:spPr>
      </p:pic>
      <p:sp>
        <p:nvSpPr>
          <p:cNvPr id="15" name="TextBox 14"/>
          <p:cNvSpPr txBox="1"/>
          <p:nvPr/>
        </p:nvSpPr>
        <p:spPr>
          <a:xfrm>
            <a:off x="6400800" y="5799849"/>
            <a:ext cx="2400300" cy="646331"/>
          </a:xfrm>
          <a:prstGeom prst="rect">
            <a:avLst/>
          </a:prstGeom>
          <a:noFill/>
        </p:spPr>
        <p:txBody>
          <a:bodyPr wrap="square" rtlCol="0">
            <a:spAutoFit/>
          </a:bodyPr>
          <a:lstStyle/>
          <a:p>
            <a:pPr algn="ctr"/>
            <a:r>
              <a:rPr lang="en-US" dirty="0" smtClean="0"/>
              <a:t>Based on FLAME-4 </a:t>
            </a:r>
            <a:br>
              <a:rPr lang="en-US" dirty="0" smtClean="0"/>
            </a:br>
            <a:r>
              <a:rPr lang="en-US" dirty="0" smtClean="0"/>
              <a:t>GC measurements</a:t>
            </a:r>
          </a:p>
        </p:txBody>
      </p:sp>
      <p:pic>
        <p:nvPicPr>
          <p:cNvPr id="16" name="Picture 15" descr="C:\project\JFSP\expand_vbs_fig\vb_soa.png"/>
          <p:cNvPicPr/>
          <p:nvPr/>
        </p:nvPicPr>
        <p:blipFill rotWithShape="1">
          <a:blip r:embed="rId5" cstate="print">
            <a:extLst>
              <a:ext uri="{28A0092B-C50C-407E-A947-70E740481C1C}">
                <a14:useLocalDpi xmlns:a14="http://schemas.microsoft.com/office/drawing/2010/main" val="0"/>
              </a:ext>
            </a:extLst>
          </a:blip>
          <a:srcRect t="86998" b="1502"/>
          <a:stretch/>
        </p:blipFill>
        <p:spPr bwMode="auto">
          <a:xfrm>
            <a:off x="3581400" y="4543553"/>
            <a:ext cx="5181600" cy="595424"/>
          </a:xfrm>
          <a:prstGeom prst="rect">
            <a:avLst/>
          </a:prstGeom>
          <a:noFill/>
          <a:ln>
            <a:noFill/>
          </a:ln>
        </p:spPr>
      </p:pic>
      <p:pic>
        <p:nvPicPr>
          <p:cNvPr id="17" name="Picture 16" descr="C:\project\JFSP\expand_vbs_fig\vb_soa.png"/>
          <p:cNvPicPr/>
          <p:nvPr/>
        </p:nvPicPr>
        <p:blipFill rotWithShape="1">
          <a:blip r:embed="rId5" cstate="print">
            <a:extLst>
              <a:ext uri="{28A0092B-C50C-407E-A947-70E740481C1C}">
                <a14:useLocalDpi xmlns:a14="http://schemas.microsoft.com/office/drawing/2010/main" val="0"/>
              </a:ext>
            </a:extLst>
          </a:blip>
          <a:srcRect t="34014" r="92134" b="19370"/>
          <a:stretch/>
        </p:blipFill>
        <p:spPr bwMode="auto">
          <a:xfrm>
            <a:off x="3581400" y="2644238"/>
            <a:ext cx="407581" cy="2413591"/>
          </a:xfrm>
          <a:prstGeom prst="rect">
            <a:avLst/>
          </a:prstGeom>
          <a:noFill/>
          <a:ln>
            <a:noFill/>
          </a:ln>
        </p:spPr>
      </p:pic>
      <p:cxnSp>
        <p:nvCxnSpPr>
          <p:cNvPr id="13" name="Straight Connector 12"/>
          <p:cNvCxnSpPr/>
          <p:nvPr/>
        </p:nvCxnSpPr>
        <p:spPr>
          <a:xfrm flipH="1" flipV="1">
            <a:off x="6553200" y="4769645"/>
            <a:ext cx="457200" cy="10465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115300" y="4762951"/>
            <a:ext cx="304800" cy="10532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0550" y="5809374"/>
            <a:ext cx="2400300" cy="923330"/>
          </a:xfrm>
          <a:prstGeom prst="rect">
            <a:avLst/>
          </a:prstGeom>
          <a:noFill/>
        </p:spPr>
        <p:txBody>
          <a:bodyPr wrap="square" rtlCol="0">
            <a:spAutoFit/>
          </a:bodyPr>
          <a:lstStyle/>
          <a:p>
            <a:pPr algn="ctr"/>
            <a:r>
              <a:rPr lang="en-US" dirty="0" smtClean="0"/>
              <a:t>Based on FLAME-3 </a:t>
            </a:r>
            <a:br>
              <a:rPr lang="en-US" dirty="0" smtClean="0"/>
            </a:br>
            <a:r>
              <a:rPr lang="en-US" dirty="0" err="1" smtClean="0"/>
              <a:t>thermodenuder</a:t>
            </a:r>
            <a:r>
              <a:rPr lang="en-US" dirty="0" smtClean="0"/>
              <a:t> measurements</a:t>
            </a:r>
          </a:p>
        </p:txBody>
      </p:sp>
      <p:cxnSp>
        <p:nvCxnSpPr>
          <p:cNvPr id="23" name="Straight Connector 22"/>
          <p:cNvCxnSpPr/>
          <p:nvPr/>
        </p:nvCxnSpPr>
        <p:spPr>
          <a:xfrm flipH="1" flipV="1">
            <a:off x="4591050" y="4760120"/>
            <a:ext cx="457200" cy="10465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153150" y="4753426"/>
            <a:ext cx="304800" cy="10532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00850" y="2781701"/>
            <a:ext cx="2083268" cy="369332"/>
          </a:xfrm>
          <a:prstGeom prst="rect">
            <a:avLst/>
          </a:prstGeom>
          <a:noFill/>
        </p:spPr>
        <p:txBody>
          <a:bodyPr wrap="square" rtlCol="0">
            <a:spAutoFit/>
          </a:bodyPr>
          <a:lstStyle/>
          <a:p>
            <a:r>
              <a:rPr lang="en-US" dirty="0" err="1" smtClean="0"/>
              <a:t>Bian</a:t>
            </a:r>
            <a:r>
              <a:rPr lang="en-US" dirty="0" smtClean="0"/>
              <a:t> et al. (2017)</a:t>
            </a:r>
            <a:endParaRPr lang="en-US" dirty="0"/>
          </a:p>
        </p:txBody>
      </p:sp>
      <p:sp>
        <p:nvSpPr>
          <p:cNvPr id="21" name="Rectangle 20"/>
          <p:cNvSpPr/>
          <p:nvPr/>
        </p:nvSpPr>
        <p:spPr>
          <a:xfrm>
            <a:off x="4591050" y="2415941"/>
            <a:ext cx="2209800" cy="539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7652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23447"/>
            <a:ext cx="8458200" cy="1077218"/>
          </a:xfrm>
          <a:prstGeom prst="rect">
            <a:avLst/>
          </a:prstGeom>
          <a:noFill/>
        </p:spPr>
        <p:txBody>
          <a:bodyPr wrap="square" rtlCol="0">
            <a:spAutoFit/>
          </a:bodyPr>
          <a:lstStyle/>
          <a:p>
            <a:r>
              <a:rPr lang="en-US" sz="3200" dirty="0" smtClean="0"/>
              <a:t>Simple gas-phase chemistry mechanism </a:t>
            </a:r>
            <a:br>
              <a:rPr lang="en-US" sz="3200" dirty="0" smtClean="0"/>
            </a:br>
            <a:r>
              <a:rPr lang="en-US" sz="3200" dirty="0" smtClean="0"/>
              <a:t>(</a:t>
            </a:r>
            <a:r>
              <a:rPr lang="en-US" sz="3200" dirty="0" err="1"/>
              <a:t>Jathar</a:t>
            </a:r>
            <a:r>
              <a:rPr lang="en-US" sz="3200" dirty="0"/>
              <a:t> et al. </a:t>
            </a:r>
            <a:r>
              <a:rPr lang="en-US" sz="3200" dirty="0" smtClean="0"/>
              <a:t>2014</a:t>
            </a:r>
            <a:r>
              <a:rPr lang="en-US" sz="3200" dirty="0"/>
              <a: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613200"/>
            <a:ext cx="4876800" cy="324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9639" y="1306469"/>
            <a:ext cx="6728361"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All functionalization, no fragmentation</a:t>
            </a:r>
          </a:p>
          <a:p>
            <a:pPr marL="285750" indent="-285750">
              <a:buFont typeface="Arial" panose="020B0604020202020204" pitchFamily="34" charset="0"/>
              <a:buChar char="•"/>
            </a:pPr>
            <a:r>
              <a:rPr lang="en-US" dirty="0" smtClean="0"/>
              <a:t>Assumption 1: Fast chemistry (upper bound of SOA production)</a:t>
            </a:r>
          </a:p>
          <a:p>
            <a:pPr marL="742950" lvl="1" indent="-285750">
              <a:buFont typeface="Arial" panose="020B0604020202020204" pitchFamily="34" charset="0"/>
              <a:buChar char="•"/>
            </a:pPr>
            <a:r>
              <a:rPr lang="en-US" dirty="0" smtClean="0"/>
              <a:t>Rate constants based on aromatics</a:t>
            </a:r>
          </a:p>
          <a:p>
            <a:pPr marL="742950" lvl="1" indent="-285750">
              <a:buFont typeface="Arial" panose="020B0604020202020204" pitchFamily="34" charset="0"/>
              <a:buChar char="•"/>
            </a:pPr>
            <a:r>
              <a:rPr lang="en-US" dirty="0" smtClean="0"/>
              <a:t>4 volatility-bin drop per reaction</a:t>
            </a:r>
          </a:p>
          <a:p>
            <a:pPr marL="742950" lvl="1" indent="-285750">
              <a:buFont typeface="Arial" panose="020B0604020202020204" pitchFamily="34" charset="0"/>
              <a:buChar char="•"/>
            </a:pPr>
            <a:r>
              <a:rPr lang="en-US" dirty="0" smtClean="0"/>
              <a:t>OH = 1x10</a:t>
            </a:r>
            <a:r>
              <a:rPr lang="en-US" baseline="30000" dirty="0" smtClean="0"/>
              <a:t>6</a:t>
            </a:r>
            <a:r>
              <a:rPr lang="en-US" dirty="0" smtClean="0"/>
              <a:t> </a:t>
            </a:r>
            <a:r>
              <a:rPr lang="en-US" dirty="0" err="1"/>
              <a:t>molec</a:t>
            </a:r>
            <a:r>
              <a:rPr lang="en-US" dirty="0"/>
              <a:t> cm</a:t>
            </a:r>
            <a:r>
              <a:rPr lang="en-US" baseline="30000" dirty="0"/>
              <a:t>-3</a:t>
            </a:r>
            <a:endParaRPr lang="en-US" dirty="0" smtClean="0"/>
          </a:p>
          <a:p>
            <a:pPr marL="285750" indent="-285750">
              <a:buFont typeface="Arial" panose="020B0604020202020204" pitchFamily="34" charset="0"/>
              <a:buChar char="•"/>
            </a:pPr>
            <a:r>
              <a:rPr lang="en-US" dirty="0" smtClean="0">
                <a:solidFill>
                  <a:schemeClr val="bg1">
                    <a:lumMod val="65000"/>
                  </a:schemeClr>
                </a:solidFill>
              </a:rPr>
              <a:t>Assumption 2: Slow </a:t>
            </a:r>
            <a:r>
              <a:rPr lang="en-US" dirty="0">
                <a:solidFill>
                  <a:schemeClr val="bg1">
                    <a:lumMod val="65000"/>
                  </a:schemeClr>
                </a:solidFill>
              </a:rPr>
              <a:t>chemistry </a:t>
            </a:r>
            <a:r>
              <a:rPr lang="en-US" dirty="0" smtClean="0">
                <a:solidFill>
                  <a:schemeClr val="bg1">
                    <a:lumMod val="65000"/>
                  </a:schemeClr>
                </a:solidFill>
              </a:rPr>
              <a:t>(lower </a:t>
            </a:r>
            <a:r>
              <a:rPr lang="en-US" dirty="0">
                <a:solidFill>
                  <a:schemeClr val="bg1">
                    <a:lumMod val="65000"/>
                  </a:schemeClr>
                </a:solidFill>
              </a:rPr>
              <a:t>bound of SOA production)</a:t>
            </a:r>
          </a:p>
          <a:p>
            <a:pPr marL="742950" lvl="1" indent="-285750">
              <a:buFont typeface="Arial" panose="020B0604020202020204" pitchFamily="34" charset="0"/>
              <a:buChar char="•"/>
            </a:pPr>
            <a:r>
              <a:rPr lang="en-US" dirty="0">
                <a:solidFill>
                  <a:schemeClr val="bg1">
                    <a:lumMod val="65000"/>
                  </a:schemeClr>
                </a:solidFill>
              </a:rPr>
              <a:t>Rate constants based on alkanes</a:t>
            </a:r>
          </a:p>
          <a:p>
            <a:pPr marL="742950" lvl="1" indent="-285750">
              <a:buFont typeface="Arial" panose="020B0604020202020204" pitchFamily="34" charset="0"/>
              <a:buChar char="•"/>
            </a:pPr>
            <a:r>
              <a:rPr lang="en-US" dirty="0" smtClean="0">
                <a:solidFill>
                  <a:schemeClr val="bg1">
                    <a:lumMod val="65000"/>
                  </a:schemeClr>
                </a:solidFill>
              </a:rPr>
              <a:t>2 </a:t>
            </a:r>
            <a:r>
              <a:rPr lang="en-US" dirty="0">
                <a:solidFill>
                  <a:schemeClr val="bg1">
                    <a:lumMod val="65000"/>
                  </a:schemeClr>
                </a:solidFill>
              </a:rPr>
              <a:t>volatility-bin drop per reaction</a:t>
            </a:r>
          </a:p>
        </p:txBody>
      </p:sp>
      <p:sp>
        <p:nvSpPr>
          <p:cNvPr id="3" name="Slide Number Placeholder 2"/>
          <p:cNvSpPr>
            <a:spLocks noGrp="1"/>
          </p:cNvSpPr>
          <p:nvPr>
            <p:ph type="sldNum" sz="quarter" idx="12"/>
          </p:nvPr>
        </p:nvSpPr>
        <p:spPr/>
        <p:txBody>
          <a:bodyPr/>
          <a:lstStyle/>
          <a:p>
            <a:fld id="{C8EB1178-F390-4081-BB4B-2EC951AD4D0D}" type="slidenum">
              <a:rPr lang="en-US" smtClean="0"/>
              <a:t>63</a:t>
            </a:fld>
            <a:endParaRPr lang="en-US"/>
          </a:p>
        </p:txBody>
      </p:sp>
      <p:sp>
        <p:nvSpPr>
          <p:cNvPr id="4" name="Rectangle 3"/>
          <p:cNvSpPr/>
          <p:nvPr/>
        </p:nvSpPr>
        <p:spPr>
          <a:xfrm>
            <a:off x="2338939" y="6356350"/>
            <a:ext cx="4081112" cy="24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40556" y="3613201"/>
            <a:ext cx="413886" cy="2734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677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smtClean="0"/>
              <a:t>How much do OA </a:t>
            </a:r>
            <a:r>
              <a:rPr lang="en-US" dirty="0" err="1" smtClean="0"/>
              <a:t>evap</a:t>
            </a:r>
            <a:r>
              <a:rPr lang="en-US" dirty="0" smtClean="0"/>
              <a:t>, SOA formation, and coagulation matter?</a:t>
            </a:r>
            <a:endParaRPr lang="en-US" dirty="0"/>
          </a:p>
        </p:txBody>
      </p:sp>
      <p:sp>
        <p:nvSpPr>
          <p:cNvPr id="4" name="Content Placeholder 3"/>
          <p:cNvSpPr>
            <a:spLocks noGrp="1"/>
          </p:cNvSpPr>
          <p:nvPr>
            <p:ph idx="1"/>
          </p:nvPr>
        </p:nvSpPr>
        <p:spPr/>
        <p:txBody>
          <a:bodyPr/>
          <a:lstStyle/>
          <a:p>
            <a:r>
              <a:rPr lang="en-US" dirty="0" smtClean="0"/>
              <a:t>Sets of simulations</a:t>
            </a:r>
          </a:p>
          <a:p>
            <a:pPr lvl="1"/>
            <a:r>
              <a:rPr lang="en-US" dirty="0" err="1" smtClean="0"/>
              <a:t>Coag</a:t>
            </a:r>
            <a:r>
              <a:rPr lang="en-US" dirty="0" smtClean="0"/>
              <a:t>: On / Off</a:t>
            </a:r>
          </a:p>
          <a:p>
            <a:pPr lvl="1"/>
            <a:r>
              <a:rPr lang="en-US" dirty="0" smtClean="0"/>
              <a:t>SOA chemistry: On / Off</a:t>
            </a:r>
          </a:p>
          <a:p>
            <a:pPr lvl="1"/>
            <a:r>
              <a:rPr lang="en-US" dirty="0" smtClean="0"/>
              <a:t>(Dilution / evaporation on in every simulations)</a:t>
            </a:r>
            <a:endParaRPr lang="en-US" dirty="0"/>
          </a:p>
        </p:txBody>
      </p:sp>
      <p:sp>
        <p:nvSpPr>
          <p:cNvPr id="2" name="Slide Number Placeholder 1"/>
          <p:cNvSpPr>
            <a:spLocks noGrp="1"/>
          </p:cNvSpPr>
          <p:nvPr>
            <p:ph type="sldNum" sz="quarter" idx="12"/>
          </p:nvPr>
        </p:nvSpPr>
        <p:spPr/>
        <p:txBody>
          <a:bodyPr/>
          <a:lstStyle/>
          <a:p>
            <a:fld id="{C8EB1178-F390-4081-BB4B-2EC951AD4D0D}" type="slidenum">
              <a:rPr lang="en-US" smtClean="0"/>
              <a:t>64</a:t>
            </a:fld>
            <a:endParaRPr lang="en-US"/>
          </a:p>
        </p:txBody>
      </p:sp>
    </p:spTree>
    <p:extLst>
      <p:ext uri="{BB962C8B-B14F-4D97-AF65-F5344CB8AC3E}">
        <p14:creationId xmlns:p14="http://schemas.microsoft.com/office/powerpoint/2010/main" val="2120133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smtClean="0"/>
              <a:t>How much do OA </a:t>
            </a:r>
            <a:r>
              <a:rPr lang="en-US" dirty="0" err="1" smtClean="0"/>
              <a:t>evap</a:t>
            </a:r>
            <a:r>
              <a:rPr lang="en-US" dirty="0" smtClean="0"/>
              <a:t>, SOA formation, and coagulation matter?</a:t>
            </a:r>
            <a:endParaRPr lang="en-US" dirty="0"/>
          </a:p>
        </p:txBody>
      </p:sp>
      <p:sp>
        <p:nvSpPr>
          <p:cNvPr id="4" name="Content Placeholder 3"/>
          <p:cNvSpPr>
            <a:spLocks noGrp="1"/>
          </p:cNvSpPr>
          <p:nvPr>
            <p:ph idx="1"/>
          </p:nvPr>
        </p:nvSpPr>
        <p:spPr/>
        <p:txBody>
          <a:bodyPr/>
          <a:lstStyle/>
          <a:p>
            <a:r>
              <a:rPr lang="en-US" dirty="0" smtClean="0"/>
              <a:t>Sets of simulations</a:t>
            </a:r>
          </a:p>
          <a:p>
            <a:pPr lvl="1"/>
            <a:r>
              <a:rPr lang="en-US" dirty="0" err="1" smtClean="0"/>
              <a:t>Coag</a:t>
            </a:r>
            <a:r>
              <a:rPr lang="en-US" dirty="0" smtClean="0"/>
              <a:t>: On / Off</a:t>
            </a:r>
          </a:p>
          <a:p>
            <a:pPr lvl="1"/>
            <a:r>
              <a:rPr lang="en-US" dirty="0" smtClean="0"/>
              <a:t>SOA chemistry: On / Off</a:t>
            </a:r>
          </a:p>
          <a:p>
            <a:pPr lvl="1"/>
            <a:r>
              <a:rPr lang="en-US" dirty="0" smtClean="0"/>
              <a:t>(Dilution / evaporation on in every simulations)</a:t>
            </a:r>
            <a:endParaRPr lang="en-US" dirty="0"/>
          </a:p>
        </p:txBody>
      </p:sp>
      <p:sp>
        <p:nvSpPr>
          <p:cNvPr id="2" name="Slide Number Placeholder 1"/>
          <p:cNvSpPr>
            <a:spLocks noGrp="1"/>
          </p:cNvSpPr>
          <p:nvPr>
            <p:ph type="sldNum" sz="quarter" idx="12"/>
          </p:nvPr>
        </p:nvSpPr>
        <p:spPr/>
        <p:txBody>
          <a:bodyPr/>
          <a:lstStyle/>
          <a:p>
            <a:fld id="{C8EB1178-F390-4081-BB4B-2EC951AD4D0D}" type="slidenum">
              <a:rPr lang="en-US" smtClean="0"/>
              <a:t>65</a:t>
            </a:fld>
            <a:endParaRPr lang="en-US"/>
          </a:p>
        </p:txBody>
      </p:sp>
      <p:pic>
        <p:nvPicPr>
          <p:cNvPr id="5" name="Shape 77"/>
          <p:cNvPicPr preferRelativeResize="0">
            <a:picLocks noChangeAspect="1"/>
          </p:cNvPicPr>
          <p:nvPr/>
        </p:nvPicPr>
        <p:blipFill rotWithShape="1">
          <a:blip r:embed="rId2">
            <a:alphaModFix/>
          </a:blip>
          <a:srcRect l="57980" t="13757" r="16169" b="69102"/>
          <a:stretch/>
        </p:blipFill>
        <p:spPr>
          <a:xfrm>
            <a:off x="2829873" y="3982976"/>
            <a:ext cx="3484254" cy="2373374"/>
          </a:xfrm>
          <a:prstGeom prst="rect">
            <a:avLst/>
          </a:prstGeom>
          <a:noFill/>
          <a:ln>
            <a:noFill/>
          </a:ln>
        </p:spPr>
      </p:pic>
    </p:spTree>
    <p:extLst>
      <p:ext uri="{BB962C8B-B14F-4D97-AF65-F5344CB8AC3E}">
        <p14:creationId xmlns:p14="http://schemas.microsoft.com/office/powerpoint/2010/main" val="25454554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Dilution spans orders of magnitude depending on fire size</a:t>
            </a:r>
            <a:endParaRPr lang="en-US" dirty="0"/>
          </a:p>
        </p:txBody>
      </p:sp>
      <p:sp>
        <p:nvSpPr>
          <p:cNvPr id="4" name="Slide Number Placeholder 3"/>
          <p:cNvSpPr>
            <a:spLocks noGrp="1"/>
          </p:cNvSpPr>
          <p:nvPr>
            <p:ph type="sldNum" sz="quarter" idx="12"/>
          </p:nvPr>
        </p:nvSpPr>
        <p:spPr/>
        <p:txBody>
          <a:bodyPr/>
          <a:lstStyle/>
          <a:p>
            <a:fld id="{C8EB1178-F390-4081-BB4B-2EC951AD4D0D}" type="slidenum">
              <a:rPr lang="en-US" smtClean="0"/>
              <a:t>66</a:t>
            </a:fld>
            <a:endParaRPr lang="en-US"/>
          </a:p>
        </p:txBody>
      </p:sp>
      <p:pic>
        <p:nvPicPr>
          <p:cNvPr id="17410" name="Picture 2" descr="https://lh4.googleusercontent.com/HJwQeLlX1yViULdjcRrzStc4C29fwae5UmUHNXEYAUSgOOiDe9WZ-nZbkruAhE3RUvWA2d1h3fHkblQNB7njZOEld5v8GOd3aI_0KIEpFF3rEv1GM2aMP59oKJoYRmm2indn8JIf"/>
          <p:cNvPicPr>
            <a:picLocks noChangeAspect="1" noChangeArrowheads="1"/>
          </p:cNvPicPr>
          <p:nvPr/>
        </p:nvPicPr>
        <p:blipFill rotWithShape="1">
          <a:blip r:embed="rId2">
            <a:extLst>
              <a:ext uri="{28A0092B-C50C-407E-A947-70E740481C1C}">
                <a14:useLocalDpi xmlns:a14="http://schemas.microsoft.com/office/drawing/2010/main" val="0"/>
              </a:ext>
            </a:extLst>
          </a:blip>
          <a:srcRect l="36431" t="50735" r="1068" b="2171"/>
          <a:stretch/>
        </p:blipFill>
        <p:spPr bwMode="auto">
          <a:xfrm>
            <a:off x="1095374" y="2085975"/>
            <a:ext cx="6433631" cy="3876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81250" y="5777984"/>
            <a:ext cx="1476375" cy="369332"/>
          </a:xfrm>
          <a:prstGeom prst="rect">
            <a:avLst/>
          </a:prstGeom>
          <a:noFill/>
        </p:spPr>
        <p:txBody>
          <a:bodyPr wrap="square" rtlCol="0">
            <a:spAutoFit/>
          </a:bodyPr>
          <a:lstStyle/>
          <a:p>
            <a:r>
              <a:rPr lang="en-US" dirty="0" smtClean="0"/>
              <a:t>Time [</a:t>
            </a:r>
            <a:r>
              <a:rPr lang="en-US" dirty="0" err="1" smtClean="0"/>
              <a:t>hr</a:t>
            </a:r>
            <a:r>
              <a:rPr lang="en-US" dirty="0" smtClean="0"/>
              <a:t>]</a:t>
            </a:r>
            <a:endParaRPr lang="en-US" dirty="0"/>
          </a:p>
        </p:txBody>
      </p:sp>
      <p:sp>
        <p:nvSpPr>
          <p:cNvPr id="6" name="Rectangle 5"/>
          <p:cNvSpPr/>
          <p:nvPr/>
        </p:nvSpPr>
        <p:spPr>
          <a:xfrm>
            <a:off x="4572000" y="4352925"/>
            <a:ext cx="2162175" cy="1171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24075" y="2085975"/>
            <a:ext cx="1733550" cy="338554"/>
          </a:xfrm>
          <a:prstGeom prst="rect">
            <a:avLst/>
          </a:prstGeom>
          <a:solidFill>
            <a:schemeClr val="bg1"/>
          </a:solidFill>
        </p:spPr>
        <p:txBody>
          <a:bodyPr wrap="square" rtlCol="0">
            <a:spAutoFit/>
          </a:bodyPr>
          <a:lstStyle/>
          <a:p>
            <a:pPr algn="ctr"/>
            <a:r>
              <a:rPr lang="en-US" sz="1600" dirty="0" smtClean="0">
                <a:latin typeface="+mj-lt"/>
              </a:rPr>
              <a:t>Dilution Ratio</a:t>
            </a:r>
            <a:endParaRPr lang="en-US" sz="1600" baseline="30000" dirty="0">
              <a:latin typeface="+mj-lt"/>
            </a:endParaRPr>
          </a:p>
        </p:txBody>
      </p:sp>
    </p:spTree>
    <p:extLst>
      <p:ext uri="{BB962C8B-B14F-4D97-AF65-F5344CB8AC3E}">
        <p14:creationId xmlns:p14="http://schemas.microsoft.com/office/powerpoint/2010/main" val="14942218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Dilution greatly influences smoke concentrations!</a:t>
            </a:r>
            <a:endParaRPr lang="en-US" dirty="0"/>
          </a:p>
        </p:txBody>
      </p:sp>
      <p:sp>
        <p:nvSpPr>
          <p:cNvPr id="4" name="Slide Number Placeholder 3"/>
          <p:cNvSpPr>
            <a:spLocks noGrp="1"/>
          </p:cNvSpPr>
          <p:nvPr>
            <p:ph type="sldNum" sz="quarter" idx="12"/>
          </p:nvPr>
        </p:nvSpPr>
        <p:spPr/>
        <p:txBody>
          <a:bodyPr/>
          <a:lstStyle/>
          <a:p>
            <a:fld id="{C8EB1178-F390-4081-BB4B-2EC951AD4D0D}" type="slidenum">
              <a:rPr lang="en-US" smtClean="0"/>
              <a:t>67</a:t>
            </a:fld>
            <a:endParaRPr lang="en-US"/>
          </a:p>
        </p:txBody>
      </p:sp>
      <p:pic>
        <p:nvPicPr>
          <p:cNvPr id="17410" name="Picture 2" descr="https://lh4.googleusercontent.com/HJwQeLlX1yViULdjcRrzStc4C29fwae5UmUHNXEYAUSgOOiDe9WZ-nZbkruAhE3RUvWA2d1h3fHkblQNB7njZOEld5v8GOd3aI_0KIEpFF3rEv1GM2aMP59oKJoYRmm2indn8JIf"/>
          <p:cNvPicPr>
            <a:picLocks noChangeAspect="1" noChangeArrowheads="1"/>
          </p:cNvPicPr>
          <p:nvPr/>
        </p:nvPicPr>
        <p:blipFill rotWithShape="1">
          <a:blip r:embed="rId2">
            <a:extLst>
              <a:ext uri="{28A0092B-C50C-407E-A947-70E740481C1C}">
                <a14:useLocalDpi xmlns:a14="http://schemas.microsoft.com/office/drawing/2010/main" val="0"/>
              </a:ext>
            </a:extLst>
          </a:blip>
          <a:srcRect l="36431" t="50735" r="1068" b="2171"/>
          <a:stretch/>
        </p:blipFill>
        <p:spPr bwMode="auto">
          <a:xfrm>
            <a:off x="119570" y="1972470"/>
            <a:ext cx="5720978" cy="34472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47775" y="5235060"/>
            <a:ext cx="1476375" cy="369332"/>
          </a:xfrm>
          <a:prstGeom prst="rect">
            <a:avLst/>
          </a:prstGeom>
          <a:noFill/>
        </p:spPr>
        <p:txBody>
          <a:bodyPr wrap="square" rtlCol="0">
            <a:spAutoFit/>
          </a:bodyPr>
          <a:lstStyle/>
          <a:p>
            <a:r>
              <a:rPr lang="en-US" dirty="0" smtClean="0"/>
              <a:t>Time [</a:t>
            </a:r>
            <a:r>
              <a:rPr lang="en-US" dirty="0" err="1" smtClean="0"/>
              <a:t>hr</a:t>
            </a:r>
            <a:r>
              <a:rPr lang="en-US" dirty="0" smtClean="0"/>
              <a:t>]</a:t>
            </a:r>
            <a:endParaRPr lang="en-US" dirty="0"/>
          </a:p>
        </p:txBody>
      </p:sp>
      <p:pic>
        <p:nvPicPr>
          <p:cNvPr id="7" name="Picture 2" descr="https://lh4.googleusercontent.com/HJwQeLlX1yViULdjcRrzStc4C29fwae5UmUHNXEYAUSgOOiDe9WZ-nZbkruAhE3RUvWA2d1h3fHkblQNB7njZOEld5v8GOd3aI_0KIEpFF3rEv1GM2aMP59oKJoYRmm2indn8JIf"/>
          <p:cNvPicPr>
            <a:picLocks noChangeAspect="1" noChangeArrowheads="1"/>
          </p:cNvPicPr>
          <p:nvPr/>
        </p:nvPicPr>
        <p:blipFill rotWithShape="1">
          <a:blip r:embed="rId2">
            <a:extLst>
              <a:ext uri="{28A0092B-C50C-407E-A947-70E740481C1C}">
                <a14:useLocalDpi xmlns:a14="http://schemas.microsoft.com/office/drawing/2010/main" val="0"/>
              </a:ext>
            </a:extLst>
          </a:blip>
          <a:srcRect l="2473" t="3293" r="63474" b="50191"/>
          <a:stretch/>
        </p:blipFill>
        <p:spPr bwMode="auto">
          <a:xfrm>
            <a:off x="5849086" y="1972470"/>
            <a:ext cx="3155698" cy="34472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315200" y="5334040"/>
            <a:ext cx="1476375" cy="369332"/>
          </a:xfrm>
          <a:prstGeom prst="rect">
            <a:avLst/>
          </a:prstGeom>
          <a:noFill/>
        </p:spPr>
        <p:txBody>
          <a:bodyPr wrap="square" rtlCol="0">
            <a:spAutoFit/>
          </a:bodyPr>
          <a:lstStyle/>
          <a:p>
            <a:r>
              <a:rPr lang="en-US" dirty="0" smtClean="0"/>
              <a:t>Time [</a:t>
            </a:r>
            <a:r>
              <a:rPr lang="en-US" dirty="0" err="1" smtClean="0"/>
              <a:t>hr</a:t>
            </a:r>
            <a:r>
              <a:rPr lang="en-US" dirty="0" smtClean="0"/>
              <a:t>]</a:t>
            </a:r>
            <a:endParaRPr lang="en-US" dirty="0"/>
          </a:p>
        </p:txBody>
      </p:sp>
      <p:sp>
        <p:nvSpPr>
          <p:cNvPr id="9" name="Rectangle 8"/>
          <p:cNvSpPr/>
          <p:nvPr/>
        </p:nvSpPr>
        <p:spPr>
          <a:xfrm>
            <a:off x="3452813" y="4569897"/>
            <a:ext cx="1271588" cy="249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953250" y="1587779"/>
            <a:ext cx="1733550" cy="830997"/>
          </a:xfrm>
          <a:prstGeom prst="rect">
            <a:avLst/>
          </a:prstGeom>
          <a:solidFill>
            <a:schemeClr val="bg1"/>
          </a:solidFill>
        </p:spPr>
        <p:txBody>
          <a:bodyPr wrap="square" rtlCol="0">
            <a:spAutoFit/>
          </a:bodyPr>
          <a:lstStyle/>
          <a:p>
            <a:pPr algn="ctr"/>
            <a:r>
              <a:rPr lang="en-US" sz="1600" dirty="0" smtClean="0">
                <a:latin typeface="+mj-lt"/>
              </a:rPr>
              <a:t>PM concentration with background of 0 </a:t>
            </a:r>
            <a:r>
              <a:rPr lang="el-GR" sz="1600" dirty="0" smtClean="0">
                <a:latin typeface="+mj-lt"/>
              </a:rPr>
              <a:t>μ</a:t>
            </a:r>
            <a:r>
              <a:rPr lang="en-US" sz="1600" dirty="0" smtClean="0">
                <a:latin typeface="+mj-lt"/>
              </a:rPr>
              <a:t>g m</a:t>
            </a:r>
            <a:r>
              <a:rPr lang="en-US" sz="1600" baseline="30000" dirty="0" smtClean="0">
                <a:latin typeface="+mj-lt"/>
              </a:rPr>
              <a:t>-3</a:t>
            </a:r>
            <a:endParaRPr lang="en-US" sz="1600" baseline="30000" dirty="0">
              <a:latin typeface="+mj-lt"/>
            </a:endParaRPr>
          </a:p>
        </p:txBody>
      </p:sp>
      <p:sp>
        <p:nvSpPr>
          <p:cNvPr id="11" name="TextBox 10"/>
          <p:cNvSpPr txBox="1"/>
          <p:nvPr/>
        </p:nvSpPr>
        <p:spPr>
          <a:xfrm>
            <a:off x="906980" y="1972470"/>
            <a:ext cx="1733550" cy="338554"/>
          </a:xfrm>
          <a:prstGeom prst="rect">
            <a:avLst/>
          </a:prstGeom>
          <a:solidFill>
            <a:schemeClr val="bg1"/>
          </a:solidFill>
        </p:spPr>
        <p:txBody>
          <a:bodyPr wrap="square" rtlCol="0">
            <a:spAutoFit/>
          </a:bodyPr>
          <a:lstStyle/>
          <a:p>
            <a:pPr algn="ctr"/>
            <a:r>
              <a:rPr lang="en-US" sz="1600" dirty="0" smtClean="0">
                <a:latin typeface="+mj-lt"/>
              </a:rPr>
              <a:t>Dilution Ratio</a:t>
            </a:r>
            <a:endParaRPr lang="en-US" sz="1600" baseline="30000" dirty="0">
              <a:latin typeface="+mj-lt"/>
            </a:endParaRPr>
          </a:p>
        </p:txBody>
      </p:sp>
    </p:spTree>
    <p:extLst>
      <p:ext uri="{BB962C8B-B14F-4D97-AF65-F5344CB8AC3E}">
        <p14:creationId xmlns:p14="http://schemas.microsoft.com/office/powerpoint/2010/main" val="33102927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How does smoke mass age?</a:t>
            </a:r>
            <a:endParaRPr lang="en-US" sz="3600" dirty="0"/>
          </a:p>
        </p:txBody>
      </p:sp>
      <p:sp>
        <p:nvSpPr>
          <p:cNvPr id="4" name="Slide Number Placeholder 3"/>
          <p:cNvSpPr>
            <a:spLocks noGrp="1"/>
          </p:cNvSpPr>
          <p:nvPr>
            <p:ph type="sldNum" sz="quarter" idx="12"/>
          </p:nvPr>
        </p:nvSpPr>
        <p:spPr/>
        <p:txBody>
          <a:bodyPr/>
          <a:lstStyle/>
          <a:p>
            <a:fld id="{C8EB1178-F390-4081-BB4B-2EC951AD4D0D}" type="slidenum">
              <a:rPr lang="en-US" smtClean="0"/>
              <a:t>68</a:t>
            </a:fld>
            <a:endParaRPr lang="en-US"/>
          </a:p>
        </p:txBody>
      </p:sp>
      <p:pic>
        <p:nvPicPr>
          <p:cNvPr id="10" name="Shape 77"/>
          <p:cNvPicPr preferRelativeResize="0">
            <a:picLocks noChangeAspect="1"/>
          </p:cNvPicPr>
          <p:nvPr/>
        </p:nvPicPr>
        <p:blipFill rotWithShape="1">
          <a:blip r:embed="rId2">
            <a:alphaModFix/>
          </a:blip>
          <a:srcRect l="57980" t="13757" r="16169" b="69102"/>
          <a:stretch/>
        </p:blipFill>
        <p:spPr>
          <a:xfrm>
            <a:off x="5813751" y="2057400"/>
            <a:ext cx="2628900" cy="1790731"/>
          </a:xfrm>
          <a:prstGeom prst="rect">
            <a:avLst/>
          </a:prstGeom>
          <a:noFill/>
          <a:ln>
            <a:noFill/>
          </a:ln>
        </p:spPr>
      </p:pic>
      <p:pic>
        <p:nvPicPr>
          <p:cNvPr id="11" name="Shape 86"/>
          <p:cNvPicPr preferRelativeResize="0">
            <a:picLocks noChangeAspect="1"/>
          </p:cNvPicPr>
          <p:nvPr/>
        </p:nvPicPr>
        <p:blipFill rotWithShape="1">
          <a:blip r:embed="rId3">
            <a:alphaModFix/>
          </a:blip>
          <a:srcRect t="5803" r="49573" b="49655"/>
          <a:stretch/>
        </p:blipFill>
        <p:spPr>
          <a:xfrm>
            <a:off x="893213" y="2057400"/>
            <a:ext cx="4920538" cy="4471983"/>
          </a:xfrm>
          <a:prstGeom prst="rect">
            <a:avLst/>
          </a:prstGeom>
          <a:noFill/>
          <a:ln>
            <a:noFill/>
          </a:ln>
        </p:spPr>
      </p:pic>
      <p:sp>
        <p:nvSpPr>
          <p:cNvPr id="12" name="Rectangle 11"/>
          <p:cNvSpPr/>
          <p:nvPr/>
        </p:nvSpPr>
        <p:spPr>
          <a:xfrm>
            <a:off x="1867301" y="2255322"/>
            <a:ext cx="3685773" cy="2335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74556" y="2184935"/>
            <a:ext cx="2302669" cy="1548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29125" y="5876925"/>
            <a:ext cx="200025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after 4 hours</a:t>
            </a:r>
            <a:endParaRPr lang="en-US" sz="1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358189" y="5029963"/>
            <a:ext cx="2618071" cy="338554"/>
          </a:xfrm>
          <a:prstGeom prst="rect">
            <a:avLst/>
          </a:prstGeom>
          <a:noFill/>
        </p:spPr>
        <p:txBody>
          <a:bodyPr wrap="square" rtlCol="0">
            <a:spAutoFit/>
          </a:bodyPr>
          <a:lstStyle/>
          <a:p>
            <a:pPr algn="ctr"/>
            <a:r>
              <a:rPr lang="en-US" sz="1600" dirty="0" smtClean="0"/>
              <a:t>Background concentration</a:t>
            </a:r>
            <a:endParaRPr lang="en-US" sz="1600" dirty="0"/>
          </a:p>
        </p:txBody>
      </p:sp>
      <p:sp>
        <p:nvSpPr>
          <p:cNvPr id="16" name="TextBox 15"/>
          <p:cNvSpPr txBox="1"/>
          <p:nvPr/>
        </p:nvSpPr>
        <p:spPr>
          <a:xfrm rot="16200000">
            <a:off x="-439436" y="3197158"/>
            <a:ext cx="2618071" cy="338554"/>
          </a:xfrm>
          <a:prstGeom prst="rect">
            <a:avLst/>
          </a:prstGeom>
          <a:noFill/>
        </p:spPr>
        <p:txBody>
          <a:bodyPr wrap="square" rtlCol="0">
            <a:spAutoFit/>
          </a:bodyPr>
          <a:lstStyle/>
          <a:p>
            <a:pPr algn="ctr"/>
            <a:r>
              <a:rPr lang="en-US" sz="1600" dirty="0" smtClean="0"/>
              <a:t>Fire size</a:t>
            </a:r>
            <a:endParaRPr lang="en-US" sz="1600" dirty="0"/>
          </a:p>
        </p:txBody>
      </p:sp>
      <p:sp>
        <p:nvSpPr>
          <p:cNvPr id="15" name="Rectangle 14"/>
          <p:cNvSpPr/>
          <p:nvPr/>
        </p:nvSpPr>
        <p:spPr>
          <a:xfrm>
            <a:off x="1824337" y="5358020"/>
            <a:ext cx="3989414" cy="1167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4867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How does smoke mass age?</a:t>
            </a:r>
            <a:endParaRPr lang="en-US" sz="3600" dirty="0"/>
          </a:p>
        </p:txBody>
      </p:sp>
      <p:sp>
        <p:nvSpPr>
          <p:cNvPr id="4" name="Slide Number Placeholder 3"/>
          <p:cNvSpPr>
            <a:spLocks noGrp="1"/>
          </p:cNvSpPr>
          <p:nvPr>
            <p:ph type="sldNum" sz="quarter" idx="12"/>
          </p:nvPr>
        </p:nvSpPr>
        <p:spPr/>
        <p:txBody>
          <a:bodyPr/>
          <a:lstStyle/>
          <a:p>
            <a:fld id="{C8EB1178-F390-4081-BB4B-2EC951AD4D0D}" type="slidenum">
              <a:rPr lang="en-US" smtClean="0"/>
              <a:t>69</a:t>
            </a:fld>
            <a:endParaRPr lang="en-US"/>
          </a:p>
        </p:txBody>
      </p:sp>
      <p:pic>
        <p:nvPicPr>
          <p:cNvPr id="10" name="Shape 77"/>
          <p:cNvPicPr preferRelativeResize="0">
            <a:picLocks noChangeAspect="1"/>
          </p:cNvPicPr>
          <p:nvPr/>
        </p:nvPicPr>
        <p:blipFill rotWithShape="1">
          <a:blip r:embed="rId2">
            <a:alphaModFix/>
          </a:blip>
          <a:srcRect l="57980" t="13757" r="16169" b="69102"/>
          <a:stretch/>
        </p:blipFill>
        <p:spPr>
          <a:xfrm>
            <a:off x="5813751" y="2057400"/>
            <a:ext cx="2628900" cy="1790731"/>
          </a:xfrm>
          <a:prstGeom prst="rect">
            <a:avLst/>
          </a:prstGeom>
          <a:noFill/>
          <a:ln>
            <a:noFill/>
          </a:ln>
        </p:spPr>
      </p:pic>
      <p:pic>
        <p:nvPicPr>
          <p:cNvPr id="11" name="Shape 86"/>
          <p:cNvPicPr preferRelativeResize="0">
            <a:picLocks noChangeAspect="1"/>
          </p:cNvPicPr>
          <p:nvPr/>
        </p:nvPicPr>
        <p:blipFill rotWithShape="1">
          <a:blip r:embed="rId3">
            <a:alphaModFix/>
          </a:blip>
          <a:srcRect t="5803" r="49573" b="49655"/>
          <a:stretch/>
        </p:blipFill>
        <p:spPr>
          <a:xfrm>
            <a:off x="893213" y="2057400"/>
            <a:ext cx="4920538" cy="4471983"/>
          </a:xfrm>
          <a:prstGeom prst="rect">
            <a:avLst/>
          </a:prstGeom>
          <a:noFill/>
          <a:ln>
            <a:noFill/>
          </a:ln>
        </p:spPr>
      </p:pic>
      <p:sp>
        <p:nvSpPr>
          <p:cNvPr id="12" name="Rectangle 11"/>
          <p:cNvSpPr/>
          <p:nvPr/>
        </p:nvSpPr>
        <p:spPr>
          <a:xfrm>
            <a:off x="2262187" y="2255322"/>
            <a:ext cx="3290887" cy="2335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74556" y="2531444"/>
            <a:ext cx="2302669" cy="12023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29125" y="5876925"/>
            <a:ext cx="200025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after 4 hours</a:t>
            </a:r>
            <a:endParaRPr lang="en-US" sz="1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358189" y="5029963"/>
            <a:ext cx="2618071" cy="338554"/>
          </a:xfrm>
          <a:prstGeom prst="rect">
            <a:avLst/>
          </a:prstGeom>
          <a:noFill/>
        </p:spPr>
        <p:txBody>
          <a:bodyPr wrap="square" rtlCol="0">
            <a:spAutoFit/>
          </a:bodyPr>
          <a:lstStyle/>
          <a:p>
            <a:pPr algn="ctr"/>
            <a:r>
              <a:rPr lang="en-US" sz="1600" dirty="0" smtClean="0"/>
              <a:t>Background concentration</a:t>
            </a:r>
            <a:endParaRPr lang="en-US" sz="1600" dirty="0"/>
          </a:p>
        </p:txBody>
      </p:sp>
      <p:sp>
        <p:nvSpPr>
          <p:cNvPr id="16" name="TextBox 15"/>
          <p:cNvSpPr txBox="1"/>
          <p:nvPr/>
        </p:nvSpPr>
        <p:spPr>
          <a:xfrm rot="16200000">
            <a:off x="-439436" y="3197158"/>
            <a:ext cx="2618071" cy="338554"/>
          </a:xfrm>
          <a:prstGeom prst="rect">
            <a:avLst/>
          </a:prstGeom>
          <a:noFill/>
        </p:spPr>
        <p:txBody>
          <a:bodyPr wrap="square" rtlCol="0">
            <a:spAutoFit/>
          </a:bodyPr>
          <a:lstStyle/>
          <a:p>
            <a:pPr algn="ctr"/>
            <a:r>
              <a:rPr lang="en-US" sz="1600" dirty="0" smtClean="0"/>
              <a:t>Fire size</a:t>
            </a:r>
            <a:endParaRPr lang="en-US" sz="1600" dirty="0"/>
          </a:p>
        </p:txBody>
      </p:sp>
    </p:spTree>
    <p:extLst>
      <p:ext uri="{BB962C8B-B14F-4D97-AF65-F5344CB8AC3E}">
        <p14:creationId xmlns:p14="http://schemas.microsoft.com/office/powerpoint/2010/main" val="1853030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Focus on coagulation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9898"/>
            <a:ext cx="9144000" cy="3158204"/>
          </a:xfrm>
          <a:prstGeom prst="rect">
            <a:avLst/>
          </a:prstGeom>
        </p:spPr>
      </p:pic>
      <p:sp>
        <p:nvSpPr>
          <p:cNvPr id="5" name="TextBox 4"/>
          <p:cNvSpPr txBox="1"/>
          <p:nvPr/>
        </p:nvSpPr>
        <p:spPr>
          <a:xfrm>
            <a:off x="3352800" y="2902803"/>
            <a:ext cx="1981200" cy="830997"/>
          </a:xfrm>
          <a:prstGeom prst="rect">
            <a:avLst/>
          </a:prstGeom>
          <a:solidFill>
            <a:srgbClr val="FFFFFF"/>
          </a:solidFill>
        </p:spPr>
        <p:txBody>
          <a:bodyPr wrap="square" rtlCol="0">
            <a:spAutoFit/>
          </a:bodyPr>
          <a:lstStyle/>
          <a:p>
            <a:pPr marL="285750" indent="-285750">
              <a:buFontTx/>
              <a:buChar char="-"/>
            </a:pPr>
            <a:r>
              <a:rPr lang="en-US" sz="1600" dirty="0" smtClean="0"/>
              <a:t>POA evaporation</a:t>
            </a:r>
          </a:p>
          <a:p>
            <a:pPr marL="285750" indent="-285750">
              <a:buFontTx/>
              <a:buChar char="-"/>
            </a:pPr>
            <a:r>
              <a:rPr lang="en-US" sz="1600" dirty="0" smtClean="0"/>
              <a:t>SOA formation</a:t>
            </a:r>
          </a:p>
          <a:p>
            <a:pPr marL="285750" indent="-285750">
              <a:buFontTx/>
              <a:buChar char="-"/>
            </a:pPr>
            <a:r>
              <a:rPr lang="en-US" sz="1600" dirty="0" smtClean="0">
                <a:solidFill>
                  <a:srgbClr val="FF0000"/>
                </a:solidFill>
              </a:rPr>
              <a:t>Coagulation</a:t>
            </a:r>
          </a:p>
        </p:txBody>
      </p:sp>
      <p:sp>
        <p:nvSpPr>
          <p:cNvPr id="3" name="Slide Number Placeholder 2"/>
          <p:cNvSpPr>
            <a:spLocks noGrp="1"/>
          </p:cNvSpPr>
          <p:nvPr>
            <p:ph type="sldNum" sz="quarter" idx="12"/>
          </p:nvPr>
        </p:nvSpPr>
        <p:spPr/>
        <p:txBody>
          <a:bodyPr/>
          <a:lstStyle/>
          <a:p>
            <a:fld id="{C8EB1178-F390-4081-BB4B-2EC951AD4D0D}" type="slidenum">
              <a:rPr lang="en-US" smtClean="0"/>
              <a:t>7</a:t>
            </a:fld>
            <a:endParaRPr lang="en-US"/>
          </a:p>
        </p:txBody>
      </p:sp>
    </p:spTree>
    <p:extLst>
      <p:ext uri="{BB962C8B-B14F-4D97-AF65-F5344CB8AC3E}">
        <p14:creationId xmlns:p14="http://schemas.microsoft.com/office/powerpoint/2010/main" val="8145829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962"/>
            <a:ext cx="8229600" cy="1143000"/>
          </a:xfrm>
        </p:spPr>
        <p:txBody>
          <a:bodyPr>
            <a:normAutofit fontScale="90000"/>
          </a:bodyPr>
          <a:lstStyle/>
          <a:p>
            <a:pPr algn="l"/>
            <a:r>
              <a:rPr lang="en-US" dirty="0" smtClean="0"/>
              <a:t>In absence of chemistry:</a:t>
            </a:r>
            <a:br>
              <a:rPr lang="en-US" dirty="0" smtClean="0"/>
            </a:br>
            <a:r>
              <a:rPr lang="en-US" sz="3600" dirty="0" smtClean="0"/>
              <a:t>- Fires lose mass by OA evaporation</a:t>
            </a:r>
            <a:br>
              <a:rPr lang="en-US" sz="3600" dirty="0" smtClean="0"/>
            </a:br>
            <a:r>
              <a:rPr lang="en-US" sz="3600" dirty="0" smtClean="0"/>
              <a:t>- Smaller fires evaporate more (more dilution)</a:t>
            </a:r>
            <a:br>
              <a:rPr lang="en-US" sz="3600" dirty="0" smtClean="0"/>
            </a:br>
            <a:r>
              <a:rPr lang="en-US" sz="3600" dirty="0" smtClean="0"/>
              <a:t>- Polluted background slows evaporation</a:t>
            </a:r>
            <a:endParaRPr lang="en-US" sz="3600" dirty="0"/>
          </a:p>
        </p:txBody>
      </p:sp>
      <p:sp>
        <p:nvSpPr>
          <p:cNvPr id="4" name="Slide Number Placeholder 3"/>
          <p:cNvSpPr>
            <a:spLocks noGrp="1"/>
          </p:cNvSpPr>
          <p:nvPr>
            <p:ph type="sldNum" sz="quarter" idx="12"/>
          </p:nvPr>
        </p:nvSpPr>
        <p:spPr/>
        <p:txBody>
          <a:bodyPr/>
          <a:lstStyle/>
          <a:p>
            <a:fld id="{C8EB1178-F390-4081-BB4B-2EC951AD4D0D}" type="slidenum">
              <a:rPr lang="en-US" smtClean="0"/>
              <a:t>70</a:t>
            </a:fld>
            <a:endParaRPr lang="en-US"/>
          </a:p>
        </p:txBody>
      </p:sp>
      <p:pic>
        <p:nvPicPr>
          <p:cNvPr id="10" name="Shape 77"/>
          <p:cNvPicPr preferRelativeResize="0">
            <a:picLocks noChangeAspect="1"/>
          </p:cNvPicPr>
          <p:nvPr/>
        </p:nvPicPr>
        <p:blipFill rotWithShape="1">
          <a:blip r:embed="rId2">
            <a:alphaModFix/>
          </a:blip>
          <a:srcRect l="57980" t="13757" r="16169" b="69102"/>
          <a:stretch/>
        </p:blipFill>
        <p:spPr>
          <a:xfrm>
            <a:off x="5813751" y="2171700"/>
            <a:ext cx="2628900" cy="1790731"/>
          </a:xfrm>
          <a:prstGeom prst="rect">
            <a:avLst/>
          </a:prstGeom>
          <a:noFill/>
          <a:ln>
            <a:noFill/>
          </a:ln>
        </p:spPr>
      </p:pic>
      <p:pic>
        <p:nvPicPr>
          <p:cNvPr id="11" name="Shape 86"/>
          <p:cNvPicPr preferRelativeResize="0">
            <a:picLocks noChangeAspect="1"/>
          </p:cNvPicPr>
          <p:nvPr/>
        </p:nvPicPr>
        <p:blipFill rotWithShape="1">
          <a:blip r:embed="rId3">
            <a:alphaModFix/>
          </a:blip>
          <a:srcRect t="5803" r="49573" b="49655"/>
          <a:stretch/>
        </p:blipFill>
        <p:spPr>
          <a:xfrm>
            <a:off x="893213" y="2171700"/>
            <a:ext cx="4920538" cy="4471983"/>
          </a:xfrm>
          <a:prstGeom prst="rect">
            <a:avLst/>
          </a:prstGeom>
          <a:noFill/>
          <a:ln>
            <a:noFill/>
          </a:ln>
        </p:spPr>
      </p:pic>
      <p:sp>
        <p:nvSpPr>
          <p:cNvPr id="6" name="Rectangle 5"/>
          <p:cNvSpPr/>
          <p:nvPr/>
        </p:nvSpPr>
        <p:spPr>
          <a:xfrm>
            <a:off x="2819400" y="2369622"/>
            <a:ext cx="495300" cy="2335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18276" y="2369622"/>
            <a:ext cx="495300" cy="2335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74302" y="2369622"/>
            <a:ext cx="495300" cy="2335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74556" y="3239827"/>
            <a:ext cx="2302669" cy="608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429125" y="5991225"/>
            <a:ext cx="200025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after 4 hours</a:t>
            </a:r>
            <a:endParaRPr lang="en-US" sz="1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358189" y="5116588"/>
            <a:ext cx="2618071" cy="338554"/>
          </a:xfrm>
          <a:prstGeom prst="rect">
            <a:avLst/>
          </a:prstGeom>
          <a:noFill/>
        </p:spPr>
        <p:txBody>
          <a:bodyPr wrap="square" rtlCol="0">
            <a:spAutoFit/>
          </a:bodyPr>
          <a:lstStyle/>
          <a:p>
            <a:pPr algn="ctr"/>
            <a:r>
              <a:rPr lang="en-US" sz="1600" dirty="0" smtClean="0"/>
              <a:t>Background concentration</a:t>
            </a:r>
            <a:endParaRPr lang="en-US" sz="1600" dirty="0"/>
          </a:p>
        </p:txBody>
      </p:sp>
      <p:sp>
        <p:nvSpPr>
          <p:cNvPr id="14" name="TextBox 13"/>
          <p:cNvSpPr txBox="1"/>
          <p:nvPr/>
        </p:nvSpPr>
        <p:spPr>
          <a:xfrm rot="16200000">
            <a:off x="-439436" y="3283783"/>
            <a:ext cx="2618071" cy="338554"/>
          </a:xfrm>
          <a:prstGeom prst="rect">
            <a:avLst/>
          </a:prstGeom>
          <a:noFill/>
        </p:spPr>
        <p:txBody>
          <a:bodyPr wrap="square" rtlCol="0">
            <a:spAutoFit/>
          </a:bodyPr>
          <a:lstStyle/>
          <a:p>
            <a:pPr algn="ctr"/>
            <a:r>
              <a:rPr lang="en-US" sz="1600" dirty="0" smtClean="0"/>
              <a:t>Fire size</a:t>
            </a:r>
            <a:endParaRPr lang="en-US" sz="1600" dirty="0"/>
          </a:p>
        </p:txBody>
      </p:sp>
    </p:spTree>
    <p:extLst>
      <p:ext uri="{BB962C8B-B14F-4D97-AF65-F5344CB8AC3E}">
        <p14:creationId xmlns:p14="http://schemas.microsoft.com/office/powerpoint/2010/main" val="5911167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7012"/>
            <a:ext cx="8229600" cy="1143000"/>
          </a:xfrm>
        </p:spPr>
        <p:txBody>
          <a:bodyPr>
            <a:normAutofit fontScale="90000"/>
          </a:bodyPr>
          <a:lstStyle/>
          <a:p>
            <a:pPr algn="l"/>
            <a:r>
              <a:rPr lang="en-US" dirty="0" smtClean="0"/>
              <a:t>With chemistry:</a:t>
            </a:r>
            <a:br>
              <a:rPr lang="en-US" dirty="0" smtClean="0"/>
            </a:br>
            <a:r>
              <a:rPr lang="en-US" sz="3600" dirty="0" smtClean="0"/>
              <a:t>- SOA production exceeds evaporation </a:t>
            </a:r>
            <a:br>
              <a:rPr lang="en-US" sz="3600" dirty="0" smtClean="0"/>
            </a:br>
            <a:r>
              <a:rPr lang="en-US" sz="3600" dirty="0" smtClean="0"/>
              <a:t>(net OA production) for all but small fires in clean backgrounds</a:t>
            </a:r>
            <a:endParaRPr lang="en-US" sz="3600" dirty="0"/>
          </a:p>
        </p:txBody>
      </p:sp>
      <p:sp>
        <p:nvSpPr>
          <p:cNvPr id="4" name="Slide Number Placeholder 3"/>
          <p:cNvSpPr>
            <a:spLocks noGrp="1"/>
          </p:cNvSpPr>
          <p:nvPr>
            <p:ph type="sldNum" sz="quarter" idx="12"/>
          </p:nvPr>
        </p:nvSpPr>
        <p:spPr/>
        <p:txBody>
          <a:bodyPr/>
          <a:lstStyle/>
          <a:p>
            <a:fld id="{C8EB1178-F390-4081-BB4B-2EC951AD4D0D}" type="slidenum">
              <a:rPr lang="en-US" smtClean="0"/>
              <a:t>71</a:t>
            </a:fld>
            <a:endParaRPr lang="en-US"/>
          </a:p>
        </p:txBody>
      </p:sp>
      <p:pic>
        <p:nvPicPr>
          <p:cNvPr id="10" name="Shape 77"/>
          <p:cNvPicPr preferRelativeResize="0">
            <a:picLocks noChangeAspect="1"/>
          </p:cNvPicPr>
          <p:nvPr/>
        </p:nvPicPr>
        <p:blipFill rotWithShape="1">
          <a:blip r:embed="rId2">
            <a:alphaModFix/>
          </a:blip>
          <a:srcRect l="57980" t="13757" r="16169" b="69102"/>
          <a:stretch/>
        </p:blipFill>
        <p:spPr>
          <a:xfrm>
            <a:off x="5813751" y="2171700"/>
            <a:ext cx="2628900" cy="1790731"/>
          </a:xfrm>
          <a:prstGeom prst="rect">
            <a:avLst/>
          </a:prstGeom>
          <a:noFill/>
          <a:ln>
            <a:noFill/>
          </a:ln>
        </p:spPr>
      </p:pic>
      <p:pic>
        <p:nvPicPr>
          <p:cNvPr id="11" name="Shape 86"/>
          <p:cNvPicPr preferRelativeResize="0">
            <a:picLocks noChangeAspect="1"/>
          </p:cNvPicPr>
          <p:nvPr/>
        </p:nvPicPr>
        <p:blipFill rotWithShape="1">
          <a:blip r:embed="rId3">
            <a:alphaModFix/>
          </a:blip>
          <a:srcRect t="5803" r="49573" b="49655"/>
          <a:stretch/>
        </p:blipFill>
        <p:spPr>
          <a:xfrm>
            <a:off x="893213" y="2171700"/>
            <a:ext cx="4920538" cy="4471983"/>
          </a:xfrm>
          <a:prstGeom prst="rect">
            <a:avLst/>
          </a:prstGeom>
          <a:noFill/>
          <a:ln>
            <a:noFill/>
          </a:ln>
        </p:spPr>
      </p:pic>
      <p:sp>
        <p:nvSpPr>
          <p:cNvPr id="12" name="TextBox 11"/>
          <p:cNvSpPr txBox="1"/>
          <p:nvPr/>
        </p:nvSpPr>
        <p:spPr>
          <a:xfrm>
            <a:off x="4429125" y="5991225"/>
            <a:ext cx="200025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after 4 hours</a:t>
            </a:r>
            <a:endParaRPr lang="en-US" sz="1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358189" y="5116588"/>
            <a:ext cx="2618071" cy="338554"/>
          </a:xfrm>
          <a:prstGeom prst="rect">
            <a:avLst/>
          </a:prstGeom>
          <a:noFill/>
        </p:spPr>
        <p:txBody>
          <a:bodyPr wrap="square" rtlCol="0">
            <a:spAutoFit/>
          </a:bodyPr>
          <a:lstStyle/>
          <a:p>
            <a:pPr algn="ctr"/>
            <a:r>
              <a:rPr lang="en-US" sz="1600" dirty="0" smtClean="0"/>
              <a:t>Background concentration</a:t>
            </a:r>
            <a:endParaRPr lang="en-US" sz="1600" dirty="0"/>
          </a:p>
        </p:txBody>
      </p:sp>
      <p:sp>
        <p:nvSpPr>
          <p:cNvPr id="14" name="TextBox 13"/>
          <p:cNvSpPr txBox="1"/>
          <p:nvPr/>
        </p:nvSpPr>
        <p:spPr>
          <a:xfrm rot="16200000">
            <a:off x="-439436" y="3283783"/>
            <a:ext cx="2618071" cy="338554"/>
          </a:xfrm>
          <a:prstGeom prst="rect">
            <a:avLst/>
          </a:prstGeom>
          <a:noFill/>
        </p:spPr>
        <p:txBody>
          <a:bodyPr wrap="square" rtlCol="0">
            <a:spAutoFit/>
          </a:bodyPr>
          <a:lstStyle/>
          <a:p>
            <a:pPr algn="ctr"/>
            <a:r>
              <a:rPr lang="en-US" sz="1600" dirty="0" smtClean="0"/>
              <a:t>Fire size</a:t>
            </a:r>
            <a:endParaRPr lang="en-US" sz="1600" dirty="0"/>
          </a:p>
        </p:txBody>
      </p:sp>
    </p:spTree>
    <p:extLst>
      <p:ext uri="{BB962C8B-B14F-4D97-AF65-F5344CB8AC3E}">
        <p14:creationId xmlns:p14="http://schemas.microsoft.com/office/powerpoint/2010/main" val="9829490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8"/>
            <a:ext cx="8229600" cy="1143000"/>
          </a:xfrm>
        </p:spPr>
        <p:txBody>
          <a:bodyPr>
            <a:normAutofit fontScale="90000"/>
          </a:bodyPr>
          <a:lstStyle/>
          <a:p>
            <a:pPr algn="l"/>
            <a:r>
              <a:rPr lang="en-US" dirty="0" smtClean="0"/>
              <a:t>We expect fire size and background to matter…</a:t>
            </a:r>
            <a:endParaRPr lang="en-US" dirty="0"/>
          </a:p>
        </p:txBody>
      </p:sp>
      <p:sp>
        <p:nvSpPr>
          <p:cNvPr id="4" name="Slide Number Placeholder 3"/>
          <p:cNvSpPr>
            <a:spLocks noGrp="1"/>
          </p:cNvSpPr>
          <p:nvPr>
            <p:ph type="sldNum" sz="quarter" idx="12"/>
          </p:nvPr>
        </p:nvSpPr>
        <p:spPr/>
        <p:txBody>
          <a:bodyPr/>
          <a:lstStyle/>
          <a:p>
            <a:fld id="{C8EB1178-F390-4081-BB4B-2EC951AD4D0D}" type="slidenum">
              <a:rPr lang="en-US" smtClean="0"/>
              <a:t>72</a:t>
            </a:fld>
            <a:endParaRPr lang="en-US"/>
          </a:p>
        </p:txBody>
      </p:sp>
      <p:pic>
        <p:nvPicPr>
          <p:cNvPr id="3" name="Picture 2"/>
          <p:cNvPicPr>
            <a:picLocks noChangeAspect="1"/>
          </p:cNvPicPr>
          <p:nvPr/>
        </p:nvPicPr>
        <p:blipFill>
          <a:blip r:embed="rId2"/>
          <a:stretch>
            <a:fillRect/>
          </a:stretch>
        </p:blipFill>
        <p:spPr>
          <a:xfrm>
            <a:off x="962528" y="1360488"/>
            <a:ext cx="7523524" cy="5343412"/>
          </a:xfrm>
          <a:prstGeom prst="rect">
            <a:avLst/>
          </a:prstGeom>
        </p:spPr>
      </p:pic>
    </p:spTree>
    <p:extLst>
      <p:ext uri="{BB962C8B-B14F-4D97-AF65-F5344CB8AC3E}">
        <p14:creationId xmlns:p14="http://schemas.microsoft.com/office/powerpoint/2010/main" val="27819876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What about shifts in the </a:t>
            </a:r>
            <a:br>
              <a:rPr lang="en-US" dirty="0" smtClean="0"/>
            </a:br>
            <a:r>
              <a:rPr lang="en-US" dirty="0" smtClean="0"/>
              <a:t>size distribution?</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046" y="1856986"/>
            <a:ext cx="5237311" cy="442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8836" y="6432402"/>
            <a:ext cx="6183608" cy="369332"/>
          </a:xfrm>
          <a:prstGeom prst="rect">
            <a:avLst/>
          </a:prstGeom>
          <a:noFill/>
        </p:spPr>
        <p:txBody>
          <a:bodyPr wrap="square" rtlCol="0">
            <a:spAutoFit/>
          </a:bodyPr>
          <a:lstStyle/>
          <a:p>
            <a:r>
              <a:rPr lang="en-US" dirty="0"/>
              <a:t> </a:t>
            </a:r>
            <a:r>
              <a:rPr lang="en-US" dirty="0" err="1"/>
              <a:t>Janhäll</a:t>
            </a:r>
            <a:r>
              <a:rPr lang="en-US" dirty="0"/>
              <a:t>, S., </a:t>
            </a:r>
            <a:r>
              <a:rPr lang="en-US" dirty="0" smtClean="0"/>
              <a:t>et al.:, </a:t>
            </a:r>
            <a:r>
              <a:rPr lang="en-US" dirty="0"/>
              <a:t>Atmos. Chem. Phys., 10, </a:t>
            </a:r>
            <a:r>
              <a:rPr lang="en-US" dirty="0" smtClean="0"/>
              <a:t>1427-1439, </a:t>
            </a:r>
            <a:r>
              <a:rPr lang="en-US" dirty="0"/>
              <a:t>2010.</a:t>
            </a:r>
          </a:p>
        </p:txBody>
      </p:sp>
      <p:cxnSp>
        <p:nvCxnSpPr>
          <p:cNvPr id="5" name="Straight Arrow Connector 4"/>
          <p:cNvCxnSpPr/>
          <p:nvPr/>
        </p:nvCxnSpPr>
        <p:spPr>
          <a:xfrm>
            <a:off x="2913321" y="3498112"/>
            <a:ext cx="2190307" cy="1807535"/>
          </a:xfrm>
          <a:prstGeom prst="straightConnector1">
            <a:avLst/>
          </a:prstGeom>
          <a:ln w="139700">
            <a:solidFill>
              <a:srgbClr val="71FD23"/>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356514">
            <a:off x="3253646" y="4066960"/>
            <a:ext cx="1523672" cy="584775"/>
          </a:xfrm>
          <a:prstGeom prst="rect">
            <a:avLst/>
          </a:prstGeom>
          <a:noFill/>
        </p:spPr>
        <p:txBody>
          <a:bodyPr wrap="square" rtlCol="0">
            <a:spAutoFit/>
          </a:bodyPr>
          <a:lstStyle/>
          <a:p>
            <a:r>
              <a:rPr lang="en-US" sz="3200" dirty="0" smtClean="0"/>
              <a:t>Aging</a:t>
            </a:r>
            <a:endParaRPr lang="en-US" sz="3200" dirty="0"/>
          </a:p>
        </p:txBody>
      </p:sp>
      <p:sp>
        <p:nvSpPr>
          <p:cNvPr id="3" name="Slide Number Placeholder 2"/>
          <p:cNvSpPr>
            <a:spLocks noGrp="1"/>
          </p:cNvSpPr>
          <p:nvPr>
            <p:ph type="sldNum" sz="quarter" idx="12"/>
          </p:nvPr>
        </p:nvSpPr>
        <p:spPr/>
        <p:txBody>
          <a:bodyPr/>
          <a:lstStyle/>
          <a:p>
            <a:fld id="{C8EB1178-F390-4081-BB4B-2EC951AD4D0D}" type="slidenum">
              <a:rPr lang="en-US" smtClean="0"/>
              <a:t>73</a:t>
            </a:fld>
            <a:endParaRPr lang="en-US"/>
          </a:p>
        </p:txBody>
      </p:sp>
    </p:spTree>
    <p:extLst>
      <p:ext uri="{BB962C8B-B14F-4D97-AF65-F5344CB8AC3E}">
        <p14:creationId xmlns:p14="http://schemas.microsoft.com/office/powerpoint/2010/main" val="35181530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3706" t="50302" r="9908" b="22480"/>
          <a:stretch/>
        </p:blipFill>
        <p:spPr>
          <a:xfrm>
            <a:off x="1771049" y="1850621"/>
            <a:ext cx="3796957" cy="3278975"/>
          </a:xfrm>
          <a:prstGeom prst="rect">
            <a:avLst/>
          </a:prstGeom>
        </p:spPr>
      </p:pic>
      <p:sp>
        <p:nvSpPr>
          <p:cNvPr id="2" name="Title 1"/>
          <p:cNvSpPr>
            <a:spLocks noGrp="1"/>
          </p:cNvSpPr>
          <p:nvPr>
            <p:ph type="title"/>
          </p:nvPr>
        </p:nvSpPr>
        <p:spPr>
          <a:xfrm>
            <a:off x="457200" y="183515"/>
            <a:ext cx="8229600" cy="1143000"/>
          </a:xfrm>
        </p:spPr>
        <p:txBody>
          <a:bodyPr>
            <a:normAutofit fontScale="90000"/>
          </a:bodyPr>
          <a:lstStyle/>
          <a:p>
            <a:pPr algn="l"/>
            <a:r>
              <a:rPr lang="en-US" sz="3100" dirty="0" smtClean="0"/>
              <a:t>Size distribution changes for large fires</a:t>
            </a:r>
            <a:br>
              <a:rPr lang="en-US" sz="3100" dirty="0" smtClean="0"/>
            </a:br>
            <a:r>
              <a:rPr lang="en-US" sz="2700" dirty="0" smtClean="0"/>
              <a:t>- </a:t>
            </a:r>
            <a:r>
              <a:rPr lang="en-US" sz="2200" i="1" dirty="0" smtClean="0"/>
              <a:t>Both</a:t>
            </a:r>
            <a:r>
              <a:rPr lang="en-US" sz="2200" dirty="0" smtClean="0"/>
              <a:t> SOA and coagulation make distribution larger and narrower</a:t>
            </a:r>
            <a:br>
              <a:rPr lang="en-US" sz="2200" dirty="0" smtClean="0"/>
            </a:br>
            <a:r>
              <a:rPr lang="en-US" sz="2200" dirty="0" smtClean="0"/>
              <a:t>- Coagulation has slightly larger effect</a:t>
            </a:r>
            <a:endParaRPr lang="en-US" sz="3100" dirty="0"/>
          </a:p>
        </p:txBody>
      </p:sp>
      <p:sp>
        <p:nvSpPr>
          <p:cNvPr id="4" name="Slide Number Placeholder 3"/>
          <p:cNvSpPr>
            <a:spLocks noGrp="1"/>
          </p:cNvSpPr>
          <p:nvPr>
            <p:ph type="sldNum" sz="quarter" idx="12"/>
          </p:nvPr>
        </p:nvSpPr>
        <p:spPr/>
        <p:txBody>
          <a:bodyPr/>
          <a:lstStyle/>
          <a:p>
            <a:fld id="{C8EB1178-F390-4081-BB4B-2EC951AD4D0D}" type="slidenum">
              <a:rPr lang="en-US" smtClean="0"/>
              <a:t>74</a:t>
            </a:fld>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90217" t="50302" r="6813" b="22480"/>
          <a:stretch/>
        </p:blipFill>
        <p:spPr>
          <a:xfrm>
            <a:off x="1343667" y="1850621"/>
            <a:ext cx="427382" cy="3278975"/>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94144" t="36551" r="1233" b="57247"/>
          <a:stretch/>
        </p:blipFill>
        <p:spPr>
          <a:xfrm>
            <a:off x="678478" y="2897204"/>
            <a:ext cx="665189" cy="747213"/>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47385" t="78148" r="42393" b="17315"/>
          <a:stretch/>
        </p:blipFill>
        <p:spPr>
          <a:xfrm>
            <a:off x="2934032" y="4991847"/>
            <a:ext cx="1470991" cy="546653"/>
          </a:xfrm>
          <a:prstGeom prst="rect">
            <a:avLst/>
          </a:prstGeom>
        </p:spPr>
      </p:pic>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1422" t="83488" r="9394" b="4203"/>
          <a:stretch/>
        </p:blipFill>
        <p:spPr>
          <a:xfrm>
            <a:off x="1425376" y="5645426"/>
            <a:ext cx="6293247" cy="1095708"/>
          </a:xfrm>
          <a:prstGeom prst="rect">
            <a:avLst/>
          </a:prstGeom>
        </p:spPr>
      </p:pic>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617" t="78410" r="71245" b="749"/>
          <a:stretch/>
        </p:blipFill>
        <p:spPr>
          <a:xfrm>
            <a:off x="5680796" y="2502568"/>
            <a:ext cx="2884086" cy="2001740"/>
          </a:xfrm>
          <a:prstGeom prst="rect">
            <a:avLst/>
          </a:prstGeom>
        </p:spPr>
      </p:pic>
      <p:sp>
        <p:nvSpPr>
          <p:cNvPr id="3" name="TextBox 2"/>
          <p:cNvSpPr txBox="1"/>
          <p:nvPr/>
        </p:nvSpPr>
        <p:spPr>
          <a:xfrm>
            <a:off x="2040556" y="1463040"/>
            <a:ext cx="3407343" cy="369332"/>
          </a:xfrm>
          <a:prstGeom prst="rect">
            <a:avLst/>
          </a:prstGeom>
          <a:noFill/>
        </p:spPr>
        <p:txBody>
          <a:bodyPr wrap="square" rtlCol="0">
            <a:spAutoFit/>
          </a:bodyPr>
          <a:lstStyle/>
          <a:p>
            <a:r>
              <a:rPr lang="en-US" dirty="0" smtClean="0"/>
              <a:t>100 km</a:t>
            </a:r>
            <a:r>
              <a:rPr lang="en-US" baseline="30000" dirty="0" smtClean="0"/>
              <a:t>2</a:t>
            </a:r>
            <a:r>
              <a:rPr lang="en-US" dirty="0" smtClean="0"/>
              <a:t> fire, polluted background</a:t>
            </a:r>
            <a:endParaRPr lang="en-US" dirty="0"/>
          </a:p>
        </p:txBody>
      </p:sp>
      <p:sp>
        <p:nvSpPr>
          <p:cNvPr id="11" name="TextBox 10"/>
          <p:cNvSpPr txBox="1"/>
          <p:nvPr/>
        </p:nvSpPr>
        <p:spPr>
          <a:xfrm>
            <a:off x="5524200" y="6097575"/>
            <a:ext cx="200025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after 4 hours</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5463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947" y="1366785"/>
            <a:ext cx="6674053" cy="5587465"/>
          </a:xfrm>
          <a:prstGeom prst="rect">
            <a:avLst/>
          </a:prstGeom>
        </p:spPr>
      </p:pic>
      <p:sp>
        <p:nvSpPr>
          <p:cNvPr id="2" name="Title 1"/>
          <p:cNvSpPr>
            <a:spLocks noGrp="1"/>
          </p:cNvSpPr>
          <p:nvPr>
            <p:ph type="title"/>
          </p:nvPr>
        </p:nvSpPr>
        <p:spPr>
          <a:xfrm>
            <a:off x="457200" y="116137"/>
            <a:ext cx="8229600" cy="1143000"/>
          </a:xfrm>
        </p:spPr>
        <p:txBody>
          <a:bodyPr>
            <a:normAutofit fontScale="90000"/>
          </a:bodyPr>
          <a:lstStyle/>
          <a:p>
            <a:pPr algn="l"/>
            <a:r>
              <a:rPr lang="en-US" sz="3100" dirty="0" smtClean="0"/>
              <a:t>Size distribution changes:</a:t>
            </a:r>
            <a:br>
              <a:rPr lang="en-US" sz="3100" dirty="0" smtClean="0"/>
            </a:br>
            <a:r>
              <a:rPr lang="en-US" sz="2700" dirty="0" smtClean="0"/>
              <a:t>- Coagulation makes distribution larger and smaller for large fires</a:t>
            </a:r>
            <a:br>
              <a:rPr lang="en-US" sz="2700" dirty="0" smtClean="0"/>
            </a:br>
            <a:r>
              <a:rPr lang="en-US" sz="2700" dirty="0" smtClean="0"/>
              <a:t>- SOA production has similar effect</a:t>
            </a:r>
            <a:br>
              <a:rPr lang="en-US" sz="2700" dirty="0" smtClean="0"/>
            </a:br>
            <a:r>
              <a:rPr lang="en-US" sz="2700" dirty="0" smtClean="0"/>
              <a:t>- Evaporation makes distribution smaller but not wider </a:t>
            </a:r>
            <a:endParaRPr lang="en-US" sz="3600" dirty="0"/>
          </a:p>
        </p:txBody>
      </p:sp>
      <p:sp>
        <p:nvSpPr>
          <p:cNvPr id="4" name="Slide Number Placeholder 3"/>
          <p:cNvSpPr>
            <a:spLocks noGrp="1"/>
          </p:cNvSpPr>
          <p:nvPr>
            <p:ph type="sldNum" sz="quarter" idx="12"/>
          </p:nvPr>
        </p:nvSpPr>
        <p:spPr/>
        <p:txBody>
          <a:bodyPr/>
          <a:lstStyle/>
          <a:p>
            <a:fld id="{C8EB1178-F390-4081-BB4B-2EC951AD4D0D}" type="slidenum">
              <a:rPr lang="en-US" smtClean="0"/>
              <a:t>75</a:t>
            </a:fld>
            <a:endParaRPr lang="en-US"/>
          </a:p>
        </p:txBody>
      </p:sp>
      <p:sp>
        <p:nvSpPr>
          <p:cNvPr id="6" name="TextBox 5"/>
          <p:cNvSpPr txBox="1"/>
          <p:nvPr/>
        </p:nvSpPr>
        <p:spPr>
          <a:xfrm>
            <a:off x="5581952" y="6280456"/>
            <a:ext cx="2000250"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after 4 hours</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54020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How do CCN(0.2%) change in the plume?</a:t>
            </a:r>
            <a:endParaRPr lang="en-US" sz="3600" dirty="0"/>
          </a:p>
        </p:txBody>
      </p:sp>
      <p:sp>
        <p:nvSpPr>
          <p:cNvPr id="4" name="Slide Number Placeholder 3"/>
          <p:cNvSpPr>
            <a:spLocks noGrp="1"/>
          </p:cNvSpPr>
          <p:nvPr>
            <p:ph type="sldNum" sz="quarter" idx="12"/>
          </p:nvPr>
        </p:nvSpPr>
        <p:spPr/>
        <p:txBody>
          <a:bodyPr/>
          <a:lstStyle/>
          <a:p>
            <a:fld id="{C8EB1178-F390-4081-BB4B-2EC951AD4D0D}" type="slidenum">
              <a:rPr lang="en-US" smtClean="0"/>
              <a:t>76</a:t>
            </a:fld>
            <a:endParaRPr lang="en-US"/>
          </a:p>
        </p:txBody>
      </p:sp>
      <p:pic>
        <p:nvPicPr>
          <p:cNvPr id="7" name="Shape 67"/>
          <p:cNvPicPr preferRelativeResize="0"/>
          <p:nvPr/>
        </p:nvPicPr>
        <p:blipFill rotWithShape="1">
          <a:blip r:embed="rId2">
            <a:alphaModFix/>
          </a:blip>
          <a:srcRect l="55322" t="13800" r="14726" b="66424"/>
          <a:stretch/>
        </p:blipFill>
        <p:spPr>
          <a:xfrm>
            <a:off x="5228101" y="2484585"/>
            <a:ext cx="2391899" cy="1622426"/>
          </a:xfrm>
          <a:prstGeom prst="rect">
            <a:avLst/>
          </a:prstGeom>
          <a:noFill/>
          <a:ln>
            <a:noFill/>
          </a:ln>
        </p:spPr>
      </p:pic>
      <p:pic>
        <p:nvPicPr>
          <p:cNvPr id="8" name="Shape 93"/>
          <p:cNvPicPr preferRelativeResize="0">
            <a:picLocks noChangeAspect="1"/>
          </p:cNvPicPr>
          <p:nvPr/>
        </p:nvPicPr>
        <p:blipFill rotWithShape="1">
          <a:blip r:embed="rId3">
            <a:alphaModFix/>
          </a:blip>
          <a:srcRect l="50000" t="55900"/>
          <a:stretch/>
        </p:blipFill>
        <p:spPr>
          <a:xfrm>
            <a:off x="312907" y="1799924"/>
            <a:ext cx="5020993" cy="4556425"/>
          </a:xfrm>
          <a:prstGeom prst="rect">
            <a:avLst/>
          </a:prstGeom>
          <a:noFill/>
          <a:ln>
            <a:noFill/>
          </a:ln>
        </p:spPr>
      </p:pic>
      <p:sp>
        <p:nvSpPr>
          <p:cNvPr id="9" name="Rectangle 8"/>
          <p:cNvSpPr/>
          <p:nvPr/>
        </p:nvSpPr>
        <p:spPr>
          <a:xfrm>
            <a:off x="1633564" y="1936194"/>
            <a:ext cx="3371573" cy="2424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01497" y="4841381"/>
            <a:ext cx="2618071" cy="338554"/>
          </a:xfrm>
          <a:prstGeom prst="rect">
            <a:avLst/>
          </a:prstGeom>
          <a:noFill/>
        </p:spPr>
        <p:txBody>
          <a:bodyPr wrap="square" rtlCol="0">
            <a:spAutoFit/>
          </a:bodyPr>
          <a:lstStyle/>
          <a:p>
            <a:pPr algn="ctr"/>
            <a:r>
              <a:rPr lang="en-US" sz="1600" dirty="0" smtClean="0"/>
              <a:t>Background concentration</a:t>
            </a:r>
            <a:endParaRPr lang="en-US" sz="1600" dirty="0"/>
          </a:p>
        </p:txBody>
      </p:sp>
      <p:sp>
        <p:nvSpPr>
          <p:cNvPr id="11" name="TextBox 10"/>
          <p:cNvSpPr txBox="1"/>
          <p:nvPr/>
        </p:nvSpPr>
        <p:spPr>
          <a:xfrm rot="16200000">
            <a:off x="-996128" y="3008576"/>
            <a:ext cx="2618071" cy="338554"/>
          </a:xfrm>
          <a:prstGeom prst="rect">
            <a:avLst/>
          </a:prstGeom>
          <a:noFill/>
        </p:spPr>
        <p:txBody>
          <a:bodyPr wrap="square" rtlCol="0">
            <a:spAutoFit/>
          </a:bodyPr>
          <a:lstStyle/>
          <a:p>
            <a:pPr algn="ctr"/>
            <a:r>
              <a:rPr lang="en-US" sz="1600" dirty="0" smtClean="0"/>
              <a:t>Fire size</a:t>
            </a:r>
            <a:endParaRPr lang="en-US" sz="1600" dirty="0"/>
          </a:p>
        </p:txBody>
      </p:sp>
      <p:sp>
        <p:nvSpPr>
          <p:cNvPr id="12" name="TextBox 11"/>
          <p:cNvSpPr txBox="1"/>
          <p:nvPr/>
        </p:nvSpPr>
        <p:spPr>
          <a:xfrm>
            <a:off x="3266351" y="5585378"/>
            <a:ext cx="200025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after 4 hours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1342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CCN(0.2%):</a:t>
            </a:r>
            <a:br>
              <a:rPr lang="en-US" dirty="0" smtClean="0"/>
            </a:br>
            <a:r>
              <a:rPr lang="en-US" sz="3600" dirty="0" smtClean="0"/>
              <a:t>Dilution/</a:t>
            </a:r>
            <a:r>
              <a:rPr lang="en-US" sz="3600" dirty="0" err="1" smtClean="0"/>
              <a:t>Evap</a:t>
            </a:r>
            <a:r>
              <a:rPr lang="en-US" sz="3600" dirty="0" smtClean="0"/>
              <a:t>: decrease CCN (background OA slows evaporation)</a:t>
            </a:r>
            <a:endParaRPr lang="en-US" sz="3600" dirty="0"/>
          </a:p>
        </p:txBody>
      </p:sp>
      <p:sp>
        <p:nvSpPr>
          <p:cNvPr id="4" name="Slide Number Placeholder 3"/>
          <p:cNvSpPr>
            <a:spLocks noGrp="1"/>
          </p:cNvSpPr>
          <p:nvPr>
            <p:ph type="sldNum" sz="quarter" idx="12"/>
          </p:nvPr>
        </p:nvSpPr>
        <p:spPr/>
        <p:txBody>
          <a:bodyPr/>
          <a:lstStyle/>
          <a:p>
            <a:fld id="{C8EB1178-F390-4081-BB4B-2EC951AD4D0D}" type="slidenum">
              <a:rPr lang="en-US" smtClean="0"/>
              <a:t>77</a:t>
            </a:fld>
            <a:endParaRPr lang="en-US"/>
          </a:p>
        </p:txBody>
      </p:sp>
      <p:pic>
        <p:nvPicPr>
          <p:cNvPr id="7" name="Shape 67"/>
          <p:cNvPicPr preferRelativeResize="0"/>
          <p:nvPr/>
        </p:nvPicPr>
        <p:blipFill rotWithShape="1">
          <a:blip r:embed="rId2">
            <a:alphaModFix/>
          </a:blip>
          <a:srcRect l="55322" t="13800" r="14726" b="66424"/>
          <a:stretch/>
        </p:blipFill>
        <p:spPr>
          <a:xfrm>
            <a:off x="5228101" y="2484585"/>
            <a:ext cx="2391899" cy="1622426"/>
          </a:xfrm>
          <a:prstGeom prst="rect">
            <a:avLst/>
          </a:prstGeom>
          <a:noFill/>
          <a:ln>
            <a:noFill/>
          </a:ln>
        </p:spPr>
      </p:pic>
      <p:pic>
        <p:nvPicPr>
          <p:cNvPr id="8" name="Shape 93"/>
          <p:cNvPicPr preferRelativeResize="0">
            <a:picLocks noChangeAspect="1"/>
          </p:cNvPicPr>
          <p:nvPr/>
        </p:nvPicPr>
        <p:blipFill rotWithShape="1">
          <a:blip r:embed="rId3">
            <a:alphaModFix/>
          </a:blip>
          <a:srcRect l="50000" t="55900"/>
          <a:stretch/>
        </p:blipFill>
        <p:spPr>
          <a:xfrm>
            <a:off x="312907" y="1799924"/>
            <a:ext cx="5020993" cy="4556425"/>
          </a:xfrm>
          <a:prstGeom prst="rect">
            <a:avLst/>
          </a:prstGeom>
          <a:noFill/>
          <a:ln>
            <a:noFill/>
          </a:ln>
        </p:spPr>
      </p:pic>
      <p:sp>
        <p:nvSpPr>
          <p:cNvPr id="9" name="Rectangle 8"/>
          <p:cNvSpPr/>
          <p:nvPr/>
        </p:nvSpPr>
        <p:spPr>
          <a:xfrm>
            <a:off x="3096606" y="1936192"/>
            <a:ext cx="753501" cy="2424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88536" y="1944215"/>
            <a:ext cx="753501" cy="2424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39970" y="1934588"/>
            <a:ext cx="753501" cy="2424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01497" y="4841381"/>
            <a:ext cx="2618071" cy="338554"/>
          </a:xfrm>
          <a:prstGeom prst="rect">
            <a:avLst/>
          </a:prstGeom>
          <a:noFill/>
        </p:spPr>
        <p:txBody>
          <a:bodyPr wrap="square" rtlCol="0">
            <a:spAutoFit/>
          </a:bodyPr>
          <a:lstStyle/>
          <a:p>
            <a:pPr algn="ctr"/>
            <a:r>
              <a:rPr lang="en-US" sz="1600" dirty="0" smtClean="0"/>
              <a:t>Background concentration</a:t>
            </a:r>
            <a:endParaRPr lang="en-US" sz="1600" dirty="0"/>
          </a:p>
        </p:txBody>
      </p:sp>
      <p:sp>
        <p:nvSpPr>
          <p:cNvPr id="13" name="TextBox 12"/>
          <p:cNvSpPr txBox="1"/>
          <p:nvPr/>
        </p:nvSpPr>
        <p:spPr>
          <a:xfrm rot="16200000">
            <a:off x="-996128" y="3008576"/>
            <a:ext cx="2618071" cy="338554"/>
          </a:xfrm>
          <a:prstGeom prst="rect">
            <a:avLst/>
          </a:prstGeom>
          <a:noFill/>
        </p:spPr>
        <p:txBody>
          <a:bodyPr wrap="square" rtlCol="0">
            <a:spAutoFit/>
          </a:bodyPr>
          <a:lstStyle/>
          <a:p>
            <a:pPr algn="ctr"/>
            <a:r>
              <a:rPr lang="en-US" sz="1600" dirty="0" smtClean="0"/>
              <a:t>Fire size</a:t>
            </a:r>
            <a:endParaRPr lang="en-US" sz="1600" dirty="0"/>
          </a:p>
        </p:txBody>
      </p:sp>
      <p:sp>
        <p:nvSpPr>
          <p:cNvPr id="14" name="TextBox 13"/>
          <p:cNvSpPr txBox="1"/>
          <p:nvPr/>
        </p:nvSpPr>
        <p:spPr>
          <a:xfrm>
            <a:off x="3266351" y="5585378"/>
            <a:ext cx="200025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after 4 hours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7072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CCN</a:t>
            </a:r>
            <a:r>
              <a:rPr lang="en-US" dirty="0"/>
              <a:t>(0.2%)</a:t>
            </a:r>
            <a:r>
              <a:rPr lang="en-US" dirty="0" smtClean="0"/>
              <a:t>:</a:t>
            </a:r>
            <a:br>
              <a:rPr lang="en-US" dirty="0" smtClean="0"/>
            </a:br>
            <a:r>
              <a:rPr lang="en-US" sz="3600" dirty="0" smtClean="0"/>
              <a:t>Coagulation kills CCN for big fires</a:t>
            </a:r>
            <a:endParaRPr lang="en-US" sz="3600" dirty="0"/>
          </a:p>
        </p:txBody>
      </p:sp>
      <p:sp>
        <p:nvSpPr>
          <p:cNvPr id="4" name="Slide Number Placeholder 3"/>
          <p:cNvSpPr>
            <a:spLocks noGrp="1"/>
          </p:cNvSpPr>
          <p:nvPr>
            <p:ph type="sldNum" sz="quarter" idx="12"/>
          </p:nvPr>
        </p:nvSpPr>
        <p:spPr/>
        <p:txBody>
          <a:bodyPr/>
          <a:lstStyle/>
          <a:p>
            <a:fld id="{C8EB1178-F390-4081-BB4B-2EC951AD4D0D}" type="slidenum">
              <a:rPr lang="en-US" smtClean="0"/>
              <a:t>78</a:t>
            </a:fld>
            <a:endParaRPr lang="en-US"/>
          </a:p>
        </p:txBody>
      </p:sp>
      <p:pic>
        <p:nvPicPr>
          <p:cNvPr id="7" name="Shape 67"/>
          <p:cNvPicPr preferRelativeResize="0"/>
          <p:nvPr/>
        </p:nvPicPr>
        <p:blipFill rotWithShape="1">
          <a:blip r:embed="rId2">
            <a:alphaModFix/>
          </a:blip>
          <a:srcRect l="55322" t="13800" r="14726" b="66424"/>
          <a:stretch/>
        </p:blipFill>
        <p:spPr>
          <a:xfrm>
            <a:off x="5228101" y="2484585"/>
            <a:ext cx="2391899" cy="1622426"/>
          </a:xfrm>
          <a:prstGeom prst="rect">
            <a:avLst/>
          </a:prstGeom>
          <a:noFill/>
          <a:ln>
            <a:noFill/>
          </a:ln>
        </p:spPr>
      </p:pic>
      <p:pic>
        <p:nvPicPr>
          <p:cNvPr id="8" name="Shape 93"/>
          <p:cNvPicPr preferRelativeResize="0">
            <a:picLocks noChangeAspect="1"/>
          </p:cNvPicPr>
          <p:nvPr/>
        </p:nvPicPr>
        <p:blipFill rotWithShape="1">
          <a:blip r:embed="rId3">
            <a:alphaModFix/>
          </a:blip>
          <a:srcRect l="50000" t="55900"/>
          <a:stretch/>
        </p:blipFill>
        <p:spPr>
          <a:xfrm>
            <a:off x="312907" y="1799924"/>
            <a:ext cx="5020993" cy="4556425"/>
          </a:xfrm>
          <a:prstGeom prst="rect">
            <a:avLst/>
          </a:prstGeom>
          <a:noFill/>
          <a:ln>
            <a:noFill/>
          </a:ln>
        </p:spPr>
      </p:pic>
      <p:sp>
        <p:nvSpPr>
          <p:cNvPr id="9" name="Rectangle 8"/>
          <p:cNvSpPr/>
          <p:nvPr/>
        </p:nvSpPr>
        <p:spPr>
          <a:xfrm>
            <a:off x="3368842" y="1936192"/>
            <a:ext cx="481265" cy="2424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25478" y="1944215"/>
            <a:ext cx="516559" cy="2424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175309" y="1934588"/>
            <a:ext cx="518162" cy="2424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01497" y="4841381"/>
            <a:ext cx="2618071" cy="338554"/>
          </a:xfrm>
          <a:prstGeom prst="rect">
            <a:avLst/>
          </a:prstGeom>
          <a:noFill/>
        </p:spPr>
        <p:txBody>
          <a:bodyPr wrap="square" rtlCol="0">
            <a:spAutoFit/>
          </a:bodyPr>
          <a:lstStyle/>
          <a:p>
            <a:pPr algn="ctr"/>
            <a:r>
              <a:rPr lang="en-US" sz="1600" dirty="0" smtClean="0"/>
              <a:t>Background concentration</a:t>
            </a:r>
            <a:endParaRPr lang="en-US" sz="1600" dirty="0"/>
          </a:p>
        </p:txBody>
      </p:sp>
      <p:sp>
        <p:nvSpPr>
          <p:cNvPr id="13" name="TextBox 12"/>
          <p:cNvSpPr txBox="1"/>
          <p:nvPr/>
        </p:nvSpPr>
        <p:spPr>
          <a:xfrm rot="16200000">
            <a:off x="-996128" y="3008576"/>
            <a:ext cx="2618071" cy="338554"/>
          </a:xfrm>
          <a:prstGeom prst="rect">
            <a:avLst/>
          </a:prstGeom>
          <a:noFill/>
        </p:spPr>
        <p:txBody>
          <a:bodyPr wrap="square" rtlCol="0">
            <a:spAutoFit/>
          </a:bodyPr>
          <a:lstStyle/>
          <a:p>
            <a:pPr algn="ctr"/>
            <a:r>
              <a:rPr lang="en-US" sz="1600" dirty="0" smtClean="0"/>
              <a:t>Fire size</a:t>
            </a:r>
            <a:endParaRPr lang="en-US" sz="1600" dirty="0"/>
          </a:p>
        </p:txBody>
      </p:sp>
      <p:sp>
        <p:nvSpPr>
          <p:cNvPr id="14" name="TextBox 13"/>
          <p:cNvSpPr txBox="1"/>
          <p:nvPr/>
        </p:nvSpPr>
        <p:spPr>
          <a:xfrm>
            <a:off x="3266351" y="5585378"/>
            <a:ext cx="200025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after 4 hours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0188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CCN</a:t>
            </a:r>
            <a:r>
              <a:rPr lang="en-US" dirty="0"/>
              <a:t>(0.2%)</a:t>
            </a:r>
            <a:r>
              <a:rPr lang="en-US" dirty="0" smtClean="0"/>
              <a:t>:</a:t>
            </a:r>
            <a:br>
              <a:rPr lang="en-US" dirty="0" smtClean="0"/>
            </a:br>
            <a:r>
              <a:rPr lang="en-US" sz="3600" dirty="0" smtClean="0"/>
              <a:t>SOA increases CCN (growing ultrafine particles)</a:t>
            </a:r>
            <a:endParaRPr lang="en-US" sz="3600" dirty="0"/>
          </a:p>
        </p:txBody>
      </p:sp>
      <p:sp>
        <p:nvSpPr>
          <p:cNvPr id="4" name="Slide Number Placeholder 3"/>
          <p:cNvSpPr>
            <a:spLocks noGrp="1"/>
          </p:cNvSpPr>
          <p:nvPr>
            <p:ph type="sldNum" sz="quarter" idx="12"/>
          </p:nvPr>
        </p:nvSpPr>
        <p:spPr/>
        <p:txBody>
          <a:bodyPr/>
          <a:lstStyle/>
          <a:p>
            <a:fld id="{C8EB1178-F390-4081-BB4B-2EC951AD4D0D}" type="slidenum">
              <a:rPr lang="en-US" smtClean="0"/>
              <a:t>79</a:t>
            </a:fld>
            <a:endParaRPr lang="en-US"/>
          </a:p>
        </p:txBody>
      </p:sp>
      <p:pic>
        <p:nvPicPr>
          <p:cNvPr id="7" name="Shape 67"/>
          <p:cNvPicPr preferRelativeResize="0"/>
          <p:nvPr/>
        </p:nvPicPr>
        <p:blipFill rotWithShape="1">
          <a:blip r:embed="rId2">
            <a:alphaModFix/>
          </a:blip>
          <a:srcRect l="55322" t="13800" r="14726" b="66424"/>
          <a:stretch/>
        </p:blipFill>
        <p:spPr>
          <a:xfrm>
            <a:off x="5228101" y="2484585"/>
            <a:ext cx="2391899" cy="1622426"/>
          </a:xfrm>
          <a:prstGeom prst="rect">
            <a:avLst/>
          </a:prstGeom>
          <a:noFill/>
          <a:ln>
            <a:noFill/>
          </a:ln>
        </p:spPr>
      </p:pic>
      <p:pic>
        <p:nvPicPr>
          <p:cNvPr id="8" name="Shape 93"/>
          <p:cNvPicPr preferRelativeResize="0">
            <a:picLocks noChangeAspect="1"/>
          </p:cNvPicPr>
          <p:nvPr/>
        </p:nvPicPr>
        <p:blipFill rotWithShape="1">
          <a:blip r:embed="rId3">
            <a:alphaModFix/>
          </a:blip>
          <a:srcRect l="50000" t="55900"/>
          <a:stretch/>
        </p:blipFill>
        <p:spPr>
          <a:xfrm>
            <a:off x="312907" y="1799924"/>
            <a:ext cx="5020993" cy="4556425"/>
          </a:xfrm>
          <a:prstGeom prst="rect">
            <a:avLst/>
          </a:prstGeom>
          <a:noFill/>
          <a:ln>
            <a:noFill/>
          </a:ln>
        </p:spPr>
      </p:pic>
      <p:sp>
        <p:nvSpPr>
          <p:cNvPr id="9" name="Rectangle 8"/>
          <p:cNvSpPr/>
          <p:nvPr/>
        </p:nvSpPr>
        <p:spPr>
          <a:xfrm>
            <a:off x="3590224" y="1936192"/>
            <a:ext cx="259884" cy="2424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46862" y="1944215"/>
            <a:ext cx="295175" cy="2424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25565" y="1934588"/>
            <a:ext cx="267905" cy="2424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01497" y="4841381"/>
            <a:ext cx="2618071" cy="338554"/>
          </a:xfrm>
          <a:prstGeom prst="rect">
            <a:avLst/>
          </a:prstGeom>
          <a:noFill/>
        </p:spPr>
        <p:txBody>
          <a:bodyPr wrap="square" rtlCol="0">
            <a:spAutoFit/>
          </a:bodyPr>
          <a:lstStyle/>
          <a:p>
            <a:pPr algn="ctr"/>
            <a:r>
              <a:rPr lang="en-US" sz="1600" dirty="0" smtClean="0"/>
              <a:t>Background concentration</a:t>
            </a:r>
            <a:endParaRPr lang="en-US" sz="1600" dirty="0"/>
          </a:p>
        </p:txBody>
      </p:sp>
      <p:sp>
        <p:nvSpPr>
          <p:cNvPr id="13" name="TextBox 12"/>
          <p:cNvSpPr txBox="1"/>
          <p:nvPr/>
        </p:nvSpPr>
        <p:spPr>
          <a:xfrm rot="16200000">
            <a:off x="-996128" y="3008576"/>
            <a:ext cx="2618071" cy="338554"/>
          </a:xfrm>
          <a:prstGeom prst="rect">
            <a:avLst/>
          </a:prstGeom>
          <a:noFill/>
        </p:spPr>
        <p:txBody>
          <a:bodyPr wrap="square" rtlCol="0">
            <a:spAutoFit/>
          </a:bodyPr>
          <a:lstStyle/>
          <a:p>
            <a:pPr algn="ctr"/>
            <a:r>
              <a:rPr lang="en-US" sz="1600" dirty="0" smtClean="0"/>
              <a:t>Fire size</a:t>
            </a:r>
            <a:endParaRPr lang="en-US" sz="1600" dirty="0"/>
          </a:p>
        </p:txBody>
      </p:sp>
      <p:sp>
        <p:nvSpPr>
          <p:cNvPr id="14" name="TextBox 13"/>
          <p:cNvSpPr txBox="1"/>
          <p:nvPr/>
        </p:nvSpPr>
        <p:spPr>
          <a:xfrm>
            <a:off x="3266351" y="5585378"/>
            <a:ext cx="200025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after 4 hours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020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Shape 150"/>
          <p:cNvSpPr txBox="1">
            <a:spLocks noGrp="1"/>
          </p:cNvSpPr>
          <p:nvPr>
            <p:ph type="title"/>
          </p:nvPr>
        </p:nvSpPr>
        <p:spPr>
          <a:xfrm>
            <a:off x="274750" y="133902"/>
            <a:ext cx="8520600" cy="572700"/>
          </a:xfrm>
          <a:prstGeom prst="rect">
            <a:avLst/>
          </a:prstGeom>
        </p:spPr>
        <p:txBody>
          <a:bodyPr spcFirstLastPara="1" wrap="square" lIns="91425" tIns="91425" rIns="91425" bIns="91425" anchor="t" anchorCtr="0">
            <a:noAutofit/>
          </a:bodyPr>
          <a:lstStyle/>
          <a:p>
            <a:pPr algn="l"/>
            <a:r>
              <a:rPr lang="en" sz="2800" dirty="0" smtClean="0">
                <a:solidFill>
                  <a:schemeClr val="tx1"/>
                </a:solidFill>
              </a:rPr>
              <a:t>Coagulation:</a:t>
            </a:r>
            <a:br>
              <a:rPr lang="en" sz="2800" dirty="0" smtClean="0">
                <a:solidFill>
                  <a:schemeClr val="tx1"/>
                </a:solidFill>
              </a:rPr>
            </a:br>
            <a:r>
              <a:rPr lang="en" sz="2800" dirty="0">
                <a:solidFill>
                  <a:schemeClr val="tx1"/>
                </a:solidFill>
              </a:rPr>
              <a:t>	</a:t>
            </a:r>
            <a:r>
              <a:rPr lang="en" sz="2800" dirty="0" smtClean="0">
                <a:solidFill>
                  <a:schemeClr val="tx1"/>
                </a:solidFill>
              </a:rPr>
              <a:t>(1) removes number</a:t>
            </a:r>
            <a:br>
              <a:rPr lang="en" sz="2800" dirty="0" smtClean="0">
                <a:solidFill>
                  <a:schemeClr val="tx1"/>
                </a:solidFill>
              </a:rPr>
            </a:br>
            <a:r>
              <a:rPr lang="en" sz="2800" dirty="0">
                <a:solidFill>
                  <a:schemeClr val="tx1"/>
                </a:solidFill>
              </a:rPr>
              <a:t>	</a:t>
            </a:r>
            <a:r>
              <a:rPr lang="en" sz="2800" dirty="0" smtClean="0">
                <a:solidFill>
                  <a:schemeClr val="tx1"/>
                </a:solidFill>
              </a:rPr>
              <a:t>(2) increases median diameter (</a:t>
            </a:r>
            <a:r>
              <a:rPr lang="en-US" sz="2800" dirty="0" err="1" smtClean="0">
                <a:solidFill>
                  <a:schemeClr val="tx1"/>
                </a:solidFill>
              </a:rPr>
              <a:t>D</a:t>
            </a:r>
            <a:r>
              <a:rPr lang="en-US" sz="2800" baseline="-25000" dirty="0" err="1" smtClean="0">
                <a:solidFill>
                  <a:schemeClr val="tx1"/>
                </a:solidFill>
              </a:rPr>
              <a:t>pg</a:t>
            </a:r>
            <a:r>
              <a:rPr lang="en-US" sz="2800" dirty="0" smtClean="0">
                <a:solidFill>
                  <a:schemeClr val="tx1"/>
                </a:solidFill>
              </a:rPr>
              <a:t>)</a:t>
            </a:r>
            <a:r>
              <a:rPr lang="en" sz="2800" dirty="0" smtClean="0">
                <a:solidFill>
                  <a:schemeClr val="tx1"/>
                </a:solidFill>
              </a:rPr>
              <a:t/>
            </a:r>
            <a:br>
              <a:rPr lang="en" sz="2800" dirty="0" smtClean="0">
                <a:solidFill>
                  <a:schemeClr val="tx1"/>
                </a:solidFill>
              </a:rPr>
            </a:br>
            <a:r>
              <a:rPr lang="en" sz="2800" dirty="0">
                <a:solidFill>
                  <a:schemeClr val="tx1"/>
                </a:solidFill>
              </a:rPr>
              <a:t>	</a:t>
            </a:r>
            <a:r>
              <a:rPr lang="en" sz="2800" dirty="0" smtClean="0">
                <a:solidFill>
                  <a:schemeClr val="tx1"/>
                </a:solidFill>
              </a:rPr>
              <a:t>(3) decreases modal width (</a:t>
            </a:r>
            <a:r>
              <a:rPr lang="el-GR" sz="2800" dirty="0" smtClean="0">
                <a:solidFill>
                  <a:schemeClr val="tx1"/>
                </a:solidFill>
              </a:rPr>
              <a:t>σ</a:t>
            </a:r>
            <a:r>
              <a:rPr lang="en-US" sz="2800" baseline="-25000" dirty="0" smtClean="0">
                <a:solidFill>
                  <a:schemeClr val="tx1"/>
                </a:solidFill>
              </a:rPr>
              <a:t>g</a:t>
            </a:r>
            <a:r>
              <a:rPr lang="en-US" sz="2800" dirty="0" smtClean="0">
                <a:solidFill>
                  <a:schemeClr val="tx1"/>
                </a:solidFill>
              </a:rPr>
              <a:t>)</a:t>
            </a:r>
            <a:endParaRPr sz="2800" baseline="-25000" dirty="0">
              <a:solidFill>
                <a:schemeClr val="tx1"/>
              </a:solidFill>
            </a:endParaRPr>
          </a:p>
        </p:txBody>
      </p:sp>
      <p:sp>
        <p:nvSpPr>
          <p:cNvPr id="151" name="Shape 151"/>
          <p:cNvSpPr txBox="1">
            <a:spLocks noGrp="1"/>
          </p:cNvSpPr>
          <p:nvPr>
            <p:ph type="sldNum" idx="12"/>
          </p:nvPr>
        </p:nvSpPr>
        <p:spPr>
          <a:xfrm>
            <a:off x="8472458" y="6328991"/>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n" kern="0">
                <a:solidFill>
                  <a:srgbClr val="595959"/>
                </a:solidFill>
                <a:latin typeface="Arial"/>
                <a:cs typeface="Arial"/>
                <a:sym typeface="Arial"/>
              </a:rPr>
              <a:pPr>
                <a:buClr>
                  <a:srgbClr val="000000"/>
                </a:buClr>
              </a:pPr>
              <a:t>8</a:t>
            </a:fld>
            <a:endParaRPr kern="0">
              <a:solidFill>
                <a:srgbClr val="595959"/>
              </a:solidFill>
              <a:latin typeface="Arial"/>
              <a:cs typeface="Arial"/>
              <a:sym typeface="Arial"/>
            </a:endParaRPr>
          </a:p>
        </p:txBody>
      </p:sp>
      <p:pic>
        <p:nvPicPr>
          <p:cNvPr id="152" name="Shape 152"/>
          <p:cNvPicPr preferRelativeResize="0">
            <a:picLocks noChangeAspect="1"/>
          </p:cNvPicPr>
          <p:nvPr/>
        </p:nvPicPr>
        <p:blipFill rotWithShape="1">
          <a:blip r:embed="rId3">
            <a:alphaModFix/>
          </a:blip>
          <a:srcRect b="6968"/>
          <a:stretch/>
        </p:blipFill>
        <p:spPr>
          <a:xfrm>
            <a:off x="1738581" y="2075768"/>
            <a:ext cx="5511696" cy="3800775"/>
          </a:xfrm>
          <a:prstGeom prst="rect">
            <a:avLst/>
          </a:prstGeom>
          <a:noFill/>
          <a:ln>
            <a:noFill/>
          </a:ln>
        </p:spPr>
      </p:pic>
      <p:sp>
        <p:nvSpPr>
          <p:cNvPr id="159" name="Shape 159"/>
          <p:cNvSpPr/>
          <p:nvPr/>
        </p:nvSpPr>
        <p:spPr>
          <a:xfrm>
            <a:off x="1390781" y="2648880"/>
            <a:ext cx="695100" cy="2892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61" name="Shape 161"/>
          <p:cNvSpPr txBox="1"/>
          <p:nvPr/>
        </p:nvSpPr>
        <p:spPr>
          <a:xfrm rot="-5400000">
            <a:off x="1451331" y="3707368"/>
            <a:ext cx="9603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1200" kern="0" dirty="0">
                <a:solidFill>
                  <a:srgbClr val="000000"/>
                </a:solidFill>
                <a:latin typeface="Arial"/>
                <a:cs typeface="Arial"/>
                <a:sym typeface="Arial"/>
              </a:rPr>
              <a:t>dN/dlogD</a:t>
            </a:r>
            <a:r>
              <a:rPr lang="en" sz="1200" kern="0" baseline="-25000" dirty="0">
                <a:solidFill>
                  <a:srgbClr val="000000"/>
                </a:solidFill>
                <a:latin typeface="Arial"/>
                <a:cs typeface="Arial"/>
                <a:sym typeface="Arial"/>
              </a:rPr>
              <a:t>p</a:t>
            </a:r>
            <a:endParaRPr sz="1200" kern="0" dirty="0">
              <a:solidFill>
                <a:srgbClr val="000000"/>
              </a:solidFill>
              <a:latin typeface="Arial"/>
              <a:cs typeface="Arial"/>
              <a:sym typeface="Arial"/>
            </a:endParaRPr>
          </a:p>
        </p:txBody>
      </p:sp>
      <p:sp>
        <p:nvSpPr>
          <p:cNvPr id="163" name="Shape 163"/>
          <p:cNvSpPr txBox="1"/>
          <p:nvPr/>
        </p:nvSpPr>
        <p:spPr>
          <a:xfrm>
            <a:off x="4432131" y="5777205"/>
            <a:ext cx="722700" cy="385800"/>
          </a:xfrm>
          <a:prstGeom prst="rect">
            <a:avLst/>
          </a:prstGeom>
          <a:noFill/>
          <a:ln>
            <a:noFill/>
          </a:ln>
        </p:spPr>
        <p:txBody>
          <a:bodyPr spcFirstLastPara="1" wrap="square" lIns="91425" tIns="91425" rIns="91425" bIns="91425" anchor="t" anchorCtr="0">
            <a:noAutofit/>
          </a:bodyPr>
          <a:lstStyle/>
          <a:p>
            <a:pPr>
              <a:buClr>
                <a:srgbClr val="000000"/>
              </a:buClr>
            </a:pPr>
            <a:r>
              <a:rPr lang="en" sz="1200" kern="0" dirty="0">
                <a:solidFill>
                  <a:srgbClr val="000000"/>
                </a:solidFill>
                <a:latin typeface="Arial"/>
                <a:cs typeface="Arial"/>
                <a:sym typeface="Arial"/>
              </a:rPr>
              <a:t>D</a:t>
            </a:r>
            <a:r>
              <a:rPr lang="en" sz="1200" kern="0" baseline="-25000" dirty="0">
                <a:solidFill>
                  <a:srgbClr val="000000"/>
                </a:solidFill>
                <a:latin typeface="Arial"/>
                <a:cs typeface="Arial"/>
                <a:sym typeface="Arial"/>
              </a:rPr>
              <a:t>p</a:t>
            </a:r>
            <a:r>
              <a:rPr lang="en" sz="1200" kern="0" dirty="0">
                <a:solidFill>
                  <a:srgbClr val="000000"/>
                </a:solidFill>
                <a:latin typeface="Arial"/>
                <a:cs typeface="Arial"/>
                <a:sym typeface="Arial"/>
              </a:rPr>
              <a:t> (μm)</a:t>
            </a:r>
            <a:endParaRPr sz="1200" kern="0" dirty="0">
              <a:solidFill>
                <a:srgbClr val="000000"/>
              </a:solidFill>
              <a:latin typeface="Arial"/>
              <a:cs typeface="Arial"/>
              <a:sym typeface="Arial"/>
            </a:endParaRPr>
          </a:p>
        </p:txBody>
      </p:sp>
      <p:sp>
        <p:nvSpPr>
          <p:cNvPr id="165" name="Shape 165"/>
          <p:cNvSpPr txBox="1"/>
          <p:nvPr/>
        </p:nvSpPr>
        <p:spPr>
          <a:xfrm>
            <a:off x="5433824" y="6273377"/>
            <a:ext cx="3979200" cy="489000"/>
          </a:xfrm>
          <a:prstGeom prst="rect">
            <a:avLst/>
          </a:prstGeom>
          <a:noFill/>
          <a:ln>
            <a:noFill/>
          </a:ln>
        </p:spPr>
        <p:txBody>
          <a:bodyPr spcFirstLastPara="1" wrap="square" lIns="91425" tIns="91425" rIns="91425" bIns="91425" anchor="ctr" anchorCtr="0">
            <a:noAutofit/>
          </a:bodyPr>
          <a:lstStyle/>
          <a:p>
            <a:pPr>
              <a:buClr>
                <a:srgbClr val="000000"/>
              </a:buClr>
            </a:pPr>
            <a:r>
              <a:rPr lang="en" sz="1200" kern="0" dirty="0">
                <a:solidFill>
                  <a:srgbClr val="595959"/>
                </a:solidFill>
                <a:latin typeface="Arial"/>
                <a:cs typeface="Arial"/>
                <a:sym typeface="Arial"/>
              </a:rPr>
              <a:t>http://pierce.atmos.colostate.edu/apps/mphys</a:t>
            </a:r>
            <a:endParaRPr sz="1200" kern="0" dirty="0">
              <a:solidFill>
                <a:srgbClr val="595959"/>
              </a:solidFill>
              <a:latin typeface="Arial"/>
              <a:cs typeface="Arial"/>
              <a:sym typeface="Arial"/>
            </a:endParaRPr>
          </a:p>
        </p:txBody>
      </p:sp>
    </p:spTree>
    <p:extLst>
      <p:ext uri="{BB962C8B-B14F-4D97-AF65-F5344CB8AC3E}">
        <p14:creationId xmlns:p14="http://schemas.microsoft.com/office/powerpoint/2010/main" val="24603093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CCN</a:t>
            </a:r>
            <a:r>
              <a:rPr lang="en-US" dirty="0"/>
              <a:t>(0.2%)</a:t>
            </a:r>
            <a:r>
              <a:rPr lang="en-US" dirty="0" smtClean="0"/>
              <a:t>:</a:t>
            </a:r>
            <a:br>
              <a:rPr lang="en-US" dirty="0" smtClean="0"/>
            </a:br>
            <a:r>
              <a:rPr lang="en-US" sz="3600" dirty="0" smtClean="0"/>
              <a:t>Overall: 	</a:t>
            </a:r>
            <a:r>
              <a:rPr lang="en-US" sz="3600" dirty="0" err="1" smtClean="0"/>
              <a:t>Coag</a:t>
            </a:r>
            <a:r>
              <a:rPr lang="en-US" sz="3600" dirty="0" smtClean="0"/>
              <a:t> death wins for big fires</a:t>
            </a:r>
            <a:br>
              <a:rPr lang="en-US" sz="3600" dirty="0" smtClean="0"/>
            </a:br>
            <a:r>
              <a:rPr lang="en-US" sz="3600" dirty="0" smtClean="0"/>
              <a:t>		SOA production wins for small fires</a:t>
            </a:r>
            <a:endParaRPr lang="en-US" sz="3600" dirty="0"/>
          </a:p>
        </p:txBody>
      </p:sp>
      <p:sp>
        <p:nvSpPr>
          <p:cNvPr id="4" name="Slide Number Placeholder 3"/>
          <p:cNvSpPr>
            <a:spLocks noGrp="1"/>
          </p:cNvSpPr>
          <p:nvPr>
            <p:ph type="sldNum" sz="quarter" idx="12"/>
          </p:nvPr>
        </p:nvSpPr>
        <p:spPr/>
        <p:txBody>
          <a:bodyPr/>
          <a:lstStyle/>
          <a:p>
            <a:fld id="{C8EB1178-F390-4081-BB4B-2EC951AD4D0D}" type="slidenum">
              <a:rPr lang="en-US" smtClean="0"/>
              <a:t>80</a:t>
            </a:fld>
            <a:endParaRPr lang="en-US"/>
          </a:p>
        </p:txBody>
      </p:sp>
      <p:pic>
        <p:nvPicPr>
          <p:cNvPr id="7" name="Shape 67"/>
          <p:cNvPicPr preferRelativeResize="0"/>
          <p:nvPr/>
        </p:nvPicPr>
        <p:blipFill rotWithShape="1">
          <a:blip r:embed="rId2">
            <a:alphaModFix/>
          </a:blip>
          <a:srcRect l="55322" t="13800" r="14726" b="66424"/>
          <a:stretch/>
        </p:blipFill>
        <p:spPr>
          <a:xfrm>
            <a:off x="5228101" y="2484585"/>
            <a:ext cx="2391899" cy="1622426"/>
          </a:xfrm>
          <a:prstGeom prst="rect">
            <a:avLst/>
          </a:prstGeom>
          <a:noFill/>
          <a:ln>
            <a:noFill/>
          </a:ln>
        </p:spPr>
      </p:pic>
      <p:pic>
        <p:nvPicPr>
          <p:cNvPr id="8" name="Shape 93"/>
          <p:cNvPicPr preferRelativeResize="0">
            <a:picLocks noChangeAspect="1"/>
          </p:cNvPicPr>
          <p:nvPr/>
        </p:nvPicPr>
        <p:blipFill rotWithShape="1">
          <a:blip r:embed="rId3">
            <a:alphaModFix/>
          </a:blip>
          <a:srcRect l="50000" t="55900"/>
          <a:stretch/>
        </p:blipFill>
        <p:spPr>
          <a:xfrm>
            <a:off x="312907" y="1799924"/>
            <a:ext cx="5020993" cy="4556425"/>
          </a:xfrm>
          <a:prstGeom prst="rect">
            <a:avLst/>
          </a:prstGeom>
          <a:noFill/>
          <a:ln>
            <a:noFill/>
          </a:ln>
        </p:spPr>
      </p:pic>
      <p:sp>
        <p:nvSpPr>
          <p:cNvPr id="12" name="TextBox 11"/>
          <p:cNvSpPr txBox="1"/>
          <p:nvPr/>
        </p:nvSpPr>
        <p:spPr>
          <a:xfrm>
            <a:off x="1801497" y="4841381"/>
            <a:ext cx="2618071" cy="338554"/>
          </a:xfrm>
          <a:prstGeom prst="rect">
            <a:avLst/>
          </a:prstGeom>
          <a:noFill/>
        </p:spPr>
        <p:txBody>
          <a:bodyPr wrap="square" rtlCol="0">
            <a:spAutoFit/>
          </a:bodyPr>
          <a:lstStyle/>
          <a:p>
            <a:pPr algn="ctr"/>
            <a:r>
              <a:rPr lang="en-US" sz="1600" dirty="0" smtClean="0"/>
              <a:t>Background concentration</a:t>
            </a:r>
            <a:endParaRPr lang="en-US" sz="1600" dirty="0"/>
          </a:p>
        </p:txBody>
      </p:sp>
      <p:sp>
        <p:nvSpPr>
          <p:cNvPr id="13" name="TextBox 12"/>
          <p:cNvSpPr txBox="1"/>
          <p:nvPr/>
        </p:nvSpPr>
        <p:spPr>
          <a:xfrm rot="16200000">
            <a:off x="-996128" y="3008576"/>
            <a:ext cx="2618071" cy="338554"/>
          </a:xfrm>
          <a:prstGeom prst="rect">
            <a:avLst/>
          </a:prstGeom>
          <a:noFill/>
        </p:spPr>
        <p:txBody>
          <a:bodyPr wrap="square" rtlCol="0">
            <a:spAutoFit/>
          </a:bodyPr>
          <a:lstStyle/>
          <a:p>
            <a:pPr algn="ctr"/>
            <a:r>
              <a:rPr lang="en-US" sz="1600" dirty="0" smtClean="0"/>
              <a:t>Fire size</a:t>
            </a:r>
            <a:endParaRPr lang="en-US" sz="1600" dirty="0"/>
          </a:p>
        </p:txBody>
      </p:sp>
      <p:sp>
        <p:nvSpPr>
          <p:cNvPr id="9" name="TextBox 8"/>
          <p:cNvSpPr txBox="1"/>
          <p:nvPr/>
        </p:nvSpPr>
        <p:spPr>
          <a:xfrm>
            <a:off x="3266351" y="5585378"/>
            <a:ext cx="200025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after 4 hours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444135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Extinction:</a:t>
            </a:r>
            <a:br>
              <a:rPr lang="en-US" dirty="0" smtClean="0"/>
            </a:br>
            <a:r>
              <a:rPr lang="en-US" sz="3600" dirty="0" smtClean="0"/>
              <a:t>Similar to OA mass changes, but coagulation increase extinction for large fires</a:t>
            </a:r>
            <a:endParaRPr lang="en-US" sz="3600" dirty="0"/>
          </a:p>
        </p:txBody>
      </p:sp>
      <p:sp>
        <p:nvSpPr>
          <p:cNvPr id="4" name="Slide Number Placeholder 3"/>
          <p:cNvSpPr>
            <a:spLocks noGrp="1"/>
          </p:cNvSpPr>
          <p:nvPr>
            <p:ph type="sldNum" sz="quarter" idx="12"/>
          </p:nvPr>
        </p:nvSpPr>
        <p:spPr/>
        <p:txBody>
          <a:bodyPr/>
          <a:lstStyle/>
          <a:p>
            <a:fld id="{C8EB1178-F390-4081-BB4B-2EC951AD4D0D}" type="slidenum">
              <a:rPr lang="en-US" smtClean="0"/>
              <a:t>81</a:t>
            </a:fld>
            <a:endParaRPr lang="en-US"/>
          </a:p>
        </p:txBody>
      </p:sp>
      <p:pic>
        <p:nvPicPr>
          <p:cNvPr id="5" name="Shape 67"/>
          <p:cNvPicPr preferRelativeResize="0"/>
          <p:nvPr/>
        </p:nvPicPr>
        <p:blipFill rotWithShape="1">
          <a:blip r:embed="rId2">
            <a:alphaModFix/>
          </a:blip>
          <a:srcRect l="55322" t="13800" r="14726" b="66424"/>
          <a:stretch/>
        </p:blipFill>
        <p:spPr>
          <a:xfrm>
            <a:off x="5532901" y="3157574"/>
            <a:ext cx="2391899" cy="1622426"/>
          </a:xfrm>
          <a:prstGeom prst="rect">
            <a:avLst/>
          </a:prstGeom>
          <a:noFill/>
          <a:ln>
            <a:noFill/>
          </a:ln>
        </p:spPr>
      </p:pic>
      <p:pic>
        <p:nvPicPr>
          <p:cNvPr id="6" name="Shape 91"/>
          <p:cNvPicPr preferRelativeResize="0">
            <a:picLocks noChangeAspect="1"/>
          </p:cNvPicPr>
          <p:nvPr/>
        </p:nvPicPr>
        <p:blipFill rotWithShape="1">
          <a:blip r:embed="rId3">
            <a:alphaModFix/>
          </a:blip>
          <a:srcRect t="55299" r="50211"/>
          <a:stretch/>
        </p:blipFill>
        <p:spPr>
          <a:xfrm>
            <a:off x="375386" y="1720303"/>
            <a:ext cx="4985886" cy="4605904"/>
          </a:xfrm>
          <a:prstGeom prst="rect">
            <a:avLst/>
          </a:prstGeom>
          <a:noFill/>
          <a:ln>
            <a:noFill/>
          </a:ln>
        </p:spPr>
      </p:pic>
      <p:sp>
        <p:nvSpPr>
          <p:cNvPr id="7" name="TextBox 6"/>
          <p:cNvSpPr txBox="1"/>
          <p:nvPr/>
        </p:nvSpPr>
        <p:spPr>
          <a:xfrm>
            <a:off x="1926624" y="4793256"/>
            <a:ext cx="2618071" cy="338554"/>
          </a:xfrm>
          <a:prstGeom prst="rect">
            <a:avLst/>
          </a:prstGeom>
          <a:noFill/>
        </p:spPr>
        <p:txBody>
          <a:bodyPr wrap="square" rtlCol="0">
            <a:spAutoFit/>
          </a:bodyPr>
          <a:lstStyle/>
          <a:p>
            <a:pPr algn="ctr"/>
            <a:r>
              <a:rPr lang="en-US" sz="1600" dirty="0" smtClean="0"/>
              <a:t>Background concentration</a:t>
            </a:r>
            <a:endParaRPr lang="en-US" sz="1600" dirty="0"/>
          </a:p>
        </p:txBody>
      </p:sp>
      <p:sp>
        <p:nvSpPr>
          <p:cNvPr id="8" name="TextBox 7"/>
          <p:cNvSpPr txBox="1"/>
          <p:nvPr/>
        </p:nvSpPr>
        <p:spPr>
          <a:xfrm rot="16200000">
            <a:off x="-871001" y="2960451"/>
            <a:ext cx="2618071" cy="338554"/>
          </a:xfrm>
          <a:prstGeom prst="rect">
            <a:avLst/>
          </a:prstGeom>
          <a:noFill/>
        </p:spPr>
        <p:txBody>
          <a:bodyPr wrap="square" rtlCol="0">
            <a:spAutoFit/>
          </a:bodyPr>
          <a:lstStyle/>
          <a:p>
            <a:pPr algn="ctr"/>
            <a:r>
              <a:rPr lang="en-US" sz="1600" dirty="0" smtClean="0"/>
              <a:t>Fire size</a:t>
            </a:r>
            <a:endParaRPr lang="en-US" sz="1600" dirty="0"/>
          </a:p>
        </p:txBody>
      </p:sp>
      <p:sp>
        <p:nvSpPr>
          <p:cNvPr id="9" name="TextBox 8"/>
          <p:cNvSpPr txBox="1"/>
          <p:nvPr/>
        </p:nvSpPr>
        <p:spPr>
          <a:xfrm>
            <a:off x="4055623" y="5575120"/>
            <a:ext cx="200025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after 4 hours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2075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7012"/>
            <a:ext cx="8229600" cy="1143000"/>
          </a:xfrm>
        </p:spPr>
        <p:txBody>
          <a:bodyPr>
            <a:normAutofit/>
          </a:bodyPr>
          <a:lstStyle/>
          <a:p>
            <a:pPr algn="l"/>
            <a:r>
              <a:rPr lang="en-US" dirty="0" smtClean="0"/>
              <a:t>Mass again</a:t>
            </a:r>
            <a:endParaRPr lang="en-US" sz="3600" dirty="0"/>
          </a:p>
        </p:txBody>
      </p:sp>
      <p:sp>
        <p:nvSpPr>
          <p:cNvPr id="4" name="Slide Number Placeholder 3"/>
          <p:cNvSpPr>
            <a:spLocks noGrp="1"/>
          </p:cNvSpPr>
          <p:nvPr>
            <p:ph type="sldNum" sz="quarter" idx="12"/>
          </p:nvPr>
        </p:nvSpPr>
        <p:spPr/>
        <p:txBody>
          <a:bodyPr/>
          <a:lstStyle/>
          <a:p>
            <a:fld id="{C8EB1178-F390-4081-BB4B-2EC951AD4D0D}" type="slidenum">
              <a:rPr lang="en-US" smtClean="0"/>
              <a:t>82</a:t>
            </a:fld>
            <a:endParaRPr lang="en-US"/>
          </a:p>
        </p:txBody>
      </p:sp>
      <p:pic>
        <p:nvPicPr>
          <p:cNvPr id="10" name="Shape 77"/>
          <p:cNvPicPr preferRelativeResize="0">
            <a:picLocks noChangeAspect="1"/>
          </p:cNvPicPr>
          <p:nvPr/>
        </p:nvPicPr>
        <p:blipFill rotWithShape="1">
          <a:blip r:embed="rId2">
            <a:alphaModFix/>
          </a:blip>
          <a:srcRect l="57980" t="13757" r="16169" b="69102"/>
          <a:stretch/>
        </p:blipFill>
        <p:spPr>
          <a:xfrm>
            <a:off x="5688531" y="3144587"/>
            <a:ext cx="2148204" cy="1463295"/>
          </a:xfrm>
          <a:prstGeom prst="rect">
            <a:avLst/>
          </a:prstGeom>
          <a:noFill/>
          <a:ln>
            <a:noFill/>
          </a:ln>
        </p:spPr>
      </p:pic>
      <p:pic>
        <p:nvPicPr>
          <p:cNvPr id="11" name="Shape 86"/>
          <p:cNvPicPr preferRelativeResize="0">
            <a:picLocks noChangeAspect="1"/>
          </p:cNvPicPr>
          <p:nvPr/>
        </p:nvPicPr>
        <p:blipFill rotWithShape="1">
          <a:blip r:embed="rId3">
            <a:alphaModFix/>
          </a:blip>
          <a:srcRect t="5803" r="49573" b="49655"/>
          <a:stretch/>
        </p:blipFill>
        <p:spPr>
          <a:xfrm>
            <a:off x="363822" y="1719309"/>
            <a:ext cx="4920538" cy="4471983"/>
          </a:xfrm>
          <a:prstGeom prst="rect">
            <a:avLst/>
          </a:prstGeom>
          <a:noFill/>
          <a:ln>
            <a:noFill/>
          </a:ln>
        </p:spPr>
      </p:pic>
      <p:sp>
        <p:nvSpPr>
          <p:cNvPr id="12" name="TextBox 11"/>
          <p:cNvSpPr txBox="1"/>
          <p:nvPr/>
        </p:nvSpPr>
        <p:spPr>
          <a:xfrm>
            <a:off x="3899734" y="5538834"/>
            <a:ext cx="200025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after 4 hours</a:t>
            </a:r>
            <a:endParaRPr lang="en-US" sz="1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828798" y="4664197"/>
            <a:ext cx="2618071" cy="338554"/>
          </a:xfrm>
          <a:prstGeom prst="rect">
            <a:avLst/>
          </a:prstGeom>
          <a:noFill/>
        </p:spPr>
        <p:txBody>
          <a:bodyPr wrap="square" rtlCol="0">
            <a:spAutoFit/>
          </a:bodyPr>
          <a:lstStyle/>
          <a:p>
            <a:pPr algn="ctr"/>
            <a:r>
              <a:rPr lang="en-US" sz="1600" dirty="0" smtClean="0"/>
              <a:t>Background concentration</a:t>
            </a:r>
            <a:endParaRPr lang="en-US" sz="1600" dirty="0"/>
          </a:p>
        </p:txBody>
      </p:sp>
      <p:sp>
        <p:nvSpPr>
          <p:cNvPr id="14" name="TextBox 13"/>
          <p:cNvSpPr txBox="1"/>
          <p:nvPr/>
        </p:nvSpPr>
        <p:spPr>
          <a:xfrm rot="16200000">
            <a:off x="-968827" y="2831392"/>
            <a:ext cx="2618071" cy="338554"/>
          </a:xfrm>
          <a:prstGeom prst="rect">
            <a:avLst/>
          </a:prstGeom>
          <a:noFill/>
        </p:spPr>
        <p:txBody>
          <a:bodyPr wrap="square" rtlCol="0">
            <a:spAutoFit/>
          </a:bodyPr>
          <a:lstStyle/>
          <a:p>
            <a:pPr algn="ctr"/>
            <a:r>
              <a:rPr lang="en-US" sz="1600" dirty="0" smtClean="0"/>
              <a:t>Fire size</a:t>
            </a:r>
            <a:endParaRPr lang="en-US" sz="1600" dirty="0"/>
          </a:p>
        </p:txBody>
      </p:sp>
    </p:spTree>
    <p:extLst>
      <p:ext uri="{BB962C8B-B14F-4D97-AF65-F5344CB8AC3E}">
        <p14:creationId xmlns:p14="http://schemas.microsoft.com/office/powerpoint/2010/main" val="20084350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Coagulation pushes mass to sizes with higher mass-scattering efficiency</a:t>
            </a:r>
            <a:endParaRPr lang="en-US" dirty="0"/>
          </a:p>
        </p:txBody>
      </p:sp>
      <p:sp>
        <p:nvSpPr>
          <p:cNvPr id="4" name="Slide Number Placeholder 3"/>
          <p:cNvSpPr>
            <a:spLocks noGrp="1"/>
          </p:cNvSpPr>
          <p:nvPr>
            <p:ph type="sldNum" sz="quarter" idx="12"/>
          </p:nvPr>
        </p:nvSpPr>
        <p:spPr/>
        <p:txBody>
          <a:bodyPr/>
          <a:lstStyle/>
          <a:p>
            <a:fld id="{C8EB1178-F390-4081-BB4B-2EC951AD4D0D}" type="slidenum">
              <a:rPr lang="en-US" smtClean="0"/>
              <a:t>83</a:t>
            </a:fld>
            <a:endParaRPr lang="en-US"/>
          </a:p>
        </p:txBody>
      </p:sp>
      <p:pic>
        <p:nvPicPr>
          <p:cNvPr id="6" name="Shape 424"/>
          <p:cNvPicPr preferRelativeResize="0"/>
          <p:nvPr/>
        </p:nvPicPr>
        <p:blipFill rotWithShape="1">
          <a:blip r:embed="rId2">
            <a:alphaModFix/>
          </a:blip>
          <a:srcRect r="51329"/>
          <a:stretch/>
        </p:blipFill>
        <p:spPr>
          <a:xfrm>
            <a:off x="1296607" y="2013690"/>
            <a:ext cx="6144427" cy="4630390"/>
          </a:xfrm>
          <a:prstGeom prst="rect">
            <a:avLst/>
          </a:prstGeom>
          <a:noFill/>
          <a:ln>
            <a:noFill/>
          </a:ln>
        </p:spPr>
      </p:pic>
    </p:spTree>
    <p:extLst>
      <p:ext uri="{BB962C8B-B14F-4D97-AF65-F5344CB8AC3E}">
        <p14:creationId xmlns:p14="http://schemas.microsoft.com/office/powerpoint/2010/main" val="10502068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2"/>
            <a:ext cx="8458200" cy="1143000"/>
          </a:xfrm>
        </p:spPr>
        <p:txBody>
          <a:bodyPr>
            <a:normAutofit/>
          </a:bodyPr>
          <a:lstStyle/>
          <a:p>
            <a:pPr algn="l"/>
            <a:r>
              <a:rPr lang="en-US" sz="3200" dirty="0" smtClean="0"/>
              <a:t>When do we expect processes to dominate?</a:t>
            </a:r>
            <a:endParaRPr lang="en-US" sz="3200" dirty="0"/>
          </a:p>
        </p:txBody>
      </p:sp>
      <p:sp>
        <p:nvSpPr>
          <p:cNvPr id="4" name="Slide Number Placeholder 3"/>
          <p:cNvSpPr>
            <a:spLocks noGrp="1"/>
          </p:cNvSpPr>
          <p:nvPr>
            <p:ph type="sldNum" sz="quarter" idx="12"/>
          </p:nvPr>
        </p:nvSpPr>
        <p:spPr>
          <a:xfrm>
            <a:off x="6561589" y="6356350"/>
            <a:ext cx="2133600" cy="365125"/>
          </a:xfrm>
        </p:spPr>
        <p:txBody>
          <a:bodyPr/>
          <a:lstStyle/>
          <a:p>
            <a:fld id="{C8EB1178-F390-4081-BB4B-2EC951AD4D0D}" type="slidenum">
              <a:rPr lang="en-US" smtClean="0"/>
              <a:t>84</a:t>
            </a:fld>
            <a:endParaRPr lang="en-US"/>
          </a:p>
        </p:txBody>
      </p:sp>
      <p:pic>
        <p:nvPicPr>
          <p:cNvPr id="7" name="Picture 6" descr="FIREXpaper1_schematics (dragged).pdf"/>
          <p:cNvPicPr>
            <a:picLocks noChangeAspect="1"/>
          </p:cNvPicPr>
          <p:nvPr/>
        </p:nvPicPr>
        <p:blipFill rotWithShape="1">
          <a:blip r:embed="rId2" cstate="print">
            <a:extLst>
              <a:ext uri="{28A0092B-C50C-407E-A947-70E740481C1C}">
                <a14:useLocalDpi xmlns:a14="http://schemas.microsoft.com/office/drawing/2010/main" val="0"/>
              </a:ext>
            </a:extLst>
          </a:blip>
          <a:srcRect l="17240"/>
          <a:stretch/>
        </p:blipFill>
        <p:spPr>
          <a:xfrm>
            <a:off x="5426069" y="1072174"/>
            <a:ext cx="2800002" cy="2537460"/>
          </a:xfrm>
          <a:prstGeom prst="rect">
            <a:avLst/>
          </a:prstGeom>
        </p:spPr>
      </p:pic>
      <p:pic>
        <p:nvPicPr>
          <p:cNvPr id="8" name="Picture 7" descr="FIREXpaper1_schematics (dragged).pdf"/>
          <p:cNvPicPr>
            <a:picLocks noChangeAspect="1"/>
          </p:cNvPicPr>
          <p:nvPr/>
        </p:nvPicPr>
        <p:blipFill rotWithShape="1">
          <a:blip r:embed="rId3" cstate="print">
            <a:extLst>
              <a:ext uri="{28A0092B-C50C-407E-A947-70E740481C1C}">
                <a14:useLocalDpi xmlns:a14="http://schemas.microsoft.com/office/drawing/2010/main" val="0"/>
              </a:ext>
            </a:extLst>
          </a:blip>
          <a:srcRect l="19112" t="28017" r="39220" b="54729"/>
          <a:stretch/>
        </p:blipFill>
        <p:spPr>
          <a:xfrm>
            <a:off x="6257906" y="879580"/>
            <a:ext cx="1143037" cy="354984"/>
          </a:xfrm>
          <a:prstGeom prst="rect">
            <a:avLst/>
          </a:prstGeom>
        </p:spPr>
      </p:pic>
      <p:pic>
        <p:nvPicPr>
          <p:cNvPr id="9" name="Picture 8" descr="FIREXpaper1_schematics (dragged).pdf"/>
          <p:cNvPicPr>
            <a:picLocks noChangeAspect="1"/>
          </p:cNvPicPr>
          <p:nvPr/>
        </p:nvPicPr>
        <p:blipFill rotWithShape="1">
          <a:blip r:embed="rId4" cstate="print">
            <a:extLst>
              <a:ext uri="{28A0092B-C50C-407E-A947-70E740481C1C}">
                <a14:useLocalDpi xmlns:a14="http://schemas.microsoft.com/office/drawing/2010/main" val="0"/>
              </a:ext>
            </a:extLst>
          </a:blip>
          <a:srcRect l="18079" r="2424"/>
          <a:stretch/>
        </p:blipFill>
        <p:spPr>
          <a:xfrm>
            <a:off x="5369764" y="3861894"/>
            <a:ext cx="2762298" cy="2606040"/>
          </a:xfrm>
          <a:prstGeom prst="rect">
            <a:avLst/>
          </a:prstGeom>
        </p:spPr>
      </p:pic>
      <p:pic>
        <p:nvPicPr>
          <p:cNvPr id="10" name="Picture 9" descr="FIREXpaper1_schematics (dragged).pdf"/>
          <p:cNvPicPr>
            <a:picLocks noChangeAspect="1"/>
          </p:cNvPicPr>
          <p:nvPr/>
        </p:nvPicPr>
        <p:blipFill rotWithShape="1">
          <a:blip r:embed="rId5" cstate="print">
            <a:extLst>
              <a:ext uri="{28A0092B-C50C-407E-A947-70E740481C1C}">
                <a14:useLocalDpi xmlns:a14="http://schemas.microsoft.com/office/drawing/2010/main" val="0"/>
              </a:ext>
            </a:extLst>
          </a:blip>
          <a:srcRect l="36682" t="66324" r="21294" b="16422"/>
          <a:stretch/>
        </p:blipFill>
        <p:spPr>
          <a:xfrm>
            <a:off x="6404634" y="3683960"/>
            <a:ext cx="1152803" cy="354984"/>
          </a:xfrm>
          <a:prstGeom prst="rect">
            <a:avLst/>
          </a:prstGeom>
        </p:spPr>
      </p:pic>
      <p:sp>
        <p:nvSpPr>
          <p:cNvPr id="11" name="TextBox 10"/>
          <p:cNvSpPr txBox="1"/>
          <p:nvPr/>
        </p:nvSpPr>
        <p:spPr>
          <a:xfrm>
            <a:off x="3196142" y="6326296"/>
            <a:ext cx="2727208" cy="276999"/>
          </a:xfrm>
          <a:prstGeom prst="rect">
            <a:avLst/>
          </a:prstGeom>
          <a:noFill/>
        </p:spPr>
        <p:txBody>
          <a:bodyPr wrap="square" rtlCol="0">
            <a:spAutoFit/>
          </a:bodyPr>
          <a:lstStyle/>
          <a:p>
            <a:pPr algn="ctr"/>
            <a:r>
              <a:rPr lang="en-US" sz="1200" b="1" dirty="0" smtClean="0">
                <a:latin typeface="Times"/>
                <a:cs typeface="Times"/>
              </a:rPr>
              <a:t>Background concentration</a:t>
            </a:r>
            <a:endParaRPr lang="en-US" sz="1200" b="1" dirty="0">
              <a:latin typeface="Times"/>
              <a:cs typeface="Times"/>
            </a:endParaRPr>
          </a:p>
        </p:txBody>
      </p:sp>
      <p:pic>
        <p:nvPicPr>
          <p:cNvPr id="12" name="Picture 11" descr="FIREXpaper1_schematics (dragged).pdf"/>
          <p:cNvPicPr>
            <a:picLocks noChangeAspect="1"/>
          </p:cNvPicPr>
          <p:nvPr/>
        </p:nvPicPr>
        <p:blipFill rotWithShape="1">
          <a:blip r:embed="rId6" cstate="print">
            <a:extLst>
              <a:ext uri="{28A0092B-C50C-407E-A947-70E740481C1C}">
                <a14:useLocalDpi xmlns:a14="http://schemas.microsoft.com/office/drawing/2010/main" val="0"/>
              </a:ext>
            </a:extLst>
          </a:blip>
          <a:srcRect l="1306" r="2774"/>
          <a:stretch/>
        </p:blipFill>
        <p:spPr>
          <a:xfrm>
            <a:off x="479587" y="1212994"/>
            <a:ext cx="3157533" cy="2468880"/>
          </a:xfrm>
          <a:prstGeom prst="rect">
            <a:avLst/>
          </a:prstGeom>
        </p:spPr>
      </p:pic>
      <p:pic>
        <p:nvPicPr>
          <p:cNvPr id="13" name="Picture 12" descr="FIREXpaper1_schematics (dragged).pdf"/>
          <p:cNvPicPr>
            <a:picLocks noChangeAspect="1"/>
          </p:cNvPicPr>
          <p:nvPr/>
        </p:nvPicPr>
        <p:blipFill rotWithShape="1">
          <a:blip r:embed="rId7" cstate="print">
            <a:extLst>
              <a:ext uri="{28A0092B-C50C-407E-A947-70E740481C1C}">
                <a14:useLocalDpi xmlns:a14="http://schemas.microsoft.com/office/drawing/2010/main" val="0"/>
              </a:ext>
            </a:extLst>
          </a:blip>
          <a:srcRect l="34901" r="22243" b="83538"/>
          <a:stretch/>
        </p:blipFill>
        <p:spPr>
          <a:xfrm>
            <a:off x="1748663" y="951941"/>
            <a:ext cx="1175626" cy="338689"/>
          </a:xfrm>
          <a:prstGeom prst="rect">
            <a:avLst/>
          </a:prstGeom>
        </p:spPr>
      </p:pic>
      <p:pic>
        <p:nvPicPr>
          <p:cNvPr id="15" name="Picture 14" descr="FIREXpaper1_schematics (dragged).pdf"/>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309" y="3998111"/>
            <a:ext cx="3200400" cy="2400300"/>
          </a:xfrm>
          <a:prstGeom prst="rect">
            <a:avLst/>
          </a:prstGeom>
        </p:spPr>
      </p:pic>
      <p:pic>
        <p:nvPicPr>
          <p:cNvPr id="14" name="Picture 13" descr="FIREXpaper1_schematics (dragged).pdf"/>
          <p:cNvPicPr>
            <a:picLocks noChangeAspect="1"/>
          </p:cNvPicPr>
          <p:nvPr/>
        </p:nvPicPr>
        <p:blipFill rotWithShape="1">
          <a:blip r:embed="rId9" cstate="print">
            <a:extLst>
              <a:ext uri="{28A0092B-C50C-407E-A947-70E740481C1C}">
                <a14:useLocalDpi xmlns:a14="http://schemas.microsoft.com/office/drawing/2010/main" val="0"/>
              </a:ext>
            </a:extLst>
          </a:blip>
          <a:srcRect l="42736" t="49545" r="21175" b="42884"/>
          <a:stretch/>
        </p:blipFill>
        <p:spPr>
          <a:xfrm>
            <a:off x="2115400" y="3929333"/>
            <a:ext cx="989993" cy="155766"/>
          </a:xfrm>
          <a:prstGeom prst="rect">
            <a:avLst/>
          </a:prstGeom>
        </p:spPr>
      </p:pic>
      <p:sp>
        <p:nvSpPr>
          <p:cNvPr id="17" name="TextBox 16"/>
          <p:cNvSpPr txBox="1"/>
          <p:nvPr/>
        </p:nvSpPr>
        <p:spPr>
          <a:xfrm>
            <a:off x="3196142" y="3579381"/>
            <a:ext cx="2727208" cy="276999"/>
          </a:xfrm>
          <a:prstGeom prst="rect">
            <a:avLst/>
          </a:prstGeom>
          <a:noFill/>
        </p:spPr>
        <p:txBody>
          <a:bodyPr wrap="square" rtlCol="0">
            <a:spAutoFit/>
          </a:bodyPr>
          <a:lstStyle/>
          <a:p>
            <a:pPr algn="ctr"/>
            <a:r>
              <a:rPr lang="en-US" sz="1200" b="1" dirty="0" smtClean="0">
                <a:latin typeface="Times"/>
                <a:cs typeface="Times"/>
              </a:rPr>
              <a:t>Background concentration</a:t>
            </a:r>
            <a:endParaRPr lang="en-US" sz="1200" b="1" dirty="0">
              <a:latin typeface="Times"/>
              <a:cs typeface="Times"/>
            </a:endParaRPr>
          </a:p>
        </p:txBody>
      </p:sp>
    </p:spTree>
    <p:extLst>
      <p:ext uri="{BB962C8B-B14F-4D97-AF65-F5344CB8AC3E}">
        <p14:creationId xmlns:p14="http://schemas.microsoft.com/office/powerpoint/2010/main" val="30592542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Fires by number…</a:t>
            </a:r>
            <a:endParaRPr lang="en-US" dirty="0"/>
          </a:p>
        </p:txBody>
      </p:sp>
      <p:sp>
        <p:nvSpPr>
          <p:cNvPr id="4" name="Slide Number Placeholder 3"/>
          <p:cNvSpPr>
            <a:spLocks noGrp="1"/>
          </p:cNvSpPr>
          <p:nvPr>
            <p:ph type="sldNum" sz="quarter" idx="12"/>
          </p:nvPr>
        </p:nvSpPr>
        <p:spPr/>
        <p:txBody>
          <a:bodyPr/>
          <a:lstStyle/>
          <a:p>
            <a:fld id="{C8EB1178-F390-4081-BB4B-2EC951AD4D0D}" type="slidenum">
              <a:rPr lang="en-US" smtClean="0"/>
              <a:t>85</a:t>
            </a:fld>
            <a:endParaRPr lang="en-US"/>
          </a:p>
        </p:txBody>
      </p:sp>
      <p:pic>
        <p:nvPicPr>
          <p:cNvPr id="16386" name="Picture 2" descr="https://lh5.googleusercontent.com/qr9k8mjEuOJwmXwULXy32F73lgusgaf9OSc7aOACKqsvZS13pHEeS21LEL83wD_wSzXA65D64bugJrFuvpePI1zJsBgjNoJ1PfoOrQ0YSmV-bDYBilaq4ii9JswP1lwHSa8MCe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9850" y="1417638"/>
            <a:ext cx="5943600" cy="49625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47875" y="5581650"/>
            <a:ext cx="5076825" cy="596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90775" y="5566332"/>
            <a:ext cx="5168900" cy="369332"/>
          </a:xfrm>
          <a:prstGeom prst="rect">
            <a:avLst/>
          </a:prstGeom>
          <a:noFill/>
        </p:spPr>
        <p:txBody>
          <a:bodyPr wrap="square" rtlCol="0">
            <a:spAutoFit/>
          </a:bodyPr>
          <a:lstStyle/>
          <a:p>
            <a:r>
              <a:rPr lang="en-US" dirty="0" smtClean="0"/>
              <a:t>10</a:t>
            </a:r>
            <a:r>
              <a:rPr lang="en-US" baseline="30000" dirty="0" smtClean="0"/>
              <a:t>-5</a:t>
            </a:r>
            <a:r>
              <a:rPr lang="en-US" dirty="0" smtClean="0"/>
              <a:t>   10</a:t>
            </a:r>
            <a:r>
              <a:rPr lang="en-US" baseline="30000" dirty="0" smtClean="0"/>
              <a:t>-4</a:t>
            </a:r>
            <a:r>
              <a:rPr lang="en-US" dirty="0" smtClean="0"/>
              <a:t>   10</a:t>
            </a:r>
            <a:r>
              <a:rPr lang="en-US" baseline="30000" dirty="0" smtClean="0"/>
              <a:t>-3</a:t>
            </a:r>
            <a:r>
              <a:rPr lang="en-US" dirty="0" smtClean="0"/>
              <a:t>   10</a:t>
            </a:r>
            <a:r>
              <a:rPr lang="en-US" baseline="30000" dirty="0" smtClean="0"/>
              <a:t>-2</a:t>
            </a:r>
            <a:r>
              <a:rPr lang="en-US" dirty="0" smtClean="0"/>
              <a:t>   10</a:t>
            </a:r>
            <a:r>
              <a:rPr lang="en-US" baseline="30000" dirty="0" smtClean="0"/>
              <a:t>-1</a:t>
            </a:r>
            <a:r>
              <a:rPr lang="en-US" dirty="0" smtClean="0"/>
              <a:t>  10</a:t>
            </a:r>
            <a:r>
              <a:rPr lang="en-US" baseline="30000" dirty="0" smtClean="0"/>
              <a:t>0</a:t>
            </a:r>
            <a:r>
              <a:rPr lang="en-US" dirty="0" smtClean="0"/>
              <a:t>    10</a:t>
            </a:r>
            <a:r>
              <a:rPr lang="en-US" baseline="30000" dirty="0" smtClean="0"/>
              <a:t>1</a:t>
            </a:r>
            <a:r>
              <a:rPr lang="en-US" dirty="0" smtClean="0"/>
              <a:t>    10</a:t>
            </a:r>
            <a:r>
              <a:rPr lang="en-US" baseline="30000" dirty="0" smtClean="0"/>
              <a:t>2     </a:t>
            </a:r>
            <a:r>
              <a:rPr lang="en-US" dirty="0" smtClean="0"/>
              <a:t>10</a:t>
            </a:r>
            <a:r>
              <a:rPr lang="en-US" baseline="30000" dirty="0" smtClean="0"/>
              <a:t>3</a:t>
            </a:r>
            <a:r>
              <a:rPr lang="en-US" dirty="0" smtClean="0"/>
              <a:t> </a:t>
            </a:r>
            <a:endParaRPr lang="en-US" dirty="0"/>
          </a:p>
        </p:txBody>
      </p:sp>
      <p:sp>
        <p:nvSpPr>
          <p:cNvPr id="7" name="TextBox 6"/>
          <p:cNvSpPr txBox="1"/>
          <p:nvPr/>
        </p:nvSpPr>
        <p:spPr>
          <a:xfrm>
            <a:off x="3114675" y="5868989"/>
            <a:ext cx="3114675" cy="369332"/>
          </a:xfrm>
          <a:prstGeom prst="rect">
            <a:avLst/>
          </a:prstGeom>
          <a:noFill/>
        </p:spPr>
        <p:txBody>
          <a:bodyPr wrap="square" rtlCol="0">
            <a:spAutoFit/>
          </a:bodyPr>
          <a:lstStyle/>
          <a:p>
            <a:r>
              <a:rPr lang="en-US" dirty="0" smtClean="0"/>
              <a:t>Fire area [km</a:t>
            </a:r>
            <a:r>
              <a:rPr lang="en-US" baseline="30000" dirty="0" smtClean="0"/>
              <a:t>2</a:t>
            </a:r>
            <a:r>
              <a:rPr lang="en-US" dirty="0" smtClean="0"/>
              <a:t> blackened day</a:t>
            </a:r>
            <a:r>
              <a:rPr lang="en-US" baseline="30000" dirty="0" smtClean="0"/>
              <a:t>-1</a:t>
            </a:r>
            <a:r>
              <a:rPr lang="en-US" dirty="0" smtClean="0"/>
              <a:t>]</a:t>
            </a:r>
            <a:endParaRPr lang="en-US" dirty="0"/>
          </a:p>
        </p:txBody>
      </p:sp>
      <p:sp>
        <p:nvSpPr>
          <p:cNvPr id="10" name="Rectangle 9"/>
          <p:cNvSpPr/>
          <p:nvPr/>
        </p:nvSpPr>
        <p:spPr>
          <a:xfrm>
            <a:off x="895350" y="1064657"/>
            <a:ext cx="1165225" cy="4928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39887" y="5169973"/>
            <a:ext cx="569913" cy="369332"/>
          </a:xfrm>
          <a:prstGeom prst="rect">
            <a:avLst/>
          </a:prstGeom>
          <a:noFill/>
        </p:spPr>
        <p:txBody>
          <a:bodyPr wrap="square" rtlCol="0">
            <a:spAutoFit/>
          </a:bodyPr>
          <a:lstStyle/>
          <a:p>
            <a:r>
              <a:rPr lang="en-US" dirty="0"/>
              <a:t>10</a:t>
            </a:r>
            <a:r>
              <a:rPr lang="en-US" baseline="30000" dirty="0"/>
              <a:t>0</a:t>
            </a:r>
            <a:endParaRPr lang="en-US" dirty="0"/>
          </a:p>
        </p:txBody>
      </p:sp>
      <p:sp>
        <p:nvSpPr>
          <p:cNvPr id="12" name="TextBox 11"/>
          <p:cNvSpPr txBox="1"/>
          <p:nvPr/>
        </p:nvSpPr>
        <p:spPr>
          <a:xfrm>
            <a:off x="1639887" y="4405632"/>
            <a:ext cx="569913" cy="369332"/>
          </a:xfrm>
          <a:prstGeom prst="rect">
            <a:avLst/>
          </a:prstGeom>
          <a:noFill/>
        </p:spPr>
        <p:txBody>
          <a:bodyPr wrap="square" rtlCol="0">
            <a:spAutoFit/>
          </a:bodyPr>
          <a:lstStyle/>
          <a:p>
            <a:r>
              <a:rPr lang="en-US" dirty="0" smtClean="0"/>
              <a:t>10</a:t>
            </a:r>
            <a:r>
              <a:rPr lang="en-US" baseline="30000" dirty="0" smtClean="0"/>
              <a:t>1</a:t>
            </a:r>
            <a:endParaRPr lang="en-US" dirty="0"/>
          </a:p>
        </p:txBody>
      </p:sp>
      <p:sp>
        <p:nvSpPr>
          <p:cNvPr id="13" name="TextBox 12"/>
          <p:cNvSpPr txBox="1"/>
          <p:nvPr/>
        </p:nvSpPr>
        <p:spPr>
          <a:xfrm>
            <a:off x="1639887" y="3632957"/>
            <a:ext cx="569913" cy="369332"/>
          </a:xfrm>
          <a:prstGeom prst="rect">
            <a:avLst/>
          </a:prstGeom>
          <a:noFill/>
        </p:spPr>
        <p:txBody>
          <a:bodyPr wrap="square" rtlCol="0">
            <a:spAutoFit/>
          </a:bodyPr>
          <a:lstStyle/>
          <a:p>
            <a:r>
              <a:rPr lang="en-US" dirty="0" smtClean="0"/>
              <a:t>10</a:t>
            </a:r>
            <a:r>
              <a:rPr lang="en-US" baseline="30000" dirty="0"/>
              <a:t>2</a:t>
            </a:r>
            <a:endParaRPr lang="en-US" dirty="0"/>
          </a:p>
        </p:txBody>
      </p:sp>
      <p:sp>
        <p:nvSpPr>
          <p:cNvPr id="14" name="TextBox 13"/>
          <p:cNvSpPr txBox="1"/>
          <p:nvPr/>
        </p:nvSpPr>
        <p:spPr>
          <a:xfrm>
            <a:off x="1649412" y="2860282"/>
            <a:ext cx="569913" cy="369332"/>
          </a:xfrm>
          <a:prstGeom prst="rect">
            <a:avLst/>
          </a:prstGeom>
          <a:noFill/>
        </p:spPr>
        <p:txBody>
          <a:bodyPr wrap="square" rtlCol="0">
            <a:spAutoFit/>
          </a:bodyPr>
          <a:lstStyle/>
          <a:p>
            <a:r>
              <a:rPr lang="en-US" dirty="0" smtClean="0"/>
              <a:t>10</a:t>
            </a:r>
            <a:r>
              <a:rPr lang="en-US" baseline="30000" dirty="0"/>
              <a:t>3</a:t>
            </a:r>
            <a:endParaRPr lang="en-US" dirty="0"/>
          </a:p>
        </p:txBody>
      </p:sp>
      <p:sp>
        <p:nvSpPr>
          <p:cNvPr id="15" name="TextBox 14"/>
          <p:cNvSpPr txBox="1"/>
          <p:nvPr/>
        </p:nvSpPr>
        <p:spPr>
          <a:xfrm>
            <a:off x="1649412" y="2119274"/>
            <a:ext cx="569913" cy="369332"/>
          </a:xfrm>
          <a:prstGeom prst="rect">
            <a:avLst/>
          </a:prstGeom>
          <a:noFill/>
        </p:spPr>
        <p:txBody>
          <a:bodyPr wrap="square" rtlCol="0">
            <a:spAutoFit/>
          </a:bodyPr>
          <a:lstStyle/>
          <a:p>
            <a:r>
              <a:rPr lang="en-US" dirty="0" smtClean="0"/>
              <a:t>10</a:t>
            </a:r>
            <a:r>
              <a:rPr lang="en-US" baseline="30000" dirty="0"/>
              <a:t>4</a:t>
            </a:r>
            <a:endParaRPr lang="en-US" dirty="0"/>
          </a:p>
        </p:txBody>
      </p:sp>
      <p:sp>
        <p:nvSpPr>
          <p:cNvPr id="9" name="TextBox 8"/>
          <p:cNvSpPr txBox="1"/>
          <p:nvPr/>
        </p:nvSpPr>
        <p:spPr>
          <a:xfrm rot="16200000">
            <a:off x="51316" y="3357448"/>
            <a:ext cx="2933700" cy="369332"/>
          </a:xfrm>
          <a:prstGeom prst="rect">
            <a:avLst/>
          </a:prstGeom>
          <a:noFill/>
        </p:spPr>
        <p:txBody>
          <a:bodyPr wrap="square" rtlCol="0">
            <a:spAutoFit/>
          </a:bodyPr>
          <a:lstStyle/>
          <a:p>
            <a:r>
              <a:rPr lang="en-US" dirty="0" smtClean="0"/>
              <a:t>Number of fires in US in 2014</a:t>
            </a:r>
            <a:endParaRPr lang="en-US" dirty="0"/>
          </a:p>
        </p:txBody>
      </p:sp>
      <p:sp>
        <p:nvSpPr>
          <p:cNvPr id="16" name="TextBox 15"/>
          <p:cNvSpPr txBox="1"/>
          <p:nvPr/>
        </p:nvSpPr>
        <p:spPr>
          <a:xfrm>
            <a:off x="1863634" y="6377660"/>
            <a:ext cx="5765075" cy="369332"/>
          </a:xfrm>
          <a:prstGeom prst="rect">
            <a:avLst/>
          </a:prstGeom>
          <a:noFill/>
        </p:spPr>
        <p:txBody>
          <a:bodyPr wrap="square" rtlCol="0">
            <a:spAutoFit/>
          </a:bodyPr>
          <a:lstStyle/>
          <a:p>
            <a:r>
              <a:rPr lang="en-US" dirty="0" smtClean="0"/>
              <a:t>US Fires for 2014 from EPA NEI</a:t>
            </a:r>
            <a:endParaRPr lang="en-US" dirty="0"/>
          </a:p>
        </p:txBody>
      </p:sp>
    </p:spTree>
    <p:extLst>
      <p:ext uri="{BB962C8B-B14F-4D97-AF65-F5344CB8AC3E}">
        <p14:creationId xmlns:p14="http://schemas.microsoft.com/office/powerpoint/2010/main" val="34796519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gn="l"/>
            <a:r>
              <a:rPr lang="en-US" dirty="0" smtClean="0"/>
              <a:t>Fires by number… </a:t>
            </a:r>
            <a:br>
              <a:rPr lang="en-US" dirty="0" smtClean="0"/>
            </a:br>
            <a:r>
              <a:rPr lang="en-US" dirty="0" smtClean="0"/>
              <a:t>and weighted by area</a:t>
            </a:r>
            <a:endParaRPr lang="en-US" dirty="0"/>
          </a:p>
        </p:txBody>
      </p:sp>
      <p:sp>
        <p:nvSpPr>
          <p:cNvPr id="4" name="Slide Number Placeholder 3"/>
          <p:cNvSpPr>
            <a:spLocks noGrp="1"/>
          </p:cNvSpPr>
          <p:nvPr>
            <p:ph type="sldNum" sz="quarter" idx="12"/>
          </p:nvPr>
        </p:nvSpPr>
        <p:spPr/>
        <p:txBody>
          <a:bodyPr/>
          <a:lstStyle/>
          <a:p>
            <a:fld id="{C8EB1178-F390-4081-BB4B-2EC951AD4D0D}" type="slidenum">
              <a:rPr lang="en-US" smtClean="0"/>
              <a:t>86</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7700"/>
            <a:ext cx="9144000" cy="5315617"/>
          </a:xfrm>
          <a:prstGeom prst="rect">
            <a:avLst/>
          </a:prstGeom>
        </p:spPr>
      </p:pic>
      <p:sp>
        <p:nvSpPr>
          <p:cNvPr id="5" name="TextBox 4"/>
          <p:cNvSpPr txBox="1"/>
          <p:nvPr/>
        </p:nvSpPr>
        <p:spPr>
          <a:xfrm>
            <a:off x="6121669" y="1156200"/>
            <a:ext cx="2098307" cy="369332"/>
          </a:xfrm>
          <a:prstGeom prst="rect">
            <a:avLst/>
          </a:prstGeom>
          <a:noFill/>
        </p:spPr>
        <p:txBody>
          <a:bodyPr wrap="square" rtlCol="0">
            <a:spAutoFit/>
          </a:bodyPr>
          <a:lstStyle/>
          <a:p>
            <a:r>
              <a:rPr lang="en-US" dirty="0" smtClean="0"/>
              <a:t>Proxy for emissions</a:t>
            </a:r>
            <a:endParaRPr lang="en-US" dirty="0"/>
          </a:p>
        </p:txBody>
      </p:sp>
      <p:sp>
        <p:nvSpPr>
          <p:cNvPr id="6" name="TextBox 5"/>
          <p:cNvSpPr txBox="1"/>
          <p:nvPr/>
        </p:nvSpPr>
        <p:spPr>
          <a:xfrm>
            <a:off x="1863634" y="6412496"/>
            <a:ext cx="5765075" cy="369332"/>
          </a:xfrm>
          <a:prstGeom prst="rect">
            <a:avLst/>
          </a:prstGeom>
          <a:noFill/>
        </p:spPr>
        <p:txBody>
          <a:bodyPr wrap="square" rtlCol="0">
            <a:spAutoFit/>
          </a:bodyPr>
          <a:lstStyle/>
          <a:p>
            <a:r>
              <a:rPr lang="en-US" dirty="0" smtClean="0"/>
              <a:t>US Fires for 2014 from EPA NEI</a:t>
            </a:r>
            <a:endParaRPr lang="en-US" dirty="0"/>
          </a:p>
        </p:txBody>
      </p:sp>
    </p:spTree>
    <p:extLst>
      <p:ext uri="{BB962C8B-B14F-4D97-AF65-F5344CB8AC3E}">
        <p14:creationId xmlns:p14="http://schemas.microsoft.com/office/powerpoint/2010/main" val="8583011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gn="l"/>
            <a:r>
              <a:rPr lang="en-US" dirty="0" smtClean="0"/>
              <a:t>Fires by number… </a:t>
            </a:r>
            <a:br>
              <a:rPr lang="en-US" dirty="0" smtClean="0"/>
            </a:br>
            <a:r>
              <a:rPr lang="en-US" dirty="0" smtClean="0"/>
              <a:t>and weighted by area</a:t>
            </a:r>
            <a:endParaRPr lang="en-US" dirty="0"/>
          </a:p>
        </p:txBody>
      </p:sp>
      <p:sp>
        <p:nvSpPr>
          <p:cNvPr id="4" name="Slide Number Placeholder 3"/>
          <p:cNvSpPr>
            <a:spLocks noGrp="1"/>
          </p:cNvSpPr>
          <p:nvPr>
            <p:ph type="sldNum" sz="quarter" idx="12"/>
          </p:nvPr>
        </p:nvSpPr>
        <p:spPr/>
        <p:txBody>
          <a:bodyPr/>
          <a:lstStyle/>
          <a:p>
            <a:fld id="{C8EB1178-F390-4081-BB4B-2EC951AD4D0D}" type="slidenum">
              <a:rPr lang="en-US" smtClean="0"/>
              <a:t>87</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7700"/>
            <a:ext cx="9144000" cy="5315617"/>
          </a:xfrm>
          <a:prstGeom prst="rect">
            <a:avLst/>
          </a:prstGeom>
        </p:spPr>
      </p:pic>
      <p:sp>
        <p:nvSpPr>
          <p:cNvPr id="5" name="TextBox 4"/>
          <p:cNvSpPr txBox="1"/>
          <p:nvPr/>
        </p:nvSpPr>
        <p:spPr>
          <a:xfrm>
            <a:off x="3455468" y="1665172"/>
            <a:ext cx="2887579" cy="461665"/>
          </a:xfrm>
          <a:prstGeom prst="rect">
            <a:avLst/>
          </a:prstGeom>
          <a:solidFill>
            <a:schemeClr val="bg1"/>
          </a:solidFill>
        </p:spPr>
        <p:txBody>
          <a:bodyPr wrap="square" rtlCol="0">
            <a:spAutoFit/>
          </a:bodyPr>
          <a:lstStyle/>
          <a:p>
            <a:pPr algn="ctr"/>
            <a:r>
              <a:rPr lang="en-US" sz="2400" dirty="0" smtClean="0">
                <a:solidFill>
                  <a:srgbClr val="FF0000"/>
                </a:solidFill>
              </a:rPr>
              <a:t>Most field campaigns</a:t>
            </a:r>
            <a:endParaRPr lang="en-US" sz="2400" dirty="0">
              <a:solidFill>
                <a:srgbClr val="FF0000"/>
              </a:solidFill>
            </a:endParaRPr>
          </a:p>
        </p:txBody>
      </p:sp>
      <p:cxnSp>
        <p:nvCxnSpPr>
          <p:cNvPr id="7" name="Straight Arrow Connector 6"/>
          <p:cNvCxnSpPr/>
          <p:nvPr/>
        </p:nvCxnSpPr>
        <p:spPr>
          <a:xfrm>
            <a:off x="6217920" y="2126837"/>
            <a:ext cx="1828800" cy="1049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416967" y="2124259"/>
            <a:ext cx="149194" cy="1475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21669" y="1156200"/>
            <a:ext cx="2098307" cy="369332"/>
          </a:xfrm>
          <a:prstGeom prst="rect">
            <a:avLst/>
          </a:prstGeom>
          <a:noFill/>
        </p:spPr>
        <p:txBody>
          <a:bodyPr wrap="square" rtlCol="0">
            <a:spAutoFit/>
          </a:bodyPr>
          <a:lstStyle/>
          <a:p>
            <a:r>
              <a:rPr lang="en-US" dirty="0" smtClean="0"/>
              <a:t>Proxy for emissions</a:t>
            </a:r>
            <a:endParaRPr lang="en-US" dirty="0"/>
          </a:p>
        </p:txBody>
      </p:sp>
      <p:sp>
        <p:nvSpPr>
          <p:cNvPr id="10" name="TextBox 9"/>
          <p:cNvSpPr txBox="1"/>
          <p:nvPr/>
        </p:nvSpPr>
        <p:spPr>
          <a:xfrm>
            <a:off x="1863634" y="6438623"/>
            <a:ext cx="5765075" cy="369332"/>
          </a:xfrm>
          <a:prstGeom prst="rect">
            <a:avLst/>
          </a:prstGeom>
          <a:noFill/>
        </p:spPr>
        <p:txBody>
          <a:bodyPr wrap="square" rtlCol="0">
            <a:spAutoFit/>
          </a:bodyPr>
          <a:lstStyle/>
          <a:p>
            <a:r>
              <a:rPr lang="en-US" dirty="0" smtClean="0"/>
              <a:t>US Fires for 2014 from EPA NEI</a:t>
            </a:r>
            <a:endParaRPr lang="en-US" dirty="0"/>
          </a:p>
        </p:txBody>
      </p:sp>
    </p:spTree>
    <p:extLst>
      <p:ext uri="{BB962C8B-B14F-4D97-AF65-F5344CB8AC3E}">
        <p14:creationId xmlns:p14="http://schemas.microsoft.com/office/powerpoint/2010/main" val="38927254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dirty="0" smtClean="0"/>
              <a:t>Two take-home points</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401726"/>
            <a:ext cx="6515100" cy="4343400"/>
          </a:xfrm>
          <a:prstGeom prst="rect">
            <a:avLst/>
          </a:prstGeom>
        </p:spPr>
      </p:pic>
      <p:sp>
        <p:nvSpPr>
          <p:cNvPr id="3" name="Slide Number Placeholder 2"/>
          <p:cNvSpPr>
            <a:spLocks noGrp="1"/>
          </p:cNvSpPr>
          <p:nvPr>
            <p:ph type="sldNum" sz="quarter" idx="12"/>
          </p:nvPr>
        </p:nvSpPr>
        <p:spPr/>
        <p:txBody>
          <a:bodyPr/>
          <a:lstStyle/>
          <a:p>
            <a:fld id="{C8EB1178-F390-4081-BB4B-2EC951AD4D0D}" type="slidenum">
              <a:rPr lang="en-US" smtClean="0"/>
              <a:t>88</a:t>
            </a:fld>
            <a:endParaRPr lang="en-US"/>
          </a:p>
        </p:txBody>
      </p:sp>
      <p:sp>
        <p:nvSpPr>
          <p:cNvPr id="6" name="Content Placeholder 2"/>
          <p:cNvSpPr>
            <a:spLocks noGrp="1"/>
          </p:cNvSpPr>
          <p:nvPr>
            <p:ph idx="1"/>
          </p:nvPr>
        </p:nvSpPr>
        <p:spPr>
          <a:xfrm>
            <a:off x="438150" y="4572886"/>
            <a:ext cx="8229600" cy="2161067"/>
          </a:xfrm>
          <a:solidFill>
            <a:schemeClr val="bg1"/>
          </a:solidFill>
        </p:spPr>
        <p:txBody>
          <a:bodyPr>
            <a:normAutofit/>
          </a:bodyPr>
          <a:lstStyle/>
          <a:p>
            <a:r>
              <a:rPr lang="en-US" dirty="0" smtClean="0"/>
              <a:t>Fire size and meteorological factors very important for plume aging.</a:t>
            </a:r>
          </a:p>
          <a:p>
            <a:r>
              <a:rPr lang="en-US" dirty="0" smtClean="0"/>
              <a:t>Global/regional models can’t resolve plumes… need sub-grid representation.</a:t>
            </a:r>
            <a:endParaRPr lang="en-US" dirty="0"/>
          </a:p>
        </p:txBody>
      </p:sp>
    </p:spTree>
    <p:extLst>
      <p:ext uri="{BB962C8B-B14F-4D97-AF65-F5344CB8AC3E}">
        <p14:creationId xmlns:p14="http://schemas.microsoft.com/office/powerpoint/2010/main" val="34524795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dirty="0" smtClean="0"/>
              <a:t>The big caveat</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401726"/>
            <a:ext cx="6515100" cy="4343400"/>
          </a:xfrm>
          <a:prstGeom prst="rect">
            <a:avLst/>
          </a:prstGeom>
        </p:spPr>
      </p:pic>
      <p:sp>
        <p:nvSpPr>
          <p:cNvPr id="3" name="Slide Number Placeholder 2"/>
          <p:cNvSpPr>
            <a:spLocks noGrp="1"/>
          </p:cNvSpPr>
          <p:nvPr>
            <p:ph type="sldNum" sz="quarter" idx="12"/>
          </p:nvPr>
        </p:nvSpPr>
        <p:spPr/>
        <p:txBody>
          <a:bodyPr/>
          <a:lstStyle/>
          <a:p>
            <a:fld id="{C8EB1178-F390-4081-BB4B-2EC951AD4D0D}" type="slidenum">
              <a:rPr lang="en-US" smtClean="0"/>
              <a:t>89</a:t>
            </a:fld>
            <a:endParaRPr lang="en-US"/>
          </a:p>
        </p:txBody>
      </p:sp>
      <p:sp>
        <p:nvSpPr>
          <p:cNvPr id="6" name="Content Placeholder 2"/>
          <p:cNvSpPr>
            <a:spLocks noGrp="1"/>
          </p:cNvSpPr>
          <p:nvPr>
            <p:ph idx="1"/>
          </p:nvPr>
        </p:nvSpPr>
        <p:spPr>
          <a:xfrm>
            <a:off x="438150" y="5072514"/>
            <a:ext cx="8229600" cy="1661439"/>
          </a:xfrm>
          <a:solidFill>
            <a:schemeClr val="bg1"/>
          </a:solidFill>
        </p:spPr>
        <p:txBody>
          <a:bodyPr>
            <a:normAutofit/>
          </a:bodyPr>
          <a:lstStyle/>
          <a:p>
            <a:r>
              <a:rPr lang="en-US" dirty="0" smtClean="0"/>
              <a:t>Need to test both parts of results on measurements…</a:t>
            </a:r>
          </a:p>
          <a:p>
            <a:pPr lvl="1"/>
            <a:r>
              <a:rPr lang="en-US" dirty="0" smtClean="0"/>
              <a:t>(challenging to do)</a:t>
            </a:r>
            <a:endParaRPr lang="en-US" dirty="0"/>
          </a:p>
        </p:txBody>
      </p:sp>
    </p:spTree>
    <p:extLst>
      <p:ext uri="{BB962C8B-B14F-4D97-AF65-F5344CB8AC3E}">
        <p14:creationId xmlns:p14="http://schemas.microsoft.com/office/powerpoint/2010/main" val="3498311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Biomass-burning particle distributions get larger and narrower with aging</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046" y="1856986"/>
            <a:ext cx="5237311" cy="442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8836" y="6432402"/>
            <a:ext cx="6183608" cy="369332"/>
          </a:xfrm>
          <a:prstGeom prst="rect">
            <a:avLst/>
          </a:prstGeom>
          <a:noFill/>
        </p:spPr>
        <p:txBody>
          <a:bodyPr wrap="square" rtlCol="0">
            <a:spAutoFit/>
          </a:bodyPr>
          <a:lstStyle/>
          <a:p>
            <a:r>
              <a:rPr lang="en-US" dirty="0"/>
              <a:t> </a:t>
            </a:r>
            <a:r>
              <a:rPr lang="en-US" dirty="0" err="1"/>
              <a:t>Janhäll</a:t>
            </a:r>
            <a:r>
              <a:rPr lang="en-US" dirty="0"/>
              <a:t>, S., </a:t>
            </a:r>
            <a:r>
              <a:rPr lang="en-US" dirty="0" smtClean="0"/>
              <a:t>et al.:, </a:t>
            </a:r>
            <a:r>
              <a:rPr lang="en-US" dirty="0"/>
              <a:t>Atmos. Chem. Phys., 10, </a:t>
            </a:r>
            <a:r>
              <a:rPr lang="en-US" dirty="0" smtClean="0"/>
              <a:t>1427-1439, </a:t>
            </a:r>
            <a:r>
              <a:rPr lang="en-US" dirty="0"/>
              <a:t>2010.</a:t>
            </a:r>
          </a:p>
        </p:txBody>
      </p:sp>
      <p:sp>
        <p:nvSpPr>
          <p:cNvPr id="3" name="Slide Number Placeholder 2"/>
          <p:cNvSpPr>
            <a:spLocks noGrp="1"/>
          </p:cNvSpPr>
          <p:nvPr>
            <p:ph type="sldNum" sz="quarter" idx="12"/>
          </p:nvPr>
        </p:nvSpPr>
        <p:spPr/>
        <p:txBody>
          <a:bodyPr/>
          <a:lstStyle/>
          <a:p>
            <a:fld id="{C8EB1178-F390-4081-BB4B-2EC951AD4D0D}" type="slidenum">
              <a:rPr lang="en-US" smtClean="0"/>
              <a:t>9</a:t>
            </a:fld>
            <a:endParaRPr lang="en-US"/>
          </a:p>
        </p:txBody>
      </p:sp>
    </p:spTree>
    <p:extLst>
      <p:ext uri="{BB962C8B-B14F-4D97-AF65-F5344CB8AC3E}">
        <p14:creationId xmlns:p14="http://schemas.microsoft.com/office/powerpoint/2010/main" val="307761967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143000"/>
          </a:xfrm>
        </p:spPr>
        <p:txBody>
          <a:bodyPr>
            <a:noAutofit/>
          </a:bodyPr>
          <a:lstStyle/>
          <a:p>
            <a:pPr algn="l"/>
            <a:r>
              <a:rPr lang="en-US" sz="3200" dirty="0" smtClean="0"/>
              <a:t>OA evaporates in diluting plumes:</a:t>
            </a:r>
            <a:br>
              <a:rPr lang="en-US" sz="3200" dirty="0" smtClean="0"/>
            </a:br>
            <a:r>
              <a:rPr lang="en-US" sz="3200" dirty="0" smtClean="0"/>
              <a:t>Same phenomena as evaporating contrails</a:t>
            </a:r>
            <a:endParaRPr lang="en-US" sz="3200" dirty="0"/>
          </a:p>
        </p:txBody>
      </p:sp>
      <p:pic>
        <p:nvPicPr>
          <p:cNvPr id="17412" name="Picture 4" descr="C:\Users\John\AppData\Local\Microsoft\Windows\Temporary Internet Files\Content.IE5\NT3KLPS3\zeimusu-Fire-Ic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167" y="5723123"/>
            <a:ext cx="685800" cy="97672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910855" y="4562402"/>
            <a:ext cx="7538484" cy="1148316"/>
          </a:xfrm>
          <a:custGeom>
            <a:avLst/>
            <a:gdLst>
              <a:gd name="connsiteX0" fmla="*/ 0 w 7538484"/>
              <a:gd name="connsiteY0" fmla="*/ 1148316 h 1148316"/>
              <a:gd name="connsiteX1" fmla="*/ 31898 w 7538484"/>
              <a:gd name="connsiteY1" fmla="*/ 1095154 h 1148316"/>
              <a:gd name="connsiteX2" fmla="*/ 53163 w 7538484"/>
              <a:gd name="connsiteY2" fmla="*/ 1052623 h 1148316"/>
              <a:gd name="connsiteX3" fmla="*/ 106326 w 7538484"/>
              <a:gd name="connsiteY3" fmla="*/ 978195 h 1148316"/>
              <a:gd name="connsiteX4" fmla="*/ 127591 w 7538484"/>
              <a:gd name="connsiteY4" fmla="*/ 946298 h 1148316"/>
              <a:gd name="connsiteX5" fmla="*/ 191386 w 7538484"/>
              <a:gd name="connsiteY5" fmla="*/ 882502 h 1148316"/>
              <a:gd name="connsiteX6" fmla="*/ 255182 w 7538484"/>
              <a:gd name="connsiteY6" fmla="*/ 839972 h 1148316"/>
              <a:gd name="connsiteX7" fmla="*/ 329610 w 7538484"/>
              <a:gd name="connsiteY7" fmla="*/ 850605 h 1148316"/>
              <a:gd name="connsiteX8" fmla="*/ 393405 w 7538484"/>
              <a:gd name="connsiteY8" fmla="*/ 797442 h 1148316"/>
              <a:gd name="connsiteX9" fmla="*/ 457200 w 7538484"/>
              <a:gd name="connsiteY9" fmla="*/ 765544 h 1148316"/>
              <a:gd name="connsiteX10" fmla="*/ 510363 w 7538484"/>
              <a:gd name="connsiteY10" fmla="*/ 733647 h 1148316"/>
              <a:gd name="connsiteX11" fmla="*/ 574159 w 7538484"/>
              <a:gd name="connsiteY11" fmla="*/ 701749 h 1148316"/>
              <a:gd name="connsiteX12" fmla="*/ 691117 w 7538484"/>
              <a:gd name="connsiteY12" fmla="*/ 637954 h 1148316"/>
              <a:gd name="connsiteX13" fmla="*/ 754912 w 7538484"/>
              <a:gd name="connsiteY13" fmla="*/ 616688 h 1148316"/>
              <a:gd name="connsiteX14" fmla="*/ 829340 w 7538484"/>
              <a:gd name="connsiteY14" fmla="*/ 584791 h 1148316"/>
              <a:gd name="connsiteX15" fmla="*/ 956931 w 7538484"/>
              <a:gd name="connsiteY15" fmla="*/ 616688 h 1148316"/>
              <a:gd name="connsiteX16" fmla="*/ 978196 w 7538484"/>
              <a:gd name="connsiteY16" fmla="*/ 659219 h 1148316"/>
              <a:gd name="connsiteX17" fmla="*/ 882503 w 7538484"/>
              <a:gd name="connsiteY17" fmla="*/ 691116 h 1148316"/>
              <a:gd name="connsiteX18" fmla="*/ 914400 w 7538484"/>
              <a:gd name="connsiteY18" fmla="*/ 595423 h 1148316"/>
              <a:gd name="connsiteX19" fmla="*/ 999461 w 7538484"/>
              <a:gd name="connsiteY19" fmla="*/ 510363 h 1148316"/>
              <a:gd name="connsiteX20" fmla="*/ 1031359 w 7538484"/>
              <a:gd name="connsiteY20" fmla="*/ 478465 h 1148316"/>
              <a:gd name="connsiteX21" fmla="*/ 1137684 w 7538484"/>
              <a:gd name="connsiteY21" fmla="*/ 446568 h 1148316"/>
              <a:gd name="connsiteX22" fmla="*/ 1158949 w 7538484"/>
              <a:gd name="connsiteY22" fmla="*/ 425302 h 1148316"/>
              <a:gd name="connsiteX23" fmla="*/ 1275907 w 7538484"/>
              <a:gd name="connsiteY23" fmla="*/ 435935 h 1148316"/>
              <a:gd name="connsiteX24" fmla="*/ 1307805 w 7538484"/>
              <a:gd name="connsiteY24" fmla="*/ 457200 h 1148316"/>
              <a:gd name="connsiteX25" fmla="*/ 1382233 w 7538484"/>
              <a:gd name="connsiteY25" fmla="*/ 531628 h 1148316"/>
              <a:gd name="connsiteX26" fmla="*/ 1414131 w 7538484"/>
              <a:gd name="connsiteY26" fmla="*/ 531628 h 1148316"/>
              <a:gd name="connsiteX27" fmla="*/ 1446028 w 7538484"/>
              <a:gd name="connsiteY27" fmla="*/ 510363 h 1148316"/>
              <a:gd name="connsiteX28" fmla="*/ 1488559 w 7538484"/>
              <a:gd name="connsiteY28" fmla="*/ 446568 h 1148316"/>
              <a:gd name="connsiteX29" fmla="*/ 1626782 w 7538484"/>
              <a:gd name="connsiteY29" fmla="*/ 361507 h 1148316"/>
              <a:gd name="connsiteX30" fmla="*/ 1711842 w 7538484"/>
              <a:gd name="connsiteY30" fmla="*/ 318977 h 1148316"/>
              <a:gd name="connsiteX31" fmla="*/ 1871331 w 7538484"/>
              <a:gd name="connsiteY31" fmla="*/ 233916 h 1148316"/>
              <a:gd name="connsiteX32" fmla="*/ 1956391 w 7538484"/>
              <a:gd name="connsiteY32" fmla="*/ 212651 h 1148316"/>
              <a:gd name="connsiteX33" fmla="*/ 2200940 w 7538484"/>
              <a:gd name="connsiteY33" fmla="*/ 180754 h 1148316"/>
              <a:gd name="connsiteX34" fmla="*/ 2275368 w 7538484"/>
              <a:gd name="connsiteY34" fmla="*/ 191386 h 1148316"/>
              <a:gd name="connsiteX35" fmla="*/ 2328531 w 7538484"/>
              <a:gd name="connsiteY35" fmla="*/ 244549 h 1148316"/>
              <a:gd name="connsiteX36" fmla="*/ 2360428 w 7538484"/>
              <a:gd name="connsiteY36" fmla="*/ 297712 h 1148316"/>
              <a:gd name="connsiteX37" fmla="*/ 2371061 w 7538484"/>
              <a:gd name="connsiteY37" fmla="*/ 340242 h 1148316"/>
              <a:gd name="connsiteX38" fmla="*/ 2381693 w 7538484"/>
              <a:gd name="connsiteY38" fmla="*/ 372140 h 1148316"/>
              <a:gd name="connsiteX39" fmla="*/ 2402959 w 7538484"/>
              <a:gd name="connsiteY39" fmla="*/ 318977 h 1148316"/>
              <a:gd name="connsiteX40" fmla="*/ 2445489 w 7538484"/>
              <a:gd name="connsiteY40" fmla="*/ 265814 h 1148316"/>
              <a:gd name="connsiteX41" fmla="*/ 2626242 w 7538484"/>
              <a:gd name="connsiteY41" fmla="*/ 191386 h 1148316"/>
              <a:gd name="connsiteX42" fmla="*/ 2700670 w 7538484"/>
              <a:gd name="connsiteY42" fmla="*/ 180754 h 1148316"/>
              <a:gd name="connsiteX43" fmla="*/ 2775098 w 7538484"/>
              <a:gd name="connsiteY43" fmla="*/ 159488 h 1148316"/>
              <a:gd name="connsiteX44" fmla="*/ 3157870 w 7538484"/>
              <a:gd name="connsiteY44" fmla="*/ 159488 h 1148316"/>
              <a:gd name="connsiteX45" fmla="*/ 3179135 w 7538484"/>
              <a:gd name="connsiteY45" fmla="*/ 180754 h 1148316"/>
              <a:gd name="connsiteX46" fmla="*/ 3211033 w 7538484"/>
              <a:gd name="connsiteY46" fmla="*/ 202019 h 1148316"/>
              <a:gd name="connsiteX47" fmla="*/ 3232298 w 7538484"/>
              <a:gd name="connsiteY47" fmla="*/ 233916 h 1148316"/>
              <a:gd name="connsiteX48" fmla="*/ 3285461 w 7538484"/>
              <a:gd name="connsiteY48" fmla="*/ 223284 h 1148316"/>
              <a:gd name="connsiteX49" fmla="*/ 3327991 w 7538484"/>
              <a:gd name="connsiteY49" fmla="*/ 202019 h 1148316"/>
              <a:gd name="connsiteX50" fmla="*/ 3402419 w 7538484"/>
              <a:gd name="connsiteY50" fmla="*/ 191386 h 1148316"/>
              <a:gd name="connsiteX51" fmla="*/ 3572540 w 7538484"/>
              <a:gd name="connsiteY51" fmla="*/ 148856 h 1148316"/>
              <a:gd name="connsiteX52" fmla="*/ 3657600 w 7538484"/>
              <a:gd name="connsiteY52" fmla="*/ 127591 h 1148316"/>
              <a:gd name="connsiteX53" fmla="*/ 3732028 w 7538484"/>
              <a:gd name="connsiteY53" fmla="*/ 106326 h 1148316"/>
              <a:gd name="connsiteX54" fmla="*/ 4061638 w 7538484"/>
              <a:gd name="connsiteY54" fmla="*/ 74428 h 1148316"/>
              <a:gd name="connsiteX55" fmla="*/ 4146698 w 7538484"/>
              <a:gd name="connsiteY55" fmla="*/ 85061 h 1148316"/>
              <a:gd name="connsiteX56" fmla="*/ 4157331 w 7538484"/>
              <a:gd name="connsiteY56" fmla="*/ 116958 h 1148316"/>
              <a:gd name="connsiteX57" fmla="*/ 4189228 w 7538484"/>
              <a:gd name="connsiteY57" fmla="*/ 138223 h 1148316"/>
              <a:gd name="connsiteX58" fmla="*/ 4242391 w 7538484"/>
              <a:gd name="connsiteY58" fmla="*/ 116958 h 1148316"/>
              <a:gd name="connsiteX59" fmla="*/ 4284921 w 7538484"/>
              <a:gd name="connsiteY59" fmla="*/ 95693 h 1148316"/>
              <a:gd name="connsiteX60" fmla="*/ 4359349 w 7538484"/>
              <a:gd name="connsiteY60" fmla="*/ 74428 h 1148316"/>
              <a:gd name="connsiteX61" fmla="*/ 4550735 w 7538484"/>
              <a:gd name="connsiteY61" fmla="*/ 42530 h 1148316"/>
              <a:gd name="connsiteX62" fmla="*/ 4657061 w 7538484"/>
              <a:gd name="connsiteY62" fmla="*/ 21265 h 1148316"/>
              <a:gd name="connsiteX63" fmla="*/ 4912242 w 7538484"/>
              <a:gd name="connsiteY63" fmla="*/ 31898 h 1148316"/>
              <a:gd name="connsiteX64" fmla="*/ 4933507 w 7538484"/>
              <a:gd name="connsiteY64" fmla="*/ 63795 h 1148316"/>
              <a:gd name="connsiteX65" fmla="*/ 5082363 w 7538484"/>
              <a:gd name="connsiteY65" fmla="*/ 21265 h 1148316"/>
              <a:gd name="connsiteX66" fmla="*/ 5146159 w 7538484"/>
              <a:gd name="connsiteY66" fmla="*/ 10633 h 1148316"/>
              <a:gd name="connsiteX67" fmla="*/ 5635256 w 7538484"/>
              <a:gd name="connsiteY67" fmla="*/ 21265 h 1148316"/>
              <a:gd name="connsiteX68" fmla="*/ 5677786 w 7538484"/>
              <a:gd name="connsiteY68" fmla="*/ 74428 h 1148316"/>
              <a:gd name="connsiteX69" fmla="*/ 5773479 w 7538484"/>
              <a:gd name="connsiteY69" fmla="*/ 53163 h 1148316"/>
              <a:gd name="connsiteX70" fmla="*/ 5911703 w 7538484"/>
              <a:gd name="connsiteY70" fmla="*/ 10633 h 1148316"/>
              <a:gd name="connsiteX71" fmla="*/ 6124354 w 7538484"/>
              <a:gd name="connsiteY71" fmla="*/ 0 h 1148316"/>
              <a:gd name="connsiteX72" fmla="*/ 6517759 w 7538484"/>
              <a:gd name="connsiteY72" fmla="*/ 10633 h 1148316"/>
              <a:gd name="connsiteX73" fmla="*/ 6570921 w 7538484"/>
              <a:gd name="connsiteY73" fmla="*/ 31898 h 1148316"/>
              <a:gd name="connsiteX74" fmla="*/ 6666614 w 7538484"/>
              <a:gd name="connsiteY74" fmla="*/ 10633 h 1148316"/>
              <a:gd name="connsiteX75" fmla="*/ 7102549 w 7538484"/>
              <a:gd name="connsiteY75" fmla="*/ 31898 h 1148316"/>
              <a:gd name="connsiteX76" fmla="*/ 7432159 w 7538484"/>
              <a:gd name="connsiteY76" fmla="*/ 63795 h 1148316"/>
              <a:gd name="connsiteX77" fmla="*/ 7464056 w 7538484"/>
              <a:gd name="connsiteY77" fmla="*/ 85061 h 1148316"/>
              <a:gd name="connsiteX78" fmla="*/ 7538484 w 7538484"/>
              <a:gd name="connsiteY78" fmla="*/ 95693 h 114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538484" h="1148316">
                <a:moveTo>
                  <a:pt x="0" y="1148316"/>
                </a:moveTo>
                <a:cubicBezTo>
                  <a:pt x="10633" y="1130595"/>
                  <a:pt x="21862" y="1113219"/>
                  <a:pt x="31898" y="1095154"/>
                </a:cubicBezTo>
                <a:cubicBezTo>
                  <a:pt x="39596" y="1081298"/>
                  <a:pt x="45299" y="1066385"/>
                  <a:pt x="53163" y="1052623"/>
                </a:cubicBezTo>
                <a:cubicBezTo>
                  <a:pt x="67478" y="1027572"/>
                  <a:pt x="90031" y="1001007"/>
                  <a:pt x="106326" y="978195"/>
                </a:cubicBezTo>
                <a:cubicBezTo>
                  <a:pt x="113753" y="967797"/>
                  <a:pt x="119101" y="955849"/>
                  <a:pt x="127591" y="946298"/>
                </a:cubicBezTo>
                <a:cubicBezTo>
                  <a:pt x="147571" y="923821"/>
                  <a:pt x="170121" y="903767"/>
                  <a:pt x="191386" y="882502"/>
                </a:cubicBezTo>
                <a:cubicBezTo>
                  <a:pt x="209458" y="864430"/>
                  <a:pt x="255182" y="839972"/>
                  <a:pt x="255182" y="839972"/>
                </a:cubicBezTo>
                <a:cubicBezTo>
                  <a:pt x="279991" y="843516"/>
                  <a:pt x="304652" y="852874"/>
                  <a:pt x="329610" y="850605"/>
                </a:cubicBezTo>
                <a:cubicBezTo>
                  <a:pt x="392500" y="844888"/>
                  <a:pt x="356148" y="825385"/>
                  <a:pt x="393405" y="797442"/>
                </a:cubicBezTo>
                <a:cubicBezTo>
                  <a:pt x="412425" y="783177"/>
                  <a:pt x="436328" y="776929"/>
                  <a:pt x="457200" y="765544"/>
                </a:cubicBezTo>
                <a:cubicBezTo>
                  <a:pt x="475343" y="755648"/>
                  <a:pt x="492220" y="743543"/>
                  <a:pt x="510363" y="733647"/>
                </a:cubicBezTo>
                <a:cubicBezTo>
                  <a:pt x="531235" y="722262"/>
                  <a:pt x="553287" y="713134"/>
                  <a:pt x="574159" y="701749"/>
                </a:cubicBezTo>
                <a:cubicBezTo>
                  <a:pt x="632596" y="669874"/>
                  <a:pt x="626223" y="664993"/>
                  <a:pt x="691117" y="637954"/>
                </a:cubicBezTo>
                <a:cubicBezTo>
                  <a:pt x="711808" y="629333"/>
                  <a:pt x="734100" y="625013"/>
                  <a:pt x="754912" y="616688"/>
                </a:cubicBezTo>
                <a:cubicBezTo>
                  <a:pt x="886255" y="564150"/>
                  <a:pt x="726693" y="619005"/>
                  <a:pt x="829340" y="584791"/>
                </a:cubicBezTo>
                <a:cubicBezTo>
                  <a:pt x="865645" y="588825"/>
                  <a:pt x="927033" y="580810"/>
                  <a:pt x="956931" y="616688"/>
                </a:cubicBezTo>
                <a:cubicBezTo>
                  <a:pt x="967078" y="628865"/>
                  <a:pt x="971108" y="645042"/>
                  <a:pt x="978196" y="659219"/>
                </a:cubicBezTo>
                <a:cubicBezTo>
                  <a:pt x="969543" y="693829"/>
                  <a:pt x="964640" y="773253"/>
                  <a:pt x="882503" y="691116"/>
                </a:cubicBezTo>
                <a:cubicBezTo>
                  <a:pt x="863468" y="672081"/>
                  <a:pt x="900007" y="611255"/>
                  <a:pt x="914400" y="595423"/>
                </a:cubicBezTo>
                <a:cubicBezTo>
                  <a:pt x="941373" y="565753"/>
                  <a:pt x="971107" y="538716"/>
                  <a:pt x="999461" y="510363"/>
                </a:cubicBezTo>
                <a:lnTo>
                  <a:pt x="1031359" y="478465"/>
                </a:lnTo>
                <a:cubicBezTo>
                  <a:pt x="1039989" y="469835"/>
                  <a:pt x="1118409" y="451387"/>
                  <a:pt x="1137684" y="446568"/>
                </a:cubicBezTo>
                <a:cubicBezTo>
                  <a:pt x="1144772" y="439479"/>
                  <a:pt x="1148954" y="426071"/>
                  <a:pt x="1158949" y="425302"/>
                </a:cubicBezTo>
                <a:cubicBezTo>
                  <a:pt x="1197980" y="422299"/>
                  <a:pt x="1237629" y="427733"/>
                  <a:pt x="1275907" y="435935"/>
                </a:cubicBezTo>
                <a:cubicBezTo>
                  <a:pt x="1288402" y="438613"/>
                  <a:pt x="1297582" y="449533"/>
                  <a:pt x="1307805" y="457200"/>
                </a:cubicBezTo>
                <a:cubicBezTo>
                  <a:pt x="1366737" y="501399"/>
                  <a:pt x="1350750" y="484403"/>
                  <a:pt x="1382233" y="531628"/>
                </a:cubicBezTo>
                <a:cubicBezTo>
                  <a:pt x="1399918" y="584688"/>
                  <a:pt x="1383213" y="562546"/>
                  <a:pt x="1414131" y="531628"/>
                </a:cubicBezTo>
                <a:cubicBezTo>
                  <a:pt x="1423167" y="522592"/>
                  <a:pt x="1435396" y="517451"/>
                  <a:pt x="1446028" y="510363"/>
                </a:cubicBezTo>
                <a:cubicBezTo>
                  <a:pt x="1460205" y="489098"/>
                  <a:pt x="1467294" y="460745"/>
                  <a:pt x="1488559" y="446568"/>
                </a:cubicBezTo>
                <a:cubicBezTo>
                  <a:pt x="1551443" y="404645"/>
                  <a:pt x="1557764" y="398317"/>
                  <a:pt x="1626782" y="361507"/>
                </a:cubicBezTo>
                <a:cubicBezTo>
                  <a:pt x="1654753" y="346589"/>
                  <a:pt x="1683871" y="333895"/>
                  <a:pt x="1711842" y="318977"/>
                </a:cubicBezTo>
                <a:cubicBezTo>
                  <a:pt x="1759601" y="293506"/>
                  <a:pt x="1820834" y="252852"/>
                  <a:pt x="1871331" y="233916"/>
                </a:cubicBezTo>
                <a:cubicBezTo>
                  <a:pt x="1898696" y="223654"/>
                  <a:pt x="1928152" y="220181"/>
                  <a:pt x="1956391" y="212651"/>
                </a:cubicBezTo>
                <a:cubicBezTo>
                  <a:pt x="2097490" y="175025"/>
                  <a:pt x="1978555" y="194652"/>
                  <a:pt x="2200940" y="180754"/>
                </a:cubicBezTo>
                <a:cubicBezTo>
                  <a:pt x="2225749" y="184298"/>
                  <a:pt x="2251364" y="184185"/>
                  <a:pt x="2275368" y="191386"/>
                </a:cubicBezTo>
                <a:cubicBezTo>
                  <a:pt x="2303720" y="199891"/>
                  <a:pt x="2314355" y="221868"/>
                  <a:pt x="2328531" y="244549"/>
                </a:cubicBezTo>
                <a:cubicBezTo>
                  <a:pt x="2339484" y="262074"/>
                  <a:pt x="2349796" y="279991"/>
                  <a:pt x="2360428" y="297712"/>
                </a:cubicBezTo>
                <a:cubicBezTo>
                  <a:pt x="2363972" y="311889"/>
                  <a:pt x="2367047" y="326191"/>
                  <a:pt x="2371061" y="340242"/>
                </a:cubicBezTo>
                <a:cubicBezTo>
                  <a:pt x="2374140" y="351019"/>
                  <a:pt x="2372368" y="378357"/>
                  <a:pt x="2381693" y="372140"/>
                </a:cubicBezTo>
                <a:cubicBezTo>
                  <a:pt x="2397574" y="361553"/>
                  <a:pt x="2393139" y="335343"/>
                  <a:pt x="2402959" y="318977"/>
                </a:cubicBezTo>
                <a:cubicBezTo>
                  <a:pt x="2414635" y="299517"/>
                  <a:pt x="2427022" y="279005"/>
                  <a:pt x="2445489" y="265814"/>
                </a:cubicBezTo>
                <a:cubicBezTo>
                  <a:pt x="2494746" y="230630"/>
                  <a:pt x="2565901" y="204316"/>
                  <a:pt x="2626242" y="191386"/>
                </a:cubicBezTo>
                <a:cubicBezTo>
                  <a:pt x="2650747" y="186135"/>
                  <a:pt x="2675861" y="184298"/>
                  <a:pt x="2700670" y="180754"/>
                </a:cubicBezTo>
                <a:cubicBezTo>
                  <a:pt x="2725479" y="173665"/>
                  <a:pt x="2749869" y="164894"/>
                  <a:pt x="2775098" y="159488"/>
                </a:cubicBezTo>
                <a:cubicBezTo>
                  <a:pt x="2900725" y="132568"/>
                  <a:pt x="3032163" y="155154"/>
                  <a:pt x="3157870" y="159488"/>
                </a:cubicBezTo>
                <a:cubicBezTo>
                  <a:pt x="3164958" y="166577"/>
                  <a:pt x="3171307" y="174492"/>
                  <a:pt x="3179135" y="180754"/>
                </a:cubicBezTo>
                <a:cubicBezTo>
                  <a:pt x="3189114" y="188737"/>
                  <a:pt x="3201997" y="192983"/>
                  <a:pt x="3211033" y="202019"/>
                </a:cubicBezTo>
                <a:cubicBezTo>
                  <a:pt x="3220069" y="211055"/>
                  <a:pt x="3225210" y="223284"/>
                  <a:pt x="3232298" y="233916"/>
                </a:cubicBezTo>
                <a:cubicBezTo>
                  <a:pt x="3250019" y="230372"/>
                  <a:pt x="3268316" y="228999"/>
                  <a:pt x="3285461" y="223284"/>
                </a:cubicBezTo>
                <a:cubicBezTo>
                  <a:pt x="3300498" y="218272"/>
                  <a:pt x="3312700" y="206189"/>
                  <a:pt x="3327991" y="202019"/>
                </a:cubicBezTo>
                <a:cubicBezTo>
                  <a:pt x="3352169" y="195425"/>
                  <a:pt x="3377930" y="196710"/>
                  <a:pt x="3402419" y="191386"/>
                </a:cubicBezTo>
                <a:cubicBezTo>
                  <a:pt x="3459537" y="178969"/>
                  <a:pt x="3515833" y="163033"/>
                  <a:pt x="3572540" y="148856"/>
                </a:cubicBezTo>
                <a:cubicBezTo>
                  <a:pt x="3600893" y="141768"/>
                  <a:pt x="3629499" y="135620"/>
                  <a:pt x="3657600" y="127591"/>
                </a:cubicBezTo>
                <a:cubicBezTo>
                  <a:pt x="3682409" y="120503"/>
                  <a:pt x="3706607" y="110747"/>
                  <a:pt x="3732028" y="106326"/>
                </a:cubicBezTo>
                <a:cubicBezTo>
                  <a:pt x="3853314" y="85233"/>
                  <a:pt x="3939949" y="82541"/>
                  <a:pt x="4061638" y="74428"/>
                </a:cubicBezTo>
                <a:cubicBezTo>
                  <a:pt x="4089991" y="77972"/>
                  <a:pt x="4120587" y="73456"/>
                  <a:pt x="4146698" y="85061"/>
                </a:cubicBezTo>
                <a:cubicBezTo>
                  <a:pt x="4156940" y="89613"/>
                  <a:pt x="4150330" y="108206"/>
                  <a:pt x="4157331" y="116958"/>
                </a:cubicBezTo>
                <a:cubicBezTo>
                  <a:pt x="4165314" y="126936"/>
                  <a:pt x="4178596" y="131135"/>
                  <a:pt x="4189228" y="138223"/>
                </a:cubicBezTo>
                <a:cubicBezTo>
                  <a:pt x="4206949" y="131135"/>
                  <a:pt x="4224950" y="124710"/>
                  <a:pt x="4242391" y="116958"/>
                </a:cubicBezTo>
                <a:cubicBezTo>
                  <a:pt x="4256875" y="110521"/>
                  <a:pt x="4270025" y="101110"/>
                  <a:pt x="4284921" y="95693"/>
                </a:cubicBezTo>
                <a:cubicBezTo>
                  <a:pt x="4309170" y="86875"/>
                  <a:pt x="4334048" y="79488"/>
                  <a:pt x="4359349" y="74428"/>
                </a:cubicBezTo>
                <a:cubicBezTo>
                  <a:pt x="4422768" y="61744"/>
                  <a:pt x="4487067" y="53899"/>
                  <a:pt x="4550735" y="42530"/>
                </a:cubicBezTo>
                <a:cubicBezTo>
                  <a:pt x="4586316" y="36176"/>
                  <a:pt x="4621619" y="28353"/>
                  <a:pt x="4657061" y="21265"/>
                </a:cubicBezTo>
                <a:cubicBezTo>
                  <a:pt x="4742121" y="24809"/>
                  <a:pt x="4828098" y="18953"/>
                  <a:pt x="4912242" y="31898"/>
                </a:cubicBezTo>
                <a:cubicBezTo>
                  <a:pt x="4924872" y="33841"/>
                  <a:pt x="4920753" y="64592"/>
                  <a:pt x="4933507" y="63795"/>
                </a:cubicBezTo>
                <a:cubicBezTo>
                  <a:pt x="4985011" y="60576"/>
                  <a:pt x="5032744" y="35442"/>
                  <a:pt x="5082363" y="21265"/>
                </a:cubicBezTo>
                <a:cubicBezTo>
                  <a:pt x="5103092" y="15342"/>
                  <a:pt x="5124894" y="14177"/>
                  <a:pt x="5146159" y="10633"/>
                </a:cubicBezTo>
                <a:cubicBezTo>
                  <a:pt x="5309191" y="14177"/>
                  <a:pt x="5472490" y="11300"/>
                  <a:pt x="5635256" y="21265"/>
                </a:cubicBezTo>
                <a:cubicBezTo>
                  <a:pt x="5667987" y="23269"/>
                  <a:pt x="5670561" y="52752"/>
                  <a:pt x="5677786" y="74428"/>
                </a:cubicBezTo>
                <a:cubicBezTo>
                  <a:pt x="5708129" y="68359"/>
                  <a:pt x="5743455" y="62170"/>
                  <a:pt x="5773479" y="53163"/>
                </a:cubicBezTo>
                <a:cubicBezTo>
                  <a:pt x="5800253" y="45131"/>
                  <a:pt x="5886513" y="13432"/>
                  <a:pt x="5911703" y="10633"/>
                </a:cubicBezTo>
                <a:cubicBezTo>
                  <a:pt x="5982241" y="2795"/>
                  <a:pt x="6053470" y="3544"/>
                  <a:pt x="6124354" y="0"/>
                </a:cubicBezTo>
                <a:cubicBezTo>
                  <a:pt x="6255489" y="3544"/>
                  <a:pt x="6386909" y="1287"/>
                  <a:pt x="6517759" y="10633"/>
                </a:cubicBezTo>
                <a:cubicBezTo>
                  <a:pt x="6536796" y="11993"/>
                  <a:pt x="6551930" y="29999"/>
                  <a:pt x="6570921" y="31898"/>
                </a:cubicBezTo>
                <a:cubicBezTo>
                  <a:pt x="6580559" y="32862"/>
                  <a:pt x="6653332" y="13953"/>
                  <a:pt x="6666614" y="10633"/>
                </a:cubicBezTo>
                <a:cubicBezTo>
                  <a:pt x="6811926" y="17721"/>
                  <a:pt x="6957414" y="21819"/>
                  <a:pt x="7102549" y="31898"/>
                </a:cubicBezTo>
                <a:cubicBezTo>
                  <a:pt x="7212667" y="39545"/>
                  <a:pt x="7432159" y="63795"/>
                  <a:pt x="7432159" y="63795"/>
                </a:cubicBezTo>
                <a:cubicBezTo>
                  <a:pt x="7442791" y="70884"/>
                  <a:pt x="7452311" y="80027"/>
                  <a:pt x="7464056" y="85061"/>
                </a:cubicBezTo>
                <a:cubicBezTo>
                  <a:pt x="7494880" y="98272"/>
                  <a:pt x="7507996" y="95693"/>
                  <a:pt x="7538484" y="956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10"/>
          <p:cNvSpPr/>
          <p:nvPr/>
        </p:nvSpPr>
        <p:spPr>
          <a:xfrm>
            <a:off x="942753" y="5795779"/>
            <a:ext cx="7687340" cy="765544"/>
          </a:xfrm>
          <a:custGeom>
            <a:avLst/>
            <a:gdLst>
              <a:gd name="connsiteX0" fmla="*/ 0 w 7687340"/>
              <a:gd name="connsiteY0" fmla="*/ 0 h 765544"/>
              <a:gd name="connsiteX1" fmla="*/ 53163 w 7687340"/>
              <a:gd name="connsiteY1" fmla="*/ 21265 h 765544"/>
              <a:gd name="connsiteX2" fmla="*/ 85061 w 7687340"/>
              <a:gd name="connsiteY2" fmla="*/ 42530 h 765544"/>
              <a:gd name="connsiteX3" fmla="*/ 127591 w 7687340"/>
              <a:gd name="connsiteY3" fmla="*/ 74428 h 765544"/>
              <a:gd name="connsiteX4" fmla="*/ 233916 w 7687340"/>
              <a:gd name="connsiteY4" fmla="*/ 95693 h 765544"/>
              <a:gd name="connsiteX5" fmla="*/ 680484 w 7687340"/>
              <a:gd name="connsiteY5" fmla="*/ 74428 h 765544"/>
              <a:gd name="connsiteX6" fmla="*/ 978195 w 7687340"/>
              <a:gd name="connsiteY6" fmla="*/ 74428 h 765544"/>
              <a:gd name="connsiteX7" fmla="*/ 999461 w 7687340"/>
              <a:gd name="connsiteY7" fmla="*/ 106325 h 765544"/>
              <a:gd name="connsiteX8" fmla="*/ 1010093 w 7687340"/>
              <a:gd name="connsiteY8" fmla="*/ 148856 h 765544"/>
              <a:gd name="connsiteX9" fmla="*/ 1041991 w 7687340"/>
              <a:gd name="connsiteY9" fmla="*/ 180753 h 765544"/>
              <a:gd name="connsiteX10" fmla="*/ 1297172 w 7687340"/>
              <a:gd name="connsiteY10" fmla="*/ 212651 h 765544"/>
              <a:gd name="connsiteX11" fmla="*/ 1329070 w 7687340"/>
              <a:gd name="connsiteY11" fmla="*/ 244549 h 765544"/>
              <a:gd name="connsiteX12" fmla="*/ 1350335 w 7687340"/>
              <a:gd name="connsiteY12" fmla="*/ 276446 h 765544"/>
              <a:gd name="connsiteX13" fmla="*/ 1382233 w 7687340"/>
              <a:gd name="connsiteY13" fmla="*/ 287079 h 765544"/>
              <a:gd name="connsiteX14" fmla="*/ 1424763 w 7687340"/>
              <a:gd name="connsiteY14" fmla="*/ 308344 h 765544"/>
              <a:gd name="connsiteX15" fmla="*/ 1594884 w 7687340"/>
              <a:gd name="connsiteY15" fmla="*/ 329609 h 765544"/>
              <a:gd name="connsiteX16" fmla="*/ 1733107 w 7687340"/>
              <a:gd name="connsiteY16" fmla="*/ 350874 h 765544"/>
              <a:gd name="connsiteX17" fmla="*/ 1839433 w 7687340"/>
              <a:gd name="connsiteY17" fmla="*/ 372139 h 765544"/>
              <a:gd name="connsiteX18" fmla="*/ 2062716 w 7687340"/>
              <a:gd name="connsiteY18" fmla="*/ 393404 h 765544"/>
              <a:gd name="connsiteX19" fmla="*/ 2658140 w 7687340"/>
              <a:gd name="connsiteY19" fmla="*/ 425302 h 765544"/>
              <a:gd name="connsiteX20" fmla="*/ 2902688 w 7687340"/>
              <a:gd name="connsiteY20" fmla="*/ 435935 h 765544"/>
              <a:gd name="connsiteX21" fmla="*/ 2934586 w 7687340"/>
              <a:gd name="connsiteY21" fmla="*/ 446567 h 765544"/>
              <a:gd name="connsiteX22" fmla="*/ 2987749 w 7687340"/>
              <a:gd name="connsiteY22" fmla="*/ 457200 h 765544"/>
              <a:gd name="connsiteX23" fmla="*/ 3040912 w 7687340"/>
              <a:gd name="connsiteY23" fmla="*/ 478465 h 765544"/>
              <a:gd name="connsiteX24" fmla="*/ 3072809 w 7687340"/>
              <a:gd name="connsiteY24" fmla="*/ 489097 h 765544"/>
              <a:gd name="connsiteX25" fmla="*/ 3115340 w 7687340"/>
              <a:gd name="connsiteY25" fmla="*/ 510363 h 765544"/>
              <a:gd name="connsiteX26" fmla="*/ 3179135 w 7687340"/>
              <a:gd name="connsiteY26" fmla="*/ 531628 h 765544"/>
              <a:gd name="connsiteX27" fmla="*/ 3232298 w 7687340"/>
              <a:gd name="connsiteY27" fmla="*/ 552893 h 765544"/>
              <a:gd name="connsiteX28" fmla="*/ 3274828 w 7687340"/>
              <a:gd name="connsiteY28" fmla="*/ 563525 h 765544"/>
              <a:gd name="connsiteX29" fmla="*/ 3530009 w 7687340"/>
              <a:gd name="connsiteY29" fmla="*/ 584791 h 765544"/>
              <a:gd name="connsiteX30" fmla="*/ 3572540 w 7687340"/>
              <a:gd name="connsiteY30" fmla="*/ 595423 h 765544"/>
              <a:gd name="connsiteX31" fmla="*/ 3604437 w 7687340"/>
              <a:gd name="connsiteY31" fmla="*/ 606056 h 765544"/>
              <a:gd name="connsiteX32" fmla="*/ 3678865 w 7687340"/>
              <a:gd name="connsiteY32" fmla="*/ 616688 h 765544"/>
              <a:gd name="connsiteX33" fmla="*/ 3955312 w 7687340"/>
              <a:gd name="connsiteY33" fmla="*/ 606056 h 765544"/>
              <a:gd name="connsiteX34" fmla="*/ 4104167 w 7687340"/>
              <a:gd name="connsiteY34" fmla="*/ 563525 h 765544"/>
              <a:gd name="connsiteX35" fmla="*/ 4178595 w 7687340"/>
              <a:gd name="connsiteY35" fmla="*/ 542260 h 765544"/>
              <a:gd name="connsiteX36" fmla="*/ 4465674 w 7687340"/>
              <a:gd name="connsiteY36" fmla="*/ 510363 h 765544"/>
              <a:gd name="connsiteX37" fmla="*/ 4582633 w 7687340"/>
              <a:gd name="connsiteY37" fmla="*/ 520995 h 765544"/>
              <a:gd name="connsiteX38" fmla="*/ 4646428 w 7687340"/>
              <a:gd name="connsiteY38" fmla="*/ 563525 h 765544"/>
              <a:gd name="connsiteX39" fmla="*/ 4731488 w 7687340"/>
              <a:gd name="connsiteY39" fmla="*/ 595423 h 765544"/>
              <a:gd name="connsiteX40" fmla="*/ 4763386 w 7687340"/>
              <a:gd name="connsiteY40" fmla="*/ 606056 h 765544"/>
              <a:gd name="connsiteX41" fmla="*/ 5061098 w 7687340"/>
              <a:gd name="connsiteY41" fmla="*/ 616688 h 765544"/>
              <a:gd name="connsiteX42" fmla="*/ 5156791 w 7687340"/>
              <a:gd name="connsiteY42" fmla="*/ 627321 h 765544"/>
              <a:gd name="connsiteX43" fmla="*/ 5326912 w 7687340"/>
              <a:gd name="connsiteY43" fmla="*/ 648586 h 765544"/>
              <a:gd name="connsiteX44" fmla="*/ 5932967 w 7687340"/>
              <a:gd name="connsiteY44" fmla="*/ 659218 h 765544"/>
              <a:gd name="connsiteX45" fmla="*/ 6039293 w 7687340"/>
              <a:gd name="connsiteY45" fmla="*/ 669851 h 765544"/>
              <a:gd name="connsiteX46" fmla="*/ 6113721 w 7687340"/>
              <a:gd name="connsiteY46" fmla="*/ 680484 h 765544"/>
              <a:gd name="connsiteX47" fmla="*/ 6241312 w 7687340"/>
              <a:gd name="connsiteY47" fmla="*/ 691116 h 765544"/>
              <a:gd name="connsiteX48" fmla="*/ 6528391 w 7687340"/>
              <a:gd name="connsiteY48" fmla="*/ 723014 h 765544"/>
              <a:gd name="connsiteX49" fmla="*/ 6687879 w 7687340"/>
              <a:gd name="connsiteY49" fmla="*/ 744279 h 765544"/>
              <a:gd name="connsiteX50" fmla="*/ 6751674 w 7687340"/>
              <a:gd name="connsiteY50" fmla="*/ 754911 h 765544"/>
              <a:gd name="connsiteX51" fmla="*/ 6911163 w 7687340"/>
              <a:gd name="connsiteY51" fmla="*/ 765544 h 765544"/>
              <a:gd name="connsiteX52" fmla="*/ 7060019 w 7687340"/>
              <a:gd name="connsiteY52" fmla="*/ 754911 h 765544"/>
              <a:gd name="connsiteX53" fmla="*/ 7091916 w 7687340"/>
              <a:gd name="connsiteY53" fmla="*/ 744279 h 765544"/>
              <a:gd name="connsiteX54" fmla="*/ 7123814 w 7687340"/>
              <a:gd name="connsiteY54" fmla="*/ 701749 h 765544"/>
              <a:gd name="connsiteX55" fmla="*/ 7230140 w 7687340"/>
              <a:gd name="connsiteY55" fmla="*/ 659218 h 765544"/>
              <a:gd name="connsiteX56" fmla="*/ 7262037 w 7687340"/>
              <a:gd name="connsiteY56" fmla="*/ 648586 h 765544"/>
              <a:gd name="connsiteX57" fmla="*/ 7442791 w 7687340"/>
              <a:gd name="connsiteY57" fmla="*/ 616688 h 765544"/>
              <a:gd name="connsiteX58" fmla="*/ 7527851 w 7687340"/>
              <a:gd name="connsiteY58" fmla="*/ 606056 h 765544"/>
              <a:gd name="connsiteX59" fmla="*/ 7581014 w 7687340"/>
              <a:gd name="connsiteY59" fmla="*/ 595423 h 765544"/>
              <a:gd name="connsiteX60" fmla="*/ 7687340 w 7687340"/>
              <a:gd name="connsiteY60" fmla="*/ 584791 h 76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687340" h="765544">
                <a:moveTo>
                  <a:pt x="0" y="0"/>
                </a:moveTo>
                <a:cubicBezTo>
                  <a:pt x="17721" y="7088"/>
                  <a:pt x="36092" y="12730"/>
                  <a:pt x="53163" y="21265"/>
                </a:cubicBezTo>
                <a:cubicBezTo>
                  <a:pt x="64593" y="26980"/>
                  <a:pt x="74662" y="35102"/>
                  <a:pt x="85061" y="42530"/>
                </a:cubicBezTo>
                <a:cubicBezTo>
                  <a:pt x="99481" y="52830"/>
                  <a:pt x="111741" y="66503"/>
                  <a:pt x="127591" y="74428"/>
                </a:cubicBezTo>
                <a:cubicBezTo>
                  <a:pt x="143449" y="82357"/>
                  <a:pt x="225912" y="94359"/>
                  <a:pt x="233916" y="95693"/>
                </a:cubicBezTo>
                <a:lnTo>
                  <a:pt x="680484" y="74428"/>
                </a:lnTo>
                <a:cubicBezTo>
                  <a:pt x="910174" y="62547"/>
                  <a:pt x="781233" y="58014"/>
                  <a:pt x="978195" y="74428"/>
                </a:cubicBezTo>
                <a:cubicBezTo>
                  <a:pt x="985284" y="85060"/>
                  <a:pt x="994427" y="94580"/>
                  <a:pt x="999461" y="106325"/>
                </a:cubicBezTo>
                <a:cubicBezTo>
                  <a:pt x="1005217" y="119757"/>
                  <a:pt x="1002843" y="136168"/>
                  <a:pt x="1010093" y="148856"/>
                </a:cubicBezTo>
                <a:cubicBezTo>
                  <a:pt x="1017553" y="161911"/>
                  <a:pt x="1028302" y="174531"/>
                  <a:pt x="1041991" y="180753"/>
                </a:cubicBezTo>
                <a:cubicBezTo>
                  <a:pt x="1109035" y="211227"/>
                  <a:pt x="1240067" y="209082"/>
                  <a:pt x="1297172" y="212651"/>
                </a:cubicBezTo>
                <a:cubicBezTo>
                  <a:pt x="1307805" y="223284"/>
                  <a:pt x="1319444" y="232997"/>
                  <a:pt x="1329070" y="244549"/>
                </a:cubicBezTo>
                <a:cubicBezTo>
                  <a:pt x="1337251" y="254366"/>
                  <a:pt x="1340357" y="268463"/>
                  <a:pt x="1350335" y="276446"/>
                </a:cubicBezTo>
                <a:cubicBezTo>
                  <a:pt x="1359087" y="283447"/>
                  <a:pt x="1371931" y="282664"/>
                  <a:pt x="1382233" y="287079"/>
                </a:cubicBezTo>
                <a:cubicBezTo>
                  <a:pt x="1396801" y="293323"/>
                  <a:pt x="1410195" y="302100"/>
                  <a:pt x="1424763" y="308344"/>
                </a:cubicBezTo>
                <a:cubicBezTo>
                  <a:pt x="1481094" y="332486"/>
                  <a:pt x="1525496" y="322670"/>
                  <a:pt x="1594884" y="329609"/>
                </a:cubicBezTo>
                <a:cubicBezTo>
                  <a:pt x="1629072" y="333028"/>
                  <a:pt x="1697566" y="344951"/>
                  <a:pt x="1733107" y="350874"/>
                </a:cubicBezTo>
                <a:cubicBezTo>
                  <a:pt x="1782742" y="367420"/>
                  <a:pt x="1767411" y="364422"/>
                  <a:pt x="1839433" y="372139"/>
                </a:cubicBezTo>
                <a:cubicBezTo>
                  <a:pt x="1913772" y="380104"/>
                  <a:pt x="2062716" y="393404"/>
                  <a:pt x="2062716" y="393404"/>
                </a:cubicBezTo>
                <a:cubicBezTo>
                  <a:pt x="2328946" y="446652"/>
                  <a:pt x="2132907" y="413884"/>
                  <a:pt x="2658140" y="425302"/>
                </a:cubicBezTo>
                <a:cubicBezTo>
                  <a:pt x="2739656" y="428846"/>
                  <a:pt x="2821335" y="429677"/>
                  <a:pt x="2902688" y="435935"/>
                </a:cubicBezTo>
                <a:cubicBezTo>
                  <a:pt x="2913863" y="436795"/>
                  <a:pt x="2923713" y="443849"/>
                  <a:pt x="2934586" y="446567"/>
                </a:cubicBezTo>
                <a:cubicBezTo>
                  <a:pt x="2952118" y="450950"/>
                  <a:pt x="2970439" y="452007"/>
                  <a:pt x="2987749" y="457200"/>
                </a:cubicBezTo>
                <a:cubicBezTo>
                  <a:pt x="3006030" y="462684"/>
                  <a:pt x="3023041" y="471764"/>
                  <a:pt x="3040912" y="478465"/>
                </a:cubicBezTo>
                <a:cubicBezTo>
                  <a:pt x="3051406" y="482400"/>
                  <a:pt x="3062508" y="484682"/>
                  <a:pt x="3072809" y="489097"/>
                </a:cubicBezTo>
                <a:cubicBezTo>
                  <a:pt x="3087378" y="495341"/>
                  <a:pt x="3100623" y="504476"/>
                  <a:pt x="3115340" y="510363"/>
                </a:cubicBezTo>
                <a:cubicBezTo>
                  <a:pt x="3136152" y="518688"/>
                  <a:pt x="3157870" y="524540"/>
                  <a:pt x="3179135" y="531628"/>
                </a:cubicBezTo>
                <a:cubicBezTo>
                  <a:pt x="3197242" y="537664"/>
                  <a:pt x="3214191" y="546858"/>
                  <a:pt x="3232298" y="552893"/>
                </a:cubicBezTo>
                <a:cubicBezTo>
                  <a:pt x="3246161" y="557514"/>
                  <a:pt x="3260563" y="560355"/>
                  <a:pt x="3274828" y="563525"/>
                </a:cubicBezTo>
                <a:cubicBezTo>
                  <a:pt x="3378489" y="586561"/>
                  <a:pt x="3368245" y="576277"/>
                  <a:pt x="3530009" y="584791"/>
                </a:cubicBezTo>
                <a:cubicBezTo>
                  <a:pt x="3544186" y="588335"/>
                  <a:pt x="3558489" y="591408"/>
                  <a:pt x="3572540" y="595423"/>
                </a:cubicBezTo>
                <a:cubicBezTo>
                  <a:pt x="3583316" y="598502"/>
                  <a:pt x="3593447" y="603858"/>
                  <a:pt x="3604437" y="606056"/>
                </a:cubicBezTo>
                <a:cubicBezTo>
                  <a:pt x="3629012" y="610971"/>
                  <a:pt x="3654056" y="613144"/>
                  <a:pt x="3678865" y="616688"/>
                </a:cubicBezTo>
                <a:cubicBezTo>
                  <a:pt x="3771014" y="613144"/>
                  <a:pt x="3863807" y="617494"/>
                  <a:pt x="3955312" y="606056"/>
                </a:cubicBezTo>
                <a:cubicBezTo>
                  <a:pt x="4006517" y="599655"/>
                  <a:pt x="4054549" y="577702"/>
                  <a:pt x="4104167" y="563525"/>
                </a:cubicBezTo>
                <a:cubicBezTo>
                  <a:pt x="4128976" y="556437"/>
                  <a:pt x="4152935" y="544961"/>
                  <a:pt x="4178595" y="542260"/>
                </a:cubicBezTo>
                <a:cubicBezTo>
                  <a:pt x="4409031" y="518004"/>
                  <a:pt x="4313425" y="529393"/>
                  <a:pt x="4465674" y="510363"/>
                </a:cubicBezTo>
                <a:cubicBezTo>
                  <a:pt x="4504660" y="513907"/>
                  <a:pt x="4545077" y="509949"/>
                  <a:pt x="4582633" y="520995"/>
                </a:cubicBezTo>
                <a:cubicBezTo>
                  <a:pt x="4607152" y="528206"/>
                  <a:pt x="4622182" y="555443"/>
                  <a:pt x="4646428" y="563525"/>
                </a:cubicBezTo>
                <a:cubicBezTo>
                  <a:pt x="4718831" y="587660"/>
                  <a:pt x="4629778" y="557281"/>
                  <a:pt x="4731488" y="595423"/>
                </a:cubicBezTo>
                <a:cubicBezTo>
                  <a:pt x="4741982" y="599358"/>
                  <a:pt x="4752201" y="605334"/>
                  <a:pt x="4763386" y="606056"/>
                </a:cubicBezTo>
                <a:cubicBezTo>
                  <a:pt x="4862481" y="612449"/>
                  <a:pt x="4961861" y="613144"/>
                  <a:pt x="5061098" y="616688"/>
                </a:cubicBezTo>
                <a:cubicBezTo>
                  <a:pt x="5092996" y="620232"/>
                  <a:pt x="5125070" y="622441"/>
                  <a:pt x="5156791" y="627321"/>
                </a:cubicBezTo>
                <a:cubicBezTo>
                  <a:pt x="5284166" y="646917"/>
                  <a:pt x="5057885" y="640788"/>
                  <a:pt x="5326912" y="648586"/>
                </a:cubicBezTo>
                <a:cubicBezTo>
                  <a:pt x="5528877" y="654440"/>
                  <a:pt x="5730949" y="655674"/>
                  <a:pt x="5932967" y="659218"/>
                </a:cubicBezTo>
                <a:lnTo>
                  <a:pt x="6039293" y="669851"/>
                </a:lnTo>
                <a:cubicBezTo>
                  <a:pt x="6064183" y="672779"/>
                  <a:pt x="6088797" y="677860"/>
                  <a:pt x="6113721" y="680484"/>
                </a:cubicBezTo>
                <a:cubicBezTo>
                  <a:pt x="6156164" y="684952"/>
                  <a:pt x="6198916" y="686224"/>
                  <a:pt x="6241312" y="691116"/>
                </a:cubicBezTo>
                <a:cubicBezTo>
                  <a:pt x="6574944" y="729611"/>
                  <a:pt x="6212012" y="698676"/>
                  <a:pt x="6528391" y="723014"/>
                </a:cubicBezTo>
                <a:cubicBezTo>
                  <a:pt x="6618816" y="745619"/>
                  <a:pt x="6529802" y="725682"/>
                  <a:pt x="6687879" y="744279"/>
                </a:cubicBezTo>
                <a:cubicBezTo>
                  <a:pt x="6709290" y="746798"/>
                  <a:pt x="6730213" y="752867"/>
                  <a:pt x="6751674" y="754911"/>
                </a:cubicBezTo>
                <a:cubicBezTo>
                  <a:pt x="6804715" y="759962"/>
                  <a:pt x="6858000" y="762000"/>
                  <a:pt x="6911163" y="765544"/>
                </a:cubicBezTo>
                <a:cubicBezTo>
                  <a:pt x="6960782" y="762000"/>
                  <a:pt x="7010615" y="760723"/>
                  <a:pt x="7060019" y="754911"/>
                </a:cubicBezTo>
                <a:cubicBezTo>
                  <a:pt x="7071150" y="753602"/>
                  <a:pt x="7083306" y="751454"/>
                  <a:pt x="7091916" y="744279"/>
                </a:cubicBezTo>
                <a:cubicBezTo>
                  <a:pt x="7105530" y="732934"/>
                  <a:pt x="7110359" y="713282"/>
                  <a:pt x="7123814" y="701749"/>
                </a:cubicBezTo>
                <a:cubicBezTo>
                  <a:pt x="7143725" y="684683"/>
                  <a:pt x="7211651" y="665381"/>
                  <a:pt x="7230140" y="659218"/>
                </a:cubicBezTo>
                <a:lnTo>
                  <a:pt x="7262037" y="648586"/>
                </a:lnTo>
                <a:cubicBezTo>
                  <a:pt x="7336730" y="598791"/>
                  <a:pt x="7275722" y="631876"/>
                  <a:pt x="7442791" y="616688"/>
                </a:cubicBezTo>
                <a:cubicBezTo>
                  <a:pt x="7471248" y="614101"/>
                  <a:pt x="7499609" y="610401"/>
                  <a:pt x="7527851" y="606056"/>
                </a:cubicBezTo>
                <a:cubicBezTo>
                  <a:pt x="7545713" y="603308"/>
                  <a:pt x="7563124" y="597979"/>
                  <a:pt x="7581014" y="595423"/>
                </a:cubicBezTo>
                <a:cubicBezTo>
                  <a:pt x="7658178" y="584400"/>
                  <a:pt x="7647048" y="584791"/>
                  <a:pt x="7687340" y="5847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8" name="Straight Connector 17"/>
          <p:cNvCxnSpPr/>
          <p:nvPr/>
        </p:nvCxnSpPr>
        <p:spPr>
          <a:xfrm>
            <a:off x="914400" y="1676400"/>
            <a:ext cx="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14400" y="4114800"/>
            <a:ext cx="7239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52800" y="4114800"/>
            <a:ext cx="2438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Distance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Arc 24"/>
          <p:cNvSpPr/>
          <p:nvPr/>
        </p:nvSpPr>
        <p:spPr>
          <a:xfrm rot="10800000">
            <a:off x="914399" y="609599"/>
            <a:ext cx="14477999" cy="3505201"/>
          </a:xfrm>
          <a:prstGeom prst="arc">
            <a:avLst>
              <a:gd name="adj1" fmla="val 16179102"/>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6386" name="Picture 2" descr="http://www.decodedscience.org/wp-content/uploads/2014/09/500x169xWeatherInActionContrail4.gif.pagespeed.ic.kdFH7MSmuT.png"/>
          <p:cNvPicPr>
            <a:picLocks noChangeAspect="1" noChangeArrowheads="1"/>
          </p:cNvPicPr>
          <p:nvPr/>
        </p:nvPicPr>
        <p:blipFill rotWithShape="1">
          <a:blip r:embed="rId3">
            <a:extLst>
              <a:ext uri="{28A0092B-C50C-407E-A947-70E740481C1C}">
                <a14:useLocalDpi xmlns:a14="http://schemas.microsoft.com/office/drawing/2010/main" val="0"/>
              </a:ext>
            </a:extLst>
          </a:blip>
          <a:srcRect l="1094" t="8799" r="2469" b="12319"/>
          <a:stretch/>
        </p:blipFill>
        <p:spPr bwMode="auto">
          <a:xfrm flipH="1">
            <a:off x="838199" y="4570227"/>
            <a:ext cx="7210649" cy="19910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3798" y="2479638"/>
            <a:ext cx="804526"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Calibri"/>
                <a:ea typeface="+mn-ea"/>
                <a:cs typeface="+mn-cs"/>
              </a:rPr>
              <a:t>H</a:t>
            </a:r>
            <a:r>
              <a:rPr kumimoji="0" lang="en-US" sz="1800" b="1" i="0" u="none" strike="noStrike" kern="1200" cap="none" spc="0" normalizeH="0" baseline="-25000" noProof="0" dirty="0" smtClean="0">
                <a:ln>
                  <a:noFill/>
                </a:ln>
                <a:solidFill>
                  <a:srgbClr val="FF0000"/>
                </a:solidFill>
                <a:effectLst/>
                <a:uLnTx/>
                <a:uFillTx/>
                <a:latin typeface="Calibri"/>
                <a:ea typeface="+mn-ea"/>
                <a:cs typeface="+mn-cs"/>
              </a:rPr>
              <a:t>2</a:t>
            </a:r>
            <a:r>
              <a:rPr kumimoji="0" lang="en-US" sz="1800" b="1" i="0" u="none" strike="noStrike" kern="1200" cap="none" spc="0" normalizeH="0" baseline="0" noProof="0" dirty="0" smtClean="0">
                <a:ln>
                  <a:noFill/>
                </a:ln>
                <a:solidFill>
                  <a:srgbClr val="FF0000"/>
                </a:solidFill>
                <a:effectLst/>
                <a:uLnTx/>
                <a:uFillTx/>
                <a:latin typeface="Calibri"/>
                <a:ea typeface="+mn-ea"/>
                <a:cs typeface="+mn-cs"/>
              </a:rPr>
              <a:t>O</a:t>
            </a:r>
            <a:r>
              <a:rPr kumimoji="0" lang="en-US" sz="1800" b="1" i="0" u="none" strike="noStrike" kern="1200" cap="none" spc="0" normalizeH="0" baseline="-25000" noProof="0" dirty="0" smtClean="0">
                <a:ln>
                  <a:noFill/>
                </a:ln>
                <a:solidFill>
                  <a:srgbClr val="FF0000"/>
                </a:solidFill>
                <a:effectLst/>
                <a:uLnTx/>
                <a:uFillTx/>
                <a:latin typeface="Calibri"/>
                <a:ea typeface="+mn-ea"/>
                <a:cs typeface="+mn-cs"/>
              </a:rPr>
              <a: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Calibri"/>
                <a:ea typeface="+mn-ea"/>
                <a:cs typeface="+mn-cs"/>
              </a:rPr>
              <a:t>CO</a:t>
            </a:r>
            <a:endParaRPr kumimoji="0" lang="en-US" sz="1800" b="1"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13" name="Straight Connector 12"/>
          <p:cNvCxnSpPr/>
          <p:nvPr/>
        </p:nvCxnSpPr>
        <p:spPr>
          <a:xfrm>
            <a:off x="283534" y="2802803"/>
            <a:ext cx="342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B1178-F390-4081-BB4B-2EC951AD4D0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6772820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sz="3400" dirty="0" smtClean="0"/>
              <a:t>Organic aerosol evaporation as smoke dilutes:</a:t>
            </a:r>
            <a:br>
              <a:rPr lang="en-US" sz="3400" dirty="0" smtClean="0"/>
            </a:br>
            <a:r>
              <a:rPr lang="en-US" sz="3400" dirty="0" smtClean="0"/>
              <a:t>Like contrails… but a multi-species system</a:t>
            </a:r>
            <a:endParaRPr lang="en-US" sz="3400" dirty="0"/>
          </a:p>
        </p:txBody>
      </p:sp>
      <p:sp>
        <p:nvSpPr>
          <p:cNvPr id="6" name="TextBox 5"/>
          <p:cNvSpPr txBox="1"/>
          <p:nvPr/>
        </p:nvSpPr>
        <p:spPr>
          <a:xfrm>
            <a:off x="233739" y="6295197"/>
            <a:ext cx="8807431" cy="562803"/>
          </a:xfrm>
          <a:prstGeom prst="rect">
            <a:avLst/>
          </a:prstGeom>
          <a:noFill/>
          <a:ln>
            <a:noFill/>
          </a:ln>
        </p:spPr>
        <p:txBody>
          <a:bodyPr vert="horz" wrap="square" lIns="90000" tIns="45000" rIns="90000" bIns="4500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18"/>
                <a:ea typeface="DejaVu Sans" pitchFamily="2"/>
                <a:cs typeface="Lohit Hindi" pitchFamily="2"/>
              </a:rPr>
              <a:t>Donahue et al., Atmospheric organic particulate matter: From smoke to secondary organic aerosol, </a:t>
            </a:r>
            <a:r>
              <a:rPr kumimoji="0" lang="en-US" sz="1600" b="0" i="1" u="none" strike="noStrike" kern="1200" cap="none" spc="0" normalizeH="0" baseline="0" noProof="0" dirty="0">
                <a:ln>
                  <a:noFill/>
                </a:ln>
                <a:solidFill>
                  <a:prstClr val="black"/>
                </a:solidFill>
                <a:effectLst/>
                <a:uLnTx/>
                <a:uFillTx/>
                <a:latin typeface="Arial" pitchFamily="18"/>
                <a:ea typeface="DejaVu Sans" pitchFamily="2"/>
                <a:cs typeface="Lohit Hindi" pitchFamily="2"/>
              </a:rPr>
              <a:t>Atmos. </a:t>
            </a:r>
            <a:r>
              <a:rPr kumimoji="0" lang="en-US" sz="1600" b="0" i="1" u="none" strike="noStrike" kern="1200" cap="none" spc="0" normalizeH="0" baseline="0" noProof="0" dirty="0" err="1">
                <a:ln>
                  <a:noFill/>
                </a:ln>
                <a:solidFill>
                  <a:prstClr val="black"/>
                </a:solidFill>
                <a:effectLst/>
                <a:uLnTx/>
                <a:uFillTx/>
                <a:latin typeface="Arial" pitchFamily="18"/>
                <a:ea typeface="DejaVu Sans" pitchFamily="2"/>
                <a:cs typeface="Lohit Hindi" pitchFamily="2"/>
              </a:rPr>
              <a:t>Env</a:t>
            </a:r>
            <a:r>
              <a:rPr kumimoji="0" lang="en-US" sz="1600" b="0" i="1" u="none" strike="noStrike" kern="1200" cap="none" spc="0" normalizeH="0" baseline="0" noProof="0" dirty="0">
                <a:ln>
                  <a:noFill/>
                </a:ln>
                <a:solidFill>
                  <a:prstClr val="black"/>
                </a:solidFill>
                <a:effectLst/>
                <a:uLnTx/>
                <a:uFillTx/>
                <a:latin typeface="Arial" pitchFamily="18"/>
                <a:ea typeface="DejaVu Sans" pitchFamily="2"/>
                <a:cs typeface="Lohit Hindi" pitchFamily="2"/>
              </a:rPr>
              <a:t>.</a:t>
            </a:r>
            <a:r>
              <a:rPr kumimoji="0" lang="en-US" sz="1600" b="0" i="0" u="none" strike="noStrike" kern="1200" cap="none" spc="0" normalizeH="0" baseline="0" noProof="0" dirty="0">
                <a:ln>
                  <a:noFill/>
                </a:ln>
                <a:solidFill>
                  <a:prstClr val="black"/>
                </a:solidFill>
                <a:effectLst/>
                <a:uLnTx/>
                <a:uFillTx/>
                <a:latin typeface="Arial" pitchFamily="18"/>
                <a:ea typeface="DejaVu Sans" pitchFamily="2"/>
                <a:cs typeface="Lohit Hindi" pitchFamily="2"/>
              </a:rPr>
              <a:t>, 2008</a:t>
            </a:r>
          </a:p>
        </p:txBody>
      </p:sp>
      <p:sp>
        <p:nvSpPr>
          <p:cNvPr id="14" name="TextBox 13"/>
          <p:cNvSpPr txBox="1"/>
          <p:nvPr/>
        </p:nvSpPr>
        <p:spPr>
          <a:xfrm>
            <a:off x="2894601" y="5119195"/>
            <a:ext cx="1969816" cy="609995"/>
          </a:xfrm>
          <a:prstGeom prst="rect">
            <a:avLst/>
          </a:prstGeom>
          <a:noFill/>
          <a:ln>
            <a:noFill/>
          </a:ln>
        </p:spPr>
        <p:txBody>
          <a:bodyPr vert="horz" wrap="square" lIns="90000" tIns="45000" rIns="90000" bIns="4500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760" b="0" i="0" u="none" strike="noStrike" kern="1200" cap="none" spc="0" normalizeH="0" baseline="0" noProof="0" dirty="0">
                <a:ln>
                  <a:noFill/>
                </a:ln>
                <a:solidFill>
                  <a:srgbClr val="000000"/>
                </a:solidFill>
                <a:effectLst/>
                <a:uLnTx/>
                <a:uFillTx/>
                <a:latin typeface="Arial" pitchFamily="18"/>
                <a:ea typeface="DejaVu Sans" pitchFamily="2"/>
                <a:cs typeface="Lohit Hindi" pitchFamily="2"/>
              </a:rPr>
              <a:t>White</a:t>
            </a:r>
            <a:r>
              <a:rPr kumimoji="0" lang="en-US" sz="1760" b="0" i="0" u="none" strike="noStrike" kern="1200" cap="none" spc="0" normalizeH="0" baseline="0" noProof="0" dirty="0">
                <a:ln>
                  <a:noFill/>
                </a:ln>
                <a:solidFill>
                  <a:prstClr val="black"/>
                </a:solidFill>
                <a:effectLst/>
                <a:uLnTx/>
                <a:uFillTx/>
                <a:latin typeface="Arial" pitchFamily="18"/>
                <a:ea typeface="DejaVu Sans" pitchFamily="2"/>
                <a:cs typeface="Lohit Hindi" pitchFamily="2"/>
              </a:rPr>
              <a:t>: organics in gas phase</a:t>
            </a:r>
          </a:p>
        </p:txBody>
      </p:sp>
      <p:sp>
        <p:nvSpPr>
          <p:cNvPr id="16" name="TextBox 15"/>
          <p:cNvSpPr txBox="1"/>
          <p:nvPr/>
        </p:nvSpPr>
        <p:spPr>
          <a:xfrm>
            <a:off x="648585" y="5119194"/>
            <a:ext cx="1969816" cy="609995"/>
          </a:xfrm>
          <a:prstGeom prst="rect">
            <a:avLst/>
          </a:prstGeom>
          <a:noFill/>
          <a:ln>
            <a:noFill/>
          </a:ln>
        </p:spPr>
        <p:txBody>
          <a:bodyPr vert="horz" wrap="square" lIns="90000" tIns="45000" rIns="90000" bIns="4500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760" b="0" i="0" u="none" strike="noStrike" kern="1200" cap="none" spc="0" normalizeH="0" baseline="0" noProof="0" dirty="0">
                <a:ln>
                  <a:noFill/>
                </a:ln>
                <a:solidFill>
                  <a:srgbClr val="00FF00"/>
                </a:solidFill>
                <a:effectLst/>
                <a:uLnTx/>
                <a:uFillTx/>
                <a:latin typeface="Arial" pitchFamily="18"/>
                <a:ea typeface="DejaVu Sans" pitchFamily="2"/>
                <a:cs typeface="Lohit Hindi" pitchFamily="2"/>
              </a:rPr>
              <a:t>Green</a:t>
            </a:r>
            <a:r>
              <a:rPr kumimoji="0" lang="en-US" sz="1760" b="0" i="0" u="none" strike="noStrike" kern="1200" cap="none" spc="0" normalizeH="0" baseline="0" noProof="0" dirty="0">
                <a:ln>
                  <a:noFill/>
                </a:ln>
                <a:solidFill>
                  <a:prstClr val="black"/>
                </a:solidFill>
                <a:effectLst/>
                <a:uLnTx/>
                <a:uFillTx/>
                <a:latin typeface="Arial" pitchFamily="18"/>
                <a:ea typeface="DejaVu Sans" pitchFamily="2"/>
                <a:cs typeface="Lohit Hindi" pitchFamily="2"/>
              </a:rPr>
              <a:t>: organics in aerosol phase</a:t>
            </a:r>
          </a:p>
        </p:txBody>
      </p:sp>
      <p:pic>
        <p:nvPicPr>
          <p:cNvPr id="17" name="Picture 16"/>
          <p:cNvPicPr>
            <a:picLocks noChangeAspect="1"/>
          </p:cNvPicPr>
          <p:nvPr/>
        </p:nvPicPr>
        <p:blipFill rotWithShape="1">
          <a:blip r:embed="rId2">
            <a:lum/>
            <a:alphaModFix/>
          </a:blip>
          <a:srcRect l="49349" t="253" r="624" b="-253"/>
          <a:stretch/>
        </p:blipFill>
        <p:spPr>
          <a:xfrm>
            <a:off x="609600" y="1746045"/>
            <a:ext cx="4050792" cy="3264456"/>
          </a:xfrm>
          <a:prstGeom prst="rect">
            <a:avLst/>
          </a:prstGeom>
          <a:noFill/>
          <a:ln>
            <a:noFill/>
          </a:ln>
        </p:spPr>
      </p:pic>
      <p:sp>
        <p:nvSpPr>
          <p:cNvPr id="7" name="TextBox 6"/>
          <p:cNvSpPr txBox="1"/>
          <p:nvPr/>
        </p:nvSpPr>
        <p:spPr>
          <a:xfrm>
            <a:off x="625548" y="4668078"/>
            <a:ext cx="1497986" cy="297346"/>
          </a:xfrm>
          <a:prstGeom prst="rect">
            <a:avLst/>
          </a:prstGeom>
          <a:noFill/>
          <a:ln>
            <a:noFill/>
          </a:ln>
        </p:spPr>
        <p:txBody>
          <a:bodyPr vert="horz" wrap="square" lIns="90000" tIns="45000" rIns="90000" bIns="4500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18"/>
                <a:ea typeface="DejaVu Sans" pitchFamily="2"/>
                <a:cs typeface="Lohit Hindi" pitchFamily="2"/>
              </a:rPr>
              <a:t>Low volatility</a:t>
            </a:r>
          </a:p>
        </p:txBody>
      </p:sp>
      <p:sp>
        <p:nvSpPr>
          <p:cNvPr id="10" name="TextBox 9"/>
          <p:cNvSpPr txBox="1"/>
          <p:nvPr/>
        </p:nvSpPr>
        <p:spPr>
          <a:xfrm>
            <a:off x="3701367" y="4661632"/>
            <a:ext cx="1170138" cy="503812"/>
          </a:xfrm>
          <a:prstGeom prst="rect">
            <a:avLst/>
          </a:prstGeom>
          <a:noFill/>
          <a:ln>
            <a:noFill/>
          </a:ln>
        </p:spPr>
        <p:txBody>
          <a:bodyPr vert="horz" wrap="square" lIns="90000" tIns="45000" rIns="90000" bIns="4500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18"/>
                <a:ea typeface="DejaVu Sans" pitchFamily="2"/>
                <a:cs typeface="Lohit Hindi" pitchFamily="2"/>
              </a:rPr>
              <a:t>High volatility</a:t>
            </a:r>
          </a:p>
        </p:txBody>
      </p:sp>
      <p:sp>
        <p:nvSpPr>
          <p:cNvPr id="18" name="Rectangle 17"/>
          <p:cNvSpPr/>
          <p:nvPr/>
        </p:nvSpPr>
        <p:spPr>
          <a:xfrm>
            <a:off x="600297" y="1594531"/>
            <a:ext cx="3429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1374541" y="1975531"/>
            <a:ext cx="1995980" cy="278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B1178-F390-4081-BB4B-2EC951AD4D0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Rectangle 11"/>
          <p:cNvSpPr/>
          <p:nvPr/>
        </p:nvSpPr>
        <p:spPr>
          <a:xfrm>
            <a:off x="2820170" y="2254102"/>
            <a:ext cx="167576" cy="744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2921637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a:alphaModFix/>
          </a:blip>
          <a:srcRect r="49973"/>
          <a:stretch/>
        </p:blipFill>
        <p:spPr>
          <a:xfrm>
            <a:off x="4836063" y="1785031"/>
            <a:ext cx="4050792" cy="3264456"/>
          </a:xfrm>
          <a:prstGeom prst="rect">
            <a:avLst/>
          </a:prstGeom>
          <a:noFill/>
          <a:ln>
            <a:noFill/>
          </a:ln>
        </p:spPr>
      </p:pic>
      <p:sp>
        <p:nvSpPr>
          <p:cNvPr id="6" name="TextBox 5"/>
          <p:cNvSpPr txBox="1"/>
          <p:nvPr/>
        </p:nvSpPr>
        <p:spPr>
          <a:xfrm>
            <a:off x="233739" y="6295197"/>
            <a:ext cx="8807431" cy="562803"/>
          </a:xfrm>
          <a:prstGeom prst="rect">
            <a:avLst/>
          </a:prstGeom>
          <a:noFill/>
          <a:ln>
            <a:noFill/>
          </a:ln>
        </p:spPr>
        <p:txBody>
          <a:bodyPr vert="horz" wrap="square" lIns="90000" tIns="45000" rIns="90000" bIns="4500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18"/>
                <a:ea typeface="DejaVu Sans" pitchFamily="2"/>
                <a:cs typeface="Lohit Hindi" pitchFamily="2"/>
              </a:rPr>
              <a:t>Donahue et al., Atmospheric organic particulate matter: From smoke to secondary organic aerosol, </a:t>
            </a:r>
            <a:r>
              <a:rPr kumimoji="0" lang="en-US" sz="1600" b="0" i="1" u="none" strike="noStrike" kern="1200" cap="none" spc="0" normalizeH="0" baseline="0" noProof="0" dirty="0">
                <a:ln>
                  <a:noFill/>
                </a:ln>
                <a:solidFill>
                  <a:prstClr val="black"/>
                </a:solidFill>
                <a:effectLst/>
                <a:uLnTx/>
                <a:uFillTx/>
                <a:latin typeface="Arial" pitchFamily="18"/>
                <a:ea typeface="DejaVu Sans" pitchFamily="2"/>
                <a:cs typeface="Lohit Hindi" pitchFamily="2"/>
              </a:rPr>
              <a:t>Atmos. </a:t>
            </a:r>
            <a:r>
              <a:rPr kumimoji="0" lang="en-US" sz="1600" b="0" i="1" u="none" strike="noStrike" kern="1200" cap="none" spc="0" normalizeH="0" baseline="0" noProof="0" dirty="0" err="1">
                <a:ln>
                  <a:noFill/>
                </a:ln>
                <a:solidFill>
                  <a:prstClr val="black"/>
                </a:solidFill>
                <a:effectLst/>
                <a:uLnTx/>
                <a:uFillTx/>
                <a:latin typeface="Arial" pitchFamily="18"/>
                <a:ea typeface="DejaVu Sans" pitchFamily="2"/>
                <a:cs typeface="Lohit Hindi" pitchFamily="2"/>
              </a:rPr>
              <a:t>Env</a:t>
            </a:r>
            <a:r>
              <a:rPr kumimoji="0" lang="en-US" sz="1600" b="0" i="1" u="none" strike="noStrike" kern="1200" cap="none" spc="0" normalizeH="0" baseline="0" noProof="0" dirty="0">
                <a:ln>
                  <a:noFill/>
                </a:ln>
                <a:solidFill>
                  <a:prstClr val="black"/>
                </a:solidFill>
                <a:effectLst/>
                <a:uLnTx/>
                <a:uFillTx/>
                <a:latin typeface="Arial" pitchFamily="18"/>
                <a:ea typeface="DejaVu Sans" pitchFamily="2"/>
                <a:cs typeface="Lohit Hindi" pitchFamily="2"/>
              </a:rPr>
              <a:t>.</a:t>
            </a:r>
            <a:r>
              <a:rPr kumimoji="0" lang="en-US" sz="1600" b="0" i="0" u="none" strike="noStrike" kern="1200" cap="none" spc="0" normalizeH="0" baseline="0" noProof="0" dirty="0">
                <a:ln>
                  <a:noFill/>
                </a:ln>
                <a:solidFill>
                  <a:prstClr val="black"/>
                </a:solidFill>
                <a:effectLst/>
                <a:uLnTx/>
                <a:uFillTx/>
                <a:latin typeface="Arial" pitchFamily="18"/>
                <a:ea typeface="DejaVu Sans" pitchFamily="2"/>
                <a:cs typeface="Lohit Hindi" pitchFamily="2"/>
              </a:rPr>
              <a:t>, 2008</a:t>
            </a:r>
          </a:p>
        </p:txBody>
      </p:sp>
      <p:sp>
        <p:nvSpPr>
          <p:cNvPr id="14" name="TextBox 13"/>
          <p:cNvSpPr txBox="1"/>
          <p:nvPr/>
        </p:nvSpPr>
        <p:spPr>
          <a:xfrm>
            <a:off x="2894601" y="5119195"/>
            <a:ext cx="1969816" cy="609995"/>
          </a:xfrm>
          <a:prstGeom prst="rect">
            <a:avLst/>
          </a:prstGeom>
          <a:noFill/>
          <a:ln>
            <a:noFill/>
          </a:ln>
        </p:spPr>
        <p:txBody>
          <a:bodyPr vert="horz" wrap="square" lIns="90000" tIns="45000" rIns="90000" bIns="4500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760" b="0" i="0" u="none" strike="noStrike" kern="1200" cap="none" spc="0" normalizeH="0" baseline="0" noProof="0" dirty="0">
                <a:ln>
                  <a:noFill/>
                </a:ln>
                <a:solidFill>
                  <a:srgbClr val="000000"/>
                </a:solidFill>
                <a:effectLst/>
                <a:uLnTx/>
                <a:uFillTx/>
                <a:latin typeface="Arial" pitchFamily="18"/>
                <a:ea typeface="DejaVu Sans" pitchFamily="2"/>
                <a:cs typeface="Lohit Hindi" pitchFamily="2"/>
              </a:rPr>
              <a:t>White</a:t>
            </a:r>
            <a:r>
              <a:rPr kumimoji="0" lang="en-US" sz="1760" b="0" i="0" u="none" strike="noStrike" kern="1200" cap="none" spc="0" normalizeH="0" baseline="0" noProof="0" dirty="0">
                <a:ln>
                  <a:noFill/>
                </a:ln>
                <a:solidFill>
                  <a:prstClr val="black"/>
                </a:solidFill>
                <a:effectLst/>
                <a:uLnTx/>
                <a:uFillTx/>
                <a:latin typeface="Arial" pitchFamily="18"/>
                <a:ea typeface="DejaVu Sans" pitchFamily="2"/>
                <a:cs typeface="Lohit Hindi" pitchFamily="2"/>
              </a:rPr>
              <a:t>: organics in gas phase</a:t>
            </a:r>
          </a:p>
        </p:txBody>
      </p:sp>
      <p:sp>
        <p:nvSpPr>
          <p:cNvPr id="16" name="TextBox 15"/>
          <p:cNvSpPr txBox="1"/>
          <p:nvPr/>
        </p:nvSpPr>
        <p:spPr>
          <a:xfrm>
            <a:off x="648585" y="5119194"/>
            <a:ext cx="1969816" cy="609995"/>
          </a:xfrm>
          <a:prstGeom prst="rect">
            <a:avLst/>
          </a:prstGeom>
          <a:noFill/>
          <a:ln>
            <a:noFill/>
          </a:ln>
        </p:spPr>
        <p:txBody>
          <a:bodyPr vert="horz" wrap="square" lIns="90000" tIns="45000" rIns="90000" bIns="4500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760" b="0" i="0" u="none" strike="noStrike" kern="1200" cap="none" spc="0" normalizeH="0" baseline="0" noProof="0" dirty="0">
                <a:ln>
                  <a:noFill/>
                </a:ln>
                <a:solidFill>
                  <a:srgbClr val="00FF00"/>
                </a:solidFill>
                <a:effectLst/>
                <a:uLnTx/>
                <a:uFillTx/>
                <a:latin typeface="Arial" pitchFamily="18"/>
                <a:ea typeface="DejaVu Sans" pitchFamily="2"/>
                <a:cs typeface="Lohit Hindi" pitchFamily="2"/>
              </a:rPr>
              <a:t>Green</a:t>
            </a:r>
            <a:r>
              <a:rPr kumimoji="0" lang="en-US" sz="1760" b="0" i="0" u="none" strike="noStrike" kern="1200" cap="none" spc="0" normalizeH="0" baseline="0" noProof="0" dirty="0">
                <a:ln>
                  <a:noFill/>
                </a:ln>
                <a:solidFill>
                  <a:prstClr val="black"/>
                </a:solidFill>
                <a:effectLst/>
                <a:uLnTx/>
                <a:uFillTx/>
                <a:latin typeface="Arial" pitchFamily="18"/>
                <a:ea typeface="DejaVu Sans" pitchFamily="2"/>
                <a:cs typeface="Lohit Hindi" pitchFamily="2"/>
              </a:rPr>
              <a:t>: organics in aerosol phase</a:t>
            </a:r>
          </a:p>
        </p:txBody>
      </p:sp>
      <p:pic>
        <p:nvPicPr>
          <p:cNvPr id="17" name="Picture 16"/>
          <p:cNvPicPr>
            <a:picLocks noChangeAspect="1"/>
          </p:cNvPicPr>
          <p:nvPr/>
        </p:nvPicPr>
        <p:blipFill rotWithShape="1">
          <a:blip r:embed="rId2">
            <a:lum/>
            <a:alphaModFix/>
          </a:blip>
          <a:srcRect l="49349" t="253" r="624" b="-253"/>
          <a:stretch/>
        </p:blipFill>
        <p:spPr>
          <a:xfrm>
            <a:off x="609600" y="1746045"/>
            <a:ext cx="4050792" cy="3264456"/>
          </a:xfrm>
          <a:prstGeom prst="rect">
            <a:avLst/>
          </a:prstGeom>
          <a:noFill/>
          <a:ln>
            <a:noFill/>
          </a:ln>
        </p:spPr>
      </p:pic>
      <p:sp>
        <p:nvSpPr>
          <p:cNvPr id="7" name="TextBox 6"/>
          <p:cNvSpPr txBox="1"/>
          <p:nvPr/>
        </p:nvSpPr>
        <p:spPr>
          <a:xfrm>
            <a:off x="625548" y="4668078"/>
            <a:ext cx="1497986" cy="297346"/>
          </a:xfrm>
          <a:prstGeom prst="rect">
            <a:avLst/>
          </a:prstGeom>
          <a:noFill/>
          <a:ln>
            <a:noFill/>
          </a:ln>
        </p:spPr>
        <p:txBody>
          <a:bodyPr vert="horz" wrap="square" lIns="90000" tIns="45000" rIns="90000" bIns="4500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18"/>
                <a:ea typeface="DejaVu Sans" pitchFamily="2"/>
                <a:cs typeface="Lohit Hindi" pitchFamily="2"/>
              </a:rPr>
              <a:t>Low volatility</a:t>
            </a:r>
          </a:p>
        </p:txBody>
      </p:sp>
      <p:sp>
        <p:nvSpPr>
          <p:cNvPr id="10" name="TextBox 9"/>
          <p:cNvSpPr txBox="1"/>
          <p:nvPr/>
        </p:nvSpPr>
        <p:spPr>
          <a:xfrm>
            <a:off x="3701367" y="4661632"/>
            <a:ext cx="1170138" cy="503812"/>
          </a:xfrm>
          <a:prstGeom prst="rect">
            <a:avLst/>
          </a:prstGeom>
          <a:noFill/>
          <a:ln>
            <a:noFill/>
          </a:ln>
        </p:spPr>
        <p:txBody>
          <a:bodyPr vert="horz" wrap="square" lIns="90000" tIns="45000" rIns="90000" bIns="4500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18"/>
                <a:ea typeface="DejaVu Sans" pitchFamily="2"/>
                <a:cs typeface="Lohit Hindi" pitchFamily="2"/>
              </a:rPr>
              <a:t>High volatility</a:t>
            </a:r>
          </a:p>
        </p:txBody>
      </p:sp>
      <p:sp>
        <p:nvSpPr>
          <p:cNvPr id="8" name="TextBox 7"/>
          <p:cNvSpPr txBox="1"/>
          <p:nvPr/>
        </p:nvSpPr>
        <p:spPr>
          <a:xfrm>
            <a:off x="4951267" y="4756328"/>
            <a:ext cx="1497986" cy="297346"/>
          </a:xfrm>
          <a:prstGeom prst="rect">
            <a:avLst/>
          </a:prstGeom>
          <a:noFill/>
          <a:ln>
            <a:noFill/>
          </a:ln>
        </p:spPr>
        <p:txBody>
          <a:bodyPr vert="horz" wrap="square" lIns="90000" tIns="45000" rIns="90000" bIns="4500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18"/>
                <a:ea typeface="DejaVu Sans" pitchFamily="2"/>
                <a:cs typeface="Lohit Hindi" pitchFamily="2"/>
              </a:rPr>
              <a:t>Low volatility</a:t>
            </a:r>
          </a:p>
        </p:txBody>
      </p:sp>
      <p:sp>
        <p:nvSpPr>
          <p:cNvPr id="9" name="TextBox 8"/>
          <p:cNvSpPr txBox="1"/>
          <p:nvPr/>
        </p:nvSpPr>
        <p:spPr>
          <a:xfrm>
            <a:off x="7716717" y="4761107"/>
            <a:ext cx="1170138" cy="503812"/>
          </a:xfrm>
          <a:prstGeom prst="rect">
            <a:avLst/>
          </a:prstGeom>
          <a:noFill/>
          <a:ln>
            <a:noFill/>
          </a:ln>
        </p:spPr>
        <p:txBody>
          <a:bodyPr vert="horz" wrap="square" lIns="90000" tIns="45000" rIns="90000" bIns="4500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18"/>
                <a:ea typeface="DejaVu Sans" pitchFamily="2"/>
                <a:cs typeface="Lohit Hindi" pitchFamily="2"/>
              </a:rPr>
              <a:t>High volatility</a:t>
            </a:r>
          </a:p>
        </p:txBody>
      </p:sp>
      <p:sp>
        <p:nvSpPr>
          <p:cNvPr id="18" name="Rectangle 17"/>
          <p:cNvSpPr/>
          <p:nvPr/>
        </p:nvSpPr>
        <p:spPr>
          <a:xfrm>
            <a:off x="600297" y="1594531"/>
            <a:ext cx="3429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4779817" y="1746045"/>
            <a:ext cx="3429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1374541" y="1975531"/>
            <a:ext cx="1995980" cy="278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5451263" y="2041808"/>
            <a:ext cx="1995980" cy="278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5451262" y="1377695"/>
            <a:ext cx="31611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Dilute by factor of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OA reduced by factor of 100</a:t>
            </a:r>
          </a:p>
        </p:txBody>
      </p:sp>
      <p:sp>
        <p:nvSpPr>
          <p:cNvPr id="20"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smtClean="0">
                <a:ln>
                  <a:noFill/>
                </a:ln>
                <a:solidFill>
                  <a:prstClr val="black"/>
                </a:solidFill>
                <a:effectLst/>
                <a:uLnTx/>
                <a:uFillTx/>
                <a:latin typeface="Calibri"/>
                <a:ea typeface="+mj-ea"/>
                <a:cs typeface="+mj-cs"/>
              </a:rPr>
              <a:t>Organic aerosol evaporation as smoke dilutes:</a:t>
            </a:r>
            <a:br>
              <a:rPr kumimoji="0" lang="en-US" sz="3400" b="0" i="0" u="none" strike="noStrike" kern="1200" cap="none" spc="0" normalizeH="0" baseline="0" noProof="0" smtClean="0">
                <a:ln>
                  <a:noFill/>
                </a:ln>
                <a:solidFill>
                  <a:prstClr val="black"/>
                </a:solidFill>
                <a:effectLst/>
                <a:uLnTx/>
                <a:uFillTx/>
                <a:latin typeface="Calibri"/>
                <a:ea typeface="+mj-ea"/>
                <a:cs typeface="+mj-cs"/>
              </a:rPr>
            </a:br>
            <a:r>
              <a:rPr kumimoji="0" lang="en-US" sz="3400" b="0" i="0" u="none" strike="noStrike" kern="1200" cap="none" spc="0" normalizeH="0" baseline="0" noProof="0" smtClean="0">
                <a:ln>
                  <a:noFill/>
                </a:ln>
                <a:solidFill>
                  <a:prstClr val="black"/>
                </a:solidFill>
                <a:effectLst/>
                <a:uLnTx/>
                <a:uFillTx/>
                <a:latin typeface="Calibri"/>
                <a:ea typeface="+mj-ea"/>
                <a:cs typeface="+mj-cs"/>
              </a:rPr>
              <a:t>Like contrails… but a multicomponent system</a:t>
            </a:r>
            <a:endParaRPr kumimoji="0" lang="en-US" sz="3400" b="0" i="0" u="none" strike="noStrike" kern="1200" cap="none" spc="0" normalizeH="0" baseline="0" noProof="0" dirty="0">
              <a:ln>
                <a:noFill/>
              </a:ln>
              <a:solidFill>
                <a:prstClr val="black"/>
              </a:solidFill>
              <a:effectLst/>
              <a:uLnTx/>
              <a:uFillTx/>
              <a:latin typeface="Calibri"/>
              <a:ea typeface="+mj-ea"/>
              <a:cs typeface="+mj-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B1178-F390-4081-BB4B-2EC951AD4D0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Rectangle 10"/>
          <p:cNvSpPr/>
          <p:nvPr/>
        </p:nvSpPr>
        <p:spPr>
          <a:xfrm>
            <a:off x="2820170" y="2254102"/>
            <a:ext cx="167576" cy="744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6286490" y="2987748"/>
            <a:ext cx="167576" cy="744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657418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152400"/>
            <a:ext cx="8229600" cy="1143000"/>
          </a:xfrm>
        </p:spPr>
        <p:txBody>
          <a:bodyPr>
            <a:normAutofit fontScale="90000"/>
          </a:bodyPr>
          <a:lstStyle/>
          <a:p>
            <a:pPr algn="l"/>
            <a:r>
              <a:rPr lang="en-US" dirty="0" smtClean="0"/>
              <a:t>Organic aerosol is </a:t>
            </a:r>
            <a:r>
              <a:rPr lang="en-US" dirty="0" err="1" smtClean="0"/>
              <a:t>semivolatile</a:t>
            </a:r>
            <a:r>
              <a:rPr lang="en-US" dirty="0" smtClean="0"/>
              <a:t>:</a:t>
            </a:r>
            <a:br>
              <a:rPr lang="en-US" dirty="0" smtClean="0"/>
            </a:br>
            <a:r>
              <a:rPr lang="en-US" dirty="0" smtClean="0"/>
              <a:t>Evaporates as smoke dilutes</a:t>
            </a:r>
            <a:endParaRPr lang="en-US" dirty="0"/>
          </a:p>
        </p:txBody>
      </p:sp>
      <p:pic>
        <p:nvPicPr>
          <p:cNvPr id="17412" name="Picture 4" descr="C:\Users\John\AppData\Local\Microsoft\Windows\Temporary Internet Files\Content.IE5\NT3KLPS3\zeimusu-Fire-Ic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167" y="5723123"/>
            <a:ext cx="685800" cy="97672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910855" y="4562402"/>
            <a:ext cx="7538484" cy="1148316"/>
          </a:xfrm>
          <a:custGeom>
            <a:avLst/>
            <a:gdLst>
              <a:gd name="connsiteX0" fmla="*/ 0 w 7538484"/>
              <a:gd name="connsiteY0" fmla="*/ 1148316 h 1148316"/>
              <a:gd name="connsiteX1" fmla="*/ 31898 w 7538484"/>
              <a:gd name="connsiteY1" fmla="*/ 1095154 h 1148316"/>
              <a:gd name="connsiteX2" fmla="*/ 53163 w 7538484"/>
              <a:gd name="connsiteY2" fmla="*/ 1052623 h 1148316"/>
              <a:gd name="connsiteX3" fmla="*/ 106326 w 7538484"/>
              <a:gd name="connsiteY3" fmla="*/ 978195 h 1148316"/>
              <a:gd name="connsiteX4" fmla="*/ 127591 w 7538484"/>
              <a:gd name="connsiteY4" fmla="*/ 946298 h 1148316"/>
              <a:gd name="connsiteX5" fmla="*/ 191386 w 7538484"/>
              <a:gd name="connsiteY5" fmla="*/ 882502 h 1148316"/>
              <a:gd name="connsiteX6" fmla="*/ 255182 w 7538484"/>
              <a:gd name="connsiteY6" fmla="*/ 839972 h 1148316"/>
              <a:gd name="connsiteX7" fmla="*/ 329610 w 7538484"/>
              <a:gd name="connsiteY7" fmla="*/ 850605 h 1148316"/>
              <a:gd name="connsiteX8" fmla="*/ 393405 w 7538484"/>
              <a:gd name="connsiteY8" fmla="*/ 797442 h 1148316"/>
              <a:gd name="connsiteX9" fmla="*/ 457200 w 7538484"/>
              <a:gd name="connsiteY9" fmla="*/ 765544 h 1148316"/>
              <a:gd name="connsiteX10" fmla="*/ 510363 w 7538484"/>
              <a:gd name="connsiteY10" fmla="*/ 733647 h 1148316"/>
              <a:gd name="connsiteX11" fmla="*/ 574159 w 7538484"/>
              <a:gd name="connsiteY11" fmla="*/ 701749 h 1148316"/>
              <a:gd name="connsiteX12" fmla="*/ 691117 w 7538484"/>
              <a:gd name="connsiteY12" fmla="*/ 637954 h 1148316"/>
              <a:gd name="connsiteX13" fmla="*/ 754912 w 7538484"/>
              <a:gd name="connsiteY13" fmla="*/ 616688 h 1148316"/>
              <a:gd name="connsiteX14" fmla="*/ 829340 w 7538484"/>
              <a:gd name="connsiteY14" fmla="*/ 584791 h 1148316"/>
              <a:gd name="connsiteX15" fmla="*/ 956931 w 7538484"/>
              <a:gd name="connsiteY15" fmla="*/ 616688 h 1148316"/>
              <a:gd name="connsiteX16" fmla="*/ 978196 w 7538484"/>
              <a:gd name="connsiteY16" fmla="*/ 659219 h 1148316"/>
              <a:gd name="connsiteX17" fmla="*/ 882503 w 7538484"/>
              <a:gd name="connsiteY17" fmla="*/ 691116 h 1148316"/>
              <a:gd name="connsiteX18" fmla="*/ 914400 w 7538484"/>
              <a:gd name="connsiteY18" fmla="*/ 595423 h 1148316"/>
              <a:gd name="connsiteX19" fmla="*/ 999461 w 7538484"/>
              <a:gd name="connsiteY19" fmla="*/ 510363 h 1148316"/>
              <a:gd name="connsiteX20" fmla="*/ 1031359 w 7538484"/>
              <a:gd name="connsiteY20" fmla="*/ 478465 h 1148316"/>
              <a:gd name="connsiteX21" fmla="*/ 1137684 w 7538484"/>
              <a:gd name="connsiteY21" fmla="*/ 446568 h 1148316"/>
              <a:gd name="connsiteX22" fmla="*/ 1158949 w 7538484"/>
              <a:gd name="connsiteY22" fmla="*/ 425302 h 1148316"/>
              <a:gd name="connsiteX23" fmla="*/ 1275907 w 7538484"/>
              <a:gd name="connsiteY23" fmla="*/ 435935 h 1148316"/>
              <a:gd name="connsiteX24" fmla="*/ 1307805 w 7538484"/>
              <a:gd name="connsiteY24" fmla="*/ 457200 h 1148316"/>
              <a:gd name="connsiteX25" fmla="*/ 1382233 w 7538484"/>
              <a:gd name="connsiteY25" fmla="*/ 531628 h 1148316"/>
              <a:gd name="connsiteX26" fmla="*/ 1414131 w 7538484"/>
              <a:gd name="connsiteY26" fmla="*/ 531628 h 1148316"/>
              <a:gd name="connsiteX27" fmla="*/ 1446028 w 7538484"/>
              <a:gd name="connsiteY27" fmla="*/ 510363 h 1148316"/>
              <a:gd name="connsiteX28" fmla="*/ 1488559 w 7538484"/>
              <a:gd name="connsiteY28" fmla="*/ 446568 h 1148316"/>
              <a:gd name="connsiteX29" fmla="*/ 1626782 w 7538484"/>
              <a:gd name="connsiteY29" fmla="*/ 361507 h 1148316"/>
              <a:gd name="connsiteX30" fmla="*/ 1711842 w 7538484"/>
              <a:gd name="connsiteY30" fmla="*/ 318977 h 1148316"/>
              <a:gd name="connsiteX31" fmla="*/ 1871331 w 7538484"/>
              <a:gd name="connsiteY31" fmla="*/ 233916 h 1148316"/>
              <a:gd name="connsiteX32" fmla="*/ 1956391 w 7538484"/>
              <a:gd name="connsiteY32" fmla="*/ 212651 h 1148316"/>
              <a:gd name="connsiteX33" fmla="*/ 2200940 w 7538484"/>
              <a:gd name="connsiteY33" fmla="*/ 180754 h 1148316"/>
              <a:gd name="connsiteX34" fmla="*/ 2275368 w 7538484"/>
              <a:gd name="connsiteY34" fmla="*/ 191386 h 1148316"/>
              <a:gd name="connsiteX35" fmla="*/ 2328531 w 7538484"/>
              <a:gd name="connsiteY35" fmla="*/ 244549 h 1148316"/>
              <a:gd name="connsiteX36" fmla="*/ 2360428 w 7538484"/>
              <a:gd name="connsiteY36" fmla="*/ 297712 h 1148316"/>
              <a:gd name="connsiteX37" fmla="*/ 2371061 w 7538484"/>
              <a:gd name="connsiteY37" fmla="*/ 340242 h 1148316"/>
              <a:gd name="connsiteX38" fmla="*/ 2381693 w 7538484"/>
              <a:gd name="connsiteY38" fmla="*/ 372140 h 1148316"/>
              <a:gd name="connsiteX39" fmla="*/ 2402959 w 7538484"/>
              <a:gd name="connsiteY39" fmla="*/ 318977 h 1148316"/>
              <a:gd name="connsiteX40" fmla="*/ 2445489 w 7538484"/>
              <a:gd name="connsiteY40" fmla="*/ 265814 h 1148316"/>
              <a:gd name="connsiteX41" fmla="*/ 2626242 w 7538484"/>
              <a:gd name="connsiteY41" fmla="*/ 191386 h 1148316"/>
              <a:gd name="connsiteX42" fmla="*/ 2700670 w 7538484"/>
              <a:gd name="connsiteY42" fmla="*/ 180754 h 1148316"/>
              <a:gd name="connsiteX43" fmla="*/ 2775098 w 7538484"/>
              <a:gd name="connsiteY43" fmla="*/ 159488 h 1148316"/>
              <a:gd name="connsiteX44" fmla="*/ 3157870 w 7538484"/>
              <a:gd name="connsiteY44" fmla="*/ 159488 h 1148316"/>
              <a:gd name="connsiteX45" fmla="*/ 3179135 w 7538484"/>
              <a:gd name="connsiteY45" fmla="*/ 180754 h 1148316"/>
              <a:gd name="connsiteX46" fmla="*/ 3211033 w 7538484"/>
              <a:gd name="connsiteY46" fmla="*/ 202019 h 1148316"/>
              <a:gd name="connsiteX47" fmla="*/ 3232298 w 7538484"/>
              <a:gd name="connsiteY47" fmla="*/ 233916 h 1148316"/>
              <a:gd name="connsiteX48" fmla="*/ 3285461 w 7538484"/>
              <a:gd name="connsiteY48" fmla="*/ 223284 h 1148316"/>
              <a:gd name="connsiteX49" fmla="*/ 3327991 w 7538484"/>
              <a:gd name="connsiteY49" fmla="*/ 202019 h 1148316"/>
              <a:gd name="connsiteX50" fmla="*/ 3402419 w 7538484"/>
              <a:gd name="connsiteY50" fmla="*/ 191386 h 1148316"/>
              <a:gd name="connsiteX51" fmla="*/ 3572540 w 7538484"/>
              <a:gd name="connsiteY51" fmla="*/ 148856 h 1148316"/>
              <a:gd name="connsiteX52" fmla="*/ 3657600 w 7538484"/>
              <a:gd name="connsiteY52" fmla="*/ 127591 h 1148316"/>
              <a:gd name="connsiteX53" fmla="*/ 3732028 w 7538484"/>
              <a:gd name="connsiteY53" fmla="*/ 106326 h 1148316"/>
              <a:gd name="connsiteX54" fmla="*/ 4061638 w 7538484"/>
              <a:gd name="connsiteY54" fmla="*/ 74428 h 1148316"/>
              <a:gd name="connsiteX55" fmla="*/ 4146698 w 7538484"/>
              <a:gd name="connsiteY55" fmla="*/ 85061 h 1148316"/>
              <a:gd name="connsiteX56" fmla="*/ 4157331 w 7538484"/>
              <a:gd name="connsiteY56" fmla="*/ 116958 h 1148316"/>
              <a:gd name="connsiteX57" fmla="*/ 4189228 w 7538484"/>
              <a:gd name="connsiteY57" fmla="*/ 138223 h 1148316"/>
              <a:gd name="connsiteX58" fmla="*/ 4242391 w 7538484"/>
              <a:gd name="connsiteY58" fmla="*/ 116958 h 1148316"/>
              <a:gd name="connsiteX59" fmla="*/ 4284921 w 7538484"/>
              <a:gd name="connsiteY59" fmla="*/ 95693 h 1148316"/>
              <a:gd name="connsiteX60" fmla="*/ 4359349 w 7538484"/>
              <a:gd name="connsiteY60" fmla="*/ 74428 h 1148316"/>
              <a:gd name="connsiteX61" fmla="*/ 4550735 w 7538484"/>
              <a:gd name="connsiteY61" fmla="*/ 42530 h 1148316"/>
              <a:gd name="connsiteX62" fmla="*/ 4657061 w 7538484"/>
              <a:gd name="connsiteY62" fmla="*/ 21265 h 1148316"/>
              <a:gd name="connsiteX63" fmla="*/ 4912242 w 7538484"/>
              <a:gd name="connsiteY63" fmla="*/ 31898 h 1148316"/>
              <a:gd name="connsiteX64" fmla="*/ 4933507 w 7538484"/>
              <a:gd name="connsiteY64" fmla="*/ 63795 h 1148316"/>
              <a:gd name="connsiteX65" fmla="*/ 5082363 w 7538484"/>
              <a:gd name="connsiteY65" fmla="*/ 21265 h 1148316"/>
              <a:gd name="connsiteX66" fmla="*/ 5146159 w 7538484"/>
              <a:gd name="connsiteY66" fmla="*/ 10633 h 1148316"/>
              <a:gd name="connsiteX67" fmla="*/ 5635256 w 7538484"/>
              <a:gd name="connsiteY67" fmla="*/ 21265 h 1148316"/>
              <a:gd name="connsiteX68" fmla="*/ 5677786 w 7538484"/>
              <a:gd name="connsiteY68" fmla="*/ 74428 h 1148316"/>
              <a:gd name="connsiteX69" fmla="*/ 5773479 w 7538484"/>
              <a:gd name="connsiteY69" fmla="*/ 53163 h 1148316"/>
              <a:gd name="connsiteX70" fmla="*/ 5911703 w 7538484"/>
              <a:gd name="connsiteY70" fmla="*/ 10633 h 1148316"/>
              <a:gd name="connsiteX71" fmla="*/ 6124354 w 7538484"/>
              <a:gd name="connsiteY71" fmla="*/ 0 h 1148316"/>
              <a:gd name="connsiteX72" fmla="*/ 6517759 w 7538484"/>
              <a:gd name="connsiteY72" fmla="*/ 10633 h 1148316"/>
              <a:gd name="connsiteX73" fmla="*/ 6570921 w 7538484"/>
              <a:gd name="connsiteY73" fmla="*/ 31898 h 1148316"/>
              <a:gd name="connsiteX74" fmla="*/ 6666614 w 7538484"/>
              <a:gd name="connsiteY74" fmla="*/ 10633 h 1148316"/>
              <a:gd name="connsiteX75" fmla="*/ 7102549 w 7538484"/>
              <a:gd name="connsiteY75" fmla="*/ 31898 h 1148316"/>
              <a:gd name="connsiteX76" fmla="*/ 7432159 w 7538484"/>
              <a:gd name="connsiteY76" fmla="*/ 63795 h 1148316"/>
              <a:gd name="connsiteX77" fmla="*/ 7464056 w 7538484"/>
              <a:gd name="connsiteY77" fmla="*/ 85061 h 1148316"/>
              <a:gd name="connsiteX78" fmla="*/ 7538484 w 7538484"/>
              <a:gd name="connsiteY78" fmla="*/ 95693 h 114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538484" h="1148316">
                <a:moveTo>
                  <a:pt x="0" y="1148316"/>
                </a:moveTo>
                <a:cubicBezTo>
                  <a:pt x="10633" y="1130595"/>
                  <a:pt x="21862" y="1113219"/>
                  <a:pt x="31898" y="1095154"/>
                </a:cubicBezTo>
                <a:cubicBezTo>
                  <a:pt x="39596" y="1081298"/>
                  <a:pt x="45299" y="1066385"/>
                  <a:pt x="53163" y="1052623"/>
                </a:cubicBezTo>
                <a:cubicBezTo>
                  <a:pt x="67478" y="1027572"/>
                  <a:pt x="90031" y="1001007"/>
                  <a:pt x="106326" y="978195"/>
                </a:cubicBezTo>
                <a:cubicBezTo>
                  <a:pt x="113753" y="967797"/>
                  <a:pt x="119101" y="955849"/>
                  <a:pt x="127591" y="946298"/>
                </a:cubicBezTo>
                <a:cubicBezTo>
                  <a:pt x="147571" y="923821"/>
                  <a:pt x="170121" y="903767"/>
                  <a:pt x="191386" y="882502"/>
                </a:cubicBezTo>
                <a:cubicBezTo>
                  <a:pt x="209458" y="864430"/>
                  <a:pt x="255182" y="839972"/>
                  <a:pt x="255182" y="839972"/>
                </a:cubicBezTo>
                <a:cubicBezTo>
                  <a:pt x="279991" y="843516"/>
                  <a:pt x="304652" y="852874"/>
                  <a:pt x="329610" y="850605"/>
                </a:cubicBezTo>
                <a:cubicBezTo>
                  <a:pt x="392500" y="844888"/>
                  <a:pt x="356148" y="825385"/>
                  <a:pt x="393405" y="797442"/>
                </a:cubicBezTo>
                <a:cubicBezTo>
                  <a:pt x="412425" y="783177"/>
                  <a:pt x="436328" y="776929"/>
                  <a:pt x="457200" y="765544"/>
                </a:cubicBezTo>
                <a:cubicBezTo>
                  <a:pt x="475343" y="755648"/>
                  <a:pt x="492220" y="743543"/>
                  <a:pt x="510363" y="733647"/>
                </a:cubicBezTo>
                <a:cubicBezTo>
                  <a:pt x="531235" y="722262"/>
                  <a:pt x="553287" y="713134"/>
                  <a:pt x="574159" y="701749"/>
                </a:cubicBezTo>
                <a:cubicBezTo>
                  <a:pt x="632596" y="669874"/>
                  <a:pt x="626223" y="664993"/>
                  <a:pt x="691117" y="637954"/>
                </a:cubicBezTo>
                <a:cubicBezTo>
                  <a:pt x="711808" y="629333"/>
                  <a:pt x="734100" y="625013"/>
                  <a:pt x="754912" y="616688"/>
                </a:cubicBezTo>
                <a:cubicBezTo>
                  <a:pt x="886255" y="564150"/>
                  <a:pt x="726693" y="619005"/>
                  <a:pt x="829340" y="584791"/>
                </a:cubicBezTo>
                <a:cubicBezTo>
                  <a:pt x="865645" y="588825"/>
                  <a:pt x="927033" y="580810"/>
                  <a:pt x="956931" y="616688"/>
                </a:cubicBezTo>
                <a:cubicBezTo>
                  <a:pt x="967078" y="628865"/>
                  <a:pt x="971108" y="645042"/>
                  <a:pt x="978196" y="659219"/>
                </a:cubicBezTo>
                <a:cubicBezTo>
                  <a:pt x="969543" y="693829"/>
                  <a:pt x="964640" y="773253"/>
                  <a:pt x="882503" y="691116"/>
                </a:cubicBezTo>
                <a:cubicBezTo>
                  <a:pt x="863468" y="672081"/>
                  <a:pt x="900007" y="611255"/>
                  <a:pt x="914400" y="595423"/>
                </a:cubicBezTo>
                <a:cubicBezTo>
                  <a:pt x="941373" y="565753"/>
                  <a:pt x="971107" y="538716"/>
                  <a:pt x="999461" y="510363"/>
                </a:cubicBezTo>
                <a:lnTo>
                  <a:pt x="1031359" y="478465"/>
                </a:lnTo>
                <a:cubicBezTo>
                  <a:pt x="1039989" y="469835"/>
                  <a:pt x="1118409" y="451387"/>
                  <a:pt x="1137684" y="446568"/>
                </a:cubicBezTo>
                <a:cubicBezTo>
                  <a:pt x="1144772" y="439479"/>
                  <a:pt x="1148954" y="426071"/>
                  <a:pt x="1158949" y="425302"/>
                </a:cubicBezTo>
                <a:cubicBezTo>
                  <a:pt x="1197980" y="422299"/>
                  <a:pt x="1237629" y="427733"/>
                  <a:pt x="1275907" y="435935"/>
                </a:cubicBezTo>
                <a:cubicBezTo>
                  <a:pt x="1288402" y="438613"/>
                  <a:pt x="1297582" y="449533"/>
                  <a:pt x="1307805" y="457200"/>
                </a:cubicBezTo>
                <a:cubicBezTo>
                  <a:pt x="1366737" y="501399"/>
                  <a:pt x="1350750" y="484403"/>
                  <a:pt x="1382233" y="531628"/>
                </a:cubicBezTo>
                <a:cubicBezTo>
                  <a:pt x="1399918" y="584688"/>
                  <a:pt x="1383213" y="562546"/>
                  <a:pt x="1414131" y="531628"/>
                </a:cubicBezTo>
                <a:cubicBezTo>
                  <a:pt x="1423167" y="522592"/>
                  <a:pt x="1435396" y="517451"/>
                  <a:pt x="1446028" y="510363"/>
                </a:cubicBezTo>
                <a:cubicBezTo>
                  <a:pt x="1460205" y="489098"/>
                  <a:pt x="1467294" y="460745"/>
                  <a:pt x="1488559" y="446568"/>
                </a:cubicBezTo>
                <a:cubicBezTo>
                  <a:pt x="1551443" y="404645"/>
                  <a:pt x="1557764" y="398317"/>
                  <a:pt x="1626782" y="361507"/>
                </a:cubicBezTo>
                <a:cubicBezTo>
                  <a:pt x="1654753" y="346589"/>
                  <a:pt x="1683871" y="333895"/>
                  <a:pt x="1711842" y="318977"/>
                </a:cubicBezTo>
                <a:cubicBezTo>
                  <a:pt x="1759601" y="293506"/>
                  <a:pt x="1820834" y="252852"/>
                  <a:pt x="1871331" y="233916"/>
                </a:cubicBezTo>
                <a:cubicBezTo>
                  <a:pt x="1898696" y="223654"/>
                  <a:pt x="1928152" y="220181"/>
                  <a:pt x="1956391" y="212651"/>
                </a:cubicBezTo>
                <a:cubicBezTo>
                  <a:pt x="2097490" y="175025"/>
                  <a:pt x="1978555" y="194652"/>
                  <a:pt x="2200940" y="180754"/>
                </a:cubicBezTo>
                <a:cubicBezTo>
                  <a:pt x="2225749" y="184298"/>
                  <a:pt x="2251364" y="184185"/>
                  <a:pt x="2275368" y="191386"/>
                </a:cubicBezTo>
                <a:cubicBezTo>
                  <a:pt x="2303720" y="199891"/>
                  <a:pt x="2314355" y="221868"/>
                  <a:pt x="2328531" y="244549"/>
                </a:cubicBezTo>
                <a:cubicBezTo>
                  <a:pt x="2339484" y="262074"/>
                  <a:pt x="2349796" y="279991"/>
                  <a:pt x="2360428" y="297712"/>
                </a:cubicBezTo>
                <a:cubicBezTo>
                  <a:pt x="2363972" y="311889"/>
                  <a:pt x="2367047" y="326191"/>
                  <a:pt x="2371061" y="340242"/>
                </a:cubicBezTo>
                <a:cubicBezTo>
                  <a:pt x="2374140" y="351019"/>
                  <a:pt x="2372368" y="378357"/>
                  <a:pt x="2381693" y="372140"/>
                </a:cubicBezTo>
                <a:cubicBezTo>
                  <a:pt x="2397574" y="361553"/>
                  <a:pt x="2393139" y="335343"/>
                  <a:pt x="2402959" y="318977"/>
                </a:cubicBezTo>
                <a:cubicBezTo>
                  <a:pt x="2414635" y="299517"/>
                  <a:pt x="2427022" y="279005"/>
                  <a:pt x="2445489" y="265814"/>
                </a:cubicBezTo>
                <a:cubicBezTo>
                  <a:pt x="2494746" y="230630"/>
                  <a:pt x="2565901" y="204316"/>
                  <a:pt x="2626242" y="191386"/>
                </a:cubicBezTo>
                <a:cubicBezTo>
                  <a:pt x="2650747" y="186135"/>
                  <a:pt x="2675861" y="184298"/>
                  <a:pt x="2700670" y="180754"/>
                </a:cubicBezTo>
                <a:cubicBezTo>
                  <a:pt x="2725479" y="173665"/>
                  <a:pt x="2749869" y="164894"/>
                  <a:pt x="2775098" y="159488"/>
                </a:cubicBezTo>
                <a:cubicBezTo>
                  <a:pt x="2900725" y="132568"/>
                  <a:pt x="3032163" y="155154"/>
                  <a:pt x="3157870" y="159488"/>
                </a:cubicBezTo>
                <a:cubicBezTo>
                  <a:pt x="3164958" y="166577"/>
                  <a:pt x="3171307" y="174492"/>
                  <a:pt x="3179135" y="180754"/>
                </a:cubicBezTo>
                <a:cubicBezTo>
                  <a:pt x="3189114" y="188737"/>
                  <a:pt x="3201997" y="192983"/>
                  <a:pt x="3211033" y="202019"/>
                </a:cubicBezTo>
                <a:cubicBezTo>
                  <a:pt x="3220069" y="211055"/>
                  <a:pt x="3225210" y="223284"/>
                  <a:pt x="3232298" y="233916"/>
                </a:cubicBezTo>
                <a:cubicBezTo>
                  <a:pt x="3250019" y="230372"/>
                  <a:pt x="3268316" y="228999"/>
                  <a:pt x="3285461" y="223284"/>
                </a:cubicBezTo>
                <a:cubicBezTo>
                  <a:pt x="3300498" y="218272"/>
                  <a:pt x="3312700" y="206189"/>
                  <a:pt x="3327991" y="202019"/>
                </a:cubicBezTo>
                <a:cubicBezTo>
                  <a:pt x="3352169" y="195425"/>
                  <a:pt x="3377930" y="196710"/>
                  <a:pt x="3402419" y="191386"/>
                </a:cubicBezTo>
                <a:cubicBezTo>
                  <a:pt x="3459537" y="178969"/>
                  <a:pt x="3515833" y="163033"/>
                  <a:pt x="3572540" y="148856"/>
                </a:cubicBezTo>
                <a:cubicBezTo>
                  <a:pt x="3600893" y="141768"/>
                  <a:pt x="3629499" y="135620"/>
                  <a:pt x="3657600" y="127591"/>
                </a:cubicBezTo>
                <a:cubicBezTo>
                  <a:pt x="3682409" y="120503"/>
                  <a:pt x="3706607" y="110747"/>
                  <a:pt x="3732028" y="106326"/>
                </a:cubicBezTo>
                <a:cubicBezTo>
                  <a:pt x="3853314" y="85233"/>
                  <a:pt x="3939949" y="82541"/>
                  <a:pt x="4061638" y="74428"/>
                </a:cubicBezTo>
                <a:cubicBezTo>
                  <a:pt x="4089991" y="77972"/>
                  <a:pt x="4120587" y="73456"/>
                  <a:pt x="4146698" y="85061"/>
                </a:cubicBezTo>
                <a:cubicBezTo>
                  <a:pt x="4156940" y="89613"/>
                  <a:pt x="4150330" y="108206"/>
                  <a:pt x="4157331" y="116958"/>
                </a:cubicBezTo>
                <a:cubicBezTo>
                  <a:pt x="4165314" y="126936"/>
                  <a:pt x="4178596" y="131135"/>
                  <a:pt x="4189228" y="138223"/>
                </a:cubicBezTo>
                <a:cubicBezTo>
                  <a:pt x="4206949" y="131135"/>
                  <a:pt x="4224950" y="124710"/>
                  <a:pt x="4242391" y="116958"/>
                </a:cubicBezTo>
                <a:cubicBezTo>
                  <a:pt x="4256875" y="110521"/>
                  <a:pt x="4270025" y="101110"/>
                  <a:pt x="4284921" y="95693"/>
                </a:cubicBezTo>
                <a:cubicBezTo>
                  <a:pt x="4309170" y="86875"/>
                  <a:pt x="4334048" y="79488"/>
                  <a:pt x="4359349" y="74428"/>
                </a:cubicBezTo>
                <a:cubicBezTo>
                  <a:pt x="4422768" y="61744"/>
                  <a:pt x="4487067" y="53899"/>
                  <a:pt x="4550735" y="42530"/>
                </a:cubicBezTo>
                <a:cubicBezTo>
                  <a:pt x="4586316" y="36176"/>
                  <a:pt x="4621619" y="28353"/>
                  <a:pt x="4657061" y="21265"/>
                </a:cubicBezTo>
                <a:cubicBezTo>
                  <a:pt x="4742121" y="24809"/>
                  <a:pt x="4828098" y="18953"/>
                  <a:pt x="4912242" y="31898"/>
                </a:cubicBezTo>
                <a:cubicBezTo>
                  <a:pt x="4924872" y="33841"/>
                  <a:pt x="4920753" y="64592"/>
                  <a:pt x="4933507" y="63795"/>
                </a:cubicBezTo>
                <a:cubicBezTo>
                  <a:pt x="4985011" y="60576"/>
                  <a:pt x="5032744" y="35442"/>
                  <a:pt x="5082363" y="21265"/>
                </a:cubicBezTo>
                <a:cubicBezTo>
                  <a:pt x="5103092" y="15342"/>
                  <a:pt x="5124894" y="14177"/>
                  <a:pt x="5146159" y="10633"/>
                </a:cubicBezTo>
                <a:cubicBezTo>
                  <a:pt x="5309191" y="14177"/>
                  <a:pt x="5472490" y="11300"/>
                  <a:pt x="5635256" y="21265"/>
                </a:cubicBezTo>
                <a:cubicBezTo>
                  <a:pt x="5667987" y="23269"/>
                  <a:pt x="5670561" y="52752"/>
                  <a:pt x="5677786" y="74428"/>
                </a:cubicBezTo>
                <a:cubicBezTo>
                  <a:pt x="5708129" y="68359"/>
                  <a:pt x="5743455" y="62170"/>
                  <a:pt x="5773479" y="53163"/>
                </a:cubicBezTo>
                <a:cubicBezTo>
                  <a:pt x="5800253" y="45131"/>
                  <a:pt x="5886513" y="13432"/>
                  <a:pt x="5911703" y="10633"/>
                </a:cubicBezTo>
                <a:cubicBezTo>
                  <a:pt x="5982241" y="2795"/>
                  <a:pt x="6053470" y="3544"/>
                  <a:pt x="6124354" y="0"/>
                </a:cubicBezTo>
                <a:cubicBezTo>
                  <a:pt x="6255489" y="3544"/>
                  <a:pt x="6386909" y="1287"/>
                  <a:pt x="6517759" y="10633"/>
                </a:cubicBezTo>
                <a:cubicBezTo>
                  <a:pt x="6536796" y="11993"/>
                  <a:pt x="6551930" y="29999"/>
                  <a:pt x="6570921" y="31898"/>
                </a:cubicBezTo>
                <a:cubicBezTo>
                  <a:pt x="6580559" y="32862"/>
                  <a:pt x="6653332" y="13953"/>
                  <a:pt x="6666614" y="10633"/>
                </a:cubicBezTo>
                <a:cubicBezTo>
                  <a:pt x="6811926" y="17721"/>
                  <a:pt x="6957414" y="21819"/>
                  <a:pt x="7102549" y="31898"/>
                </a:cubicBezTo>
                <a:cubicBezTo>
                  <a:pt x="7212667" y="39545"/>
                  <a:pt x="7432159" y="63795"/>
                  <a:pt x="7432159" y="63795"/>
                </a:cubicBezTo>
                <a:cubicBezTo>
                  <a:pt x="7442791" y="70884"/>
                  <a:pt x="7452311" y="80027"/>
                  <a:pt x="7464056" y="85061"/>
                </a:cubicBezTo>
                <a:cubicBezTo>
                  <a:pt x="7494880" y="98272"/>
                  <a:pt x="7507996" y="95693"/>
                  <a:pt x="7538484" y="956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10"/>
          <p:cNvSpPr/>
          <p:nvPr/>
        </p:nvSpPr>
        <p:spPr>
          <a:xfrm>
            <a:off x="942753" y="5795779"/>
            <a:ext cx="7687340" cy="765544"/>
          </a:xfrm>
          <a:custGeom>
            <a:avLst/>
            <a:gdLst>
              <a:gd name="connsiteX0" fmla="*/ 0 w 7687340"/>
              <a:gd name="connsiteY0" fmla="*/ 0 h 765544"/>
              <a:gd name="connsiteX1" fmla="*/ 53163 w 7687340"/>
              <a:gd name="connsiteY1" fmla="*/ 21265 h 765544"/>
              <a:gd name="connsiteX2" fmla="*/ 85061 w 7687340"/>
              <a:gd name="connsiteY2" fmla="*/ 42530 h 765544"/>
              <a:gd name="connsiteX3" fmla="*/ 127591 w 7687340"/>
              <a:gd name="connsiteY3" fmla="*/ 74428 h 765544"/>
              <a:gd name="connsiteX4" fmla="*/ 233916 w 7687340"/>
              <a:gd name="connsiteY4" fmla="*/ 95693 h 765544"/>
              <a:gd name="connsiteX5" fmla="*/ 680484 w 7687340"/>
              <a:gd name="connsiteY5" fmla="*/ 74428 h 765544"/>
              <a:gd name="connsiteX6" fmla="*/ 978195 w 7687340"/>
              <a:gd name="connsiteY6" fmla="*/ 74428 h 765544"/>
              <a:gd name="connsiteX7" fmla="*/ 999461 w 7687340"/>
              <a:gd name="connsiteY7" fmla="*/ 106325 h 765544"/>
              <a:gd name="connsiteX8" fmla="*/ 1010093 w 7687340"/>
              <a:gd name="connsiteY8" fmla="*/ 148856 h 765544"/>
              <a:gd name="connsiteX9" fmla="*/ 1041991 w 7687340"/>
              <a:gd name="connsiteY9" fmla="*/ 180753 h 765544"/>
              <a:gd name="connsiteX10" fmla="*/ 1297172 w 7687340"/>
              <a:gd name="connsiteY10" fmla="*/ 212651 h 765544"/>
              <a:gd name="connsiteX11" fmla="*/ 1329070 w 7687340"/>
              <a:gd name="connsiteY11" fmla="*/ 244549 h 765544"/>
              <a:gd name="connsiteX12" fmla="*/ 1350335 w 7687340"/>
              <a:gd name="connsiteY12" fmla="*/ 276446 h 765544"/>
              <a:gd name="connsiteX13" fmla="*/ 1382233 w 7687340"/>
              <a:gd name="connsiteY13" fmla="*/ 287079 h 765544"/>
              <a:gd name="connsiteX14" fmla="*/ 1424763 w 7687340"/>
              <a:gd name="connsiteY14" fmla="*/ 308344 h 765544"/>
              <a:gd name="connsiteX15" fmla="*/ 1594884 w 7687340"/>
              <a:gd name="connsiteY15" fmla="*/ 329609 h 765544"/>
              <a:gd name="connsiteX16" fmla="*/ 1733107 w 7687340"/>
              <a:gd name="connsiteY16" fmla="*/ 350874 h 765544"/>
              <a:gd name="connsiteX17" fmla="*/ 1839433 w 7687340"/>
              <a:gd name="connsiteY17" fmla="*/ 372139 h 765544"/>
              <a:gd name="connsiteX18" fmla="*/ 2062716 w 7687340"/>
              <a:gd name="connsiteY18" fmla="*/ 393404 h 765544"/>
              <a:gd name="connsiteX19" fmla="*/ 2658140 w 7687340"/>
              <a:gd name="connsiteY19" fmla="*/ 425302 h 765544"/>
              <a:gd name="connsiteX20" fmla="*/ 2902688 w 7687340"/>
              <a:gd name="connsiteY20" fmla="*/ 435935 h 765544"/>
              <a:gd name="connsiteX21" fmla="*/ 2934586 w 7687340"/>
              <a:gd name="connsiteY21" fmla="*/ 446567 h 765544"/>
              <a:gd name="connsiteX22" fmla="*/ 2987749 w 7687340"/>
              <a:gd name="connsiteY22" fmla="*/ 457200 h 765544"/>
              <a:gd name="connsiteX23" fmla="*/ 3040912 w 7687340"/>
              <a:gd name="connsiteY23" fmla="*/ 478465 h 765544"/>
              <a:gd name="connsiteX24" fmla="*/ 3072809 w 7687340"/>
              <a:gd name="connsiteY24" fmla="*/ 489097 h 765544"/>
              <a:gd name="connsiteX25" fmla="*/ 3115340 w 7687340"/>
              <a:gd name="connsiteY25" fmla="*/ 510363 h 765544"/>
              <a:gd name="connsiteX26" fmla="*/ 3179135 w 7687340"/>
              <a:gd name="connsiteY26" fmla="*/ 531628 h 765544"/>
              <a:gd name="connsiteX27" fmla="*/ 3232298 w 7687340"/>
              <a:gd name="connsiteY27" fmla="*/ 552893 h 765544"/>
              <a:gd name="connsiteX28" fmla="*/ 3274828 w 7687340"/>
              <a:gd name="connsiteY28" fmla="*/ 563525 h 765544"/>
              <a:gd name="connsiteX29" fmla="*/ 3530009 w 7687340"/>
              <a:gd name="connsiteY29" fmla="*/ 584791 h 765544"/>
              <a:gd name="connsiteX30" fmla="*/ 3572540 w 7687340"/>
              <a:gd name="connsiteY30" fmla="*/ 595423 h 765544"/>
              <a:gd name="connsiteX31" fmla="*/ 3604437 w 7687340"/>
              <a:gd name="connsiteY31" fmla="*/ 606056 h 765544"/>
              <a:gd name="connsiteX32" fmla="*/ 3678865 w 7687340"/>
              <a:gd name="connsiteY32" fmla="*/ 616688 h 765544"/>
              <a:gd name="connsiteX33" fmla="*/ 3955312 w 7687340"/>
              <a:gd name="connsiteY33" fmla="*/ 606056 h 765544"/>
              <a:gd name="connsiteX34" fmla="*/ 4104167 w 7687340"/>
              <a:gd name="connsiteY34" fmla="*/ 563525 h 765544"/>
              <a:gd name="connsiteX35" fmla="*/ 4178595 w 7687340"/>
              <a:gd name="connsiteY35" fmla="*/ 542260 h 765544"/>
              <a:gd name="connsiteX36" fmla="*/ 4465674 w 7687340"/>
              <a:gd name="connsiteY36" fmla="*/ 510363 h 765544"/>
              <a:gd name="connsiteX37" fmla="*/ 4582633 w 7687340"/>
              <a:gd name="connsiteY37" fmla="*/ 520995 h 765544"/>
              <a:gd name="connsiteX38" fmla="*/ 4646428 w 7687340"/>
              <a:gd name="connsiteY38" fmla="*/ 563525 h 765544"/>
              <a:gd name="connsiteX39" fmla="*/ 4731488 w 7687340"/>
              <a:gd name="connsiteY39" fmla="*/ 595423 h 765544"/>
              <a:gd name="connsiteX40" fmla="*/ 4763386 w 7687340"/>
              <a:gd name="connsiteY40" fmla="*/ 606056 h 765544"/>
              <a:gd name="connsiteX41" fmla="*/ 5061098 w 7687340"/>
              <a:gd name="connsiteY41" fmla="*/ 616688 h 765544"/>
              <a:gd name="connsiteX42" fmla="*/ 5156791 w 7687340"/>
              <a:gd name="connsiteY42" fmla="*/ 627321 h 765544"/>
              <a:gd name="connsiteX43" fmla="*/ 5326912 w 7687340"/>
              <a:gd name="connsiteY43" fmla="*/ 648586 h 765544"/>
              <a:gd name="connsiteX44" fmla="*/ 5932967 w 7687340"/>
              <a:gd name="connsiteY44" fmla="*/ 659218 h 765544"/>
              <a:gd name="connsiteX45" fmla="*/ 6039293 w 7687340"/>
              <a:gd name="connsiteY45" fmla="*/ 669851 h 765544"/>
              <a:gd name="connsiteX46" fmla="*/ 6113721 w 7687340"/>
              <a:gd name="connsiteY46" fmla="*/ 680484 h 765544"/>
              <a:gd name="connsiteX47" fmla="*/ 6241312 w 7687340"/>
              <a:gd name="connsiteY47" fmla="*/ 691116 h 765544"/>
              <a:gd name="connsiteX48" fmla="*/ 6528391 w 7687340"/>
              <a:gd name="connsiteY48" fmla="*/ 723014 h 765544"/>
              <a:gd name="connsiteX49" fmla="*/ 6687879 w 7687340"/>
              <a:gd name="connsiteY49" fmla="*/ 744279 h 765544"/>
              <a:gd name="connsiteX50" fmla="*/ 6751674 w 7687340"/>
              <a:gd name="connsiteY50" fmla="*/ 754911 h 765544"/>
              <a:gd name="connsiteX51" fmla="*/ 6911163 w 7687340"/>
              <a:gd name="connsiteY51" fmla="*/ 765544 h 765544"/>
              <a:gd name="connsiteX52" fmla="*/ 7060019 w 7687340"/>
              <a:gd name="connsiteY52" fmla="*/ 754911 h 765544"/>
              <a:gd name="connsiteX53" fmla="*/ 7091916 w 7687340"/>
              <a:gd name="connsiteY53" fmla="*/ 744279 h 765544"/>
              <a:gd name="connsiteX54" fmla="*/ 7123814 w 7687340"/>
              <a:gd name="connsiteY54" fmla="*/ 701749 h 765544"/>
              <a:gd name="connsiteX55" fmla="*/ 7230140 w 7687340"/>
              <a:gd name="connsiteY55" fmla="*/ 659218 h 765544"/>
              <a:gd name="connsiteX56" fmla="*/ 7262037 w 7687340"/>
              <a:gd name="connsiteY56" fmla="*/ 648586 h 765544"/>
              <a:gd name="connsiteX57" fmla="*/ 7442791 w 7687340"/>
              <a:gd name="connsiteY57" fmla="*/ 616688 h 765544"/>
              <a:gd name="connsiteX58" fmla="*/ 7527851 w 7687340"/>
              <a:gd name="connsiteY58" fmla="*/ 606056 h 765544"/>
              <a:gd name="connsiteX59" fmla="*/ 7581014 w 7687340"/>
              <a:gd name="connsiteY59" fmla="*/ 595423 h 765544"/>
              <a:gd name="connsiteX60" fmla="*/ 7687340 w 7687340"/>
              <a:gd name="connsiteY60" fmla="*/ 584791 h 76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687340" h="765544">
                <a:moveTo>
                  <a:pt x="0" y="0"/>
                </a:moveTo>
                <a:cubicBezTo>
                  <a:pt x="17721" y="7088"/>
                  <a:pt x="36092" y="12730"/>
                  <a:pt x="53163" y="21265"/>
                </a:cubicBezTo>
                <a:cubicBezTo>
                  <a:pt x="64593" y="26980"/>
                  <a:pt x="74662" y="35102"/>
                  <a:pt x="85061" y="42530"/>
                </a:cubicBezTo>
                <a:cubicBezTo>
                  <a:pt x="99481" y="52830"/>
                  <a:pt x="111741" y="66503"/>
                  <a:pt x="127591" y="74428"/>
                </a:cubicBezTo>
                <a:cubicBezTo>
                  <a:pt x="143449" y="82357"/>
                  <a:pt x="225912" y="94359"/>
                  <a:pt x="233916" y="95693"/>
                </a:cubicBezTo>
                <a:lnTo>
                  <a:pt x="680484" y="74428"/>
                </a:lnTo>
                <a:cubicBezTo>
                  <a:pt x="910174" y="62547"/>
                  <a:pt x="781233" y="58014"/>
                  <a:pt x="978195" y="74428"/>
                </a:cubicBezTo>
                <a:cubicBezTo>
                  <a:pt x="985284" y="85060"/>
                  <a:pt x="994427" y="94580"/>
                  <a:pt x="999461" y="106325"/>
                </a:cubicBezTo>
                <a:cubicBezTo>
                  <a:pt x="1005217" y="119757"/>
                  <a:pt x="1002843" y="136168"/>
                  <a:pt x="1010093" y="148856"/>
                </a:cubicBezTo>
                <a:cubicBezTo>
                  <a:pt x="1017553" y="161911"/>
                  <a:pt x="1028302" y="174531"/>
                  <a:pt x="1041991" y="180753"/>
                </a:cubicBezTo>
                <a:cubicBezTo>
                  <a:pt x="1109035" y="211227"/>
                  <a:pt x="1240067" y="209082"/>
                  <a:pt x="1297172" y="212651"/>
                </a:cubicBezTo>
                <a:cubicBezTo>
                  <a:pt x="1307805" y="223284"/>
                  <a:pt x="1319444" y="232997"/>
                  <a:pt x="1329070" y="244549"/>
                </a:cubicBezTo>
                <a:cubicBezTo>
                  <a:pt x="1337251" y="254366"/>
                  <a:pt x="1340357" y="268463"/>
                  <a:pt x="1350335" y="276446"/>
                </a:cubicBezTo>
                <a:cubicBezTo>
                  <a:pt x="1359087" y="283447"/>
                  <a:pt x="1371931" y="282664"/>
                  <a:pt x="1382233" y="287079"/>
                </a:cubicBezTo>
                <a:cubicBezTo>
                  <a:pt x="1396801" y="293323"/>
                  <a:pt x="1410195" y="302100"/>
                  <a:pt x="1424763" y="308344"/>
                </a:cubicBezTo>
                <a:cubicBezTo>
                  <a:pt x="1481094" y="332486"/>
                  <a:pt x="1525496" y="322670"/>
                  <a:pt x="1594884" y="329609"/>
                </a:cubicBezTo>
                <a:cubicBezTo>
                  <a:pt x="1629072" y="333028"/>
                  <a:pt x="1697566" y="344951"/>
                  <a:pt x="1733107" y="350874"/>
                </a:cubicBezTo>
                <a:cubicBezTo>
                  <a:pt x="1782742" y="367420"/>
                  <a:pt x="1767411" y="364422"/>
                  <a:pt x="1839433" y="372139"/>
                </a:cubicBezTo>
                <a:cubicBezTo>
                  <a:pt x="1913772" y="380104"/>
                  <a:pt x="2062716" y="393404"/>
                  <a:pt x="2062716" y="393404"/>
                </a:cubicBezTo>
                <a:cubicBezTo>
                  <a:pt x="2328946" y="446652"/>
                  <a:pt x="2132907" y="413884"/>
                  <a:pt x="2658140" y="425302"/>
                </a:cubicBezTo>
                <a:cubicBezTo>
                  <a:pt x="2739656" y="428846"/>
                  <a:pt x="2821335" y="429677"/>
                  <a:pt x="2902688" y="435935"/>
                </a:cubicBezTo>
                <a:cubicBezTo>
                  <a:pt x="2913863" y="436795"/>
                  <a:pt x="2923713" y="443849"/>
                  <a:pt x="2934586" y="446567"/>
                </a:cubicBezTo>
                <a:cubicBezTo>
                  <a:pt x="2952118" y="450950"/>
                  <a:pt x="2970439" y="452007"/>
                  <a:pt x="2987749" y="457200"/>
                </a:cubicBezTo>
                <a:cubicBezTo>
                  <a:pt x="3006030" y="462684"/>
                  <a:pt x="3023041" y="471764"/>
                  <a:pt x="3040912" y="478465"/>
                </a:cubicBezTo>
                <a:cubicBezTo>
                  <a:pt x="3051406" y="482400"/>
                  <a:pt x="3062508" y="484682"/>
                  <a:pt x="3072809" y="489097"/>
                </a:cubicBezTo>
                <a:cubicBezTo>
                  <a:pt x="3087378" y="495341"/>
                  <a:pt x="3100623" y="504476"/>
                  <a:pt x="3115340" y="510363"/>
                </a:cubicBezTo>
                <a:cubicBezTo>
                  <a:pt x="3136152" y="518688"/>
                  <a:pt x="3157870" y="524540"/>
                  <a:pt x="3179135" y="531628"/>
                </a:cubicBezTo>
                <a:cubicBezTo>
                  <a:pt x="3197242" y="537664"/>
                  <a:pt x="3214191" y="546858"/>
                  <a:pt x="3232298" y="552893"/>
                </a:cubicBezTo>
                <a:cubicBezTo>
                  <a:pt x="3246161" y="557514"/>
                  <a:pt x="3260563" y="560355"/>
                  <a:pt x="3274828" y="563525"/>
                </a:cubicBezTo>
                <a:cubicBezTo>
                  <a:pt x="3378489" y="586561"/>
                  <a:pt x="3368245" y="576277"/>
                  <a:pt x="3530009" y="584791"/>
                </a:cubicBezTo>
                <a:cubicBezTo>
                  <a:pt x="3544186" y="588335"/>
                  <a:pt x="3558489" y="591408"/>
                  <a:pt x="3572540" y="595423"/>
                </a:cubicBezTo>
                <a:cubicBezTo>
                  <a:pt x="3583316" y="598502"/>
                  <a:pt x="3593447" y="603858"/>
                  <a:pt x="3604437" y="606056"/>
                </a:cubicBezTo>
                <a:cubicBezTo>
                  <a:pt x="3629012" y="610971"/>
                  <a:pt x="3654056" y="613144"/>
                  <a:pt x="3678865" y="616688"/>
                </a:cubicBezTo>
                <a:cubicBezTo>
                  <a:pt x="3771014" y="613144"/>
                  <a:pt x="3863807" y="617494"/>
                  <a:pt x="3955312" y="606056"/>
                </a:cubicBezTo>
                <a:cubicBezTo>
                  <a:pt x="4006517" y="599655"/>
                  <a:pt x="4054549" y="577702"/>
                  <a:pt x="4104167" y="563525"/>
                </a:cubicBezTo>
                <a:cubicBezTo>
                  <a:pt x="4128976" y="556437"/>
                  <a:pt x="4152935" y="544961"/>
                  <a:pt x="4178595" y="542260"/>
                </a:cubicBezTo>
                <a:cubicBezTo>
                  <a:pt x="4409031" y="518004"/>
                  <a:pt x="4313425" y="529393"/>
                  <a:pt x="4465674" y="510363"/>
                </a:cubicBezTo>
                <a:cubicBezTo>
                  <a:pt x="4504660" y="513907"/>
                  <a:pt x="4545077" y="509949"/>
                  <a:pt x="4582633" y="520995"/>
                </a:cubicBezTo>
                <a:cubicBezTo>
                  <a:pt x="4607152" y="528206"/>
                  <a:pt x="4622182" y="555443"/>
                  <a:pt x="4646428" y="563525"/>
                </a:cubicBezTo>
                <a:cubicBezTo>
                  <a:pt x="4718831" y="587660"/>
                  <a:pt x="4629778" y="557281"/>
                  <a:pt x="4731488" y="595423"/>
                </a:cubicBezTo>
                <a:cubicBezTo>
                  <a:pt x="4741982" y="599358"/>
                  <a:pt x="4752201" y="605334"/>
                  <a:pt x="4763386" y="606056"/>
                </a:cubicBezTo>
                <a:cubicBezTo>
                  <a:pt x="4862481" y="612449"/>
                  <a:pt x="4961861" y="613144"/>
                  <a:pt x="5061098" y="616688"/>
                </a:cubicBezTo>
                <a:cubicBezTo>
                  <a:pt x="5092996" y="620232"/>
                  <a:pt x="5125070" y="622441"/>
                  <a:pt x="5156791" y="627321"/>
                </a:cubicBezTo>
                <a:cubicBezTo>
                  <a:pt x="5284166" y="646917"/>
                  <a:pt x="5057885" y="640788"/>
                  <a:pt x="5326912" y="648586"/>
                </a:cubicBezTo>
                <a:cubicBezTo>
                  <a:pt x="5528877" y="654440"/>
                  <a:pt x="5730949" y="655674"/>
                  <a:pt x="5932967" y="659218"/>
                </a:cubicBezTo>
                <a:lnTo>
                  <a:pt x="6039293" y="669851"/>
                </a:lnTo>
                <a:cubicBezTo>
                  <a:pt x="6064183" y="672779"/>
                  <a:pt x="6088797" y="677860"/>
                  <a:pt x="6113721" y="680484"/>
                </a:cubicBezTo>
                <a:cubicBezTo>
                  <a:pt x="6156164" y="684952"/>
                  <a:pt x="6198916" y="686224"/>
                  <a:pt x="6241312" y="691116"/>
                </a:cubicBezTo>
                <a:cubicBezTo>
                  <a:pt x="6574944" y="729611"/>
                  <a:pt x="6212012" y="698676"/>
                  <a:pt x="6528391" y="723014"/>
                </a:cubicBezTo>
                <a:cubicBezTo>
                  <a:pt x="6618816" y="745619"/>
                  <a:pt x="6529802" y="725682"/>
                  <a:pt x="6687879" y="744279"/>
                </a:cubicBezTo>
                <a:cubicBezTo>
                  <a:pt x="6709290" y="746798"/>
                  <a:pt x="6730213" y="752867"/>
                  <a:pt x="6751674" y="754911"/>
                </a:cubicBezTo>
                <a:cubicBezTo>
                  <a:pt x="6804715" y="759962"/>
                  <a:pt x="6858000" y="762000"/>
                  <a:pt x="6911163" y="765544"/>
                </a:cubicBezTo>
                <a:cubicBezTo>
                  <a:pt x="6960782" y="762000"/>
                  <a:pt x="7010615" y="760723"/>
                  <a:pt x="7060019" y="754911"/>
                </a:cubicBezTo>
                <a:cubicBezTo>
                  <a:pt x="7071150" y="753602"/>
                  <a:pt x="7083306" y="751454"/>
                  <a:pt x="7091916" y="744279"/>
                </a:cubicBezTo>
                <a:cubicBezTo>
                  <a:pt x="7105530" y="732934"/>
                  <a:pt x="7110359" y="713282"/>
                  <a:pt x="7123814" y="701749"/>
                </a:cubicBezTo>
                <a:cubicBezTo>
                  <a:pt x="7143725" y="684683"/>
                  <a:pt x="7211651" y="665381"/>
                  <a:pt x="7230140" y="659218"/>
                </a:cubicBezTo>
                <a:lnTo>
                  <a:pt x="7262037" y="648586"/>
                </a:lnTo>
                <a:cubicBezTo>
                  <a:pt x="7336730" y="598791"/>
                  <a:pt x="7275722" y="631876"/>
                  <a:pt x="7442791" y="616688"/>
                </a:cubicBezTo>
                <a:cubicBezTo>
                  <a:pt x="7471248" y="614101"/>
                  <a:pt x="7499609" y="610401"/>
                  <a:pt x="7527851" y="606056"/>
                </a:cubicBezTo>
                <a:cubicBezTo>
                  <a:pt x="7545713" y="603308"/>
                  <a:pt x="7563124" y="597979"/>
                  <a:pt x="7581014" y="595423"/>
                </a:cubicBezTo>
                <a:cubicBezTo>
                  <a:pt x="7658178" y="584400"/>
                  <a:pt x="7647048" y="584791"/>
                  <a:pt x="7687340" y="5847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8" name="Straight Connector 17"/>
          <p:cNvCxnSpPr/>
          <p:nvPr/>
        </p:nvCxnSpPr>
        <p:spPr>
          <a:xfrm>
            <a:off x="914400" y="1676400"/>
            <a:ext cx="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14400" y="4114800"/>
            <a:ext cx="7239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52800" y="4114800"/>
            <a:ext cx="2438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Distance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Arc 24"/>
          <p:cNvSpPr/>
          <p:nvPr/>
        </p:nvSpPr>
        <p:spPr>
          <a:xfrm rot="10800000">
            <a:off x="914400" y="609600"/>
            <a:ext cx="14478000" cy="2667000"/>
          </a:xfrm>
          <a:prstGeom prst="arc">
            <a:avLst>
              <a:gd name="adj1" fmla="val 16173436"/>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p:cNvSpPr txBox="1"/>
          <p:nvPr/>
        </p:nvSpPr>
        <p:spPr>
          <a:xfrm>
            <a:off x="106330" y="2479638"/>
            <a:ext cx="695664"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CO</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 name="Straight Connector 2"/>
          <p:cNvCxnSpPr/>
          <p:nvPr/>
        </p:nvCxnSpPr>
        <p:spPr>
          <a:xfrm>
            <a:off x="283534" y="2802803"/>
            <a:ext cx="342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935126" y="1602490"/>
            <a:ext cx="42849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Primary OA ratio to CO at emissions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6" name="Straight Arrow Connector 5"/>
          <p:cNvCxnSpPr>
            <a:stCxn id="2" idx="1"/>
          </p:cNvCxnSpPr>
          <p:nvPr/>
        </p:nvCxnSpPr>
        <p:spPr>
          <a:xfrm flipH="1">
            <a:off x="979968" y="1787156"/>
            <a:ext cx="955158" cy="155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B1178-F390-4081-BB4B-2EC951AD4D0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6934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116143</TotalTime>
  <Words>4686</Words>
  <Application>Microsoft Office PowerPoint</Application>
  <PresentationFormat>On-screen Show (4:3)</PresentationFormat>
  <Paragraphs>629</Paragraphs>
  <Slides>93</Slides>
  <Notes>26</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93</vt:i4>
      </vt:variant>
    </vt:vector>
  </HeadingPairs>
  <TitlesOfParts>
    <vt:vector size="101" baseType="lpstr">
      <vt:lpstr>Arial</vt:lpstr>
      <vt:lpstr>Calibri</vt:lpstr>
      <vt:lpstr>DejaVu Sans</vt:lpstr>
      <vt:lpstr>Lohit Hindi</vt:lpstr>
      <vt:lpstr>Times</vt:lpstr>
      <vt:lpstr>Times New Roman</vt:lpstr>
      <vt:lpstr>Office Theme</vt:lpstr>
      <vt:lpstr>Simple Light</vt:lpstr>
      <vt:lpstr>PowerPoint Presentation</vt:lpstr>
      <vt:lpstr>Smoke PM:  complicated not just chemically… but spatially</vt:lpstr>
      <vt:lpstr>Direct effects</vt:lpstr>
      <vt:lpstr>Indirect effects</vt:lpstr>
      <vt:lpstr>Concentration gradients smaller than model gridboxes</vt:lpstr>
      <vt:lpstr>Sub-grid processes affect  particle mass and size distribution</vt:lpstr>
      <vt:lpstr>Focus on coagulation</vt:lpstr>
      <vt:lpstr>Coagulation:  (1) removes number  (2) increases median diameter (Dpg)  (3) decreases modal width (σg)</vt:lpstr>
      <vt:lpstr>Biomass-burning particle distributions get larger and narrower with aging</vt:lpstr>
      <vt:lpstr>Biomass-burning particle distributions get larger and narrower with aging</vt:lpstr>
      <vt:lpstr>PowerPoint Presentation</vt:lpstr>
      <vt:lpstr>PowerPoint Presentation</vt:lpstr>
      <vt:lpstr>So, how do we currently represent  subgrid coagulation in models?</vt:lpstr>
      <vt:lpstr>Instantaneous mixing through the full gridbox  dilutes the aerosol plume</vt:lpstr>
      <vt:lpstr>Inadequate aging due to instant dilution can change the predicted size distribution</vt:lpstr>
      <vt:lpstr>Inadequate aging due to instant dilution can change the predicted size distribution</vt:lpstr>
      <vt:lpstr>Two goals for this talk</vt:lpstr>
      <vt:lpstr>Two goals for this talk</vt:lpstr>
      <vt:lpstr>Instantaneous mixing through the full gridbox  dilutes the aerosol plume</vt:lpstr>
      <vt:lpstr>Inadequate aging due to instant dilution can change the predicted size distribution</vt:lpstr>
      <vt:lpstr>With an in-plume coagulation parameterization, we can include the plume coagulation in the model </vt:lpstr>
      <vt:lpstr>We used large eddy simulation with aerosol microphysics (SAM-TOMAS) to simulate many plumes</vt:lpstr>
      <vt:lpstr>We used large eddy simulation with aerosol microphysics (SAM-TOMAS) to simulate many plumes</vt:lpstr>
      <vt:lpstr>Diameter increases moving downwind</vt:lpstr>
      <vt:lpstr>A proxy for mass concentration captures much of the model variability</vt:lpstr>
      <vt:lpstr>Modal width depends greatly on the initial value, but the mass concentration determines the rate of change</vt:lpstr>
      <vt:lpstr>Parameterization fit to these simulations</vt:lpstr>
      <vt:lpstr>Tested the fits against aged biomass burning size measurements from Mt. Bachelor</vt:lpstr>
      <vt:lpstr>Two goals for this talk</vt:lpstr>
      <vt:lpstr>Estimate the global effects using  GEOS-Chem TOMAS</vt:lpstr>
      <vt:lpstr>Test with and without subgrid coagulation</vt:lpstr>
      <vt:lpstr>Global N10 (Dp &gt; 10 nm) and N80 (Dp &gt; 80 nm) without biomass burning</vt:lpstr>
      <vt:lpstr>Adding biomass burning increases CCN-sized particles (N80) by ~15%</vt:lpstr>
      <vt:lpstr>Subgrid coagulation reduces the impact of biomass burning on N10 and N80</vt:lpstr>
      <vt:lpstr>What do the size distributions look like in  smoke-impacted regions?</vt:lpstr>
      <vt:lpstr>Sub-grid coagulation shifts size distribution in locations dominated by smoke</vt:lpstr>
      <vt:lpstr>Biomass burning radiative effects: Subgrid coag decreases AIE Subgrid coag slightly increases DRE</vt:lpstr>
      <vt:lpstr>Primary organic aerosol (POA) evaporation vs. secondary organic aerosol (SOA) formation: Net increase or decrease in PM2.5?</vt:lpstr>
      <vt:lpstr>Organic aerosol is semivolatile: Evaporates as smoke dilutes</vt:lpstr>
      <vt:lpstr>Big fires vs. small fires… impacts dilution</vt:lpstr>
      <vt:lpstr>Big fires dilute more slowly…  expect less evaporation?</vt:lpstr>
      <vt:lpstr>Chemistry: Secondary Organic Aerosol (SOA) formation may increase mass</vt:lpstr>
      <vt:lpstr>Evaporation vs. SOA formation… What wins overall?</vt:lpstr>
      <vt:lpstr>How to represent these processes in 3D models?</vt:lpstr>
      <vt:lpstr>Questions</vt:lpstr>
      <vt:lpstr>Extras</vt:lpstr>
      <vt:lpstr>Biomass burning contributes significantly to ambient aerosol number regardless of subgrid coagulation</vt:lpstr>
      <vt:lpstr>Sub-grid coagulation shifts size distribution in locations dominated by smoke</vt:lpstr>
      <vt:lpstr>Gas-phase chemistry may shift mass to lower volatility, create SOA</vt:lpstr>
      <vt:lpstr>Qualitative results consistent across a wide range of sensitivity tests</vt:lpstr>
      <vt:lpstr>Observed plumes show variability in net OA production/evaporation</vt:lpstr>
      <vt:lpstr>Condensation:  (1) conserves number  (2) increases median diameter (Dpg)  (3) decreases modal width (σg)</vt:lpstr>
      <vt:lpstr>Biomass-burning particle distributions get larger and narrower with aging</vt:lpstr>
      <vt:lpstr>HUGE range in fire sizes</vt:lpstr>
      <vt:lpstr>HUGE range in fire sizes</vt:lpstr>
      <vt:lpstr>How do fire size, dilution rate, and background concentration matter?</vt:lpstr>
      <vt:lpstr>How do fire size, dilution rate, and background concentration matter?</vt:lpstr>
      <vt:lpstr>Road map</vt:lpstr>
      <vt:lpstr>Road map</vt:lpstr>
      <vt:lpstr>PowerPoint Presentation</vt:lpstr>
      <vt:lpstr>PowerPoint Presentation</vt:lpstr>
      <vt:lpstr>PowerPoint Presentation</vt:lpstr>
      <vt:lpstr>PowerPoint Presentation</vt:lpstr>
      <vt:lpstr>How much do OA evap, SOA formation, and coagulation matter?</vt:lpstr>
      <vt:lpstr>How much do OA evap, SOA formation, and coagulation matter?</vt:lpstr>
      <vt:lpstr>Dilution spans orders of magnitude depending on fire size</vt:lpstr>
      <vt:lpstr>Dilution greatly influences smoke concentrations!</vt:lpstr>
      <vt:lpstr>How does smoke mass age?</vt:lpstr>
      <vt:lpstr>How does smoke mass age?</vt:lpstr>
      <vt:lpstr>In absence of chemistry: - Fires lose mass by OA evaporation - Smaller fires evaporate more (more dilution) - Polluted background slows evaporation</vt:lpstr>
      <vt:lpstr>With chemistry: - SOA production exceeds evaporation  (net OA production) for all but small fires in clean backgrounds</vt:lpstr>
      <vt:lpstr>We expect fire size and background to matter…</vt:lpstr>
      <vt:lpstr>What about shifts in the  size distribution?</vt:lpstr>
      <vt:lpstr>Size distribution changes for large fires - Both SOA and coagulation make distribution larger and narrower - Coagulation has slightly larger effect</vt:lpstr>
      <vt:lpstr>Size distribution changes: - Coagulation makes distribution larger and smaller for large fires - SOA production has similar effect - Evaporation makes distribution smaller but not wider </vt:lpstr>
      <vt:lpstr>How do CCN(0.2%) change in the plume?</vt:lpstr>
      <vt:lpstr>CCN(0.2%): Dilution/Evap: decrease CCN (background OA slows evaporation)</vt:lpstr>
      <vt:lpstr>CCN(0.2%): Coagulation kills CCN for big fires</vt:lpstr>
      <vt:lpstr>CCN(0.2%): SOA increases CCN (growing ultrafine particles)</vt:lpstr>
      <vt:lpstr>CCN(0.2%): Overall:  Coag death wins for big fires   SOA production wins for small fires</vt:lpstr>
      <vt:lpstr>Extinction: Similar to OA mass changes, but coagulation increase extinction for large fires</vt:lpstr>
      <vt:lpstr>Mass again</vt:lpstr>
      <vt:lpstr>Coagulation pushes mass to sizes with higher mass-scattering efficiency</vt:lpstr>
      <vt:lpstr>When do we expect processes to dominate?</vt:lpstr>
      <vt:lpstr>Fires by number…</vt:lpstr>
      <vt:lpstr>Fires by number…  and weighted by area</vt:lpstr>
      <vt:lpstr>Fires by number…  and weighted by area</vt:lpstr>
      <vt:lpstr>Two take-home points</vt:lpstr>
      <vt:lpstr>The big caveat</vt:lpstr>
      <vt:lpstr>OA evaporates in diluting plumes: Same phenomena as evaporating contrails</vt:lpstr>
      <vt:lpstr>Organic aerosol evaporation as smoke dilutes: Like contrails… but a multi-species system</vt:lpstr>
      <vt:lpstr>PowerPoint Presentation</vt:lpstr>
      <vt:lpstr>Organic aerosol is semivolatile: Evaporates as smoke dilutes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Wall loss estimation during primary organic characterization in the fire smoke chamber</dc:title>
  <dc:creator>ebian</dc:creator>
  <cp:lastModifiedBy>Jeffrey Pierce</cp:lastModifiedBy>
  <cp:revision>683</cp:revision>
  <dcterms:created xsi:type="dcterms:W3CDTF">2015-01-20T22:19:20Z</dcterms:created>
  <dcterms:modified xsi:type="dcterms:W3CDTF">2019-12-05T16:29:23Z</dcterms:modified>
</cp:coreProperties>
</file>