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0" r:id="rId2"/>
    <p:sldId id="266" r:id="rId3"/>
    <p:sldId id="365" r:id="rId4"/>
    <p:sldId id="286" r:id="rId5"/>
    <p:sldId id="368" r:id="rId6"/>
    <p:sldId id="288" r:id="rId7"/>
    <p:sldId id="346" r:id="rId8"/>
    <p:sldId id="371" r:id="rId9"/>
    <p:sldId id="373" r:id="rId10"/>
    <p:sldId id="369" r:id="rId11"/>
    <p:sldId id="347" r:id="rId12"/>
    <p:sldId id="374" r:id="rId13"/>
    <p:sldId id="375" r:id="rId14"/>
    <p:sldId id="380" r:id="rId15"/>
    <p:sldId id="376" r:id="rId16"/>
    <p:sldId id="381" r:id="rId17"/>
    <p:sldId id="382" r:id="rId18"/>
    <p:sldId id="383" r:id="rId19"/>
    <p:sldId id="336" r:id="rId20"/>
    <p:sldId id="337" r:id="rId21"/>
    <p:sldId id="3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tockChart>
        <c:ser>
          <c:idx val="0"/>
          <c:order val="0"/>
          <c:spPr>
            <a:ln w="28575">
              <a:noFill/>
            </a:ln>
          </c:spPr>
          <c:marker>
            <c:symbol val="none"/>
          </c:marker>
          <c:cat>
            <c:strRef>
              <c:f>'UF and spec'!$C$3:$C$21</c:f>
              <c:strCache>
                <c:ptCount val="19"/>
                <c:pt idx="0">
                  <c:v>Mass</c:v>
                </c:pt>
                <c:pt idx="1">
                  <c:v>Cu</c:v>
                </c:pt>
                <c:pt idx="2">
                  <c:v>Fe</c:v>
                </c:pt>
                <c:pt idx="3">
                  <c:v>Mn</c:v>
                </c:pt>
                <c:pt idx="4">
                  <c:v>EC</c:v>
                </c:pt>
                <c:pt idx="5">
                  <c:v>OC</c:v>
                </c:pt>
                <c:pt idx="6">
                  <c:v>Other Comps</c:v>
                </c:pt>
                <c:pt idx="7">
                  <c:v>Other Metals</c:v>
                </c:pt>
                <c:pt idx="8">
                  <c:v>SOA_biog</c:v>
                </c:pt>
                <c:pt idx="9">
                  <c:v>SOA_anthro</c:v>
                </c:pt>
                <c:pt idx="11">
                  <c:v>On road gas</c:v>
                </c:pt>
                <c:pt idx="12">
                  <c:v>Off road gas</c:v>
                </c:pt>
                <c:pt idx="13">
                  <c:v>On road diesel</c:v>
                </c:pt>
                <c:pt idx="14">
                  <c:v>Off road diesel</c:v>
                </c:pt>
                <c:pt idx="15">
                  <c:v>Wood smoke</c:v>
                </c:pt>
                <c:pt idx="16">
                  <c:v>Meat cooking</c:v>
                </c:pt>
                <c:pt idx="17">
                  <c:v>High sulfur fuel comb</c:v>
                </c:pt>
                <c:pt idx="18">
                  <c:v>Other sources</c:v>
                </c:pt>
              </c:strCache>
            </c:strRef>
          </c:cat>
          <c:val>
            <c:numRef>
              <c:f>'UF and spec'!$D$3:$D$21</c:f>
              <c:numCache>
                <c:formatCode>General</c:formatCode>
                <c:ptCount val="19"/>
                <c:pt idx="0">
                  <c:v>1.18</c:v>
                </c:pt>
                <c:pt idx="1">
                  <c:v>1.0900000000000001</c:v>
                </c:pt>
                <c:pt idx="2">
                  <c:v>1.06</c:v>
                </c:pt>
                <c:pt idx="3">
                  <c:v>1.01</c:v>
                </c:pt>
                <c:pt idx="4">
                  <c:v>1.26</c:v>
                </c:pt>
                <c:pt idx="5">
                  <c:v>1.1499999999999999</c:v>
                </c:pt>
                <c:pt idx="6">
                  <c:v>1.1599999999999999</c:v>
                </c:pt>
                <c:pt idx="7">
                  <c:v>1.21</c:v>
                </c:pt>
                <c:pt idx="8">
                  <c:v>1.19</c:v>
                </c:pt>
                <c:pt idx="9">
                  <c:v>1.39</c:v>
                </c:pt>
                <c:pt idx="11">
                  <c:v>1.22</c:v>
                </c:pt>
                <c:pt idx="12">
                  <c:v>1.24</c:v>
                </c:pt>
                <c:pt idx="13">
                  <c:v>1.24</c:v>
                </c:pt>
                <c:pt idx="14">
                  <c:v>1.23</c:v>
                </c:pt>
                <c:pt idx="15">
                  <c:v>1.02</c:v>
                </c:pt>
                <c:pt idx="16">
                  <c:v>1.2</c:v>
                </c:pt>
                <c:pt idx="17">
                  <c:v>1.1200000000000001</c:v>
                </c:pt>
                <c:pt idx="18">
                  <c:v>1.1000000000000001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B4-414C-A52B-DBFC8362D9C4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none"/>
          </c:marker>
          <c:cat>
            <c:strRef>
              <c:f>'UF and spec'!$C$3:$C$21</c:f>
              <c:strCache>
                <c:ptCount val="19"/>
                <c:pt idx="0">
                  <c:v>Mass</c:v>
                </c:pt>
                <c:pt idx="1">
                  <c:v>Cu</c:v>
                </c:pt>
                <c:pt idx="2">
                  <c:v>Fe</c:v>
                </c:pt>
                <c:pt idx="3">
                  <c:v>Mn</c:v>
                </c:pt>
                <c:pt idx="4">
                  <c:v>EC</c:v>
                </c:pt>
                <c:pt idx="5">
                  <c:v>OC</c:v>
                </c:pt>
                <c:pt idx="6">
                  <c:v>Other Comps</c:v>
                </c:pt>
                <c:pt idx="7">
                  <c:v>Other Metals</c:v>
                </c:pt>
                <c:pt idx="8">
                  <c:v>SOA_biog</c:v>
                </c:pt>
                <c:pt idx="9">
                  <c:v>SOA_anthro</c:v>
                </c:pt>
                <c:pt idx="11">
                  <c:v>On road gas</c:v>
                </c:pt>
                <c:pt idx="12">
                  <c:v>Off road gas</c:v>
                </c:pt>
                <c:pt idx="13">
                  <c:v>On road diesel</c:v>
                </c:pt>
                <c:pt idx="14">
                  <c:v>Off road diesel</c:v>
                </c:pt>
                <c:pt idx="15">
                  <c:v>Wood smoke</c:v>
                </c:pt>
                <c:pt idx="16">
                  <c:v>Meat cooking</c:v>
                </c:pt>
                <c:pt idx="17">
                  <c:v>High sulfur fuel comb</c:v>
                </c:pt>
                <c:pt idx="18">
                  <c:v>Other sources</c:v>
                </c:pt>
              </c:strCache>
            </c:strRef>
          </c:cat>
          <c:val>
            <c:numRef>
              <c:f>'UF and spec'!$E$3:$E$21</c:f>
              <c:numCache>
                <c:formatCode>General</c:formatCode>
                <c:ptCount val="19"/>
                <c:pt idx="0">
                  <c:v>1.02</c:v>
                </c:pt>
                <c:pt idx="1">
                  <c:v>1.03</c:v>
                </c:pt>
                <c:pt idx="2">
                  <c:v>1</c:v>
                </c:pt>
                <c:pt idx="3">
                  <c:v>0.99</c:v>
                </c:pt>
                <c:pt idx="4">
                  <c:v>1.06</c:v>
                </c:pt>
                <c:pt idx="5">
                  <c:v>1.01</c:v>
                </c:pt>
                <c:pt idx="6">
                  <c:v>1.04</c:v>
                </c:pt>
                <c:pt idx="7">
                  <c:v>1.05</c:v>
                </c:pt>
                <c:pt idx="8">
                  <c:v>1.02</c:v>
                </c:pt>
                <c:pt idx="9">
                  <c:v>1.1299999999999999</c:v>
                </c:pt>
                <c:pt idx="11">
                  <c:v>1.04</c:v>
                </c:pt>
                <c:pt idx="12">
                  <c:v>1.04</c:v>
                </c:pt>
                <c:pt idx="13">
                  <c:v>1.03</c:v>
                </c:pt>
                <c:pt idx="14">
                  <c:v>1.05</c:v>
                </c:pt>
                <c:pt idx="15">
                  <c:v>0.89</c:v>
                </c:pt>
                <c:pt idx="16">
                  <c:v>1.03</c:v>
                </c:pt>
                <c:pt idx="17">
                  <c:v>1.04</c:v>
                </c:pt>
                <c:pt idx="18">
                  <c:v>1.01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B4-414C-A52B-DBFC8362D9C4}"/>
            </c:ext>
          </c:extLst>
        </c:ser>
        <c:ser>
          <c:idx val="2"/>
          <c:order val="2"/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tx1"/>
              </a:solidFill>
              <a:ln w="22225">
                <a:solidFill>
                  <a:schemeClr val="tx1"/>
                </a:solidFill>
              </a:ln>
            </c:spPr>
          </c:marker>
          <c:cat>
            <c:strRef>
              <c:f>'UF and spec'!$C$3:$C$21</c:f>
              <c:strCache>
                <c:ptCount val="19"/>
                <c:pt idx="0">
                  <c:v>Mass</c:v>
                </c:pt>
                <c:pt idx="1">
                  <c:v>Cu</c:v>
                </c:pt>
                <c:pt idx="2">
                  <c:v>Fe</c:v>
                </c:pt>
                <c:pt idx="3">
                  <c:v>Mn</c:v>
                </c:pt>
                <c:pt idx="4">
                  <c:v>EC</c:v>
                </c:pt>
                <c:pt idx="5">
                  <c:v>OC</c:v>
                </c:pt>
                <c:pt idx="6">
                  <c:v>Other Comps</c:v>
                </c:pt>
                <c:pt idx="7">
                  <c:v>Other Metals</c:v>
                </c:pt>
                <c:pt idx="8">
                  <c:v>SOA_biog</c:v>
                </c:pt>
                <c:pt idx="9">
                  <c:v>SOA_anthro</c:v>
                </c:pt>
                <c:pt idx="11">
                  <c:v>On road gas</c:v>
                </c:pt>
                <c:pt idx="12">
                  <c:v>Off road gas</c:v>
                </c:pt>
                <c:pt idx="13">
                  <c:v>On road diesel</c:v>
                </c:pt>
                <c:pt idx="14">
                  <c:v>Off road diesel</c:v>
                </c:pt>
                <c:pt idx="15">
                  <c:v>Wood smoke</c:v>
                </c:pt>
                <c:pt idx="16">
                  <c:v>Meat cooking</c:v>
                </c:pt>
                <c:pt idx="17">
                  <c:v>High sulfur fuel comb</c:v>
                </c:pt>
                <c:pt idx="18">
                  <c:v>Other sources</c:v>
                </c:pt>
              </c:strCache>
            </c:strRef>
          </c:cat>
          <c:val>
            <c:numRef>
              <c:f>'UF and spec'!$F$3:$F$21</c:f>
              <c:numCache>
                <c:formatCode>General</c:formatCode>
                <c:ptCount val="19"/>
                <c:pt idx="0">
                  <c:v>1.1000000000000001</c:v>
                </c:pt>
                <c:pt idx="1">
                  <c:v>1.06</c:v>
                </c:pt>
                <c:pt idx="2">
                  <c:v>1.03</c:v>
                </c:pt>
                <c:pt idx="3">
                  <c:v>1</c:v>
                </c:pt>
                <c:pt idx="4">
                  <c:v>1.1499999999999999</c:v>
                </c:pt>
                <c:pt idx="5">
                  <c:v>1.08</c:v>
                </c:pt>
                <c:pt idx="6">
                  <c:v>1.1000000000000001</c:v>
                </c:pt>
                <c:pt idx="7">
                  <c:v>1.1299999999999999</c:v>
                </c:pt>
                <c:pt idx="8">
                  <c:v>1.1000000000000001</c:v>
                </c:pt>
                <c:pt idx="9">
                  <c:v>1.25</c:v>
                </c:pt>
                <c:pt idx="11">
                  <c:v>1.1200000000000001</c:v>
                </c:pt>
                <c:pt idx="12">
                  <c:v>1.1399999999999999</c:v>
                </c:pt>
                <c:pt idx="13">
                  <c:v>1.1299999999999999</c:v>
                </c:pt>
                <c:pt idx="14">
                  <c:v>1.1399999999999999</c:v>
                </c:pt>
                <c:pt idx="15">
                  <c:v>0.95</c:v>
                </c:pt>
                <c:pt idx="16">
                  <c:v>1.1100000000000001</c:v>
                </c:pt>
                <c:pt idx="17">
                  <c:v>1.08</c:v>
                </c:pt>
                <c:pt idx="18">
                  <c:v>1.06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B4-414C-A52B-DBFC8362D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38100">
              <a:solidFill>
                <a:schemeClr val="accent2"/>
              </a:solidFill>
              <a:prstDash val="solid"/>
            </a:ln>
          </c:spPr>
        </c:hiLowLines>
        <c:axId val="1164043504"/>
        <c:axId val="1164050576"/>
      </c:stockChart>
      <c:catAx>
        <c:axId val="1164043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1164050576"/>
        <c:crosses val="autoZero"/>
        <c:auto val="1"/>
        <c:lblAlgn val="ctr"/>
        <c:lblOffset val="100"/>
        <c:noMultiLvlLbl val="0"/>
      </c:catAx>
      <c:valAx>
        <c:axId val="1164050576"/>
        <c:scaling>
          <c:orientation val="minMax"/>
          <c:max val="1.4"/>
          <c:min val="0.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64043504"/>
        <c:crosses val="autoZero"/>
        <c:crossBetween val="between"/>
        <c:majorUnit val="5.000000000000001E-2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FCB12-1402-400E-B508-06BDE9B6E399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FD1B0-5D3F-4955-A47E-1091E5D52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1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7693176" y="6308725"/>
            <a:ext cx="1450824" cy="510460"/>
            <a:chOff x="7607433" y="3806528"/>
            <a:chExt cx="2372139" cy="83461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28" t="15741" r="4095" b="22372"/>
            <a:stretch/>
          </p:blipFill>
          <p:spPr>
            <a:xfrm>
              <a:off x="7607433" y="4105614"/>
              <a:ext cx="2313382" cy="393768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 userDrawn="1"/>
          </p:nvGrpSpPr>
          <p:grpSpPr>
            <a:xfrm>
              <a:off x="8777736" y="4208292"/>
              <a:ext cx="820345" cy="432854"/>
              <a:chOff x="10954998" y="6566711"/>
              <a:chExt cx="820345" cy="432854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408" t="22864" r="12288" b="30844"/>
              <a:stretch/>
            </p:blipFill>
            <p:spPr>
              <a:xfrm>
                <a:off x="11255081" y="6662691"/>
                <a:ext cx="520262" cy="20116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10954998" y="6566711"/>
                <a:ext cx="390178" cy="432854"/>
              </a:xfrm>
              <a:prstGeom prst="rect">
                <a:avLst/>
              </a:prstGeom>
            </p:spPr>
          </p:pic>
        </p:grpSp>
        <p:pic>
          <p:nvPicPr>
            <p:cNvPr id="10" name="Picture 4" descr="Image result for uc davis civil engineering"/>
            <p:cNvPicPr>
              <a:picLocks noChangeAspect="1" noChangeArrowheads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3070"/>
            <a:stretch/>
          </p:blipFill>
          <p:spPr bwMode="auto">
            <a:xfrm>
              <a:off x="7607433" y="3806528"/>
              <a:ext cx="2372139" cy="300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mjkleeman@ucdavis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609600"/>
            <a:ext cx="8534400" cy="1470025"/>
          </a:xfrm>
        </p:spPr>
        <p:txBody>
          <a:bodyPr>
            <a:noAutofit/>
          </a:bodyPr>
          <a:lstStyle/>
          <a:p>
            <a:r>
              <a:rPr lang="en-US" sz="4000" dirty="0"/>
              <a:t>Predicted Ultrafine Particulate Matter Source Contribution across the Continental United States during Summer Time Air Pollution Events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819400"/>
            <a:ext cx="8077200" cy="2667000"/>
          </a:xfrm>
        </p:spPr>
        <p:txBody>
          <a:bodyPr>
            <a:normAutofit/>
          </a:bodyPr>
          <a:lstStyle/>
          <a:p>
            <a:r>
              <a:rPr lang="en-US" sz="2400" dirty="0"/>
              <a:t>Melissa A. </a:t>
            </a:r>
            <a:r>
              <a:rPr lang="en-US" sz="2400" dirty="0" err="1"/>
              <a:t>Venecek</a:t>
            </a:r>
            <a:r>
              <a:rPr lang="en-US" sz="2400" dirty="0"/>
              <a:t>, Xin Yu, </a:t>
            </a:r>
            <a:r>
              <a:rPr lang="en-US" sz="2400" dirty="0" err="1"/>
              <a:t>Anikender</a:t>
            </a:r>
            <a:r>
              <a:rPr lang="en-US" sz="2400" dirty="0"/>
              <a:t> Kumar, </a:t>
            </a:r>
            <a:r>
              <a:rPr lang="en-US" sz="2400" dirty="0" err="1"/>
              <a:t>Yiting</a:t>
            </a:r>
            <a:r>
              <a:rPr lang="en-US" sz="2400" dirty="0"/>
              <a:t> Li, and Michael J. </a:t>
            </a:r>
            <a:r>
              <a:rPr lang="en-US" sz="2400" dirty="0" err="1"/>
              <a:t>Kleeman</a:t>
            </a:r>
            <a:r>
              <a:rPr lang="en-US" sz="2400" dirty="0"/>
              <a:t>, University of California, , Department of Civil and Environmental Engineering, 1 Shields Ave, Davis CA 95616, USA.  </a:t>
            </a:r>
            <a:r>
              <a:rPr lang="en-US" sz="2400" dirty="0">
                <a:hlinkClick r:id="rId2"/>
              </a:rPr>
              <a:t>mjkleeman@ucdavis.edu</a:t>
            </a:r>
            <a:r>
              <a:rPr lang="en-US" sz="2400" dirty="0"/>
              <a:t>, http://faculty.engineering.ucdavis.edu/kleeman/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5" descr="200px-University_of_California,_Davi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876800"/>
            <a:ext cx="1760034" cy="180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676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1761"/>
            <a:ext cx="57150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PM</a:t>
            </a:r>
            <a:r>
              <a:rPr lang="en-US" sz="4000" baseline="-25000" dirty="0"/>
              <a:t>0.1</a:t>
            </a:r>
            <a:r>
              <a:rPr lang="en-US" sz="4000" dirty="0"/>
              <a:t> Source Contributions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981201" y="5638800"/>
            <a:ext cx="35814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>
                <a:latin typeface="Times New Roman" pitchFamily="18" charset="0"/>
              </a:rPr>
              <a:t>Source: 2019 X. Yu, M. </a:t>
            </a:r>
            <a:r>
              <a:rPr lang="en-US" altLang="en-US" sz="1100" dirty="0" err="1">
                <a:latin typeface="Times New Roman" pitchFamily="18" charset="0"/>
              </a:rPr>
              <a:t>Venecek</a:t>
            </a:r>
            <a:r>
              <a:rPr lang="en-US" altLang="en-US" sz="1100" dirty="0">
                <a:latin typeface="Times New Roman" pitchFamily="18" charset="0"/>
              </a:rPr>
              <a:t>, A. Kumar, J. Hu, S. </a:t>
            </a:r>
            <a:r>
              <a:rPr lang="en-US" altLang="en-US" sz="1100" dirty="0" err="1">
                <a:latin typeface="Times New Roman" pitchFamily="18" charset="0"/>
              </a:rPr>
              <a:t>Tanrikulu</a:t>
            </a:r>
            <a:r>
              <a:rPr lang="en-US" altLang="en-US" sz="1100" dirty="0">
                <a:latin typeface="Times New Roman" pitchFamily="18" charset="0"/>
              </a:rPr>
              <a:t>, S. Soon, C. Tran, D. Fairley, and M.J. </a:t>
            </a:r>
            <a:r>
              <a:rPr lang="en-US" altLang="en-US" sz="1100" dirty="0" err="1">
                <a:latin typeface="Times New Roman" pitchFamily="18" charset="0"/>
              </a:rPr>
              <a:t>Kleeman</a:t>
            </a:r>
            <a:r>
              <a:rPr lang="en-US" altLang="en-US" sz="1100" dirty="0">
                <a:latin typeface="Times New Roman" pitchFamily="18" charset="0"/>
              </a:rPr>
              <a:t>.  Regional Sources of Airborne Ultrafine Particle Number and Mass Concentrations in California. Atmospheric Chemistry and Physics, https://doi.org/10.5194/acp-2018-832. </a:t>
            </a: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123012" cy="5181600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953000"/>
            <a:ext cx="1905000" cy="67087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820" r="15545" b="6381"/>
          <a:stretch/>
        </p:blipFill>
        <p:spPr>
          <a:xfrm>
            <a:off x="5516315" y="87542"/>
            <a:ext cx="3627686" cy="67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50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243184" cy="53344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270"/>
            <a:ext cx="57150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N</a:t>
            </a:r>
            <a:r>
              <a:rPr lang="en-US" sz="4000" baseline="-25000" dirty="0"/>
              <a:t>7</a:t>
            </a:r>
            <a:r>
              <a:rPr lang="en-US" sz="4000" dirty="0"/>
              <a:t> Source Contributions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9105"/>
          <a:stretch/>
        </p:blipFill>
        <p:spPr>
          <a:xfrm>
            <a:off x="5562600" y="106270"/>
            <a:ext cx="3578206" cy="6663742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905000" y="5791200"/>
            <a:ext cx="35814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>
                <a:latin typeface="Times New Roman" pitchFamily="18" charset="0"/>
              </a:rPr>
              <a:t>Source: 2019 X. Yu, M. </a:t>
            </a:r>
            <a:r>
              <a:rPr lang="en-US" altLang="en-US" sz="1100" dirty="0" err="1">
                <a:latin typeface="Times New Roman" pitchFamily="18" charset="0"/>
              </a:rPr>
              <a:t>Venecek</a:t>
            </a:r>
            <a:r>
              <a:rPr lang="en-US" altLang="en-US" sz="1100" dirty="0">
                <a:latin typeface="Times New Roman" pitchFamily="18" charset="0"/>
              </a:rPr>
              <a:t>, A. Kumar, J. Hu, S. </a:t>
            </a:r>
            <a:r>
              <a:rPr lang="en-US" altLang="en-US" sz="1100" dirty="0" err="1">
                <a:latin typeface="Times New Roman" pitchFamily="18" charset="0"/>
              </a:rPr>
              <a:t>Tanrikulu</a:t>
            </a:r>
            <a:r>
              <a:rPr lang="en-US" altLang="en-US" sz="1100" dirty="0">
                <a:latin typeface="Times New Roman" pitchFamily="18" charset="0"/>
              </a:rPr>
              <a:t>, S. Soon, C. Tran, D. Fairley, and M.J. </a:t>
            </a:r>
            <a:r>
              <a:rPr lang="en-US" altLang="en-US" sz="1100" dirty="0" err="1">
                <a:latin typeface="Times New Roman" pitchFamily="18" charset="0"/>
              </a:rPr>
              <a:t>Kleeman</a:t>
            </a:r>
            <a:r>
              <a:rPr lang="en-US" altLang="en-US" sz="1100" dirty="0">
                <a:latin typeface="Times New Roman" pitchFamily="18" charset="0"/>
              </a:rPr>
              <a:t>.  Regional Sources of Airborne Ultrafine Particle Number and Mass Concentrations in California. Atmospheric Chemistry and Physics, https://doi.org/10.5194/acp-2018-832. </a:t>
            </a:r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92" y="5181600"/>
            <a:ext cx="1516380" cy="553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4290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CONUS Analysis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22662" r="11538" b="35606"/>
          <a:stretch/>
        </p:blipFill>
        <p:spPr bwMode="auto">
          <a:xfrm>
            <a:off x="457200" y="1395736"/>
            <a:ext cx="7543800" cy="4852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04800" y="6257836"/>
            <a:ext cx="73152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>
                <a:latin typeface="Times New Roman" pitchFamily="18" charset="0"/>
              </a:rPr>
              <a:t>Source: 2019 M.A. </a:t>
            </a:r>
            <a:r>
              <a:rPr lang="en-US" altLang="en-US" sz="1100" dirty="0" err="1">
                <a:latin typeface="Times New Roman" pitchFamily="18" charset="0"/>
              </a:rPr>
              <a:t>Venecek</a:t>
            </a:r>
            <a:r>
              <a:rPr lang="en-US" altLang="en-US" sz="1100" dirty="0">
                <a:latin typeface="Times New Roman" pitchFamily="18" charset="0"/>
              </a:rPr>
              <a:t>, X. Yu, M.J. </a:t>
            </a:r>
            <a:r>
              <a:rPr lang="en-US" altLang="en-US" sz="1100" dirty="0" err="1">
                <a:latin typeface="Times New Roman" pitchFamily="18" charset="0"/>
              </a:rPr>
              <a:t>Kleeman</a:t>
            </a:r>
            <a:r>
              <a:rPr lang="en-US" altLang="en-US" sz="1100" dirty="0">
                <a:latin typeface="Times New Roman" pitchFamily="18" charset="0"/>
              </a:rPr>
              <a:t>.  Predicted ultrafine particulate matter source contributions across the continental United States during summer time air pollution events.  Atmospheric Chemistry and Physics, 19, 9399–9412, 2019 https://doi.org/10.5194/acp-19-9399-2019. </a:t>
            </a:r>
          </a:p>
        </p:txBody>
      </p:sp>
    </p:spTree>
    <p:extLst>
      <p:ext uri="{BB962C8B-B14F-4D97-AF65-F5344CB8AC3E}">
        <p14:creationId xmlns:p14="http://schemas.microsoft.com/office/powerpoint/2010/main" val="1818207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Representative Summer Photochemical Episodes in 2010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" y="2362200"/>
            <a:ext cx="8763000" cy="2514600"/>
          </a:xfrm>
          <a:prstGeom prst="rect">
            <a:avLst/>
          </a:prstGeo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04800" y="6257836"/>
            <a:ext cx="73152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>
                <a:latin typeface="Times New Roman" pitchFamily="18" charset="0"/>
              </a:rPr>
              <a:t>Source: 2019 M.A. </a:t>
            </a:r>
            <a:r>
              <a:rPr lang="en-US" altLang="en-US" sz="1100" dirty="0" err="1">
                <a:latin typeface="Times New Roman" pitchFamily="18" charset="0"/>
              </a:rPr>
              <a:t>Venecek</a:t>
            </a:r>
            <a:r>
              <a:rPr lang="en-US" altLang="en-US" sz="1100" dirty="0">
                <a:latin typeface="Times New Roman" pitchFamily="18" charset="0"/>
              </a:rPr>
              <a:t>, X. Yu, M.J. </a:t>
            </a:r>
            <a:r>
              <a:rPr lang="en-US" altLang="en-US" sz="1100" dirty="0" err="1">
                <a:latin typeface="Times New Roman" pitchFamily="18" charset="0"/>
              </a:rPr>
              <a:t>Kleeman</a:t>
            </a:r>
            <a:r>
              <a:rPr lang="en-US" altLang="en-US" sz="1100" dirty="0">
                <a:latin typeface="Times New Roman" pitchFamily="18" charset="0"/>
              </a:rPr>
              <a:t>.  Predicted ultrafine particulate matter source contributions across the continental United States during summer time air pollution events.  Atmospheric Chemistry and Physics, 19, 9399–9412, 2019 https://doi.org/10.5194/acp-19-9399-2019. </a:t>
            </a:r>
          </a:p>
        </p:txBody>
      </p:sp>
    </p:spTree>
    <p:extLst>
      <p:ext uri="{BB962C8B-B14F-4D97-AF65-F5344CB8AC3E}">
        <p14:creationId xmlns:p14="http://schemas.microsoft.com/office/powerpoint/2010/main" val="89607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Model Performance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8889" r="9739" b="21111"/>
          <a:stretch/>
        </p:blipFill>
        <p:spPr>
          <a:xfrm>
            <a:off x="1828800" y="779834"/>
            <a:ext cx="541866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62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378977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 Contributions to PM</a:t>
            </a:r>
            <a:r>
              <a:rPr lang="en-US" baseline="-25000" dirty="0"/>
              <a:t>2.5</a:t>
            </a:r>
            <a:r>
              <a:rPr lang="en-US" dirty="0"/>
              <a:t> and PM</a:t>
            </a:r>
            <a:r>
              <a:rPr lang="en-US" baseline="-25000" dirty="0"/>
              <a:t>0.1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1" y="76200"/>
            <a:ext cx="5334000" cy="6726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9" y="2601266"/>
            <a:ext cx="3829018" cy="838200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11334" y="5840743"/>
            <a:ext cx="35814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>
                <a:latin typeface="Times New Roman" pitchFamily="18" charset="0"/>
              </a:rPr>
              <a:t>Source: 2019 M.A. </a:t>
            </a:r>
            <a:r>
              <a:rPr lang="en-US" altLang="en-US" sz="1100" dirty="0" err="1">
                <a:latin typeface="Times New Roman" pitchFamily="18" charset="0"/>
              </a:rPr>
              <a:t>Venecek</a:t>
            </a:r>
            <a:r>
              <a:rPr lang="en-US" altLang="en-US" sz="1100" dirty="0">
                <a:latin typeface="Times New Roman" pitchFamily="18" charset="0"/>
              </a:rPr>
              <a:t>, X. Yu, M.J. </a:t>
            </a:r>
            <a:r>
              <a:rPr lang="en-US" altLang="en-US" sz="1100" dirty="0" err="1">
                <a:latin typeface="Times New Roman" pitchFamily="18" charset="0"/>
              </a:rPr>
              <a:t>Kleeman</a:t>
            </a:r>
            <a:r>
              <a:rPr lang="en-US" altLang="en-US" sz="1100" dirty="0">
                <a:latin typeface="Times New Roman" pitchFamily="18" charset="0"/>
              </a:rPr>
              <a:t>.  Predicted ultrafine particulate matter source contributions across the continental United States during summer time air pollution events.  Atmospheric Chemistry and Physics, 19, 9399–9412, 2019 https://doi.org/10.5194/acp-19-9399-2019. </a:t>
            </a:r>
          </a:p>
        </p:txBody>
      </p:sp>
    </p:spTree>
    <p:extLst>
      <p:ext uri="{BB962C8B-B14F-4D97-AF65-F5344CB8AC3E}">
        <p14:creationId xmlns:p14="http://schemas.microsoft.com/office/powerpoint/2010/main" val="867100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2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Population-Weighted Concentrations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7778" r="12615" b="32222"/>
          <a:stretch/>
        </p:blipFill>
        <p:spPr>
          <a:xfrm>
            <a:off x="2057400" y="838200"/>
            <a:ext cx="557671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04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Natural Gas Compressor Stations vs. Natural Gas PM</a:t>
            </a:r>
            <a:r>
              <a:rPr lang="en-US" baseline="-25000" dirty="0"/>
              <a:t>0.1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11110" r="9739" b="17779"/>
          <a:stretch/>
        </p:blipFill>
        <p:spPr>
          <a:xfrm>
            <a:off x="1943100" y="858814"/>
            <a:ext cx="5257800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45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00447"/>
            <a:ext cx="8229600" cy="1143000"/>
          </a:xfrm>
        </p:spPr>
        <p:txBody>
          <a:bodyPr/>
          <a:lstStyle/>
          <a:p>
            <a:r>
              <a:rPr lang="en-US" dirty="0"/>
              <a:t>PM</a:t>
            </a:r>
            <a:r>
              <a:rPr lang="en-US" baseline="-25000" dirty="0"/>
              <a:t>0.1</a:t>
            </a:r>
            <a:r>
              <a:rPr lang="en-US" dirty="0"/>
              <a:t>/PM</a:t>
            </a:r>
            <a:r>
              <a:rPr lang="en-US" baseline="-25000" dirty="0"/>
              <a:t>2.5</a:t>
            </a:r>
            <a:r>
              <a:rPr lang="en-US" dirty="0"/>
              <a:t> Ratio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0"/>
            <a:ext cx="7097439" cy="2502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2" b="8889"/>
          <a:stretch/>
        </p:blipFill>
        <p:spPr>
          <a:xfrm>
            <a:off x="1922317" y="3429000"/>
            <a:ext cx="529936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 fontScale="92500"/>
          </a:bodyPr>
          <a:lstStyle/>
          <a:p>
            <a:r>
              <a:rPr lang="en-US" dirty="0"/>
              <a:t>UFP epidemiology is difficult because of sharp spatial gradients</a:t>
            </a:r>
          </a:p>
          <a:p>
            <a:r>
              <a:rPr lang="en-US" dirty="0"/>
              <a:t>UFP mass, surface area, and number are different metrics that each have strengths and weaknesses</a:t>
            </a:r>
          </a:p>
          <a:p>
            <a:r>
              <a:rPr lang="en-US" dirty="0"/>
              <a:t>Initial epidemiology on UFP mass shows positive associations with Ischemic Heart Disease</a:t>
            </a:r>
          </a:p>
          <a:p>
            <a:pPr lvl="1"/>
            <a:r>
              <a:rPr lang="en-US" dirty="0"/>
              <a:t>Exposure estimated using regional grid models</a:t>
            </a:r>
          </a:p>
          <a:p>
            <a:r>
              <a:rPr lang="en-US" dirty="0"/>
              <a:t>Natural gas combustion appears to be a major source of UFP</a:t>
            </a:r>
          </a:p>
          <a:p>
            <a:pPr lvl="1"/>
            <a:r>
              <a:rPr lang="en-US" dirty="0"/>
              <a:t>Natural gas is a clean “transition fuel”, but it still has environmental costs</a:t>
            </a:r>
          </a:p>
        </p:txBody>
      </p:sp>
    </p:spTree>
    <p:extLst>
      <p:ext uri="{BB962C8B-B14F-4D97-AF65-F5344CB8AC3E}">
        <p14:creationId xmlns:p14="http://schemas.microsoft.com/office/powerpoint/2010/main" val="2085129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3886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UFP Gradients are sharper than PM2.5 Gradients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>
                <a:solidFill>
                  <a:srgbClr val="FF0000"/>
                </a:solidFill>
              </a:rPr>
              <a:t>The central site monitor strategy employed for PM2.5 will be difficult to use for UFP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4838" y="224"/>
            <a:ext cx="4424362" cy="685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1" y="5581471"/>
            <a:ext cx="4038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Ying, Q. Lu J., </a:t>
            </a:r>
            <a:r>
              <a:rPr lang="en-US" sz="1200" dirty="0" err="1"/>
              <a:t>Kaduwela</a:t>
            </a:r>
            <a:r>
              <a:rPr lang="en-US" sz="1200" dirty="0"/>
              <a:t>, A. and </a:t>
            </a:r>
            <a:r>
              <a:rPr lang="en-US" sz="1200" dirty="0" err="1"/>
              <a:t>Kleeman</a:t>
            </a:r>
            <a:r>
              <a:rPr lang="en-US" sz="1200" dirty="0"/>
              <a:t>, M.J.  Modeling Air Quality during the California Regional PM10/PM2.5 Air Quality Study (CPRAQS) using the UCD/CIT Source Oriented Air Quality Model - Part III. Regional Source Apportionment of Secondary and Total Airborne PM2.5 and PM0.1.  Atmospheric Environment, 43, pp419-430, 2009.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Unique health effects associated with UFP metrics.  Is there an effect distinct from PM2.5?</a:t>
            </a:r>
          </a:p>
          <a:p>
            <a:pPr lvl="1"/>
            <a:r>
              <a:rPr lang="en-US" dirty="0"/>
              <a:t>Toxicology </a:t>
            </a:r>
            <a:r>
              <a:rPr lang="en-US" u="sng" dirty="0"/>
              <a:t>and</a:t>
            </a:r>
            <a:r>
              <a:rPr lang="en-US" dirty="0"/>
              <a:t> Epidemiology</a:t>
            </a:r>
          </a:p>
          <a:p>
            <a:r>
              <a:rPr lang="en-US" dirty="0"/>
              <a:t>Continued improvements for exposure assessments including PM</a:t>
            </a:r>
            <a:r>
              <a:rPr lang="en-US" baseline="-25000" dirty="0"/>
              <a:t>0.1</a:t>
            </a:r>
            <a:r>
              <a:rPr lang="en-US" dirty="0"/>
              <a:t> and N</a:t>
            </a:r>
            <a:r>
              <a:rPr lang="en-US" baseline="-25000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13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CARB Project #14-314, BAAQMD Project #2013.218</a:t>
            </a:r>
          </a:p>
          <a:p>
            <a:endParaRPr lang="en-US" dirty="0"/>
          </a:p>
          <a:p>
            <a:r>
              <a:rPr lang="en-US" dirty="0"/>
              <a:t>Bart </a:t>
            </a:r>
            <a:r>
              <a:rPr lang="en-US" dirty="0" err="1"/>
              <a:t>Ostro</a:t>
            </a:r>
            <a:r>
              <a:rPr lang="en-US" dirty="0"/>
              <a:t> (UCD), Peggy Reynolds (UCSF), Debbie Goldberg (UCSF)</a:t>
            </a:r>
          </a:p>
          <a:p>
            <a:r>
              <a:rPr lang="en-US" dirty="0"/>
              <a:t>Mohammad H. </a:t>
            </a:r>
            <a:r>
              <a:rPr lang="en-US" dirty="0" err="1"/>
              <a:t>Sowlat</a:t>
            </a:r>
            <a:r>
              <a:rPr lang="en-US" dirty="0"/>
              <a:t> and </a:t>
            </a:r>
            <a:r>
              <a:rPr lang="en-US" dirty="0" err="1"/>
              <a:t>Constantinos</a:t>
            </a:r>
            <a:r>
              <a:rPr lang="en-US" dirty="0"/>
              <a:t> </a:t>
            </a:r>
            <a:r>
              <a:rPr lang="en-US" dirty="0" err="1"/>
              <a:t>Sioutas</a:t>
            </a:r>
            <a:r>
              <a:rPr lang="en-US" dirty="0"/>
              <a:t> – USC</a:t>
            </a:r>
          </a:p>
          <a:p>
            <a:r>
              <a:rPr lang="en-US" dirty="0"/>
              <a:t>Anabelle </a:t>
            </a:r>
            <a:r>
              <a:rPr lang="en-US" dirty="0" err="1"/>
              <a:t>Lolinco</a:t>
            </a:r>
            <a:r>
              <a:rPr lang="en-US" dirty="0"/>
              <a:t> and </a:t>
            </a:r>
            <a:r>
              <a:rPr lang="en-US" dirty="0" err="1"/>
              <a:t>Alam</a:t>
            </a:r>
            <a:r>
              <a:rPr lang="en-US" dirty="0"/>
              <a:t> Hasson – CSU Fresno</a:t>
            </a:r>
          </a:p>
          <a:p>
            <a:r>
              <a:rPr lang="en-US" dirty="0" err="1"/>
              <a:t>Saffet</a:t>
            </a:r>
            <a:r>
              <a:rPr lang="en-US" dirty="0"/>
              <a:t> </a:t>
            </a:r>
            <a:r>
              <a:rPr lang="en-US" dirty="0" err="1"/>
              <a:t>Tanrikulu</a:t>
            </a:r>
            <a:r>
              <a:rPr lang="en-US" dirty="0"/>
              <a:t>, Steven Randall, Robert Boynton, Robert </a:t>
            </a:r>
            <a:r>
              <a:rPr lang="en-US" dirty="0" err="1"/>
              <a:t>Graul</a:t>
            </a:r>
            <a:r>
              <a:rPr lang="en-US" dirty="0"/>
              <a:t>, and David Beyer – BAAQMD</a:t>
            </a:r>
          </a:p>
          <a:p>
            <a:r>
              <a:rPr lang="en-US" dirty="0"/>
              <a:t>Lori </a:t>
            </a:r>
            <a:r>
              <a:rPr lang="en-US" dirty="0" err="1"/>
              <a:t>Miyasato</a:t>
            </a:r>
            <a:r>
              <a:rPr lang="en-US" dirty="0"/>
              <a:t> – CARB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065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Regional Chemical Transport Models Used for UFP Exposure Estimates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5" r="5406" b="7788"/>
          <a:stretch/>
        </p:blipFill>
        <p:spPr bwMode="auto">
          <a:xfrm>
            <a:off x="76200" y="1600200"/>
            <a:ext cx="5367439" cy="4525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1676400"/>
            <a:ext cx="3810000" cy="379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Published Studies:</a:t>
            </a:r>
            <a:r>
              <a:rPr lang="en-US" sz="1050" dirty="0"/>
              <a:t> </a:t>
            </a:r>
          </a:p>
          <a:p>
            <a:r>
              <a:rPr lang="en-US" sz="1000" dirty="0"/>
              <a:t>2019 J. Hu, B. </a:t>
            </a:r>
            <a:r>
              <a:rPr lang="en-US" sz="1000" dirty="0" err="1"/>
              <a:t>Ostro</a:t>
            </a:r>
            <a:r>
              <a:rPr lang="en-US" sz="1000" dirty="0"/>
              <a:t>, H. Zhang, Q. Ying, M.J. </a:t>
            </a:r>
            <a:r>
              <a:rPr lang="en-US" sz="1000" dirty="0" err="1"/>
              <a:t>Kleeman</a:t>
            </a:r>
            <a:r>
              <a:rPr lang="en-US" sz="1000" dirty="0"/>
              <a:t>. Using Chemical Transport Model Predictions To Improve Exposure Assessment of PM2.5 Constituents.  Environmental Science and Technology Letters, accepted for publication.</a:t>
            </a:r>
          </a:p>
          <a:p>
            <a:r>
              <a:rPr lang="en-US" sz="1000" dirty="0"/>
              <a:t>2017 J. Hu, S. </a:t>
            </a:r>
            <a:r>
              <a:rPr lang="en-US" sz="1000" dirty="0" err="1"/>
              <a:t>Jathar</a:t>
            </a:r>
            <a:r>
              <a:rPr lang="en-US" sz="1000" dirty="0"/>
              <a:t>, H. Zhang, Q. Ying, S. Chen, C.D. </a:t>
            </a:r>
            <a:r>
              <a:rPr lang="en-US" sz="1000" dirty="0" err="1"/>
              <a:t>Cappa</a:t>
            </a:r>
            <a:r>
              <a:rPr lang="en-US" sz="1000" dirty="0"/>
              <a:t>, and M.J. </a:t>
            </a:r>
            <a:r>
              <a:rPr lang="en-US" sz="1000" dirty="0" err="1"/>
              <a:t>Kleeman</a:t>
            </a:r>
            <a:r>
              <a:rPr lang="en-US" sz="1000" dirty="0"/>
              <a:t>.  Long-term particulate matter modeling for health effect studies in California – Part 2: Concentrations and sources of ultrafine organic aerosols.  Atmospheric Chemistry and Physics, 17, 5379-5391, doi:10.5194/acp-17-5379-2017.</a:t>
            </a:r>
          </a:p>
          <a:p>
            <a:r>
              <a:rPr lang="en-US" sz="1000" dirty="0"/>
              <a:t>2015 J. Hu, H. Zhang, Q. Ying, S. Chen, F. </a:t>
            </a:r>
            <a:r>
              <a:rPr lang="en-US" sz="1000" dirty="0" err="1"/>
              <a:t>Vandenberghe</a:t>
            </a:r>
            <a:r>
              <a:rPr lang="en-US" sz="1000" dirty="0"/>
              <a:t>, and M.J. </a:t>
            </a:r>
            <a:r>
              <a:rPr lang="en-US" sz="1000" dirty="0" err="1"/>
              <a:t>Kleeman</a:t>
            </a:r>
            <a:r>
              <a:rPr lang="en-US" sz="1000" dirty="0"/>
              <a:t>.  Long-term Particulate Matter Modeling for Health Effects Studies in California – Part I: Model Performance on Temporal and Spatial Variations.  Atmospheric Chemistry and Physics, 15(6), pp3445-3461.</a:t>
            </a:r>
          </a:p>
          <a:p>
            <a:r>
              <a:rPr lang="en-US" sz="1000" dirty="0"/>
              <a:t>2014 J. Hu, H. Zhang, S. Chen, C. </a:t>
            </a:r>
            <a:r>
              <a:rPr lang="en-US" sz="1000" dirty="0" err="1"/>
              <a:t>Wiedinmyer</a:t>
            </a:r>
            <a:r>
              <a:rPr lang="en-US" sz="1000" dirty="0"/>
              <a:t>, F. </a:t>
            </a:r>
            <a:r>
              <a:rPr lang="en-US" sz="1000" dirty="0" err="1"/>
              <a:t>Vandenberghe</a:t>
            </a:r>
            <a:r>
              <a:rPr lang="en-US" sz="1000" dirty="0"/>
              <a:t>, Q. Ying, M.J. </a:t>
            </a:r>
            <a:r>
              <a:rPr lang="en-US" sz="1000" dirty="0" err="1"/>
              <a:t>Kleeman</a:t>
            </a:r>
            <a:r>
              <a:rPr lang="en-US" sz="1000" dirty="0"/>
              <a:t>.  Predicting Primary PM2.5 and PM0.1 Trace Composition for Epidemiological Studies in California.  Environmental Science and Technology, </a:t>
            </a:r>
            <a:r>
              <a:rPr lang="en-US" sz="1000" i="1" dirty="0"/>
              <a:t>48</a:t>
            </a:r>
            <a:r>
              <a:rPr lang="en-US" sz="1000" dirty="0"/>
              <a:t> (9), pp 4971–4979, </a:t>
            </a:r>
            <a:r>
              <a:rPr lang="en-US" sz="1000" dirty="0" err="1"/>
              <a:t>doi</a:t>
            </a:r>
            <a:r>
              <a:rPr lang="en-US" sz="1000" dirty="0"/>
              <a:t> 10.1021/es404809j.</a:t>
            </a:r>
          </a:p>
          <a:p>
            <a:r>
              <a:rPr lang="en-US" sz="1000" dirty="0"/>
              <a:t>2014 J. Hu, H. Zhang, S. Chen, Q. Ying, C. </a:t>
            </a:r>
            <a:r>
              <a:rPr lang="en-US" sz="1000" dirty="0" err="1"/>
              <a:t>Wiedinmyer</a:t>
            </a:r>
            <a:r>
              <a:rPr lang="en-US" sz="1000" dirty="0"/>
              <a:t>, F. </a:t>
            </a:r>
            <a:r>
              <a:rPr lang="en-US" sz="1000" dirty="0" err="1"/>
              <a:t>Vandenberghe</a:t>
            </a:r>
            <a:r>
              <a:rPr lang="en-US" sz="1000" dirty="0"/>
              <a:t>, and M.J. </a:t>
            </a:r>
            <a:r>
              <a:rPr lang="en-US" sz="1000" dirty="0" err="1"/>
              <a:t>Kleeman</a:t>
            </a:r>
            <a:r>
              <a:rPr lang="en-US" sz="1000" dirty="0"/>
              <a:t>.  Identifying PM2.5 and PM0.1 Sources for Epidemiological Studies in California.  Environmental Science and Technology, 48(9), pp 4980-4990.</a:t>
            </a:r>
          </a:p>
        </p:txBody>
      </p:sp>
    </p:spTree>
    <p:extLst>
      <p:ext uri="{BB962C8B-B14F-4D97-AF65-F5344CB8AC3E}">
        <p14:creationId xmlns:p14="http://schemas.microsoft.com/office/powerpoint/2010/main" val="2704453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235732"/>
              </p:ext>
            </p:extLst>
          </p:nvPr>
        </p:nvGraphicFramePr>
        <p:xfrm>
          <a:off x="152400" y="907197"/>
          <a:ext cx="89154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762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Initial Epidemiological Results: Hazard ratios (HR) and 95% CI for IQRs of association of PM0.1 with Ischemic Heart Disease Mortality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6172200"/>
            <a:ext cx="7391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Source:2015 B. </a:t>
            </a:r>
            <a:r>
              <a:rPr lang="en-US" sz="1400" dirty="0" err="1"/>
              <a:t>Ostro</a:t>
            </a:r>
            <a:r>
              <a:rPr lang="en-US" sz="1400" dirty="0"/>
              <a:t>, J. Hu, D. Goldberg, P. Reynolds, A. Hertz, L. Bernstein, and M.J. </a:t>
            </a:r>
            <a:r>
              <a:rPr lang="en-US" sz="1400" dirty="0" err="1"/>
              <a:t>Kleeman</a:t>
            </a:r>
            <a:r>
              <a:rPr lang="en-US" sz="1400" dirty="0"/>
              <a:t>.  Long-term exposures to fine and ultrafine particles, species and sources: Results from the California Teachers Study Cohort.  Environmental Health Perspectives, accepted for publication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373469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also indicates that PM0.1 mass and each constituent and source provides better fit of the data than does corresponding PM2.5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481" y="-76200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vs. Regional UFP Source Contributions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873659"/>
            <a:ext cx="5024045" cy="5984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219200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0.24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638800" y="5181600"/>
            <a:ext cx="35814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>
                <a:latin typeface="Times New Roman" pitchFamily="18" charset="0"/>
              </a:rPr>
              <a:t>Source: 2019 X. Yu, M. </a:t>
            </a:r>
            <a:r>
              <a:rPr lang="en-US" altLang="en-US" sz="1100" dirty="0" err="1">
                <a:latin typeface="Times New Roman" pitchFamily="18" charset="0"/>
              </a:rPr>
              <a:t>Venecek</a:t>
            </a:r>
            <a:r>
              <a:rPr lang="en-US" altLang="en-US" sz="1100" dirty="0">
                <a:latin typeface="Times New Roman" pitchFamily="18" charset="0"/>
              </a:rPr>
              <a:t>, A. Kumar, J. Hu, S. </a:t>
            </a:r>
            <a:r>
              <a:rPr lang="en-US" altLang="en-US" sz="1100" dirty="0" err="1">
                <a:latin typeface="Times New Roman" pitchFamily="18" charset="0"/>
              </a:rPr>
              <a:t>Tanrikulu</a:t>
            </a:r>
            <a:r>
              <a:rPr lang="en-US" altLang="en-US" sz="1100" dirty="0">
                <a:latin typeface="Times New Roman" pitchFamily="18" charset="0"/>
              </a:rPr>
              <a:t>, S. Soon, C. Tran, D. Fairley, and M.J. </a:t>
            </a:r>
            <a:r>
              <a:rPr lang="en-US" altLang="en-US" sz="1100" dirty="0" err="1">
                <a:latin typeface="Times New Roman" pitchFamily="18" charset="0"/>
              </a:rPr>
              <a:t>Kleeman</a:t>
            </a:r>
            <a:r>
              <a:rPr lang="en-US" altLang="en-US" sz="1100" dirty="0">
                <a:latin typeface="Times New Roman" pitchFamily="18" charset="0"/>
              </a:rPr>
              <a:t>.  Regional Sources of Airborne Ultrafine Particle Number and Mass Concentrations in California. Atmospheric Chemistry and Physics, https://doi.org/10.5194/acp-2018-832.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7400" y="1752600"/>
            <a:ext cx="3048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Roads are an important source of UFP number, but there are other important sources on a regional scale.</a:t>
            </a:r>
          </a:p>
        </p:txBody>
      </p:sp>
    </p:spTree>
    <p:extLst>
      <p:ext uri="{BB962C8B-B14F-4D97-AF65-F5344CB8AC3E}">
        <p14:creationId xmlns:p14="http://schemas.microsoft.com/office/powerpoint/2010/main" val="338821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7"/>
          <p:cNvSpPr>
            <a:spLocks noChangeArrowheads="1"/>
          </p:cNvSpPr>
          <p:nvPr/>
        </p:nvSpPr>
        <p:spPr bwMode="auto">
          <a:xfrm>
            <a:off x="457200" y="-152400"/>
            <a:ext cx="830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Regional Source Apportionment of  UFP Mass</a:t>
            </a:r>
          </a:p>
          <a:p>
            <a:pPr algn="ctr" eaLnBrk="1" hangingPunct="1"/>
            <a:r>
              <a:rPr lang="en-US" altLang="en-US" sz="1600" dirty="0"/>
              <a:t>Download from faculty.engineering.ucdavis.edu/</a:t>
            </a:r>
            <a:r>
              <a:rPr lang="en-US" altLang="en-US" sz="1600" dirty="0" err="1"/>
              <a:t>kleeman</a:t>
            </a:r>
            <a:endParaRPr lang="en-US" altLang="en-US" sz="1600" dirty="0"/>
          </a:p>
        </p:txBody>
      </p:sp>
      <p:grpSp>
        <p:nvGrpSpPr>
          <p:cNvPr id="17411" name="Group 53"/>
          <p:cNvGrpSpPr>
            <a:grpSpLocks/>
          </p:cNvGrpSpPr>
          <p:nvPr/>
        </p:nvGrpSpPr>
        <p:grpSpPr bwMode="auto">
          <a:xfrm>
            <a:off x="76200" y="917575"/>
            <a:ext cx="8924925" cy="5407025"/>
            <a:chOff x="48" y="816"/>
            <a:chExt cx="5622" cy="3406"/>
          </a:xfrm>
        </p:grpSpPr>
        <p:grpSp>
          <p:nvGrpSpPr>
            <p:cNvPr id="17412" name="Group 52"/>
            <p:cNvGrpSpPr>
              <a:grpSpLocks/>
            </p:cNvGrpSpPr>
            <p:nvPr/>
          </p:nvGrpSpPr>
          <p:grpSpPr bwMode="auto">
            <a:xfrm>
              <a:off x="48" y="816"/>
              <a:ext cx="1470" cy="1728"/>
              <a:chOff x="10" y="816"/>
              <a:chExt cx="1470" cy="1728"/>
            </a:xfrm>
          </p:grpSpPr>
          <p:pic>
            <p:nvPicPr>
              <p:cNvPr id="17434" name="Picture 28" descr="ufp-ca_epi_primary"/>
              <p:cNvPicPr>
                <a:picLocks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82" t="27272" r="3529" b="4546"/>
              <a:stretch>
                <a:fillRect/>
              </a:stretch>
            </p:blipFill>
            <p:spPr bwMode="auto">
              <a:xfrm>
                <a:off x="10" y="914"/>
                <a:ext cx="1470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35" name="Text Box 35"/>
              <p:cNvSpPr txBox="1">
                <a:spLocks noChangeArrowheads="1"/>
              </p:cNvSpPr>
              <p:nvPr/>
            </p:nvSpPr>
            <p:spPr bwMode="auto">
              <a:xfrm>
                <a:off x="192" y="816"/>
                <a:ext cx="1118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PM0.1 Mass</a:t>
                </a:r>
              </a:p>
            </p:txBody>
          </p:sp>
        </p:grpSp>
        <p:grpSp>
          <p:nvGrpSpPr>
            <p:cNvPr id="17413" name="Group 39"/>
            <p:cNvGrpSpPr>
              <a:grpSpLocks/>
            </p:cNvGrpSpPr>
            <p:nvPr/>
          </p:nvGrpSpPr>
          <p:grpSpPr bwMode="auto">
            <a:xfrm>
              <a:off x="1574" y="816"/>
              <a:ext cx="1336" cy="1726"/>
              <a:chOff x="1584" y="816"/>
              <a:chExt cx="1336" cy="1726"/>
            </a:xfrm>
          </p:grpSpPr>
          <p:pic>
            <p:nvPicPr>
              <p:cNvPr id="17432" name="Picture 29" descr="ufp-ca_epi_primary"/>
              <p:cNvPicPr>
                <a:picLocks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27272" r="3529" b="4546"/>
              <a:stretch>
                <a:fillRect/>
              </a:stretch>
            </p:blipFill>
            <p:spPr bwMode="auto">
              <a:xfrm>
                <a:off x="1584" y="912"/>
                <a:ext cx="1336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33" name="Text Box 36"/>
              <p:cNvSpPr txBox="1">
                <a:spLocks noChangeArrowheads="1"/>
              </p:cNvSpPr>
              <p:nvPr/>
            </p:nvSpPr>
            <p:spPr bwMode="auto">
              <a:xfrm>
                <a:off x="1700" y="816"/>
                <a:ext cx="1008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1600" dirty="0"/>
                  <a:t>Diesel Engines</a:t>
                </a:r>
              </a:p>
            </p:txBody>
          </p:sp>
        </p:grpSp>
        <p:grpSp>
          <p:nvGrpSpPr>
            <p:cNvPr id="17414" name="Group 40"/>
            <p:cNvGrpSpPr>
              <a:grpSpLocks/>
            </p:cNvGrpSpPr>
            <p:nvPr/>
          </p:nvGrpSpPr>
          <p:grpSpPr bwMode="auto">
            <a:xfrm>
              <a:off x="2950" y="816"/>
              <a:ext cx="1336" cy="1726"/>
              <a:chOff x="2928" y="816"/>
              <a:chExt cx="1336" cy="1726"/>
            </a:xfrm>
          </p:grpSpPr>
          <p:pic>
            <p:nvPicPr>
              <p:cNvPr id="17430" name="Picture 31" descr="ufp-ca_epi_primary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27272" r="3529" b="4546"/>
              <a:stretch>
                <a:fillRect/>
              </a:stretch>
            </p:blipFill>
            <p:spPr bwMode="auto">
              <a:xfrm>
                <a:off x="2928" y="912"/>
                <a:ext cx="1336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31" name="Text Box 38"/>
              <p:cNvSpPr txBox="1">
                <a:spLocks noChangeArrowheads="1"/>
              </p:cNvSpPr>
              <p:nvPr/>
            </p:nvSpPr>
            <p:spPr bwMode="auto">
              <a:xfrm>
                <a:off x="2976" y="816"/>
                <a:ext cx="1118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Gasoline Engines</a:t>
                </a:r>
              </a:p>
            </p:txBody>
          </p:sp>
        </p:grpSp>
        <p:grpSp>
          <p:nvGrpSpPr>
            <p:cNvPr id="17415" name="Group 42"/>
            <p:cNvGrpSpPr>
              <a:grpSpLocks/>
            </p:cNvGrpSpPr>
            <p:nvPr/>
          </p:nvGrpSpPr>
          <p:grpSpPr bwMode="auto">
            <a:xfrm>
              <a:off x="4334" y="816"/>
              <a:ext cx="1336" cy="1726"/>
              <a:chOff x="4368" y="816"/>
              <a:chExt cx="1336" cy="1726"/>
            </a:xfrm>
          </p:grpSpPr>
          <p:pic>
            <p:nvPicPr>
              <p:cNvPr id="17428" name="Picture 30" descr="ufp-ca_epi_primary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27272" r="3529" b="4546"/>
              <a:stretch>
                <a:fillRect/>
              </a:stretch>
            </p:blipFill>
            <p:spPr bwMode="auto">
              <a:xfrm>
                <a:off x="4368" y="912"/>
                <a:ext cx="1336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9" name="Text Box 41"/>
              <p:cNvSpPr txBox="1">
                <a:spLocks noChangeArrowheads="1"/>
              </p:cNvSpPr>
              <p:nvPr/>
            </p:nvSpPr>
            <p:spPr bwMode="auto">
              <a:xfrm>
                <a:off x="4512" y="816"/>
                <a:ext cx="926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Dust</a:t>
                </a:r>
              </a:p>
            </p:txBody>
          </p:sp>
        </p:grpSp>
        <p:grpSp>
          <p:nvGrpSpPr>
            <p:cNvPr id="17416" name="Group 51"/>
            <p:cNvGrpSpPr>
              <a:grpSpLocks/>
            </p:cNvGrpSpPr>
            <p:nvPr/>
          </p:nvGrpSpPr>
          <p:grpSpPr bwMode="auto">
            <a:xfrm>
              <a:off x="56" y="2496"/>
              <a:ext cx="1470" cy="1726"/>
              <a:chOff x="18" y="2496"/>
              <a:chExt cx="1470" cy="1726"/>
            </a:xfrm>
          </p:grpSpPr>
          <p:pic>
            <p:nvPicPr>
              <p:cNvPr id="17426" name="Picture 27" descr="ufp-ca_epi_primary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82" t="27272" r="3529" b="4546"/>
              <a:stretch>
                <a:fillRect/>
              </a:stretch>
            </p:blipFill>
            <p:spPr bwMode="auto">
              <a:xfrm>
                <a:off x="18" y="2592"/>
                <a:ext cx="1470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7" name="Text Box 43"/>
              <p:cNvSpPr txBox="1">
                <a:spLocks noChangeArrowheads="1"/>
              </p:cNvSpPr>
              <p:nvPr/>
            </p:nvSpPr>
            <p:spPr bwMode="auto">
              <a:xfrm>
                <a:off x="260" y="2496"/>
                <a:ext cx="926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1600" dirty="0"/>
                  <a:t>Wood Burning</a:t>
                </a:r>
              </a:p>
            </p:txBody>
          </p:sp>
        </p:grpSp>
        <p:grpSp>
          <p:nvGrpSpPr>
            <p:cNvPr id="17417" name="Group 46"/>
            <p:cNvGrpSpPr>
              <a:grpSpLocks/>
            </p:cNvGrpSpPr>
            <p:nvPr/>
          </p:nvGrpSpPr>
          <p:grpSpPr bwMode="auto">
            <a:xfrm>
              <a:off x="1582" y="2496"/>
              <a:ext cx="1336" cy="1726"/>
              <a:chOff x="1544" y="2496"/>
              <a:chExt cx="1336" cy="1726"/>
            </a:xfrm>
          </p:grpSpPr>
          <p:pic>
            <p:nvPicPr>
              <p:cNvPr id="17424" name="Picture 32" descr="ufp-ca_epi_primary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27272" r="3529" b="4546"/>
              <a:stretch>
                <a:fillRect/>
              </a:stretch>
            </p:blipFill>
            <p:spPr bwMode="auto">
              <a:xfrm>
                <a:off x="1544" y="2592"/>
                <a:ext cx="1336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5" name="Text Box 45"/>
              <p:cNvSpPr txBox="1">
                <a:spLocks noChangeArrowheads="1"/>
              </p:cNvSpPr>
              <p:nvPr/>
            </p:nvSpPr>
            <p:spPr bwMode="auto">
              <a:xfrm>
                <a:off x="1700" y="2496"/>
                <a:ext cx="926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Meat Cooking</a:t>
                </a:r>
              </a:p>
            </p:txBody>
          </p:sp>
        </p:grpSp>
        <p:grpSp>
          <p:nvGrpSpPr>
            <p:cNvPr id="17418" name="Group 48"/>
            <p:cNvGrpSpPr>
              <a:grpSpLocks/>
            </p:cNvGrpSpPr>
            <p:nvPr/>
          </p:nvGrpSpPr>
          <p:grpSpPr bwMode="auto">
            <a:xfrm>
              <a:off x="2966" y="2496"/>
              <a:ext cx="1336" cy="1726"/>
              <a:chOff x="2976" y="2496"/>
              <a:chExt cx="1336" cy="1726"/>
            </a:xfrm>
          </p:grpSpPr>
          <p:pic>
            <p:nvPicPr>
              <p:cNvPr id="17422" name="Picture 34" descr="ufp-ca_epi_primary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27272" r="3529" b="4546"/>
              <a:stretch>
                <a:fillRect/>
              </a:stretch>
            </p:blipFill>
            <p:spPr bwMode="auto">
              <a:xfrm>
                <a:off x="2976" y="2592"/>
                <a:ext cx="1336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3" name="Text Box 47"/>
              <p:cNvSpPr txBox="1">
                <a:spLocks noChangeArrowheads="1"/>
              </p:cNvSpPr>
              <p:nvPr/>
            </p:nvSpPr>
            <p:spPr bwMode="auto">
              <a:xfrm>
                <a:off x="2976" y="2496"/>
                <a:ext cx="1104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High Sulfur Fuel</a:t>
                </a:r>
              </a:p>
            </p:txBody>
          </p:sp>
        </p:grpSp>
        <p:grpSp>
          <p:nvGrpSpPr>
            <p:cNvPr id="17419" name="Group 50"/>
            <p:cNvGrpSpPr>
              <a:grpSpLocks/>
            </p:cNvGrpSpPr>
            <p:nvPr/>
          </p:nvGrpSpPr>
          <p:grpSpPr bwMode="auto">
            <a:xfrm>
              <a:off x="4334" y="2496"/>
              <a:ext cx="1336" cy="1726"/>
              <a:chOff x="4296" y="2496"/>
              <a:chExt cx="1336" cy="1726"/>
            </a:xfrm>
          </p:grpSpPr>
          <p:pic>
            <p:nvPicPr>
              <p:cNvPr id="17420" name="Picture 33" descr="ufp-ca_epi_primary"/>
              <p:cNvPicPr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27272" r="3529" b="4546"/>
              <a:stretch>
                <a:fillRect/>
              </a:stretch>
            </p:blipFill>
            <p:spPr bwMode="auto">
              <a:xfrm>
                <a:off x="4296" y="2592"/>
                <a:ext cx="1336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1" name="Text Box 49"/>
              <p:cNvSpPr txBox="1">
                <a:spLocks noChangeArrowheads="1"/>
              </p:cNvSpPr>
              <p:nvPr/>
            </p:nvSpPr>
            <p:spPr bwMode="auto">
              <a:xfrm>
                <a:off x="4368" y="2496"/>
                <a:ext cx="926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Shipping</a:t>
                </a:r>
              </a:p>
            </p:txBody>
          </p:sp>
        </p:grpSp>
      </p:grp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381000" y="6172200"/>
            <a:ext cx="723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 dirty="0"/>
              <a:t>Source: </a:t>
            </a:r>
            <a:r>
              <a:rPr lang="en-US" sz="1200" dirty="0"/>
              <a:t>2014 J. Hu, H. Zhang, S. Chen, Q. Ying, C. </a:t>
            </a:r>
            <a:r>
              <a:rPr lang="en-US" sz="1200" dirty="0" err="1"/>
              <a:t>Wiedinmyer</a:t>
            </a:r>
            <a:r>
              <a:rPr lang="en-US" sz="1200" dirty="0"/>
              <a:t>, F. </a:t>
            </a:r>
            <a:r>
              <a:rPr lang="en-US" sz="1200" dirty="0" err="1"/>
              <a:t>Vandenberghe</a:t>
            </a:r>
            <a:r>
              <a:rPr lang="en-US" sz="1200" dirty="0"/>
              <a:t>, and M.J. </a:t>
            </a:r>
            <a:r>
              <a:rPr lang="en-US" sz="1200" dirty="0" err="1"/>
              <a:t>Kleeman</a:t>
            </a:r>
            <a:r>
              <a:rPr lang="en-US" sz="1200" dirty="0"/>
              <a:t>.  Identifying PM2.5 and PM0.1 Sources for Epidemiological Studies in California.  Environmental Science and Technology, 48(9), pp 4980-4990.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6024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04800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/>
              <a:t>PM</a:t>
            </a:r>
            <a:r>
              <a:rPr lang="en-US" baseline="-25000" dirty="0"/>
              <a:t>0.1</a:t>
            </a:r>
            <a:r>
              <a:rPr lang="en-US" dirty="0"/>
              <a:t> Source Apportionment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442364" y="35133"/>
            <a:ext cx="8121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547855"/>
              </p:ext>
            </p:extLst>
          </p:nvPr>
        </p:nvGraphicFramePr>
        <p:xfrm>
          <a:off x="5105400" y="695349"/>
          <a:ext cx="3629463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9" r:id="rId3" imgW="6814117" imgH="10444810" progId="Visio.Drawing.11">
                  <p:embed/>
                </p:oleObj>
              </mc:Choice>
              <mc:Fallback>
                <p:oleObj r:id="rId3" imgW="6814117" imgH="1044481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695349"/>
                        <a:ext cx="3629463" cy="5562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11906" y="-1"/>
            <a:ext cx="71173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133869"/>
              </p:ext>
            </p:extLst>
          </p:nvPr>
        </p:nvGraphicFramePr>
        <p:xfrm>
          <a:off x="445590" y="685800"/>
          <a:ext cx="3614228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0" r:id="rId5" imgW="6769847" imgH="10482601" progId="Visio.Drawing.11">
                  <p:embed/>
                </p:oleObj>
              </mc:Choice>
              <mc:Fallback>
                <p:oleObj r:id="rId5" imgW="6769847" imgH="10482601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590" y="685800"/>
                        <a:ext cx="3614228" cy="5562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9109" y="6238316"/>
            <a:ext cx="725062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>
                <a:latin typeface="Times New Roman" pitchFamily="18" charset="0"/>
              </a:rPr>
              <a:t>Source: 2019 X. Yu, M. </a:t>
            </a:r>
            <a:r>
              <a:rPr lang="en-US" altLang="en-US" sz="1100" dirty="0" err="1">
                <a:latin typeface="Times New Roman" pitchFamily="18" charset="0"/>
              </a:rPr>
              <a:t>Venecek</a:t>
            </a:r>
            <a:r>
              <a:rPr lang="en-US" altLang="en-US" sz="1100" dirty="0">
                <a:latin typeface="Times New Roman" pitchFamily="18" charset="0"/>
              </a:rPr>
              <a:t>, A. Kumar, J. Hu, S. </a:t>
            </a:r>
            <a:r>
              <a:rPr lang="en-US" altLang="en-US" sz="1100" dirty="0" err="1">
                <a:latin typeface="Times New Roman" pitchFamily="18" charset="0"/>
              </a:rPr>
              <a:t>Tanrikulu</a:t>
            </a:r>
            <a:r>
              <a:rPr lang="en-US" altLang="en-US" sz="1100" dirty="0">
                <a:latin typeface="Times New Roman" pitchFamily="18" charset="0"/>
              </a:rPr>
              <a:t>, S. Soon, C. Tran, D. Fairley, and M.J. </a:t>
            </a:r>
            <a:r>
              <a:rPr lang="en-US" altLang="en-US" sz="1100" dirty="0" err="1">
                <a:latin typeface="Times New Roman" pitchFamily="18" charset="0"/>
              </a:rPr>
              <a:t>Kleeman</a:t>
            </a:r>
            <a:r>
              <a:rPr lang="en-US" altLang="en-US" sz="1100" dirty="0">
                <a:latin typeface="Times New Roman" pitchFamily="18" charset="0"/>
              </a:rPr>
              <a:t>.  Regional Sources of Airborne Ultrafine Particle Number and Mass Concentrations in California. Atmospheric Chemistry and Physics, https://doi.org/10.5194/acp-2018-832. </a:t>
            </a:r>
          </a:p>
        </p:txBody>
      </p:sp>
    </p:spTree>
    <p:extLst>
      <p:ext uri="{BB962C8B-B14F-4D97-AF65-F5344CB8AC3E}">
        <p14:creationId xmlns:p14="http://schemas.microsoft.com/office/powerpoint/2010/main" val="1685149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152400"/>
            <a:ext cx="3429000" cy="2819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Southern California Regional Source Apportionment of N</a:t>
            </a:r>
            <a:r>
              <a:rPr lang="en-US" sz="4000" baseline="-25000" dirty="0"/>
              <a:t>7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"/>
            <a:ext cx="5837572" cy="6705600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611423" y="4953000"/>
            <a:ext cx="35814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>
                <a:latin typeface="Times New Roman" pitchFamily="18" charset="0"/>
              </a:rPr>
              <a:t>Source: 2019 X. Yu, M. </a:t>
            </a:r>
            <a:r>
              <a:rPr lang="en-US" altLang="en-US" sz="1100" dirty="0" err="1">
                <a:latin typeface="Times New Roman" pitchFamily="18" charset="0"/>
              </a:rPr>
              <a:t>Venecek</a:t>
            </a:r>
            <a:r>
              <a:rPr lang="en-US" altLang="en-US" sz="1100" dirty="0">
                <a:latin typeface="Times New Roman" pitchFamily="18" charset="0"/>
              </a:rPr>
              <a:t>, A. Kumar, J. Hu, S. </a:t>
            </a:r>
            <a:r>
              <a:rPr lang="en-US" altLang="en-US" sz="1100" dirty="0" err="1">
                <a:latin typeface="Times New Roman" pitchFamily="18" charset="0"/>
              </a:rPr>
              <a:t>Tanrikulu</a:t>
            </a:r>
            <a:r>
              <a:rPr lang="en-US" altLang="en-US" sz="1100" dirty="0">
                <a:latin typeface="Times New Roman" pitchFamily="18" charset="0"/>
              </a:rPr>
              <a:t>, S. Soon, C. Tran, D. Fairley, and M.J. </a:t>
            </a:r>
            <a:r>
              <a:rPr lang="en-US" altLang="en-US" sz="1100" dirty="0" err="1">
                <a:latin typeface="Times New Roman" pitchFamily="18" charset="0"/>
              </a:rPr>
              <a:t>Kleeman</a:t>
            </a:r>
            <a:r>
              <a:rPr lang="en-US" altLang="en-US" sz="1100" dirty="0">
                <a:latin typeface="Times New Roman" pitchFamily="18" charset="0"/>
              </a:rPr>
              <a:t>.  Regional Sources of Airborne Ultrafine Particle Number and Mass Concentrations in California. Atmospheric Chemistry and Physics, https://doi.org/10.5194/acp-2018-832. </a:t>
            </a:r>
          </a:p>
        </p:txBody>
      </p:sp>
      <p:pic>
        <p:nvPicPr>
          <p:cNvPr id="12298" name="Picture 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58888" r="14694" b="13130"/>
          <a:stretch>
            <a:fillRect/>
          </a:stretch>
        </p:blipFill>
        <p:spPr bwMode="auto">
          <a:xfrm>
            <a:off x="0" y="0"/>
            <a:ext cx="297815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57654" r="15025" b="13069"/>
          <a:stretch>
            <a:fillRect/>
          </a:stretch>
        </p:blipFill>
        <p:spPr bwMode="auto">
          <a:xfrm>
            <a:off x="0" y="0"/>
            <a:ext cx="297815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7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t="58546" r="14584" b="12891"/>
          <a:stretch>
            <a:fillRect/>
          </a:stretch>
        </p:blipFill>
        <p:spPr bwMode="auto">
          <a:xfrm>
            <a:off x="0" y="0"/>
            <a:ext cx="297815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3" t="58011" r="14111" b="13069"/>
          <a:stretch>
            <a:fillRect/>
          </a:stretch>
        </p:blipFill>
        <p:spPr bwMode="auto">
          <a:xfrm>
            <a:off x="0" y="0"/>
            <a:ext cx="297815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58368" r="14352" b="13425"/>
          <a:stretch>
            <a:fillRect/>
          </a:stretch>
        </p:blipFill>
        <p:spPr bwMode="auto">
          <a:xfrm>
            <a:off x="0" y="0"/>
            <a:ext cx="297815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58368" r="14566" b="13246"/>
          <a:stretch>
            <a:fillRect/>
          </a:stretch>
        </p:blipFill>
        <p:spPr bwMode="auto">
          <a:xfrm>
            <a:off x="0" y="0"/>
            <a:ext cx="297815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8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 t="58904" r="14561" b="13246"/>
          <a:stretch>
            <a:fillRect/>
          </a:stretch>
        </p:blipFill>
        <p:spPr bwMode="auto">
          <a:xfrm>
            <a:off x="0" y="0"/>
            <a:ext cx="297815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8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t="58794" r="14706" b="13422"/>
          <a:stretch>
            <a:fillRect/>
          </a:stretch>
        </p:blipFill>
        <p:spPr bwMode="auto">
          <a:xfrm>
            <a:off x="0" y="0"/>
            <a:ext cx="297815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8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t="58536" r="14853" b="13162"/>
          <a:stretch>
            <a:fillRect/>
          </a:stretch>
        </p:blipFill>
        <p:spPr bwMode="auto">
          <a:xfrm>
            <a:off x="0" y="0"/>
            <a:ext cx="30670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8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t="58406" r="14198" b="13164"/>
          <a:stretch>
            <a:fillRect/>
          </a:stretch>
        </p:blipFill>
        <p:spPr bwMode="auto">
          <a:xfrm>
            <a:off x="0" y="0"/>
            <a:ext cx="3092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327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Seasonal Variation of Nucleated Particles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49" r="23548" b="9084"/>
          <a:stretch/>
        </p:blipFill>
        <p:spPr>
          <a:xfrm>
            <a:off x="381000" y="1524000"/>
            <a:ext cx="2895600" cy="4598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7220"/>
          <a:stretch/>
        </p:blipFill>
        <p:spPr>
          <a:xfrm>
            <a:off x="3200400" y="1447800"/>
            <a:ext cx="5593384" cy="1924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3657600"/>
            <a:ext cx="51588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Sources of H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 have visible nucleation plumes downwind</a:t>
            </a:r>
          </a:p>
          <a:p>
            <a:endParaRPr lang="en-US" dirty="0"/>
          </a:p>
          <a:p>
            <a:r>
              <a:rPr lang="en-US" dirty="0"/>
              <a:t>Some airports characterize nucleated particles as primary emissions</a:t>
            </a:r>
          </a:p>
          <a:p>
            <a:endParaRPr lang="en-US" dirty="0"/>
          </a:p>
          <a:p>
            <a:r>
              <a:rPr lang="en-US" dirty="0"/>
              <a:t>Higher nucleation rates during colder months 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4800" y="6257836"/>
            <a:ext cx="73914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>
                <a:latin typeface="Times New Roman" pitchFamily="18" charset="0"/>
              </a:rPr>
              <a:t>Source: 2019 X. Yu, M. </a:t>
            </a:r>
            <a:r>
              <a:rPr lang="en-US" altLang="en-US" sz="1100" dirty="0" err="1">
                <a:latin typeface="Times New Roman" pitchFamily="18" charset="0"/>
              </a:rPr>
              <a:t>Venecek</a:t>
            </a:r>
            <a:r>
              <a:rPr lang="en-US" altLang="en-US" sz="1100" dirty="0">
                <a:latin typeface="Times New Roman" pitchFamily="18" charset="0"/>
              </a:rPr>
              <a:t>, A. Kumar, J. Hu, S. </a:t>
            </a:r>
            <a:r>
              <a:rPr lang="en-US" altLang="en-US" sz="1100" dirty="0" err="1">
                <a:latin typeface="Times New Roman" pitchFamily="18" charset="0"/>
              </a:rPr>
              <a:t>Tanrikulu</a:t>
            </a:r>
            <a:r>
              <a:rPr lang="en-US" altLang="en-US" sz="1100" dirty="0">
                <a:latin typeface="Times New Roman" pitchFamily="18" charset="0"/>
              </a:rPr>
              <a:t>, S. Soon, C. Tran, D. Fairley, and M.J. </a:t>
            </a:r>
            <a:r>
              <a:rPr lang="en-US" altLang="en-US" sz="1100" dirty="0" err="1">
                <a:latin typeface="Times New Roman" pitchFamily="18" charset="0"/>
              </a:rPr>
              <a:t>Kleeman</a:t>
            </a:r>
            <a:r>
              <a:rPr lang="en-US" altLang="en-US" sz="1100" dirty="0">
                <a:latin typeface="Times New Roman" pitchFamily="18" charset="0"/>
              </a:rPr>
              <a:t>.  Regional Sources of Airborne Ultrafine Particle Number and Mass Concentrations in California. Atmospheric Chemistry and Physics, https://doi.org/10.5194/acp-2018-832. </a:t>
            </a:r>
          </a:p>
        </p:txBody>
      </p:sp>
    </p:spTree>
    <p:extLst>
      <p:ext uri="{BB962C8B-B14F-4D97-AF65-F5344CB8AC3E}">
        <p14:creationId xmlns:p14="http://schemas.microsoft.com/office/powerpoint/2010/main" val="1386519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28981</TotalTime>
  <Words>1119</Words>
  <Application>Microsoft Office PowerPoint</Application>
  <PresentationFormat>On-screen Show (4:3)</PresentationFormat>
  <Paragraphs>74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Visio.Drawing.11</vt:lpstr>
      <vt:lpstr>Predicted Ultrafine Particulate Matter Source Contribution across the Continental United States during Summer Time Air Pollution Events </vt:lpstr>
      <vt:lpstr>UFP Gradients are sharper than PM2.5 Gradients  The central site monitor strategy employed for PM2.5 will be difficult to use for UFP</vt:lpstr>
      <vt:lpstr>Regional Chemical Transport Models Used for UFP Exposure Estimates</vt:lpstr>
      <vt:lpstr>PowerPoint Presentation</vt:lpstr>
      <vt:lpstr>Local vs. Regional UFP Source Contributions</vt:lpstr>
      <vt:lpstr>PowerPoint Presentation</vt:lpstr>
      <vt:lpstr>PM0.1 Source Apportionment</vt:lpstr>
      <vt:lpstr>Southern California Regional Source Apportionment of N7</vt:lpstr>
      <vt:lpstr>Seasonal Variation of Nucleated Particles</vt:lpstr>
      <vt:lpstr>PM0.1 Source Contributions</vt:lpstr>
      <vt:lpstr>N7 Source Contributions</vt:lpstr>
      <vt:lpstr>CONUS Analysis</vt:lpstr>
      <vt:lpstr>Representative Summer Photochemical Episodes in 2010</vt:lpstr>
      <vt:lpstr>Model Performance</vt:lpstr>
      <vt:lpstr>Source Contributions to PM2.5 and PM0.1</vt:lpstr>
      <vt:lpstr>Population-Weighted Concentrations</vt:lpstr>
      <vt:lpstr>Natural Gas Compressor Stations vs. Natural Gas PM0.1</vt:lpstr>
      <vt:lpstr>PM0.1/PM2.5 Ratio</vt:lpstr>
      <vt:lpstr>Conclusions</vt:lpstr>
      <vt:lpstr>Future Work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mikek</dc:creator>
  <cp:lastModifiedBy>Sandra Hall</cp:lastModifiedBy>
  <cp:revision>123</cp:revision>
  <dcterms:created xsi:type="dcterms:W3CDTF">2006-08-16T00:00:00Z</dcterms:created>
  <dcterms:modified xsi:type="dcterms:W3CDTF">2019-12-19T22:45:20Z</dcterms:modified>
</cp:coreProperties>
</file>