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40"/>
  </p:notesMasterIdLst>
  <p:sldIdLst>
    <p:sldId id="258" r:id="rId2"/>
    <p:sldId id="301" r:id="rId3"/>
    <p:sldId id="299" r:id="rId4"/>
    <p:sldId id="269" r:id="rId5"/>
    <p:sldId id="313" r:id="rId6"/>
    <p:sldId id="315" r:id="rId7"/>
    <p:sldId id="314" r:id="rId8"/>
    <p:sldId id="316" r:id="rId9"/>
    <p:sldId id="312" r:id="rId10"/>
    <p:sldId id="311" r:id="rId11"/>
    <p:sldId id="310" r:id="rId12"/>
    <p:sldId id="309" r:id="rId13"/>
    <p:sldId id="308" r:id="rId14"/>
    <p:sldId id="307" r:id="rId15"/>
    <p:sldId id="272" r:id="rId16"/>
    <p:sldId id="282" r:id="rId17"/>
    <p:sldId id="292" r:id="rId18"/>
    <p:sldId id="294" r:id="rId19"/>
    <p:sldId id="275" r:id="rId20"/>
    <p:sldId id="284" r:id="rId21"/>
    <p:sldId id="273" r:id="rId22"/>
    <p:sldId id="268" r:id="rId23"/>
    <p:sldId id="265" r:id="rId24"/>
    <p:sldId id="295" r:id="rId25"/>
    <p:sldId id="293" r:id="rId26"/>
    <p:sldId id="267" r:id="rId27"/>
    <p:sldId id="279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302" r:id="rId36"/>
    <p:sldId id="296" r:id="rId37"/>
    <p:sldId id="297" r:id="rId38"/>
    <p:sldId id="298" r:id="rId39"/>
  </p:sldIdLst>
  <p:sldSz cx="12192000" cy="6858000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88297" autoAdjust="0"/>
  </p:normalViewPr>
  <p:slideViewPr>
    <p:cSldViewPr snapToGrid="0">
      <p:cViewPr varScale="1">
        <p:scale>
          <a:sx n="61" d="100"/>
          <a:sy n="61" d="100"/>
        </p:scale>
        <p:origin x="864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13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090400-6C66-485F-B28B-75454DBFB294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0A723-DBF6-453D-B31F-119CA88F1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01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72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427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965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94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027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  <m:r>
                                <a:rPr lang="en-US" altLang="zh-CN" sz="1200" i="1" baseline="-25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CN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1200" b="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US" altLang="zh-CN" sz="1200" b="0" i="0" smtClean="0">
                    <a:latin typeface="Cambria Math" panose="02040503050406030204" pitchFamily="18" charset="0"/>
                  </a:rPr>
                  <a:t>𝑁</a:t>
                </a:r>
                <a:r>
                  <a:rPr lang="en-US" altLang="zh-CN" sz="1200" b="0" i="0" smtClean="0">
                    <a:latin typeface="Cambria Math" panose="02040503050406030204" pitchFamily="18" charset="0"/>
                  </a:rPr>
                  <a:t>_</a:t>
                </a:r>
                <a:r>
                  <a:rPr lang="en-US" altLang="zh-CN" sz="1200" b="0" i="0" smtClean="0">
                    <a:latin typeface="Cambria Math" panose="02040503050406030204" pitchFamily="18" charset="0"/>
                  </a:rPr>
                  <a:t>𝑖=𝑁_𝑖 𝑒^(−</a:t>
                </a:r>
                <a:r>
                  <a:rPr lang="en-US" altLang="zh-CN" sz="1200" i="0">
                    <a:latin typeface="Cambria Math" panose="02040503050406030204" pitchFamily="18" charset="0"/>
                  </a:rPr>
                  <a:t>𝑘_𝑜</a:t>
                </a:r>
                <a:r>
                  <a:rPr lang="en-US" altLang="zh-CN" sz="1200" i="0" baseline="-25000">
                    <a:latin typeface="Cambria Math" panose="02040503050406030204" pitchFamily="18" charset="0"/>
                  </a:rPr>
                  <a:t>2</a:t>
                </a:r>
                <a:r>
                  <a:rPr lang="en-US" altLang="zh-CN" sz="1200" i="0" baseline="-250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altLang="zh-CN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∆𝑡</a:t>
                </a:r>
                <a:r>
                  <a:rPr lang="en-US" altLang="zh-CN" sz="1200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endParaRPr lang="en-US" sz="1200" b="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013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4603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531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HO2 OH</a:t>
            </a:r>
            <a:r>
              <a:rPr lang="en-US" sz="1200" b="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H2O2 O2</a:t>
            </a: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706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373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Fe</a:t>
            </a:r>
            <a:r>
              <a:rPr lang="en-US" baseline="30000" dirty="0" err="1" smtClean="0"/>
              <a:t>III</a:t>
            </a:r>
            <a:r>
              <a:rPr lang="en-US" dirty="0" err="1" smtClean="0"/>
              <a:t>cit</a:t>
            </a:r>
            <a:r>
              <a:rPr lang="en-US" dirty="0" smtClean="0"/>
              <a:t> : CA = 0.05 (molar)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0788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CH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Scanning </a:t>
            </a:r>
            <a:r>
              <a:rPr lang="de-CH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transmission</a:t>
            </a:r>
            <a:r>
              <a:rPr lang="de-CH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X-</a:t>
            </a:r>
            <a:r>
              <a:rPr lang="de-CH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ray</a:t>
            </a:r>
            <a:r>
              <a:rPr lang="de-CH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CH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microscopy</a:t>
            </a:r>
            <a:r>
              <a:rPr lang="de-CH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Near Edge X-ray Absorption Fine Structure (NEXAFS)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de-CH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4469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0764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7942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5557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3824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2835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43E7A6-8929-406A-9B77-C5F0B93BE5AF}" type="slidenum">
              <a:rPr lang="en-US"/>
              <a:pPr/>
              <a:t>26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1241425"/>
            <a:ext cx="5956300" cy="3351213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23559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LMCT: Ligand-to-metal-charge transfer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is an inner sphere electron transfer (i.e., the electron transfer occurs via a covalently bound bridging ligand) from the carboxylate group to the iron. Investigations using time resolved transient spectroscopy reported the formation of long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lived radical complexes, [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FeII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(OOC– R)]2+, with lifetimes of the order of a millisecond, followed by the dissociation to the organic radical R–COO and an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FeII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aquacomplex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R–COO will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decarboxylate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almost instantaneously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FeIII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+ h</a:t>
            </a:r>
            <a:r>
              <a:rPr lang="el-G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ν</a:t>
            </a:r>
            <a:r>
              <a:rPr lang="de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CH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Fe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2+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OH– C(CH2COO)2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2–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+ CO</a:t>
            </a:r>
            <a:r>
              <a:rPr lang="en-US" sz="1200" b="0" i="0" u="none" strike="noStrike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endParaRPr lang="en-US" sz="1200" b="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2781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794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988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4109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8749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557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9950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1524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165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Acetonedicarboxylic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acid (unstable)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C0C35-A9A2-4EFD-9BAF-1E52E29E03D1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5241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Acetonedicarboxylic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acid (unstable)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C0C35-A9A2-4EFD-9BAF-1E52E29E03D1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347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293 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304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735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582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990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639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12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14331-B5DA-4DBB-81E4-867C7C8675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898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04F5-6366-4743-9CD0-49E68560A8BF}" type="datetime1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54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40581-F7D3-4142-8547-703C69695363}" type="datetime1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23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34F77-56E0-4C83-9143-E3F0AF4611BD}" type="datetime1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92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1800" y="4823308"/>
            <a:ext cx="113284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100" baseline="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31800" y="5809756"/>
            <a:ext cx="113284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35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431800" y="620716"/>
            <a:ext cx="113284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31800" y="6400800"/>
            <a:ext cx="32258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 userDrawn="1"/>
        </p:nvSpPr>
        <p:spPr>
          <a:xfrm>
            <a:off x="10464800" y="6477000"/>
            <a:ext cx="101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 userDrawn="1"/>
        </p:nvSpPr>
        <p:spPr>
          <a:xfrm>
            <a:off x="11277600" y="6477000"/>
            <a:ext cx="3048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3500387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33350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266700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404813" marR="0" indent="-138113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538163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671513" marR="0" indent="-133350" algn="l" defTabSz="6858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806054" indent="-134541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200"/>
            </a:lvl6pPr>
            <a:lvl7pPr marL="942975" indent="-136922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7pPr>
            <a:lvl8pPr marL="1077516" indent="-134541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8pPr>
            <a:lvl9pPr marL="1210866" indent="-133350">
              <a:lnSpc>
                <a:spcPct val="110000"/>
              </a:lnSpc>
              <a:buFont typeface="Symbol" panose="05050102010706020507" pitchFamily="18" charset="2"/>
              <a:buChar char="-"/>
              <a:defRPr sz="1200"/>
            </a:lvl9pPr>
          </a:lstStyle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5"/>
            <a:r>
              <a:rPr lang="en-GB" noProof="0" dirty="0" err="1" smtClean="0"/>
              <a:t>Sechste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6"/>
            <a:r>
              <a:rPr lang="en-GB" noProof="0" dirty="0" err="1" smtClean="0"/>
              <a:t>Siebte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7"/>
            <a:r>
              <a:rPr lang="en-GB" noProof="0" dirty="0" err="1" smtClean="0"/>
              <a:t>Achte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8"/>
            <a:r>
              <a:rPr lang="en-GB" noProof="0" dirty="0" err="1" smtClean="0"/>
              <a:t>Neunte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07202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BB22C-3B37-442C-876D-7283B81ACA20}" type="datetime1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86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15B30-57B0-416A-A32E-203C6474DB26}" type="datetime1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9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89D09-D668-401D-8F47-48AA36936C5B}" type="datetime1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6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876BB-6E86-4031-B406-A572CC408C12}" type="datetime1">
              <a:rPr lang="en-US" smtClean="0"/>
              <a:t>12/4/2019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8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12A57-EDCE-4B63-B962-CED256A7B8D2}" type="datetime1">
              <a:rPr lang="en-US" smtClean="0"/>
              <a:t>12/4/2019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4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39487-6214-4238-B283-4C6D6241AFE3}" type="datetime1">
              <a:rPr lang="en-US" smtClean="0"/>
              <a:t>12/4/2019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8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F6AE-FA30-48B6-9F1C-D0E0C96776F3}" type="datetime1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27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588C-6B99-4B1F-B427-F42A269019A0}" type="datetime1">
              <a:rPr lang="en-US" smtClean="0"/>
              <a:t>12/4/2019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2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A37F9-14B3-48DE-B146-C70D7E150849}" type="datetime1">
              <a:rPr lang="en-US" smtClean="0"/>
              <a:t>12/4/2019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969E8-FD23-4851-A6C2-CC30FD91D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0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11" r:id="rId12"/>
    <p:sldLayoutId id="214748368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emf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0.png"/><Relationship Id="rId5" Type="http://schemas.openxmlformats.org/officeDocument/2006/relationships/image" Target="../media/image290.png"/><Relationship Id="rId4" Type="http://schemas.openxmlformats.org/officeDocument/2006/relationships/image" Target="../media/image1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8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784" y="2825698"/>
            <a:ext cx="1566552" cy="4203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8878" y="401966"/>
            <a:ext cx="108228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Photochemical reaction and diffusion (PRAD) model: </a:t>
            </a:r>
            <a:endParaRPr lang="en-US" sz="2800" b="1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/>
            <a:r>
              <a:rPr lang="en-US" sz="28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influence of viscosity on photochemistry in single aerosol particles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78" y="3999968"/>
            <a:ext cx="4318000" cy="2062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659" y="3999968"/>
            <a:ext cx="2064359" cy="2087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4737" b="11630"/>
          <a:stretch/>
        </p:blipFill>
        <p:spPr>
          <a:xfrm>
            <a:off x="8289673" y="3999968"/>
            <a:ext cx="2651257" cy="2062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1443" y="2577309"/>
            <a:ext cx="1464089" cy="760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5205" y="2660676"/>
            <a:ext cx="2394333" cy="80797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17308" y="1798455"/>
            <a:ext cx="983235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Jing Dou,</a:t>
            </a:r>
            <a:r>
              <a:rPr lang="en-US" sz="2000" b="1" dirty="0">
                <a:solidFill>
                  <a:srgbClr val="082EFF"/>
                </a:solidFill>
                <a:cs typeface="Arial" panose="020B0604020202020204" pitchFamily="34" charset="0"/>
              </a:rPr>
              <a:t> </a:t>
            </a:r>
            <a:endParaRPr lang="en-US" sz="2000" b="1" dirty="0" smtClean="0">
              <a:solidFill>
                <a:srgbClr val="082EFF"/>
              </a:solidFill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  <a:cs typeface="Arial" panose="020B0604020202020204" pitchFamily="34" charset="0"/>
              </a:rPr>
              <a:t>Beiping 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Luo,</a:t>
            </a:r>
            <a:r>
              <a:rPr lang="en-US" dirty="0">
                <a:solidFill>
                  <a:srgbClr val="082EFF"/>
                </a:solidFill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Thomas Peter,</a:t>
            </a:r>
            <a:r>
              <a:rPr lang="en-US" dirty="0">
                <a:solidFill>
                  <a:srgbClr val="082EFF"/>
                </a:solidFill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Peter A. Alpert,</a:t>
            </a:r>
            <a:r>
              <a:rPr lang="en-US" dirty="0">
                <a:solidFill>
                  <a:srgbClr val="082EFF"/>
                </a:solidFill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Pablo Corral Arroyo, </a:t>
            </a:r>
            <a:r>
              <a:rPr lang="de-CH" dirty="0">
                <a:solidFill>
                  <a:srgbClr val="000000"/>
                </a:solidFill>
                <a:cs typeface="Arial" panose="020B0604020202020204" pitchFamily="34" charset="0"/>
              </a:rPr>
              <a:t>Markus Ammann, </a:t>
            </a:r>
            <a:r>
              <a:rPr lang="de-CH" dirty="0" err="1">
                <a:solidFill>
                  <a:srgbClr val="000000"/>
                </a:solidFill>
                <a:cs typeface="Arial" panose="020B0604020202020204" pitchFamily="34" charset="0"/>
              </a:rPr>
              <a:t>and</a:t>
            </a:r>
            <a:r>
              <a:rPr lang="de-CH" dirty="0">
                <a:solidFill>
                  <a:srgbClr val="000000"/>
                </a:solidFill>
                <a:cs typeface="Arial" panose="020B0604020202020204" pitchFamily="34" charset="0"/>
              </a:rPr>
              <a:t> Ulrich K. Krieger</a:t>
            </a:r>
            <a:endParaRPr 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043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26" y="6248401"/>
            <a:ext cx="1566552" cy="42030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10</a:t>
            </a:fld>
            <a:endParaRPr lang="en-US"/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300070" y="737082"/>
            <a:ext cx="3209750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6175" y="167635"/>
            <a:ext cx="82435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altLang="zh-CN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Photochemical </a:t>
            </a:r>
            <a:r>
              <a:rPr lang="en-US" altLang="zh-CN" sz="2800" dirty="0">
                <a:solidFill>
                  <a:prstClr val="black"/>
                </a:solidFill>
                <a:cs typeface="Arial" panose="020B0604020202020204" pitchFamily="34" charset="0"/>
              </a:rPr>
              <a:t>Reaction And Diffusion (PRAD) </a:t>
            </a:r>
            <a:r>
              <a:rPr lang="en-US" altLang="zh-CN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model</a:t>
            </a:r>
            <a:endParaRPr lang="en-US" altLang="zh-CN" sz="2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-5638277" y="2248455"/>
            <a:ext cx="12960000" cy="12960000"/>
            <a:chOff x="-7669277" y="1557222"/>
            <a:chExt cx="12960000" cy="12960000"/>
          </a:xfrm>
          <a:solidFill>
            <a:sysClr val="windowText" lastClr="000000"/>
          </a:solidFill>
        </p:grpSpPr>
        <p:sp>
          <p:nvSpPr>
            <p:cNvPr id="60" name="Oval 59"/>
            <p:cNvSpPr/>
            <p:nvPr/>
          </p:nvSpPr>
          <p:spPr>
            <a:xfrm>
              <a:off x="-7669277" y="1557222"/>
              <a:ext cx="12960000" cy="12960000"/>
            </a:xfrm>
            <a:prstGeom prst="ellipse">
              <a:avLst/>
            </a:prstGeom>
            <a:solidFill>
              <a:srgbClr val="EAF2FA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-7219277" y="2007222"/>
              <a:ext cx="12060000" cy="12060000"/>
            </a:xfrm>
            <a:prstGeom prst="ellipse">
              <a:avLst/>
            </a:prstGeom>
            <a:solidFill>
              <a:srgbClr val="CADEF2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-6769277" y="2457222"/>
              <a:ext cx="11160000" cy="11160000"/>
            </a:xfrm>
            <a:prstGeom prst="ellipse">
              <a:avLst/>
            </a:prstGeom>
            <a:solidFill>
              <a:srgbClr val="98C0E4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-5690327" y="3538722"/>
              <a:ext cx="9000000" cy="9000000"/>
            </a:xfrm>
            <a:prstGeom prst="ellipse">
              <a:avLst/>
            </a:prstGeom>
            <a:solidFill>
              <a:srgbClr val="7CAFDE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-5150327" y="4078722"/>
              <a:ext cx="7920000" cy="7920000"/>
            </a:xfrm>
            <a:prstGeom prst="ellipse">
              <a:avLst/>
            </a:prstGeom>
            <a:solidFill>
              <a:srgbClr val="4D93D3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-4610327" y="4618722"/>
              <a:ext cx="6840000" cy="6840000"/>
            </a:xfrm>
            <a:prstGeom prst="ellipse">
              <a:avLst/>
            </a:prstGeom>
            <a:solidFill>
              <a:srgbClr val="317CC1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107772" y="2250704"/>
            <a:ext cx="9348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n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5637" y="2706016"/>
            <a:ext cx="10855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n-1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32391" y="3010958"/>
            <a:ext cx="10564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·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·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∙</a:t>
            </a:r>
            <a:endParaRPr kumimoji="0" lang="zh-CN" altLang="en-US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95024" y="4276520"/>
            <a:ext cx="11176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i+1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39138" y="4789869"/>
            <a:ext cx="859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</a:t>
            </a:r>
            <a:r>
              <a:rPr kumimoji="0" lang="en-US" altLang="zh-CN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03042" y="5271116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i-1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5" name="TextBox 84"/>
          <p:cNvSpPr txBox="1"/>
          <p:nvPr/>
        </p:nvSpPr>
        <p:spPr>
          <a:xfrm rot="1200000">
            <a:off x="2333375" y="2677411"/>
            <a:ext cx="1574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</a:t>
            </a:r>
          </a:p>
        </p:txBody>
      </p:sp>
      <p:sp>
        <p:nvSpPr>
          <p:cNvPr id="86" name="TextBox 85"/>
          <p:cNvSpPr txBox="1"/>
          <p:nvPr/>
        </p:nvSpPr>
        <p:spPr>
          <a:xfrm rot="1200000">
            <a:off x="2014311" y="3118512"/>
            <a:ext cx="1822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n-1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n-1</a:t>
            </a:r>
          </a:p>
        </p:txBody>
      </p:sp>
      <p:sp>
        <p:nvSpPr>
          <p:cNvPr id="87" name="TextBox 86"/>
          <p:cNvSpPr txBox="1"/>
          <p:nvPr/>
        </p:nvSpPr>
        <p:spPr>
          <a:xfrm rot="1200000">
            <a:off x="1637310" y="4666567"/>
            <a:ext cx="1822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i+1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i+1</a:t>
            </a:r>
          </a:p>
        </p:txBody>
      </p:sp>
      <p:sp>
        <p:nvSpPr>
          <p:cNvPr id="88" name="TextBox 87"/>
          <p:cNvSpPr txBox="1"/>
          <p:nvPr/>
        </p:nvSpPr>
        <p:spPr>
          <a:xfrm rot="1260000">
            <a:off x="1632576" y="5147024"/>
            <a:ext cx="1486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</a:t>
            </a:r>
            <a:endParaRPr kumimoji="0" lang="en-US" sz="2000" b="0" i="0" u="none" strike="noStrike" kern="0" cap="none" spc="0" normalizeH="0" baseline="-25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9" name="TextBox 88"/>
          <p:cNvSpPr txBox="1"/>
          <p:nvPr/>
        </p:nvSpPr>
        <p:spPr>
          <a:xfrm rot="1260000">
            <a:off x="1300446" y="5653163"/>
            <a:ext cx="1822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i-1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i-1</a:t>
            </a:r>
          </a:p>
        </p:txBody>
      </p:sp>
      <p:sp>
        <p:nvSpPr>
          <p:cNvPr id="40" name="文本框 45"/>
          <p:cNvSpPr txBox="1"/>
          <p:nvPr/>
        </p:nvSpPr>
        <p:spPr>
          <a:xfrm>
            <a:off x="6944964" y="1927547"/>
            <a:ext cx="44684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altLang="zh-CN" sz="3600" dirty="0">
                <a:latin typeface="Calibri" panose="020F0502020204030204" pitchFamily="34" charset="0"/>
                <a:ea typeface="Adobe Gothic Std B" panose="020B0800000000000000"/>
                <a:cs typeface="Calibri" panose="020F0502020204030204" pitchFamily="34" charset="0"/>
              </a:rPr>
              <a:t>In each </a:t>
            </a:r>
            <a:r>
              <a:rPr lang="en-US" altLang="zh-CN" sz="3600" dirty="0" smtClean="0">
                <a:latin typeface="Calibri" panose="020F0502020204030204" pitchFamily="34" charset="0"/>
                <a:ea typeface="Adobe Gothic Std B" panose="020B0800000000000000"/>
                <a:cs typeface="Calibri" panose="020F0502020204030204" pitchFamily="34" charset="0"/>
              </a:rPr>
              <a:t>shell:</a:t>
            </a:r>
            <a:endParaRPr lang="en-US" altLang="zh-CN" sz="3600" dirty="0">
              <a:latin typeface="Calibri" panose="020F0502020204030204" pitchFamily="34" charset="0"/>
              <a:ea typeface="Adobe Gothic Std B" panose="020B0800000000000000"/>
              <a:cs typeface="Calibri" panose="020F0502020204030204" pitchFamily="34" charset="0"/>
            </a:endParaRPr>
          </a:p>
          <a:p>
            <a:pPr marL="571500" indent="-571500" defTabSz="914400">
              <a:buFont typeface="Arial" panose="020B0604020202020204" pitchFamily="34" charset="0"/>
              <a:buChar char="•"/>
              <a:defRPr/>
            </a:pPr>
            <a:r>
              <a:rPr lang="en-US" altLang="zh-CN" sz="3600" dirty="0" smtClean="0">
                <a:solidFill>
                  <a:srgbClr val="C00000"/>
                </a:solidFill>
                <a:latin typeface="Calibri" panose="020F0502020204030204" pitchFamily="34" charset="0"/>
                <a:ea typeface="Adobe Gothic Std B" panose="020B0800000000000000"/>
                <a:cs typeface="Calibri" panose="020F0502020204030204" pitchFamily="34" charset="0"/>
              </a:rPr>
              <a:t>chemical reactions</a:t>
            </a:r>
          </a:p>
          <a:p>
            <a:pPr marL="571500" indent="-571500" defTabSz="914400">
              <a:buFont typeface="Arial" panose="020B0604020202020204" pitchFamily="34" charset="0"/>
              <a:buChar char="•"/>
              <a:defRPr/>
            </a:pPr>
            <a:r>
              <a:rPr lang="de-DE" altLang="zh-CN" sz="3600" dirty="0" err="1">
                <a:solidFill>
                  <a:srgbClr val="C00000"/>
                </a:solidFill>
                <a:latin typeface="Calibri" panose="020F0502020204030204" pitchFamily="34" charset="0"/>
                <a:ea typeface="Adobe Gothic Std B" panose="020B0800000000000000"/>
                <a:cs typeface="Calibri" panose="020F0502020204030204" pitchFamily="34" charset="0"/>
              </a:rPr>
              <a:t>e</a:t>
            </a:r>
            <a:r>
              <a:rPr lang="de-DE" altLang="zh-CN" sz="3600" dirty="0" err="1" smtClean="0">
                <a:solidFill>
                  <a:srgbClr val="C00000"/>
                </a:solidFill>
                <a:latin typeface="Calibri" panose="020F0502020204030204" pitchFamily="34" charset="0"/>
                <a:ea typeface="Adobe Gothic Std B" panose="020B0800000000000000"/>
                <a:cs typeface="Calibri" panose="020F0502020204030204" pitchFamily="34" charset="0"/>
              </a:rPr>
              <a:t>quilibria</a:t>
            </a:r>
            <a:endParaRPr lang="en-US" altLang="zh-CN" sz="3600" dirty="0">
              <a:solidFill>
                <a:srgbClr val="C00000"/>
              </a:solidFill>
              <a:latin typeface="Calibri" panose="020F0502020204030204" pitchFamily="34" charset="0"/>
              <a:ea typeface="Adobe Gothic Std B" panose="020B0800000000000000"/>
              <a:cs typeface="Calibri" panose="020F0502020204030204" pitchFamily="34" charset="0"/>
            </a:endParaRPr>
          </a:p>
          <a:p>
            <a:pPr defTabSz="914400">
              <a:defRPr/>
            </a:pPr>
            <a:r>
              <a:rPr lang="de-DE" altLang="zh-CN" sz="3600" dirty="0" err="1">
                <a:latin typeface="Calibri" panose="020F0502020204030204" pitchFamily="34" charset="0"/>
                <a:ea typeface="Adobe Gothic Std B" panose="020B0800000000000000"/>
                <a:cs typeface="Calibri" panose="020F0502020204030204" pitchFamily="34" charset="0"/>
              </a:rPr>
              <a:t>Between</a:t>
            </a:r>
            <a:r>
              <a:rPr lang="de-DE" altLang="zh-CN" sz="3600" dirty="0">
                <a:latin typeface="Calibri" panose="020F0502020204030204" pitchFamily="34" charset="0"/>
                <a:ea typeface="Adobe Gothic Std B" panose="020B0800000000000000"/>
                <a:cs typeface="Calibri" panose="020F0502020204030204" pitchFamily="34" charset="0"/>
              </a:rPr>
              <a:t> </a:t>
            </a:r>
            <a:r>
              <a:rPr lang="de-DE" altLang="zh-CN" sz="3600" dirty="0" err="1">
                <a:latin typeface="Calibri" panose="020F0502020204030204" pitchFamily="34" charset="0"/>
                <a:ea typeface="Adobe Gothic Std B" panose="020B0800000000000000"/>
                <a:cs typeface="Calibri" panose="020F0502020204030204" pitchFamily="34" charset="0"/>
              </a:rPr>
              <a:t>shells</a:t>
            </a:r>
            <a:r>
              <a:rPr lang="de-DE" altLang="zh-CN" sz="3600" dirty="0">
                <a:latin typeface="Calibri" panose="020F0502020204030204" pitchFamily="34" charset="0"/>
                <a:ea typeface="Adobe Gothic Std B" panose="020B0800000000000000"/>
                <a:cs typeface="Calibri" panose="020F0502020204030204" pitchFamily="34" charset="0"/>
              </a:rPr>
              <a:t>:</a:t>
            </a:r>
          </a:p>
          <a:p>
            <a:pPr marL="571500" indent="-571500" defTabSz="914400">
              <a:buFont typeface="Arial" panose="020B0604020202020204" pitchFamily="34" charset="0"/>
              <a:buChar char="•"/>
              <a:defRPr/>
            </a:pPr>
            <a:r>
              <a:rPr lang="de-DE" altLang="zh-CN" sz="3600" dirty="0" err="1">
                <a:solidFill>
                  <a:srgbClr val="00B050"/>
                </a:solidFill>
                <a:latin typeface="Calibri" panose="020F0502020204030204" pitchFamily="34" charset="0"/>
                <a:ea typeface="Adobe Gothic Std B" panose="020B0800000000000000"/>
                <a:cs typeface="Calibri" panose="020F0502020204030204" pitchFamily="34" charset="0"/>
              </a:rPr>
              <a:t>diffusion</a:t>
            </a:r>
            <a:endParaRPr lang="de-DE" altLang="zh-CN" sz="3600" dirty="0">
              <a:solidFill>
                <a:srgbClr val="00B050"/>
              </a:solidFill>
              <a:latin typeface="Calibri" panose="020F0502020204030204" pitchFamily="34" charset="0"/>
              <a:ea typeface="Adobe Gothic Std B" panose="020B080000000000000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0778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26" y="6248401"/>
            <a:ext cx="1566552" cy="42030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11</a:t>
            </a:fld>
            <a:endParaRPr lang="en-US"/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300070" y="737082"/>
            <a:ext cx="3209750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6175" y="167635"/>
            <a:ext cx="82435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altLang="zh-CN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Photochemical </a:t>
            </a:r>
            <a:r>
              <a:rPr lang="en-US" altLang="zh-CN" sz="2800" dirty="0">
                <a:solidFill>
                  <a:prstClr val="black"/>
                </a:solidFill>
                <a:cs typeface="Arial" panose="020B0604020202020204" pitchFamily="34" charset="0"/>
              </a:rPr>
              <a:t>Reaction And Diffusion (PRAD) </a:t>
            </a:r>
            <a:r>
              <a:rPr lang="en-US" altLang="zh-CN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model</a:t>
            </a:r>
            <a:endParaRPr lang="en-US" altLang="zh-CN" sz="2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46"/>
              <p:cNvSpPr txBox="1"/>
              <p:nvPr/>
            </p:nvSpPr>
            <p:spPr>
              <a:xfrm>
                <a:off x="6871723" y="1939677"/>
                <a:ext cx="4642472" cy="1694246"/>
              </a:xfrm>
              <a:prstGeom prst="rect">
                <a:avLst/>
              </a:prstGeom>
              <a:noFill/>
              <a:ln w="9525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altLang="zh-CN" dirty="0" smtClean="0">
                    <a:latin typeface="Calibri" panose="020F0502020204030204" pitchFamily="34" charset="0"/>
                  </a:rPr>
                  <a:t>For species except O</a:t>
                </a:r>
                <a:r>
                  <a:rPr lang="en-US" altLang="zh-CN" baseline="-25000" dirty="0" smtClean="0">
                    <a:latin typeface="Calibri" panose="020F0502020204030204" pitchFamily="34" charset="0"/>
                  </a:rPr>
                  <a:t>2</a:t>
                </a:r>
                <a:r>
                  <a:rPr lang="en-US" altLang="zh-CN" dirty="0" smtClean="0">
                    <a:latin typeface="Calibri" panose="020F0502020204030204" pitchFamily="34" charset="0"/>
                  </a:rPr>
                  <a:t>: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altLang="zh-CN" sz="170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=1 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−1,</m:t>
                    </m:r>
                    <m:r>
                      <a:rPr lang="en-US" altLang="zh-CN" sz="1700" b="0" i="0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=−4</m:t>
                    </m:r>
                    <m:r>
                      <a:rPr lang="zh-CN" altLang="en-US" sz="1700" b="0" i="1" smtClean="0">
                        <a:latin typeface="Cambria Math" panose="02040503050406030204" pitchFamily="18" charset="0"/>
                      </a:rPr>
                      <m:t>𝜋</m:t>
                    </m:r>
                    <m:sSubSup>
                      <m:sSubSupPr>
                        <m:ctrlP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>
                      <m:sSubPr>
                        <m:ctrlP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f>
                      <m:fPr>
                        <m:ctrlPr>
                          <a:rPr lang="en-US" altLang="zh-CN" sz="17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17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𝑣𝑜𝑙</m:t>
                            </m:r>
                          </m:e>
                          <m:sub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𝑣𝑜𝑙</m:t>
                            </m:r>
                          </m:e>
                          <m:sub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0.5(</m:t>
                        </m:r>
                        <m:sSub>
                          <m:sSubPr>
                            <m:ctrlP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altLang="zh-CN" sz="1700" dirty="0" smtClean="0">
                    <a:latin typeface="Calibri" panose="020F0502020204030204" pitchFamily="34" charset="0"/>
                  </a:rPr>
                  <a:t> </a:t>
                </a:r>
                <a:endParaRPr lang="en-US" altLang="zh-CN" sz="1700" i="1" dirty="0">
                  <a:latin typeface="Cambria Math" panose="02040503050406030204" pitchFamily="18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de-DE" altLang="zh-CN" sz="170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altLang="zh-CN" sz="1700" i="1" dirty="0" smtClean="0">
                    <a:latin typeface="Cambria Math" panose="020405030504060302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altLang="zh-CN" sz="17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17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文本框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723" y="1939677"/>
                <a:ext cx="4642472" cy="1694246"/>
              </a:xfrm>
              <a:prstGeom prst="rect">
                <a:avLst/>
              </a:prstGeom>
              <a:blipFill>
                <a:blip r:embed="rId4"/>
                <a:stretch>
                  <a:fillRect l="-916" t="-1429"/>
                </a:stretch>
              </a:blipFill>
              <a:ln w="9525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/>
          <p:cNvGrpSpPr/>
          <p:nvPr/>
        </p:nvGrpSpPr>
        <p:grpSpPr>
          <a:xfrm>
            <a:off x="-5638277" y="2248455"/>
            <a:ext cx="12960000" cy="12960000"/>
            <a:chOff x="-7669277" y="1557222"/>
            <a:chExt cx="12960000" cy="12960000"/>
          </a:xfrm>
          <a:solidFill>
            <a:sysClr val="windowText" lastClr="000000"/>
          </a:solidFill>
        </p:grpSpPr>
        <p:sp>
          <p:nvSpPr>
            <p:cNvPr id="60" name="Oval 59"/>
            <p:cNvSpPr/>
            <p:nvPr/>
          </p:nvSpPr>
          <p:spPr>
            <a:xfrm>
              <a:off x="-7669277" y="1557222"/>
              <a:ext cx="12960000" cy="12960000"/>
            </a:xfrm>
            <a:prstGeom prst="ellipse">
              <a:avLst/>
            </a:prstGeom>
            <a:solidFill>
              <a:srgbClr val="EAF2FA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-7219277" y="2007222"/>
              <a:ext cx="12060000" cy="12060000"/>
            </a:xfrm>
            <a:prstGeom prst="ellipse">
              <a:avLst/>
            </a:prstGeom>
            <a:solidFill>
              <a:srgbClr val="CADEF2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-6769277" y="2457222"/>
              <a:ext cx="11160000" cy="11160000"/>
            </a:xfrm>
            <a:prstGeom prst="ellipse">
              <a:avLst/>
            </a:prstGeom>
            <a:solidFill>
              <a:srgbClr val="98C0E4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-5690327" y="3538722"/>
              <a:ext cx="9000000" cy="9000000"/>
            </a:xfrm>
            <a:prstGeom prst="ellipse">
              <a:avLst/>
            </a:prstGeom>
            <a:solidFill>
              <a:srgbClr val="7CAFDE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-5150327" y="4078722"/>
              <a:ext cx="7920000" cy="7920000"/>
            </a:xfrm>
            <a:prstGeom prst="ellipse">
              <a:avLst/>
            </a:prstGeom>
            <a:solidFill>
              <a:srgbClr val="4D93D3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-4610327" y="4618722"/>
              <a:ext cx="6840000" cy="6840000"/>
            </a:xfrm>
            <a:prstGeom prst="ellipse">
              <a:avLst/>
            </a:prstGeom>
            <a:solidFill>
              <a:srgbClr val="317CC1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107772" y="2250704"/>
            <a:ext cx="9348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n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5637" y="2706016"/>
            <a:ext cx="10855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n-1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32391" y="3010958"/>
            <a:ext cx="10564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·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·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∙</a:t>
            </a:r>
            <a:endParaRPr kumimoji="0" lang="zh-CN" altLang="en-US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95024" y="4276520"/>
            <a:ext cx="11176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i+1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39138" y="4789869"/>
            <a:ext cx="859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</a:t>
            </a:r>
            <a:r>
              <a:rPr kumimoji="0" lang="en-US" altLang="zh-CN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03042" y="5271116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i-1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5" name="TextBox 84"/>
          <p:cNvSpPr txBox="1"/>
          <p:nvPr/>
        </p:nvSpPr>
        <p:spPr>
          <a:xfrm rot="1200000">
            <a:off x="2333375" y="2677411"/>
            <a:ext cx="1574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</a:t>
            </a:r>
          </a:p>
        </p:txBody>
      </p:sp>
      <p:sp>
        <p:nvSpPr>
          <p:cNvPr id="86" name="TextBox 85"/>
          <p:cNvSpPr txBox="1"/>
          <p:nvPr/>
        </p:nvSpPr>
        <p:spPr>
          <a:xfrm rot="1200000">
            <a:off x="2014311" y="3118512"/>
            <a:ext cx="1822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n-1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n-1</a:t>
            </a:r>
          </a:p>
        </p:txBody>
      </p:sp>
      <p:sp>
        <p:nvSpPr>
          <p:cNvPr id="87" name="TextBox 86"/>
          <p:cNvSpPr txBox="1"/>
          <p:nvPr/>
        </p:nvSpPr>
        <p:spPr>
          <a:xfrm rot="1200000">
            <a:off x="1637310" y="4666567"/>
            <a:ext cx="1822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i+1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i+1</a:t>
            </a:r>
          </a:p>
        </p:txBody>
      </p:sp>
      <p:sp>
        <p:nvSpPr>
          <p:cNvPr id="88" name="TextBox 87"/>
          <p:cNvSpPr txBox="1"/>
          <p:nvPr/>
        </p:nvSpPr>
        <p:spPr>
          <a:xfrm rot="1260000">
            <a:off x="1632576" y="5147024"/>
            <a:ext cx="1486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</a:t>
            </a:r>
            <a:endParaRPr kumimoji="0" lang="en-US" sz="2000" b="0" i="0" u="none" strike="noStrike" kern="0" cap="none" spc="0" normalizeH="0" baseline="-25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9" name="TextBox 88"/>
          <p:cNvSpPr txBox="1"/>
          <p:nvPr/>
        </p:nvSpPr>
        <p:spPr>
          <a:xfrm rot="1260000">
            <a:off x="1300446" y="5653163"/>
            <a:ext cx="1822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i-1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i-1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2923265" y="4066730"/>
            <a:ext cx="2818516" cy="2647797"/>
            <a:chOff x="2923265" y="4066730"/>
            <a:chExt cx="2818516" cy="2647797"/>
          </a:xfrm>
        </p:grpSpPr>
        <p:cxnSp>
          <p:nvCxnSpPr>
            <p:cNvPr id="40" name="Straight Arrow Connector 39"/>
            <p:cNvCxnSpPr>
              <a:cxnSpLocks noChangeAspect="1"/>
            </p:cNvCxnSpPr>
            <p:nvPr/>
          </p:nvCxnSpPr>
          <p:spPr>
            <a:xfrm rot="4980000" flipH="1" flipV="1">
              <a:off x="2989355" y="6036769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42" name="Straight Arrow Connector 41"/>
            <p:cNvCxnSpPr>
              <a:cxnSpLocks noChangeAspect="1"/>
            </p:cNvCxnSpPr>
            <p:nvPr/>
          </p:nvCxnSpPr>
          <p:spPr>
            <a:xfrm rot="4980000" flipH="1" flipV="1">
              <a:off x="4665576" y="4000640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43" name="Straight Arrow Connector 42"/>
            <p:cNvCxnSpPr>
              <a:cxnSpLocks noChangeAspect="1"/>
            </p:cNvCxnSpPr>
            <p:nvPr/>
          </p:nvCxnSpPr>
          <p:spPr>
            <a:xfrm rot="5040000" flipH="1" flipV="1">
              <a:off x="5225496" y="5405351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44" name="Straight Arrow Connector 43"/>
            <p:cNvCxnSpPr>
              <a:cxnSpLocks noChangeAspect="1"/>
            </p:cNvCxnSpPr>
            <p:nvPr/>
          </p:nvCxnSpPr>
          <p:spPr>
            <a:xfrm rot="5100000" flipH="1" flipV="1">
              <a:off x="3775034" y="6083537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45" name="Straight Arrow Connector 44"/>
            <p:cNvCxnSpPr>
              <a:cxnSpLocks noChangeAspect="1"/>
            </p:cNvCxnSpPr>
            <p:nvPr/>
          </p:nvCxnSpPr>
          <p:spPr>
            <a:xfrm rot="4800000" flipH="1" flipV="1">
              <a:off x="3525624" y="5034142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sp>
          <p:nvSpPr>
            <p:cNvPr id="47" name="矩形 35"/>
            <p:cNvSpPr/>
            <p:nvPr/>
          </p:nvSpPr>
          <p:spPr>
            <a:xfrm>
              <a:off x="4695981" y="4234648"/>
              <a:ext cx="52290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n-1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矩形 35"/>
            <p:cNvSpPr/>
            <p:nvPr/>
          </p:nvSpPr>
          <p:spPr>
            <a:xfrm>
              <a:off x="5218881" y="5670014"/>
              <a:ext cx="52290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n-2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矩形 35"/>
            <p:cNvSpPr/>
            <p:nvPr/>
          </p:nvSpPr>
          <p:spPr>
            <a:xfrm>
              <a:off x="3573790" y="5304142"/>
              <a:ext cx="50206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i+1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矩形 35"/>
            <p:cNvSpPr/>
            <p:nvPr/>
          </p:nvSpPr>
          <p:spPr>
            <a:xfrm>
              <a:off x="3821807" y="6283640"/>
              <a:ext cx="31451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矩形 35"/>
            <p:cNvSpPr/>
            <p:nvPr/>
          </p:nvSpPr>
          <p:spPr>
            <a:xfrm>
              <a:off x="3003150" y="6270605"/>
              <a:ext cx="46679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i-1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351639" y="1177267"/>
            <a:ext cx="16826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de-DE" altLang="zh-CN" sz="3200" dirty="0" smtClean="0">
                <a:solidFill>
                  <a:srgbClr val="00B050"/>
                </a:solidFill>
                <a:latin typeface="Calibri" panose="020F0502020204030204" pitchFamily="34" charset="0"/>
                <a:ea typeface="Adobe Gothic Std B" panose="020B0800000000000000"/>
                <a:cs typeface="Calibri" panose="020F0502020204030204" pitchFamily="34" charset="0"/>
              </a:rPr>
              <a:t>Diffusion</a:t>
            </a:r>
            <a:endParaRPr lang="de-DE" altLang="zh-CN" dirty="0">
              <a:solidFill>
                <a:srgbClr val="00B050"/>
              </a:solidFill>
              <a:latin typeface="Calibri" panose="020F0502020204030204" pitchFamily="34" charset="0"/>
              <a:ea typeface="Adobe Gothic Std B" panose="020B080000000000000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7211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26" y="6248401"/>
            <a:ext cx="1566552" cy="42030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12</a:t>
            </a:fld>
            <a:endParaRPr lang="en-US"/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300070" y="737082"/>
            <a:ext cx="3209750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6175" y="167635"/>
            <a:ext cx="82435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altLang="zh-CN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Photochemical </a:t>
            </a:r>
            <a:r>
              <a:rPr lang="en-US" altLang="zh-CN" sz="2800" dirty="0">
                <a:solidFill>
                  <a:prstClr val="black"/>
                </a:solidFill>
                <a:cs typeface="Arial" panose="020B0604020202020204" pitchFamily="34" charset="0"/>
              </a:rPr>
              <a:t>Reaction And Diffusion (PRAD) </a:t>
            </a:r>
            <a:r>
              <a:rPr lang="en-US" altLang="zh-CN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model</a:t>
            </a:r>
            <a:endParaRPr lang="en-US" altLang="zh-CN" sz="2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本框 46"/>
              <p:cNvSpPr txBox="1"/>
              <p:nvPr/>
            </p:nvSpPr>
            <p:spPr>
              <a:xfrm>
                <a:off x="6871723" y="1939677"/>
                <a:ext cx="4642472" cy="1875578"/>
              </a:xfrm>
              <a:prstGeom prst="rect">
                <a:avLst/>
              </a:prstGeom>
              <a:noFill/>
              <a:ln w="9525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altLang="zh-CN" dirty="0" smtClean="0">
                    <a:latin typeface="Calibri" panose="020F0502020204030204" pitchFamily="34" charset="0"/>
                  </a:rPr>
                  <a:t>For species except O</a:t>
                </a:r>
                <a:r>
                  <a:rPr lang="en-US" altLang="zh-CN" baseline="-25000" dirty="0" smtClean="0">
                    <a:latin typeface="Calibri" panose="020F0502020204030204" pitchFamily="34" charset="0"/>
                  </a:rPr>
                  <a:t>2</a:t>
                </a:r>
                <a:r>
                  <a:rPr lang="en-US" altLang="zh-CN" dirty="0" smtClean="0">
                    <a:latin typeface="Calibri" panose="020F0502020204030204" pitchFamily="34" charset="0"/>
                  </a:rPr>
                  <a:t>: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altLang="zh-CN" sz="170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=1 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−1,</m:t>
                    </m:r>
                    <m:r>
                      <a:rPr lang="en-US" altLang="zh-CN" sz="1700" b="0" i="0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=−4</m:t>
                    </m:r>
                    <m:r>
                      <a:rPr lang="zh-CN" altLang="en-US" sz="1700" b="0" i="1" smtClean="0">
                        <a:latin typeface="Cambria Math" panose="02040503050406030204" pitchFamily="18" charset="0"/>
                      </a:rPr>
                      <m:t>𝜋</m:t>
                    </m:r>
                    <m:sSubSup>
                      <m:sSubSupPr>
                        <m:ctrlP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>
                      <m:sSubPr>
                        <m:ctrlP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f>
                      <m:fPr>
                        <m:ctrlPr>
                          <a:rPr lang="en-US" altLang="zh-CN" sz="17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17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𝑣𝑜𝑙</m:t>
                            </m:r>
                          </m:e>
                          <m:sub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𝑣𝑜𝑙</m:t>
                            </m:r>
                          </m:e>
                          <m:sub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0.5(</m:t>
                        </m:r>
                        <m:sSub>
                          <m:sSubPr>
                            <m:ctrlP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altLang="zh-CN" sz="1700" dirty="0" smtClean="0">
                    <a:latin typeface="Calibri" panose="020F0502020204030204" pitchFamily="34" charset="0"/>
                  </a:rPr>
                  <a:t> </a:t>
                </a:r>
                <a:endParaRPr lang="en-US" altLang="zh-CN" sz="1700" i="1" dirty="0">
                  <a:latin typeface="Cambria Math" panose="02040503050406030204" pitchFamily="18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altLang="zh-CN" sz="17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CN" sz="17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sz="17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de-DE" altLang="zh-CN" sz="1700" b="0" i="1" smtClean="0"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n-US" altLang="zh-CN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altLang="zh-CN" sz="17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sz="17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1700" i="1">
                        <a:latin typeface="Cambria Math" panose="02040503050406030204" pitchFamily="18" charset="0"/>
                      </a:rPr>
                      <m:t>4</m:t>
                    </m:r>
                    <m:r>
                      <a:rPr lang="zh-CN" altLang="en-US" sz="1700" i="1">
                        <a:latin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en-US" altLang="zh-CN" sz="17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altLang="zh-CN" sz="17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n-US" altLang="zh-CN" sz="17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(0−</m:t>
                    </m:r>
                    <m:f>
                      <m:fPr>
                        <m:ctrlPr>
                          <a:rPr lang="en-US" altLang="zh-CN" sz="17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17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altLang="zh-CN" sz="17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𝑣𝑜𝑙</m:t>
                            </m:r>
                          </m:e>
                          <m:sub>
                            <m:r>
                              <a:rPr lang="de-DE" altLang="zh-CN" sz="17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𝐻𝑅𝑇</m:t>
                        </m:r>
                      </m:den>
                    </m:f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1700" i="1" dirty="0" smtClean="0">
                    <a:latin typeface="Cambria Math" panose="020405030504060302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altLang="zh-CN" sz="17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1700" dirty="0">
                  <a:latin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8" name="文本框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723" y="1939677"/>
                <a:ext cx="4642472" cy="1875578"/>
              </a:xfrm>
              <a:prstGeom prst="rect">
                <a:avLst/>
              </a:prstGeom>
              <a:blipFill>
                <a:blip r:embed="rId4"/>
                <a:stretch>
                  <a:fillRect l="-916" t="-1290"/>
                </a:stretch>
              </a:blipFill>
              <a:ln w="9525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/>
          <p:cNvGrpSpPr/>
          <p:nvPr/>
        </p:nvGrpSpPr>
        <p:grpSpPr>
          <a:xfrm>
            <a:off x="-5638277" y="2248455"/>
            <a:ext cx="12960000" cy="12960000"/>
            <a:chOff x="-7669277" y="1557222"/>
            <a:chExt cx="12960000" cy="12960000"/>
          </a:xfrm>
          <a:solidFill>
            <a:sysClr val="windowText" lastClr="000000"/>
          </a:solidFill>
        </p:grpSpPr>
        <p:sp>
          <p:nvSpPr>
            <p:cNvPr id="60" name="Oval 59"/>
            <p:cNvSpPr/>
            <p:nvPr/>
          </p:nvSpPr>
          <p:spPr>
            <a:xfrm>
              <a:off x="-7669277" y="1557222"/>
              <a:ext cx="12960000" cy="12960000"/>
            </a:xfrm>
            <a:prstGeom prst="ellipse">
              <a:avLst/>
            </a:prstGeom>
            <a:solidFill>
              <a:srgbClr val="EAF2FA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-7219277" y="2007222"/>
              <a:ext cx="12060000" cy="12060000"/>
            </a:xfrm>
            <a:prstGeom prst="ellipse">
              <a:avLst/>
            </a:prstGeom>
            <a:solidFill>
              <a:srgbClr val="CADEF2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-6769277" y="2457222"/>
              <a:ext cx="11160000" cy="11160000"/>
            </a:xfrm>
            <a:prstGeom prst="ellipse">
              <a:avLst/>
            </a:prstGeom>
            <a:solidFill>
              <a:srgbClr val="98C0E4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-5690327" y="3538722"/>
              <a:ext cx="9000000" cy="9000000"/>
            </a:xfrm>
            <a:prstGeom prst="ellipse">
              <a:avLst/>
            </a:prstGeom>
            <a:solidFill>
              <a:srgbClr val="7CAFDE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-5150327" y="4078722"/>
              <a:ext cx="7920000" cy="7920000"/>
            </a:xfrm>
            <a:prstGeom prst="ellipse">
              <a:avLst/>
            </a:prstGeom>
            <a:solidFill>
              <a:srgbClr val="4D93D3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-4610327" y="4618722"/>
              <a:ext cx="6840000" cy="6840000"/>
            </a:xfrm>
            <a:prstGeom prst="ellipse">
              <a:avLst/>
            </a:prstGeom>
            <a:solidFill>
              <a:srgbClr val="317CC1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107772" y="2250704"/>
            <a:ext cx="9348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n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5637" y="2706016"/>
            <a:ext cx="10855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n-1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32391" y="3010958"/>
            <a:ext cx="10564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·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·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∙</a:t>
            </a:r>
            <a:endParaRPr kumimoji="0" lang="zh-CN" altLang="en-US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95024" y="4276520"/>
            <a:ext cx="11176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i+1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39138" y="4789869"/>
            <a:ext cx="859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</a:t>
            </a:r>
            <a:r>
              <a:rPr kumimoji="0" lang="en-US" altLang="zh-CN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03042" y="5271116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i-1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5" name="TextBox 84"/>
          <p:cNvSpPr txBox="1"/>
          <p:nvPr/>
        </p:nvSpPr>
        <p:spPr>
          <a:xfrm rot="1200000">
            <a:off x="2333375" y="2677411"/>
            <a:ext cx="1574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</a:t>
            </a:r>
          </a:p>
        </p:txBody>
      </p:sp>
      <p:sp>
        <p:nvSpPr>
          <p:cNvPr id="86" name="TextBox 85"/>
          <p:cNvSpPr txBox="1"/>
          <p:nvPr/>
        </p:nvSpPr>
        <p:spPr>
          <a:xfrm rot="1200000">
            <a:off x="2014311" y="3118512"/>
            <a:ext cx="1822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n-1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n-1</a:t>
            </a:r>
          </a:p>
        </p:txBody>
      </p:sp>
      <p:sp>
        <p:nvSpPr>
          <p:cNvPr id="87" name="TextBox 86"/>
          <p:cNvSpPr txBox="1"/>
          <p:nvPr/>
        </p:nvSpPr>
        <p:spPr>
          <a:xfrm rot="1200000">
            <a:off x="1637310" y="4666567"/>
            <a:ext cx="1822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i+1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i+1</a:t>
            </a:r>
          </a:p>
        </p:txBody>
      </p:sp>
      <p:sp>
        <p:nvSpPr>
          <p:cNvPr id="88" name="TextBox 87"/>
          <p:cNvSpPr txBox="1"/>
          <p:nvPr/>
        </p:nvSpPr>
        <p:spPr>
          <a:xfrm rot="1260000">
            <a:off x="1632576" y="5147024"/>
            <a:ext cx="1486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</a:t>
            </a:r>
            <a:endParaRPr kumimoji="0" lang="en-US" sz="2000" b="0" i="0" u="none" strike="noStrike" kern="0" cap="none" spc="0" normalizeH="0" baseline="-25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9" name="TextBox 88"/>
          <p:cNvSpPr txBox="1"/>
          <p:nvPr/>
        </p:nvSpPr>
        <p:spPr>
          <a:xfrm rot="1260000">
            <a:off x="1300446" y="5653163"/>
            <a:ext cx="1822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i-1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i-1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2923265" y="4066730"/>
            <a:ext cx="3103391" cy="2647797"/>
            <a:chOff x="2923265" y="4066730"/>
            <a:chExt cx="3103391" cy="2647797"/>
          </a:xfrm>
        </p:grpSpPr>
        <p:cxnSp>
          <p:nvCxnSpPr>
            <p:cNvPr id="50" name="Straight Arrow Connector 49"/>
            <p:cNvCxnSpPr>
              <a:cxnSpLocks noChangeAspect="1"/>
            </p:cNvCxnSpPr>
            <p:nvPr/>
          </p:nvCxnSpPr>
          <p:spPr>
            <a:xfrm rot="4980000" flipH="1" flipV="1">
              <a:off x="2989355" y="6036769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1" name="Straight Arrow Connector 50"/>
            <p:cNvCxnSpPr>
              <a:cxnSpLocks noChangeAspect="1"/>
            </p:cNvCxnSpPr>
            <p:nvPr/>
          </p:nvCxnSpPr>
          <p:spPr>
            <a:xfrm rot="5160000" flipH="1" flipV="1">
              <a:off x="5552746" y="4227401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2" name="Straight Arrow Connector 51"/>
            <p:cNvCxnSpPr>
              <a:cxnSpLocks noChangeAspect="1"/>
            </p:cNvCxnSpPr>
            <p:nvPr/>
          </p:nvCxnSpPr>
          <p:spPr>
            <a:xfrm rot="4980000" flipH="1" flipV="1">
              <a:off x="4665576" y="4000640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3" name="Straight Arrow Connector 52"/>
            <p:cNvCxnSpPr>
              <a:cxnSpLocks noChangeAspect="1"/>
            </p:cNvCxnSpPr>
            <p:nvPr/>
          </p:nvCxnSpPr>
          <p:spPr>
            <a:xfrm rot="5040000" flipH="1" flipV="1">
              <a:off x="5225496" y="5405351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4" name="Straight Arrow Connector 53"/>
            <p:cNvCxnSpPr>
              <a:cxnSpLocks noChangeAspect="1"/>
            </p:cNvCxnSpPr>
            <p:nvPr/>
          </p:nvCxnSpPr>
          <p:spPr>
            <a:xfrm rot="5100000" flipH="1" flipV="1">
              <a:off x="3775034" y="6083537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5" name="Straight Arrow Connector 54"/>
            <p:cNvCxnSpPr>
              <a:cxnSpLocks noChangeAspect="1"/>
            </p:cNvCxnSpPr>
            <p:nvPr/>
          </p:nvCxnSpPr>
          <p:spPr>
            <a:xfrm rot="4800000" flipH="1" flipV="1">
              <a:off x="3525624" y="5034142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sp>
          <p:nvSpPr>
            <p:cNvPr id="56" name="矩形 35"/>
            <p:cNvSpPr/>
            <p:nvPr/>
          </p:nvSpPr>
          <p:spPr>
            <a:xfrm>
              <a:off x="5614497" y="4444938"/>
              <a:ext cx="37061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矩形 35"/>
            <p:cNvSpPr/>
            <p:nvPr/>
          </p:nvSpPr>
          <p:spPr>
            <a:xfrm>
              <a:off x="4695981" y="4234648"/>
              <a:ext cx="52290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n-1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矩形 35"/>
            <p:cNvSpPr/>
            <p:nvPr/>
          </p:nvSpPr>
          <p:spPr>
            <a:xfrm>
              <a:off x="5218881" y="5670014"/>
              <a:ext cx="52290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n-2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矩形 35"/>
            <p:cNvSpPr/>
            <p:nvPr/>
          </p:nvSpPr>
          <p:spPr>
            <a:xfrm>
              <a:off x="3573790" y="5304142"/>
              <a:ext cx="50206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i+1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矩形 35"/>
            <p:cNvSpPr/>
            <p:nvPr/>
          </p:nvSpPr>
          <p:spPr>
            <a:xfrm>
              <a:off x="3821807" y="6283640"/>
              <a:ext cx="31451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矩形 35"/>
            <p:cNvSpPr/>
            <p:nvPr/>
          </p:nvSpPr>
          <p:spPr>
            <a:xfrm>
              <a:off x="3003150" y="6270605"/>
              <a:ext cx="46679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i-1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8351639" y="1177267"/>
            <a:ext cx="16826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de-DE" altLang="zh-CN" sz="3200" dirty="0" smtClean="0">
                <a:solidFill>
                  <a:srgbClr val="00B050"/>
                </a:solidFill>
                <a:latin typeface="Calibri" panose="020F0502020204030204" pitchFamily="34" charset="0"/>
                <a:ea typeface="Adobe Gothic Std B" panose="020B0800000000000000"/>
                <a:cs typeface="Calibri" panose="020F0502020204030204" pitchFamily="34" charset="0"/>
              </a:rPr>
              <a:t>Diffusion</a:t>
            </a:r>
            <a:endParaRPr lang="de-DE" altLang="zh-CN" dirty="0">
              <a:solidFill>
                <a:srgbClr val="00B050"/>
              </a:solidFill>
              <a:latin typeface="Calibri" panose="020F0502020204030204" pitchFamily="34" charset="0"/>
              <a:ea typeface="Adobe Gothic Std B" panose="020B080000000000000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313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26" y="6248401"/>
            <a:ext cx="1566552" cy="42030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13</a:t>
            </a:fld>
            <a:endParaRPr lang="en-US"/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300070" y="737082"/>
            <a:ext cx="3209750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6175" y="167635"/>
            <a:ext cx="82435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altLang="zh-CN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Photochemical </a:t>
            </a:r>
            <a:r>
              <a:rPr lang="en-US" altLang="zh-CN" sz="2800" dirty="0">
                <a:solidFill>
                  <a:prstClr val="black"/>
                </a:solidFill>
                <a:cs typeface="Arial" panose="020B0604020202020204" pitchFamily="34" charset="0"/>
              </a:rPr>
              <a:t>Reaction And Diffusion (PRAD) </a:t>
            </a:r>
            <a:r>
              <a:rPr lang="en-US" altLang="zh-CN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model</a:t>
            </a:r>
            <a:endParaRPr lang="en-US" altLang="zh-CN" sz="2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本框 46"/>
              <p:cNvSpPr txBox="1"/>
              <p:nvPr/>
            </p:nvSpPr>
            <p:spPr>
              <a:xfrm>
                <a:off x="6871723" y="1939677"/>
                <a:ext cx="4642472" cy="1875578"/>
              </a:xfrm>
              <a:prstGeom prst="rect">
                <a:avLst/>
              </a:prstGeom>
              <a:noFill/>
              <a:ln w="9525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altLang="zh-CN" dirty="0" smtClean="0">
                    <a:latin typeface="Calibri" panose="020F0502020204030204" pitchFamily="34" charset="0"/>
                  </a:rPr>
                  <a:t>For species except O</a:t>
                </a:r>
                <a:r>
                  <a:rPr lang="en-US" altLang="zh-CN" baseline="-25000" dirty="0" smtClean="0">
                    <a:latin typeface="Calibri" panose="020F0502020204030204" pitchFamily="34" charset="0"/>
                  </a:rPr>
                  <a:t>2</a:t>
                </a:r>
                <a:r>
                  <a:rPr lang="en-US" altLang="zh-CN" dirty="0" smtClean="0">
                    <a:latin typeface="Calibri" panose="020F0502020204030204" pitchFamily="34" charset="0"/>
                  </a:rPr>
                  <a:t>: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altLang="zh-CN" sz="170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=1 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−1,</m:t>
                    </m:r>
                    <m:r>
                      <a:rPr lang="en-US" altLang="zh-CN" sz="1700" b="0" i="0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=−4</m:t>
                    </m:r>
                    <m:r>
                      <a:rPr lang="zh-CN" altLang="en-US" sz="1700" b="0" i="1" smtClean="0">
                        <a:latin typeface="Cambria Math" panose="02040503050406030204" pitchFamily="18" charset="0"/>
                      </a:rPr>
                      <m:t>𝜋</m:t>
                    </m:r>
                    <m:sSubSup>
                      <m:sSubSupPr>
                        <m:ctrlP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>
                      <m:sSubPr>
                        <m:ctrlP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f>
                      <m:fPr>
                        <m:ctrlPr>
                          <a:rPr lang="en-US" altLang="zh-CN" sz="17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17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𝑣𝑜𝑙</m:t>
                            </m:r>
                          </m:e>
                          <m:sub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𝑣𝑜𝑙</m:t>
                            </m:r>
                          </m:e>
                          <m:sub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0.5(</m:t>
                        </m:r>
                        <m:sSub>
                          <m:sSubPr>
                            <m:ctrlP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altLang="zh-CN" sz="1700" dirty="0" smtClean="0">
                    <a:latin typeface="Calibri" panose="020F0502020204030204" pitchFamily="34" charset="0"/>
                  </a:rPr>
                  <a:t> </a:t>
                </a:r>
                <a:endParaRPr lang="en-US" altLang="zh-CN" sz="1700" i="1" dirty="0">
                  <a:latin typeface="Cambria Math" panose="02040503050406030204" pitchFamily="18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altLang="zh-CN" sz="17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CN" sz="17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sz="17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de-DE" altLang="zh-CN" sz="1700" b="0" i="1" smtClean="0"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altLang="zh-CN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altLang="zh-CN" sz="17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sz="17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1700" i="1">
                        <a:latin typeface="Cambria Math" panose="02040503050406030204" pitchFamily="18" charset="0"/>
                      </a:rPr>
                      <m:t>4</m:t>
                    </m:r>
                    <m:r>
                      <a:rPr lang="zh-CN" altLang="en-US" sz="1700" i="1">
                        <a:latin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en-US" altLang="zh-CN" sz="17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altLang="zh-CN" sz="17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n-US" altLang="zh-CN" sz="17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(0−</m:t>
                    </m:r>
                    <m:f>
                      <m:fPr>
                        <m:ctrlPr>
                          <a:rPr lang="en-US" altLang="zh-CN" sz="17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17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altLang="zh-CN" sz="17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𝑣𝑜𝑙</m:t>
                            </m:r>
                          </m:e>
                          <m:sub>
                            <m:r>
                              <a:rPr lang="de-DE" altLang="zh-CN" sz="17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𝐻𝑅𝑇</m:t>
                        </m:r>
                      </m:den>
                    </m:f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1700" i="1" dirty="0" smtClean="0">
                    <a:latin typeface="Cambria Math" panose="020405030504060302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17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CN" sz="1700" i="1">
                          <a:latin typeface="Cambria Math" panose="02040503050406030204" pitchFamily="18" charset="0"/>
                        </a:rPr>
                        <m:t>=1 </m:t>
                      </m:r>
                      <m:r>
                        <a:rPr lang="en-US" altLang="zh-CN" sz="1700" i="1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altLang="zh-CN" sz="17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7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CN" sz="17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17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altLang="zh-CN" sz="17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1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CN" sz="17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17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17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17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7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17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17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altLang="zh-CN" sz="17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1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7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17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CN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CN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altLang="zh-CN" sz="1700" dirty="0">
                  <a:latin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8" name="文本框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723" y="1939677"/>
                <a:ext cx="4642472" cy="1875578"/>
              </a:xfrm>
              <a:prstGeom prst="rect">
                <a:avLst/>
              </a:prstGeom>
              <a:blipFill>
                <a:blip r:embed="rId4"/>
                <a:stretch>
                  <a:fillRect l="-916" t="-1290"/>
                </a:stretch>
              </a:blipFill>
              <a:ln w="9525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/>
          <p:cNvGrpSpPr/>
          <p:nvPr/>
        </p:nvGrpSpPr>
        <p:grpSpPr>
          <a:xfrm>
            <a:off x="-5638277" y="2248455"/>
            <a:ext cx="12960000" cy="12960000"/>
            <a:chOff x="-7669277" y="1557222"/>
            <a:chExt cx="12960000" cy="12960000"/>
          </a:xfrm>
          <a:solidFill>
            <a:sysClr val="windowText" lastClr="000000"/>
          </a:solidFill>
        </p:grpSpPr>
        <p:sp>
          <p:nvSpPr>
            <p:cNvPr id="60" name="Oval 59"/>
            <p:cNvSpPr/>
            <p:nvPr/>
          </p:nvSpPr>
          <p:spPr>
            <a:xfrm>
              <a:off x="-7669277" y="1557222"/>
              <a:ext cx="12960000" cy="12960000"/>
            </a:xfrm>
            <a:prstGeom prst="ellipse">
              <a:avLst/>
            </a:prstGeom>
            <a:solidFill>
              <a:srgbClr val="EAF2FA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-7219277" y="2007222"/>
              <a:ext cx="12060000" cy="12060000"/>
            </a:xfrm>
            <a:prstGeom prst="ellipse">
              <a:avLst/>
            </a:prstGeom>
            <a:solidFill>
              <a:srgbClr val="CADEF2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-6769277" y="2457222"/>
              <a:ext cx="11160000" cy="11160000"/>
            </a:xfrm>
            <a:prstGeom prst="ellipse">
              <a:avLst/>
            </a:prstGeom>
            <a:solidFill>
              <a:srgbClr val="98C0E4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-5690327" y="3538722"/>
              <a:ext cx="9000000" cy="9000000"/>
            </a:xfrm>
            <a:prstGeom prst="ellipse">
              <a:avLst/>
            </a:prstGeom>
            <a:solidFill>
              <a:srgbClr val="7CAFDE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-5150327" y="4078722"/>
              <a:ext cx="7920000" cy="7920000"/>
            </a:xfrm>
            <a:prstGeom prst="ellipse">
              <a:avLst/>
            </a:prstGeom>
            <a:solidFill>
              <a:srgbClr val="4D93D3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-4610327" y="4618722"/>
              <a:ext cx="6840000" cy="6840000"/>
            </a:xfrm>
            <a:prstGeom prst="ellipse">
              <a:avLst/>
            </a:prstGeom>
            <a:solidFill>
              <a:srgbClr val="317CC1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107772" y="2250704"/>
            <a:ext cx="9348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n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5637" y="2706016"/>
            <a:ext cx="10855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n-1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32391" y="3010958"/>
            <a:ext cx="10564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·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·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∙</a:t>
            </a:r>
            <a:endParaRPr kumimoji="0" lang="zh-CN" altLang="en-US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95024" y="4276520"/>
            <a:ext cx="11176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i+1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39138" y="4789869"/>
            <a:ext cx="859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</a:t>
            </a:r>
            <a:r>
              <a:rPr kumimoji="0" lang="en-US" altLang="zh-CN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03042" y="5271116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i-1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5" name="TextBox 84"/>
          <p:cNvSpPr txBox="1"/>
          <p:nvPr/>
        </p:nvSpPr>
        <p:spPr>
          <a:xfrm rot="1200000">
            <a:off x="2333375" y="2677411"/>
            <a:ext cx="1574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</a:t>
            </a:r>
          </a:p>
        </p:txBody>
      </p:sp>
      <p:sp>
        <p:nvSpPr>
          <p:cNvPr id="86" name="TextBox 85"/>
          <p:cNvSpPr txBox="1"/>
          <p:nvPr/>
        </p:nvSpPr>
        <p:spPr>
          <a:xfrm rot="1200000">
            <a:off x="2014311" y="3118512"/>
            <a:ext cx="1822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n-1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n-1</a:t>
            </a:r>
          </a:p>
        </p:txBody>
      </p:sp>
      <p:sp>
        <p:nvSpPr>
          <p:cNvPr id="87" name="TextBox 86"/>
          <p:cNvSpPr txBox="1"/>
          <p:nvPr/>
        </p:nvSpPr>
        <p:spPr>
          <a:xfrm rot="1200000">
            <a:off x="1637310" y="4666567"/>
            <a:ext cx="1822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i+1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i+1</a:t>
            </a:r>
          </a:p>
        </p:txBody>
      </p:sp>
      <p:sp>
        <p:nvSpPr>
          <p:cNvPr id="88" name="TextBox 87"/>
          <p:cNvSpPr txBox="1"/>
          <p:nvPr/>
        </p:nvSpPr>
        <p:spPr>
          <a:xfrm rot="1260000">
            <a:off x="1632576" y="5147024"/>
            <a:ext cx="1486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</a:t>
            </a:r>
            <a:endParaRPr kumimoji="0" lang="en-US" sz="2000" b="0" i="0" u="none" strike="noStrike" kern="0" cap="none" spc="0" normalizeH="0" baseline="-25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9" name="TextBox 88"/>
          <p:cNvSpPr txBox="1"/>
          <p:nvPr/>
        </p:nvSpPr>
        <p:spPr>
          <a:xfrm rot="1260000">
            <a:off x="1300446" y="5653163"/>
            <a:ext cx="1822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i-1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i-1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2923265" y="4066730"/>
            <a:ext cx="3103391" cy="2647797"/>
            <a:chOff x="2923265" y="4066730"/>
            <a:chExt cx="3103391" cy="2647797"/>
          </a:xfrm>
        </p:grpSpPr>
        <p:cxnSp>
          <p:nvCxnSpPr>
            <p:cNvPr id="50" name="Straight Arrow Connector 49"/>
            <p:cNvCxnSpPr>
              <a:cxnSpLocks noChangeAspect="1"/>
            </p:cNvCxnSpPr>
            <p:nvPr/>
          </p:nvCxnSpPr>
          <p:spPr>
            <a:xfrm rot="4980000" flipH="1" flipV="1">
              <a:off x="2989355" y="6036769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1" name="Straight Arrow Connector 50"/>
            <p:cNvCxnSpPr>
              <a:cxnSpLocks noChangeAspect="1"/>
            </p:cNvCxnSpPr>
            <p:nvPr/>
          </p:nvCxnSpPr>
          <p:spPr>
            <a:xfrm rot="5160000" flipH="1" flipV="1">
              <a:off x="5552746" y="4227401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2" name="Straight Arrow Connector 51"/>
            <p:cNvCxnSpPr>
              <a:cxnSpLocks noChangeAspect="1"/>
            </p:cNvCxnSpPr>
            <p:nvPr/>
          </p:nvCxnSpPr>
          <p:spPr>
            <a:xfrm rot="4980000" flipH="1" flipV="1">
              <a:off x="4665576" y="4000640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3" name="Straight Arrow Connector 52"/>
            <p:cNvCxnSpPr>
              <a:cxnSpLocks noChangeAspect="1"/>
            </p:cNvCxnSpPr>
            <p:nvPr/>
          </p:nvCxnSpPr>
          <p:spPr>
            <a:xfrm rot="5040000" flipH="1" flipV="1">
              <a:off x="5225496" y="5405351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4" name="Straight Arrow Connector 53"/>
            <p:cNvCxnSpPr>
              <a:cxnSpLocks noChangeAspect="1"/>
            </p:cNvCxnSpPr>
            <p:nvPr/>
          </p:nvCxnSpPr>
          <p:spPr>
            <a:xfrm rot="5100000" flipH="1" flipV="1">
              <a:off x="3775034" y="6083537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5" name="Straight Arrow Connector 54"/>
            <p:cNvCxnSpPr>
              <a:cxnSpLocks noChangeAspect="1"/>
            </p:cNvCxnSpPr>
            <p:nvPr/>
          </p:nvCxnSpPr>
          <p:spPr>
            <a:xfrm rot="4800000" flipH="1" flipV="1">
              <a:off x="3525624" y="5034142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sp>
          <p:nvSpPr>
            <p:cNvPr id="56" name="矩形 35"/>
            <p:cNvSpPr/>
            <p:nvPr/>
          </p:nvSpPr>
          <p:spPr>
            <a:xfrm>
              <a:off x="5614497" y="4444938"/>
              <a:ext cx="37061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矩形 35"/>
            <p:cNvSpPr/>
            <p:nvPr/>
          </p:nvSpPr>
          <p:spPr>
            <a:xfrm>
              <a:off x="4695981" y="4234648"/>
              <a:ext cx="52290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n-1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矩形 35"/>
            <p:cNvSpPr/>
            <p:nvPr/>
          </p:nvSpPr>
          <p:spPr>
            <a:xfrm>
              <a:off x="5218881" y="5670014"/>
              <a:ext cx="52290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n-2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矩形 35"/>
            <p:cNvSpPr/>
            <p:nvPr/>
          </p:nvSpPr>
          <p:spPr>
            <a:xfrm>
              <a:off x="3573790" y="5304142"/>
              <a:ext cx="50206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i+1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矩形 35"/>
            <p:cNvSpPr/>
            <p:nvPr/>
          </p:nvSpPr>
          <p:spPr>
            <a:xfrm>
              <a:off x="3821807" y="6283640"/>
              <a:ext cx="31451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矩形 35"/>
            <p:cNvSpPr/>
            <p:nvPr/>
          </p:nvSpPr>
          <p:spPr>
            <a:xfrm>
              <a:off x="3003150" y="6270605"/>
              <a:ext cx="46679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i-1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8351639" y="1177267"/>
            <a:ext cx="16826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de-DE" altLang="zh-CN" sz="3200" dirty="0" smtClean="0">
                <a:solidFill>
                  <a:srgbClr val="00B050"/>
                </a:solidFill>
                <a:latin typeface="Calibri" panose="020F0502020204030204" pitchFamily="34" charset="0"/>
                <a:ea typeface="Adobe Gothic Std B" panose="020B0800000000000000"/>
                <a:cs typeface="Calibri" panose="020F0502020204030204" pitchFamily="34" charset="0"/>
              </a:rPr>
              <a:t>Diffusion</a:t>
            </a:r>
            <a:endParaRPr lang="de-DE" altLang="zh-CN" dirty="0">
              <a:solidFill>
                <a:srgbClr val="00B050"/>
              </a:solidFill>
              <a:latin typeface="Calibri" panose="020F0502020204030204" pitchFamily="34" charset="0"/>
              <a:ea typeface="Adobe Gothic Std B" panose="020B080000000000000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8283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26" y="6248401"/>
            <a:ext cx="1566552" cy="42030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14</a:t>
            </a:fld>
            <a:endParaRPr lang="en-US" dirty="0"/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300070" y="737082"/>
            <a:ext cx="3209750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6175" y="167635"/>
            <a:ext cx="82435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altLang="zh-CN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Photochemical </a:t>
            </a:r>
            <a:r>
              <a:rPr lang="en-US" altLang="zh-CN" sz="2800" dirty="0">
                <a:solidFill>
                  <a:prstClr val="black"/>
                </a:solidFill>
                <a:cs typeface="Arial" panose="020B0604020202020204" pitchFamily="34" charset="0"/>
              </a:rPr>
              <a:t>Reaction And Diffusion (PRAD) </a:t>
            </a:r>
            <a:r>
              <a:rPr lang="en-US" altLang="zh-CN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model</a:t>
            </a:r>
            <a:endParaRPr lang="en-US" altLang="zh-CN" sz="2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文本框 58"/>
              <p:cNvSpPr txBox="1"/>
              <p:nvPr/>
            </p:nvSpPr>
            <p:spPr>
              <a:xfrm>
                <a:off x="6880021" y="4164539"/>
                <a:ext cx="4642473" cy="2079415"/>
              </a:xfrm>
              <a:prstGeom prst="rect">
                <a:avLst/>
              </a:prstGeom>
              <a:noFill/>
              <a:ln w="9525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altLang="zh-CN" dirty="0" smtClean="0">
                    <a:latin typeface="Calibri" panose="020F0502020204030204" pitchFamily="34" charset="0"/>
                  </a:rPr>
                  <a:t>For O</a:t>
                </a:r>
                <a:r>
                  <a:rPr lang="en-US" altLang="zh-CN" baseline="-25000" dirty="0" smtClean="0">
                    <a:latin typeface="Calibri" panose="020F0502020204030204" pitchFamily="34" charset="0"/>
                  </a:rPr>
                  <a:t>2</a:t>
                </a:r>
                <a:r>
                  <a:rPr lang="en-US" altLang="zh-CN" dirty="0" smtClean="0">
                    <a:latin typeface="Calibri" panose="020F0502020204030204" pitchFamily="34" charset="0"/>
                  </a:rPr>
                  <a:t>:</a:t>
                </a:r>
                <a:endParaRPr lang="en-US" altLang="zh-CN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170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CN" sz="1700" b="0" i="1" smtClean="0">
                          <a:latin typeface="Cambria Math" panose="02040503050406030204" pitchFamily="18" charset="0"/>
                        </a:rPr>
                        <m:t>=1 </m:t>
                      </m:r>
                      <m:r>
                        <a:rPr lang="en-US" altLang="zh-CN" sz="1700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altLang="zh-CN" sz="17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7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CN" sz="1700" b="0" i="1" smtClean="0">
                          <a:latin typeface="Cambria Math" panose="02040503050406030204" pitchFamily="18" charset="0"/>
                        </a:rPr>
                        <m:t>−1,  </m:t>
                      </m:r>
                      <m:f>
                        <m:f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𝑜</m:t>
                          </m:r>
                          <m:r>
                            <a:rPr lang="en-US" altLang="zh-CN" sz="1600" i="1" baseline="-250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altLang="zh-CN" sz="16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altLang="zh-CN" sz="1700" dirty="0" smtClean="0">
                  <a:latin typeface="Cambria Math" panose="02040503050406030204" pitchFamily="18" charset="0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US" altLang="zh-CN" sz="1700" i="1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700" i="1" dirty="0" smtClean="0">
                    <a:latin typeface="Cambria Math" panose="02040503050406030204" pitchFamily="18" charset="0"/>
                  </a:rPr>
                  <a:t>                            </a:t>
                </a:r>
                <a:r>
                  <a:rPr lang="en-US" altLang="zh-CN" sz="1700" dirty="0">
                    <a:latin typeface="Cambria Math" panose="02040503050406030204" pitchFamily="18" charset="0"/>
                  </a:rPr>
                  <a:t> </a:t>
                </a:r>
                <a:r>
                  <a:rPr lang="en-US" altLang="zh-CN" sz="1700" dirty="0" smtClean="0">
                    <a:latin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de-DE" altLang="zh-CN" sz="17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</m:t>
                    </m:r>
                    <m:r>
                      <a:rPr lang="en-US" altLang="zh-CN" sz="1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zh-CN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17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7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zh-CN" sz="17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17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altLang="zh-CN" sz="17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zh-CN" sz="17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zh-CN" sz="1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CN" sz="1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en-US" altLang="zh-CN" sz="170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17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CN" sz="17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altLang="zh-CN" sz="17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de-DE" altLang="zh-CN" sz="1700" b="0" i="1" smtClean="0">
                          <a:latin typeface="Cambria Math" panose="02040503050406030204" pitchFamily="18" charset="0"/>
                        </a:rPr>
                        <m:t>,  ⇒</m:t>
                      </m:r>
                      <m:r>
                        <m:rPr>
                          <m:sty m:val="p"/>
                        </m:rPr>
                        <a:rPr lang="en-US" altLang="zh-CN" sz="1700" b="0" i="0" smtClean="0">
                          <a:latin typeface="Cambria Math" panose="02040503050406030204" pitchFamily="18" charset="0"/>
                        </a:rPr>
                        <m:t>steady</m:t>
                      </m:r>
                      <m:r>
                        <a:rPr lang="en-US" altLang="zh-CN" sz="17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700" b="0" i="0" smtClean="0">
                          <a:latin typeface="Cambria Math" panose="02040503050406030204" pitchFamily="18" charset="0"/>
                        </a:rPr>
                        <m:t>state</m:t>
                      </m:r>
                    </m:oMath>
                  </m:oMathPara>
                </a14:m>
                <a:endParaRPr lang="en-US" altLang="zh-CN" sz="1700" b="0" dirty="0" smtClean="0">
                  <a:latin typeface="Cambria Math" panose="02040503050406030204" pitchFamily="18" charset="0"/>
                </a:endParaRPr>
              </a:p>
              <a:p>
                <a:r>
                  <a:rPr lang="en-US" altLang="zh-CN" sz="1700" dirty="0" smtClean="0"/>
                  <a:t>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altLang="zh-CN" sz="17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sz="17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1700" i="1">
                        <a:latin typeface="Cambria Math" panose="02040503050406030204" pitchFamily="18" charset="0"/>
                      </a:rPr>
                      <m:t>4</m:t>
                    </m:r>
                    <m:r>
                      <a:rPr lang="zh-CN" altLang="en-US" sz="1700" i="1">
                        <a:latin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en-US" altLang="zh-CN" sz="17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altLang="zh-CN" sz="17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n-US" altLang="zh-CN" sz="17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d>
                      <m:dPr>
                        <m:ctrlP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sz="17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num>
                          <m:den>
                            <m:r>
                              <a:rPr lang="en-US" altLang="zh-CN" sz="1700" i="1">
                                <a:latin typeface="Cambria Math" panose="02040503050406030204" pitchFamily="18" charset="0"/>
                              </a:rPr>
                              <m:t>𝑅𝑇</m:t>
                            </m:r>
                          </m:den>
                        </m:f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CN" sz="17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17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7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de-DE" altLang="zh-CN" sz="17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altLang="zh-CN" sz="1700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en-US" altLang="zh-CN" sz="17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700" i="1">
                                    <a:latin typeface="Cambria Math" panose="02040503050406030204" pitchFamily="18" charset="0"/>
                                  </a:rPr>
                                  <m:t>𝑣𝑜𝑙</m:t>
                                </m:r>
                              </m:e>
                              <m:sub>
                                <m:r>
                                  <a:rPr lang="de-DE" altLang="zh-CN" sz="17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r>
                              <a:rPr lang="en-US" altLang="zh-CN" sz="1700" i="1">
                                <a:latin typeface="Cambria Math" panose="02040503050406030204" pitchFamily="18" charset="0"/>
                              </a:rPr>
                              <m:t>𝐻𝑅𝑇</m:t>
                            </m:r>
                          </m:den>
                        </m:f>
                      </m:e>
                    </m:d>
                    <m:r>
                      <a:rPr lang="en-US" altLang="zh-CN" sz="1700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17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sz="1700" i="1">
                            <a:latin typeface="Cambria Math" panose="02040503050406030204" pitchFamily="18" charset="0"/>
                          </a:rPr>
                          <m:t>𝑜</m:t>
                        </m:r>
                        <m:r>
                          <a:rPr lang="en-US" altLang="zh-CN" sz="1700" i="1" baseline="-250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zh-CN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altLang="zh-CN" sz="17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zh-CN" sz="1700" dirty="0" smtClean="0">
                    <a:latin typeface="Calibri" panose="020F0502020204030204" pitchFamily="34" charset="0"/>
                  </a:rPr>
                  <a:t> </a:t>
                </a:r>
                <a:endParaRPr lang="en-US" altLang="zh-CN" sz="1700" dirty="0">
                  <a:latin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1" name="文本框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021" y="4164539"/>
                <a:ext cx="4642473" cy="2079415"/>
              </a:xfrm>
              <a:prstGeom prst="rect">
                <a:avLst/>
              </a:prstGeom>
              <a:blipFill>
                <a:blip r:embed="rId4"/>
                <a:stretch>
                  <a:fillRect l="-1048" t="-1166"/>
                </a:stretch>
              </a:blipFill>
              <a:ln w="9525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/>
          <p:cNvGrpSpPr/>
          <p:nvPr/>
        </p:nvGrpSpPr>
        <p:grpSpPr>
          <a:xfrm>
            <a:off x="-5638277" y="2248455"/>
            <a:ext cx="12960000" cy="12960000"/>
            <a:chOff x="-7669277" y="1557222"/>
            <a:chExt cx="12960000" cy="12960000"/>
          </a:xfrm>
          <a:solidFill>
            <a:sysClr val="windowText" lastClr="000000"/>
          </a:solidFill>
        </p:grpSpPr>
        <p:sp>
          <p:nvSpPr>
            <p:cNvPr id="60" name="Oval 59"/>
            <p:cNvSpPr/>
            <p:nvPr/>
          </p:nvSpPr>
          <p:spPr>
            <a:xfrm>
              <a:off x="-7669277" y="1557222"/>
              <a:ext cx="12960000" cy="12960000"/>
            </a:xfrm>
            <a:prstGeom prst="ellipse">
              <a:avLst/>
            </a:prstGeom>
            <a:solidFill>
              <a:srgbClr val="EAF2FA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-7219277" y="2007222"/>
              <a:ext cx="12060000" cy="12060000"/>
            </a:xfrm>
            <a:prstGeom prst="ellipse">
              <a:avLst/>
            </a:prstGeom>
            <a:solidFill>
              <a:srgbClr val="CADEF2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-6769277" y="2457222"/>
              <a:ext cx="11160000" cy="11160000"/>
            </a:xfrm>
            <a:prstGeom prst="ellipse">
              <a:avLst/>
            </a:prstGeom>
            <a:solidFill>
              <a:srgbClr val="98C0E4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-5690327" y="3538722"/>
              <a:ext cx="9000000" cy="9000000"/>
            </a:xfrm>
            <a:prstGeom prst="ellipse">
              <a:avLst/>
            </a:prstGeom>
            <a:solidFill>
              <a:srgbClr val="7CAFDE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-5150327" y="4078722"/>
              <a:ext cx="7920000" cy="7920000"/>
            </a:xfrm>
            <a:prstGeom prst="ellipse">
              <a:avLst/>
            </a:prstGeom>
            <a:solidFill>
              <a:srgbClr val="4D93D3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-4610327" y="4618722"/>
              <a:ext cx="6840000" cy="6840000"/>
            </a:xfrm>
            <a:prstGeom prst="ellipse">
              <a:avLst/>
            </a:prstGeom>
            <a:solidFill>
              <a:srgbClr val="317CC1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107772" y="2250704"/>
            <a:ext cx="9348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n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5637" y="2706016"/>
            <a:ext cx="10855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n-1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32391" y="3010958"/>
            <a:ext cx="10564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·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·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∙</a:t>
            </a:r>
            <a:endParaRPr kumimoji="0" lang="zh-CN" altLang="en-US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95024" y="4276520"/>
            <a:ext cx="11176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i+1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39138" y="4789869"/>
            <a:ext cx="859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</a:t>
            </a:r>
            <a:r>
              <a:rPr kumimoji="0" lang="en-US" altLang="zh-CN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03042" y="5271116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i-1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5" name="TextBox 84"/>
          <p:cNvSpPr txBox="1"/>
          <p:nvPr/>
        </p:nvSpPr>
        <p:spPr>
          <a:xfrm rot="1200000">
            <a:off x="2333375" y="2677411"/>
            <a:ext cx="1574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</a:t>
            </a:r>
          </a:p>
        </p:txBody>
      </p:sp>
      <p:sp>
        <p:nvSpPr>
          <p:cNvPr id="86" name="TextBox 85"/>
          <p:cNvSpPr txBox="1"/>
          <p:nvPr/>
        </p:nvSpPr>
        <p:spPr>
          <a:xfrm rot="1200000">
            <a:off x="2014311" y="3118512"/>
            <a:ext cx="1822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n-1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n-1</a:t>
            </a:r>
          </a:p>
        </p:txBody>
      </p:sp>
      <p:sp>
        <p:nvSpPr>
          <p:cNvPr id="87" name="TextBox 86"/>
          <p:cNvSpPr txBox="1"/>
          <p:nvPr/>
        </p:nvSpPr>
        <p:spPr>
          <a:xfrm rot="1200000">
            <a:off x="1637310" y="4666567"/>
            <a:ext cx="1822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i+1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i+1</a:t>
            </a:r>
          </a:p>
        </p:txBody>
      </p:sp>
      <p:sp>
        <p:nvSpPr>
          <p:cNvPr id="88" name="TextBox 87"/>
          <p:cNvSpPr txBox="1"/>
          <p:nvPr/>
        </p:nvSpPr>
        <p:spPr>
          <a:xfrm rot="1260000">
            <a:off x="1632576" y="5147024"/>
            <a:ext cx="1486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</a:t>
            </a:r>
            <a:endParaRPr kumimoji="0" lang="en-US" sz="2000" b="0" i="0" u="none" strike="noStrike" kern="0" cap="none" spc="0" normalizeH="0" baseline="-25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9" name="TextBox 88"/>
          <p:cNvSpPr txBox="1"/>
          <p:nvPr/>
        </p:nvSpPr>
        <p:spPr>
          <a:xfrm rot="1260000">
            <a:off x="1300446" y="5653163"/>
            <a:ext cx="1822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i-1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i-1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2923265" y="4066730"/>
            <a:ext cx="3103391" cy="2647797"/>
            <a:chOff x="2923265" y="4066730"/>
            <a:chExt cx="3103391" cy="2647797"/>
          </a:xfrm>
        </p:grpSpPr>
        <p:cxnSp>
          <p:nvCxnSpPr>
            <p:cNvPr id="50" name="Straight Arrow Connector 49"/>
            <p:cNvCxnSpPr>
              <a:cxnSpLocks noChangeAspect="1"/>
            </p:cNvCxnSpPr>
            <p:nvPr/>
          </p:nvCxnSpPr>
          <p:spPr>
            <a:xfrm rot="4980000" flipH="1" flipV="1">
              <a:off x="2989355" y="6036769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1" name="Straight Arrow Connector 50"/>
            <p:cNvCxnSpPr>
              <a:cxnSpLocks noChangeAspect="1"/>
            </p:cNvCxnSpPr>
            <p:nvPr/>
          </p:nvCxnSpPr>
          <p:spPr>
            <a:xfrm rot="5160000" flipH="1" flipV="1">
              <a:off x="5552746" y="4227401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2" name="Straight Arrow Connector 51"/>
            <p:cNvCxnSpPr>
              <a:cxnSpLocks noChangeAspect="1"/>
            </p:cNvCxnSpPr>
            <p:nvPr/>
          </p:nvCxnSpPr>
          <p:spPr>
            <a:xfrm rot="4980000" flipH="1" flipV="1">
              <a:off x="4665576" y="4000640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3" name="Straight Arrow Connector 52"/>
            <p:cNvCxnSpPr>
              <a:cxnSpLocks noChangeAspect="1"/>
            </p:cNvCxnSpPr>
            <p:nvPr/>
          </p:nvCxnSpPr>
          <p:spPr>
            <a:xfrm rot="5040000" flipH="1" flipV="1">
              <a:off x="5225496" y="5405351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4" name="Straight Arrow Connector 53"/>
            <p:cNvCxnSpPr>
              <a:cxnSpLocks noChangeAspect="1"/>
            </p:cNvCxnSpPr>
            <p:nvPr/>
          </p:nvCxnSpPr>
          <p:spPr>
            <a:xfrm rot="5100000" flipH="1" flipV="1">
              <a:off x="3775034" y="6083537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5" name="Straight Arrow Connector 54"/>
            <p:cNvCxnSpPr>
              <a:cxnSpLocks noChangeAspect="1"/>
            </p:cNvCxnSpPr>
            <p:nvPr/>
          </p:nvCxnSpPr>
          <p:spPr>
            <a:xfrm rot="4800000" flipH="1" flipV="1">
              <a:off x="3525624" y="5034142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sp>
          <p:nvSpPr>
            <p:cNvPr id="56" name="矩形 35"/>
            <p:cNvSpPr/>
            <p:nvPr/>
          </p:nvSpPr>
          <p:spPr>
            <a:xfrm>
              <a:off x="5614497" y="4444938"/>
              <a:ext cx="37061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矩形 35"/>
            <p:cNvSpPr/>
            <p:nvPr/>
          </p:nvSpPr>
          <p:spPr>
            <a:xfrm>
              <a:off x="4695981" y="4234648"/>
              <a:ext cx="52290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n-1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矩形 35"/>
            <p:cNvSpPr/>
            <p:nvPr/>
          </p:nvSpPr>
          <p:spPr>
            <a:xfrm>
              <a:off x="5218881" y="5670014"/>
              <a:ext cx="52290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n-2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矩形 35"/>
            <p:cNvSpPr/>
            <p:nvPr/>
          </p:nvSpPr>
          <p:spPr>
            <a:xfrm>
              <a:off x="3573790" y="5304142"/>
              <a:ext cx="50206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i+1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矩形 35"/>
            <p:cNvSpPr/>
            <p:nvPr/>
          </p:nvSpPr>
          <p:spPr>
            <a:xfrm>
              <a:off x="3821807" y="6283640"/>
              <a:ext cx="31451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矩形 35"/>
            <p:cNvSpPr/>
            <p:nvPr/>
          </p:nvSpPr>
          <p:spPr>
            <a:xfrm>
              <a:off x="3003150" y="6270605"/>
              <a:ext cx="46679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i-1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9" name="Rectangle 98"/>
          <p:cNvSpPr/>
          <p:nvPr/>
        </p:nvSpPr>
        <p:spPr>
          <a:xfrm>
            <a:off x="8351639" y="1177267"/>
            <a:ext cx="16826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de-DE" altLang="zh-CN" sz="3200" dirty="0" smtClean="0">
                <a:solidFill>
                  <a:srgbClr val="00B050"/>
                </a:solidFill>
                <a:latin typeface="Calibri" panose="020F0502020204030204" pitchFamily="34" charset="0"/>
                <a:ea typeface="Adobe Gothic Std B" panose="020B0800000000000000"/>
                <a:cs typeface="Calibri" panose="020F0502020204030204" pitchFamily="34" charset="0"/>
              </a:rPr>
              <a:t>Diffusion</a:t>
            </a:r>
            <a:endParaRPr lang="de-DE" altLang="zh-CN" dirty="0">
              <a:solidFill>
                <a:srgbClr val="00B050"/>
              </a:solidFill>
              <a:latin typeface="Calibri" panose="020F0502020204030204" pitchFamily="34" charset="0"/>
              <a:ea typeface="Adobe Gothic Std B" panose="020B080000000000000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文本框 46"/>
              <p:cNvSpPr txBox="1"/>
              <p:nvPr/>
            </p:nvSpPr>
            <p:spPr>
              <a:xfrm>
                <a:off x="6871723" y="1939677"/>
                <a:ext cx="4642472" cy="1875578"/>
              </a:xfrm>
              <a:prstGeom prst="rect">
                <a:avLst/>
              </a:prstGeom>
              <a:noFill/>
              <a:ln w="9525"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altLang="zh-CN" dirty="0" smtClean="0">
                    <a:latin typeface="Calibri" panose="020F0502020204030204" pitchFamily="34" charset="0"/>
                  </a:rPr>
                  <a:t>For species except O</a:t>
                </a:r>
                <a:r>
                  <a:rPr lang="en-US" altLang="zh-CN" baseline="-25000" dirty="0" smtClean="0">
                    <a:latin typeface="Calibri" panose="020F0502020204030204" pitchFamily="34" charset="0"/>
                  </a:rPr>
                  <a:t>2</a:t>
                </a:r>
                <a:r>
                  <a:rPr lang="en-US" altLang="zh-CN" dirty="0" smtClean="0">
                    <a:latin typeface="Calibri" panose="020F0502020204030204" pitchFamily="34" charset="0"/>
                  </a:rPr>
                  <a:t>: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altLang="zh-CN" sz="170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=1 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−1,</m:t>
                    </m:r>
                    <m:r>
                      <a:rPr lang="en-US" altLang="zh-CN" sz="1700" b="0" i="0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=−4</m:t>
                    </m:r>
                    <m:r>
                      <a:rPr lang="zh-CN" altLang="en-US" sz="1700" b="0" i="1" smtClean="0">
                        <a:latin typeface="Cambria Math" panose="02040503050406030204" pitchFamily="18" charset="0"/>
                      </a:rPr>
                      <m:t>𝜋</m:t>
                    </m:r>
                    <m:sSubSup>
                      <m:sSubSupPr>
                        <m:ctrlP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>
                      <m:sSubPr>
                        <m:ctrlP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f>
                      <m:fPr>
                        <m:ctrlPr>
                          <a:rPr lang="en-US" altLang="zh-CN" sz="17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17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𝑣𝑜𝑙</m:t>
                            </m:r>
                          </m:e>
                          <m:sub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𝑣𝑜𝑙</m:t>
                            </m:r>
                          </m:e>
                          <m:sub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0.5(</m:t>
                        </m:r>
                        <m:sSub>
                          <m:sSubPr>
                            <m:ctrlP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altLang="zh-CN" sz="1700" dirty="0" smtClean="0">
                    <a:latin typeface="Calibri" panose="020F0502020204030204" pitchFamily="34" charset="0"/>
                  </a:rPr>
                  <a:t> </a:t>
                </a:r>
                <a:endParaRPr lang="en-US" altLang="zh-CN" sz="1700" i="1" dirty="0">
                  <a:latin typeface="Cambria Math" panose="02040503050406030204" pitchFamily="18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altLang="zh-CN" sz="17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CN" sz="17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sz="17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         </m:t>
                    </m:r>
                    <m:r>
                      <a:rPr lang="de-DE" altLang="zh-CN" sz="1700" b="0" i="1" smtClean="0">
                        <a:latin typeface="Cambria Math" panose="02040503050406030204" pitchFamily="18" charset="0"/>
                      </a:rPr>
                      <m:t>       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altLang="zh-CN" sz="17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de-DE" altLang="zh-CN" sz="17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sz="17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1700" i="1">
                        <a:latin typeface="Cambria Math" panose="02040503050406030204" pitchFamily="18" charset="0"/>
                      </a:rPr>
                      <m:t>4</m:t>
                    </m:r>
                    <m:r>
                      <a:rPr lang="zh-CN" altLang="en-US" sz="1700" i="1">
                        <a:latin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en-US" altLang="zh-CN" sz="17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altLang="zh-CN" sz="17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n-US" altLang="zh-CN" sz="17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(0−</m:t>
                    </m:r>
                    <m:f>
                      <m:fPr>
                        <m:ctrlPr>
                          <a:rPr lang="en-US" altLang="zh-CN" sz="17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17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altLang="zh-CN" sz="17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700" b="0" i="1" smtClean="0">
                                <a:latin typeface="Cambria Math" panose="02040503050406030204" pitchFamily="18" charset="0"/>
                              </a:rPr>
                              <m:t>𝑣𝑜𝑙</m:t>
                            </m:r>
                          </m:e>
                          <m:sub>
                            <m:r>
                              <a:rPr lang="de-DE" altLang="zh-CN" sz="17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r>
                          <a:rPr lang="en-US" altLang="zh-CN" sz="1700" b="0" i="1" smtClean="0">
                            <a:latin typeface="Cambria Math" panose="02040503050406030204" pitchFamily="18" charset="0"/>
                          </a:rPr>
                          <m:t>𝐻𝑅𝑇</m:t>
                        </m:r>
                      </m:den>
                    </m:f>
                    <m:r>
                      <a:rPr lang="en-US" altLang="zh-CN" sz="17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1700" i="1" dirty="0" smtClean="0">
                    <a:latin typeface="Cambria Math" panose="020405030504060302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170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CN" sz="1700" i="1">
                          <a:latin typeface="Cambria Math" panose="02040503050406030204" pitchFamily="18" charset="0"/>
                        </a:rPr>
                        <m:t>=1 </m:t>
                      </m:r>
                      <m:r>
                        <a:rPr lang="en-US" altLang="zh-CN" sz="1700" i="1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altLang="zh-CN" sz="17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17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CN" sz="17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17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altLang="zh-CN" sz="17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1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zh-CN" sz="17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17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17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17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7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17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17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altLang="zh-CN" sz="17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17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7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17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CN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CN" sz="1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altLang="zh-CN" sz="1700" dirty="0">
                  <a:latin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0" name="文本框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1723" y="1939677"/>
                <a:ext cx="4642472" cy="1875578"/>
              </a:xfrm>
              <a:prstGeom prst="rect">
                <a:avLst/>
              </a:prstGeom>
              <a:blipFill>
                <a:blip r:embed="rId5"/>
                <a:stretch>
                  <a:fillRect l="-916" t="-1290"/>
                </a:stretch>
              </a:blipFill>
              <a:ln w="9525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2235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74270" y="1887255"/>
            <a:ext cx="21166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473 nm irradiation</a:t>
            </a:r>
          </a:p>
          <a:p>
            <a:r>
              <a:rPr lang="en-US" sz="2000" dirty="0"/>
              <a:t>4 W cm</a:t>
            </a:r>
            <a:r>
              <a:rPr lang="en-US" sz="2000" baseline="30000" dirty="0"/>
              <a:t>-2</a:t>
            </a:r>
          </a:p>
          <a:p>
            <a:endParaRPr lang="en-US" sz="2000" dirty="0"/>
          </a:p>
          <a:p>
            <a:r>
              <a:rPr lang="en-US" sz="2000" dirty="0"/>
              <a:t>T = 300 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7847" r="10602" b="3549"/>
          <a:stretch/>
        </p:blipFill>
        <p:spPr>
          <a:xfrm>
            <a:off x="3554479" y="1780163"/>
            <a:ext cx="6654160" cy="46230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15</a:t>
            </a:fld>
            <a:endParaRPr lang="en-US"/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300070" y="737082"/>
            <a:ext cx="3209750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6174" y="167635"/>
            <a:ext cx="96262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altLang="zh-CN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Comparison between experiments and PRAD modelling</a:t>
            </a:r>
            <a:endParaRPr lang="en-US" altLang="zh-CN" sz="2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117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153" r="3074" b="3301"/>
          <a:stretch/>
        </p:blipFill>
        <p:spPr>
          <a:xfrm>
            <a:off x="3576536" y="1298286"/>
            <a:ext cx="7091464" cy="518139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16</a:t>
            </a:fld>
            <a:endParaRPr lang="en-US"/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300070" y="737082"/>
            <a:ext cx="3209750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6174" y="167635"/>
            <a:ext cx="96262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altLang="zh-CN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Comparison between experiments and PRAD modelling</a:t>
            </a:r>
            <a:endParaRPr lang="en-US" altLang="zh-CN" sz="2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270" y="1887255"/>
            <a:ext cx="21166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473 nm irradiation</a:t>
            </a:r>
          </a:p>
          <a:p>
            <a:r>
              <a:rPr lang="en-US" sz="2000" dirty="0"/>
              <a:t>4 W cm</a:t>
            </a:r>
            <a:r>
              <a:rPr lang="en-US" sz="2000" baseline="30000" dirty="0"/>
              <a:t>-2</a:t>
            </a:r>
          </a:p>
          <a:p>
            <a:endParaRPr lang="en-US" sz="2000" dirty="0"/>
          </a:p>
          <a:p>
            <a:r>
              <a:rPr lang="en-US" sz="2000" dirty="0"/>
              <a:t>T = 300 K</a:t>
            </a:r>
          </a:p>
        </p:txBody>
      </p:sp>
    </p:spTree>
    <p:extLst>
      <p:ext uri="{BB962C8B-B14F-4D97-AF65-F5344CB8AC3E}">
        <p14:creationId xmlns:p14="http://schemas.microsoft.com/office/powerpoint/2010/main" val="6788381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17</a:t>
            </a:fld>
            <a:endParaRPr lang="en-US"/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300070" y="737082"/>
            <a:ext cx="3209750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6175" y="167635"/>
            <a:ext cx="38433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altLang="zh-CN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PRAD model results</a:t>
            </a:r>
            <a:endParaRPr lang="en-US" altLang="zh-CN" sz="2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834" y="1221280"/>
            <a:ext cx="8015288" cy="499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95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18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324436" y="5015218"/>
            <a:ext cx="405707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C00000"/>
                </a:solidFill>
              </a:rPr>
              <a:t>Interior anoxic</a:t>
            </a:r>
          </a:p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C00000"/>
                </a:solidFill>
              </a:rPr>
              <a:t>With </a:t>
            </a:r>
            <a:r>
              <a:rPr lang="en-US" sz="2400" b="1" dirty="0" smtClean="0">
                <a:solidFill>
                  <a:srgbClr val="C00000"/>
                </a:solidFill>
              </a:rPr>
              <a:t>significant ROS </a:t>
            </a:r>
            <a:r>
              <a:rPr lang="en-US" sz="2400" b="1" dirty="0">
                <a:solidFill>
                  <a:srgbClr val="C00000"/>
                </a:solidFill>
              </a:rPr>
              <a:t>species</a:t>
            </a:r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00070" y="737082"/>
            <a:ext cx="3209750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6175" y="167635"/>
            <a:ext cx="38433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altLang="zh-CN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PRAD model results</a:t>
            </a:r>
            <a:endParaRPr lang="en-US" altLang="zh-CN" sz="2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9" y="1450111"/>
            <a:ext cx="5688000" cy="35466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779" y="1450111"/>
            <a:ext cx="5688000" cy="34809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0822" y="3265451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O</a:t>
            </a:r>
            <a:r>
              <a:rPr lang="en-US" sz="3200" b="1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59703" y="3373405"/>
            <a:ext cx="972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bg1"/>
                </a:solidFill>
              </a:rPr>
              <a:t>ROS</a:t>
            </a:r>
            <a:endParaRPr lang="en-US" sz="3200" b="1" baseline="-250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584710" y="4036289"/>
            <a:ext cx="394855" cy="903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593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3526" y="1465215"/>
            <a:ext cx="561371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cs typeface="Arial" panose="020B0604020202020204" pitchFamily="34" charset="0"/>
              </a:rPr>
              <a:t>Massive mass loss </a:t>
            </a:r>
            <a:r>
              <a:rPr lang="en-US" sz="2000" dirty="0">
                <a:cs typeface="Arial" panose="020B0604020202020204" pitchFamily="34" charset="0"/>
              </a:rPr>
              <a:t>upon irradiation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Degradation </a:t>
            </a:r>
            <a:r>
              <a:rPr lang="en-US" sz="2000" b="1" dirty="0">
                <a:cs typeface="Arial" panose="020B0604020202020204" pitchFamily="34" charset="0"/>
              </a:rPr>
              <a:t>rate increases</a:t>
            </a:r>
            <a:r>
              <a:rPr lang="en-US" sz="2000" dirty="0">
                <a:cs typeface="Arial" panose="020B0604020202020204" pitchFamily="34" charset="0"/>
              </a:rPr>
              <a:t> with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Strong </a:t>
            </a:r>
            <a:r>
              <a:rPr lang="en-US" sz="2000" b="1" dirty="0">
                <a:cs typeface="Arial" panose="020B0604020202020204" pitchFamily="34" charset="0"/>
              </a:rPr>
              <a:t>effect of viscosity </a:t>
            </a:r>
            <a:r>
              <a:rPr lang="en-US" sz="2000" dirty="0">
                <a:cs typeface="Arial" panose="020B0604020202020204" pitchFamily="34" charset="0"/>
              </a:rPr>
              <a:t>on photochemical </a:t>
            </a:r>
            <a:r>
              <a:rPr lang="en-US" sz="2000" dirty="0" smtClean="0">
                <a:cs typeface="Arial" panose="020B0604020202020204" pitchFamily="34" charset="0"/>
              </a:rPr>
              <a:t>aging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19</a:t>
            </a:fld>
            <a:endParaRPr lang="en-US"/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300070" y="737082"/>
            <a:ext cx="3209750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6175" y="167635"/>
            <a:ext cx="38433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altLang="zh-CN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Summary &amp; outlook</a:t>
            </a:r>
            <a:endParaRPr lang="en-US" altLang="zh-CN" sz="2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80287" y="3343568"/>
            <a:ext cx="1133301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309029" y="1790581"/>
            <a:ext cx="19060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  <a:cs typeface="Arial" panose="020B0604020202020204" pitchFamily="34" charset="0"/>
              </a:rPr>
              <a:t>Experimental </a:t>
            </a:r>
          </a:p>
          <a:p>
            <a:pPr algn="ctr"/>
            <a:r>
              <a:rPr lang="en-US" sz="2400" dirty="0" smtClean="0">
                <a:solidFill>
                  <a:srgbClr val="C00000"/>
                </a:solidFill>
                <a:cs typeface="Arial" panose="020B0604020202020204" pitchFamily="34" charset="0"/>
              </a:rPr>
              <a:t>observations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34777" y="3917364"/>
            <a:ext cx="16545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  <a:cs typeface="Arial" panose="020B0604020202020204" pitchFamily="34" charset="0"/>
              </a:rPr>
              <a:t>Modelling simulations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3525" y="3716842"/>
            <a:ext cx="83849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Strong </a:t>
            </a:r>
            <a:r>
              <a:rPr lang="en-US" sz="2000" b="1" dirty="0">
                <a:cs typeface="Arial" panose="020B0604020202020204" pitchFamily="34" charset="0"/>
              </a:rPr>
              <a:t>concentration gradients </a:t>
            </a:r>
            <a:r>
              <a:rPr lang="en-US" sz="2000" dirty="0">
                <a:cs typeface="Arial" panose="020B0604020202020204" pitchFamily="34" charset="0"/>
              </a:rPr>
              <a:t>within 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cs typeface="Arial" panose="020B0604020202020204" pitchFamily="34" charset="0"/>
              </a:rPr>
              <a:t>Interior</a:t>
            </a:r>
            <a:r>
              <a:rPr lang="en-US" sz="2000" dirty="0">
                <a:cs typeface="Arial" panose="020B0604020202020204" pitchFamily="34" charset="0"/>
              </a:rPr>
              <a:t> of particle is </a:t>
            </a:r>
            <a:r>
              <a:rPr lang="en-US" sz="2000" b="1" dirty="0">
                <a:cs typeface="Arial" panose="020B0604020202020204" pitchFamily="34" charset="0"/>
              </a:rPr>
              <a:t>anoxic</a:t>
            </a:r>
            <a:r>
              <a:rPr lang="en-US" sz="2000" dirty="0">
                <a:cs typeface="Arial" panose="020B0604020202020204" pitchFamily="34" charset="0"/>
              </a:rPr>
              <a:t> with </a:t>
            </a:r>
            <a:r>
              <a:rPr lang="en-US" sz="2000" b="1" dirty="0">
                <a:cs typeface="Arial" panose="020B0604020202020204" pitchFamily="34" charset="0"/>
              </a:rPr>
              <a:t>significant ROS </a:t>
            </a:r>
            <a:r>
              <a:rPr lang="en-US" sz="2000" dirty="0">
                <a:cs typeface="Arial" panose="020B0604020202020204" pitchFamily="34" charset="0"/>
              </a:rPr>
              <a:t>concentrations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Modelling work ongoing to upscale / downscale to atmospheric conditions</a:t>
            </a:r>
          </a:p>
        </p:txBody>
      </p:sp>
    </p:spTree>
    <p:extLst>
      <p:ext uri="{BB962C8B-B14F-4D97-AF65-F5344CB8AC3E}">
        <p14:creationId xmlns:p14="http://schemas.microsoft.com/office/powerpoint/2010/main" val="188798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6175" y="167635"/>
            <a:ext cx="98244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Observation</a:t>
            </a:r>
            <a:r>
              <a:rPr lang="de-CH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: massive </a:t>
            </a:r>
            <a:r>
              <a:rPr lang="de-CH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particle</a:t>
            </a:r>
            <a:r>
              <a:rPr lang="de-CH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mass </a:t>
            </a:r>
            <a:r>
              <a:rPr lang="de-CH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loss</a:t>
            </a:r>
            <a:r>
              <a:rPr lang="de-CH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due </a:t>
            </a:r>
            <a:r>
              <a:rPr lang="de-CH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to</a:t>
            </a:r>
            <a:r>
              <a:rPr lang="de-CH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de-CH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photochemsitry</a:t>
            </a:r>
            <a:endParaRPr lang="en-US" sz="2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4" name="examp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3844" y="1476104"/>
            <a:ext cx="6735912" cy="505159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5765799" y="1219198"/>
            <a:ext cx="0" cy="42430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444067" y="879907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375 nm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62414" y="4293848"/>
            <a:ext cx="2822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Mie Resonance </a:t>
            </a:r>
            <a:r>
              <a:rPr lang="en-US" sz="2000" dirty="0" smtClean="0">
                <a:cs typeface="Arial" panose="020B0604020202020204" pitchFamily="34" charset="0"/>
              </a:rPr>
              <a:t>Spectrum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2</a:t>
            </a:fld>
            <a:endParaRPr lang="en-US"/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300070" y="737082"/>
            <a:ext cx="3209750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1439721" y="1635707"/>
            <a:ext cx="1556316" cy="1556316"/>
          </a:xfrm>
          <a:prstGeom prst="ellipse">
            <a:avLst/>
          </a:prstGeom>
          <a:solidFill>
            <a:srgbClr val="1F407A">
              <a:lumMod val="40000"/>
              <a:lumOff val="60000"/>
            </a:srgbClr>
          </a:solidFill>
          <a:ln w="25400" cap="rnd" cmpd="sng" algn="ctr">
            <a:solidFill>
              <a:srgbClr val="435F8F">
                <a:lumMod val="40000"/>
                <a:lumOff val="60000"/>
              </a:srgbClr>
            </a:solidFill>
            <a:prstDash val="solid"/>
          </a:ln>
          <a:effectLst/>
          <a:scene3d>
            <a:camera prst="orthographicFront"/>
            <a:lightRig rig="balanced" dir="t"/>
          </a:scene3d>
          <a:sp3d prstMaterial="matte">
            <a:bevelT w="914400" h="914400"/>
          </a:sp3d>
        </p:spPr>
        <p:txBody>
          <a:bodyPr rtlCol="0" anchor="ctr"/>
          <a:lstStyle/>
          <a:p>
            <a:pPr algn="ctr" defTabSz="914400">
              <a:lnSpc>
                <a:spcPct val="150000"/>
              </a:lnSpc>
              <a:defRPr/>
            </a:pPr>
            <a:endParaRPr lang="en-US" b="1" kern="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93721" y="1967360"/>
            <a:ext cx="14854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000" b="1" kern="0" dirty="0" err="1">
                <a:solidFill>
                  <a:schemeClr val="bg1"/>
                </a:solidFill>
              </a:rPr>
              <a:t>Fe</a:t>
            </a:r>
            <a:r>
              <a:rPr lang="en-US" sz="2000" b="1" kern="0" baseline="30000" dirty="0" err="1">
                <a:solidFill>
                  <a:schemeClr val="bg1"/>
                </a:solidFill>
              </a:rPr>
              <a:t>III</a:t>
            </a:r>
            <a:r>
              <a:rPr lang="en-US" sz="2000" b="1" kern="0" dirty="0">
                <a:solidFill>
                  <a:schemeClr val="bg1"/>
                </a:solidFill>
              </a:rPr>
              <a:t>-citrate</a:t>
            </a:r>
          </a:p>
          <a:p>
            <a:pPr algn="ctr" defTabSz="914400">
              <a:defRPr/>
            </a:pPr>
            <a:r>
              <a:rPr lang="en-US" sz="2000" b="1" kern="0" dirty="0">
                <a:solidFill>
                  <a:schemeClr val="bg1"/>
                </a:solidFill>
              </a:rPr>
              <a:t>Citric acid</a:t>
            </a:r>
          </a:p>
          <a:p>
            <a:pPr algn="ctr" defTabSz="914400">
              <a:defRPr/>
            </a:pPr>
            <a:r>
              <a:rPr lang="en-US" sz="2000" b="1" kern="0" dirty="0">
                <a:solidFill>
                  <a:schemeClr val="bg1"/>
                </a:solidFill>
              </a:rPr>
              <a:t>H</a:t>
            </a:r>
            <a:r>
              <a:rPr lang="en-US" sz="2000" b="1" kern="0" baseline="-25000" dirty="0">
                <a:solidFill>
                  <a:schemeClr val="bg1"/>
                </a:solidFill>
              </a:rPr>
              <a:t>2</a:t>
            </a:r>
            <a:r>
              <a:rPr lang="en-US" sz="2000" b="1" kern="0" dirty="0">
                <a:solidFill>
                  <a:schemeClr val="bg1"/>
                </a:solidFill>
              </a:rPr>
              <a:t>O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97" y="6367480"/>
            <a:ext cx="1566552" cy="42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25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Line 3"/>
          <p:cNvSpPr>
            <a:spLocks noChangeShapeType="1"/>
          </p:cNvSpPr>
          <p:nvPr/>
        </p:nvSpPr>
        <p:spPr bwMode="auto">
          <a:xfrm>
            <a:off x="1981087" y="857155"/>
            <a:ext cx="2322909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81084" y="255414"/>
            <a:ext cx="85118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 Fe(III) recovery in real time after irradiation stopped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41420" y="6083080"/>
            <a:ext cx="5992939" cy="6376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kern="1000" spc="30" dirty="0">
                <a:solidFill>
                  <a:srgbClr val="C00000"/>
                </a:solidFill>
                <a:cs typeface="Franklin Gothic Book"/>
              </a:rPr>
              <a:t>UV LED</a:t>
            </a:r>
          </a:p>
          <a:p>
            <a:r>
              <a:rPr lang="en-US" b="1" kern="1000" spc="30" dirty="0">
                <a:solidFill>
                  <a:srgbClr val="C00000"/>
                </a:solidFill>
                <a:cs typeface="Franklin Gothic Book"/>
              </a:rPr>
              <a:t>RH=60%, </a:t>
            </a:r>
            <a:r>
              <a:rPr lang="en-US" kern="1000" spc="30" dirty="0">
                <a:solidFill>
                  <a:srgbClr val="C00000"/>
                </a:solidFill>
                <a:cs typeface="Franklin Gothic Book"/>
              </a:rPr>
              <a:t>3 W m</a:t>
            </a:r>
            <a:r>
              <a:rPr lang="en-US" kern="1000" spc="30" baseline="30000" dirty="0">
                <a:solidFill>
                  <a:srgbClr val="C00000"/>
                </a:solidFill>
                <a:cs typeface="Franklin Gothic Book"/>
              </a:rPr>
              <a:t>-2</a:t>
            </a:r>
            <a:r>
              <a:rPr lang="en-US" kern="1000" spc="30" dirty="0">
                <a:solidFill>
                  <a:srgbClr val="C00000"/>
                </a:solidFill>
                <a:cs typeface="Franklin Gothic Book"/>
              </a:rPr>
              <a:t> at 370 nm 15 min lights on.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578615" y="1698676"/>
            <a:ext cx="8017105" cy="3829683"/>
            <a:chOff x="126975" y="1619600"/>
            <a:chExt cx="8945568" cy="4273200"/>
          </a:xfrm>
        </p:grpSpPr>
        <p:pic>
          <p:nvPicPr>
            <p:cNvPr id="15" name="Picture 2" descr="C:\Users\alpert_p\Documents\Lab Documents\FeCitrate\for pablo EGU\particles113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975" y="2405193"/>
              <a:ext cx="5168651" cy="3400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alpert_p\Documents\Lab Documents\FeCitrate\RH60\allmin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3739" y="1619600"/>
              <a:ext cx="3878804" cy="427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9779916" y="2578873"/>
            <a:ext cx="888085" cy="31298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000" b="1" kern="1000" spc="30" dirty="0">
                <a:solidFill>
                  <a:schemeClr val="tx1">
                    <a:lumMod val="50000"/>
                    <a:lumOff val="50000"/>
                  </a:schemeClr>
                </a:solidFill>
                <a:cs typeface="Franklin Gothic Book"/>
              </a:rPr>
              <a:t>Initial</a:t>
            </a:r>
          </a:p>
          <a:p>
            <a:pPr>
              <a:lnSpc>
                <a:spcPct val="110000"/>
              </a:lnSpc>
            </a:pPr>
            <a:r>
              <a:rPr lang="en-US" sz="2000" b="1" kern="1000" spc="30" dirty="0">
                <a:cs typeface="Franklin Gothic Book"/>
              </a:rPr>
              <a:t>107 min</a:t>
            </a:r>
          </a:p>
          <a:p>
            <a:pPr>
              <a:lnSpc>
                <a:spcPct val="110000"/>
              </a:lnSpc>
            </a:pPr>
            <a:r>
              <a:rPr lang="en-US" sz="2000" b="1" kern="1000" spc="30" dirty="0">
                <a:solidFill>
                  <a:schemeClr val="accent6">
                    <a:lumMod val="75000"/>
                  </a:schemeClr>
                </a:solidFill>
                <a:cs typeface="Franklin Gothic Book"/>
              </a:rPr>
              <a:t>67 min</a:t>
            </a:r>
          </a:p>
          <a:p>
            <a:pPr>
              <a:lnSpc>
                <a:spcPct val="110000"/>
              </a:lnSpc>
            </a:pPr>
            <a:r>
              <a:rPr lang="en-US" sz="2000" b="1" kern="1000" spc="30" dirty="0">
                <a:solidFill>
                  <a:srgbClr val="EF5B00"/>
                </a:solidFill>
                <a:cs typeface="Franklin Gothic Book"/>
              </a:rPr>
              <a:t>24 min</a:t>
            </a:r>
          </a:p>
          <a:p>
            <a:pPr>
              <a:lnSpc>
                <a:spcPct val="110000"/>
              </a:lnSpc>
            </a:pPr>
            <a:r>
              <a:rPr lang="en-US" sz="2000" b="1" kern="1000" spc="30" dirty="0">
                <a:solidFill>
                  <a:srgbClr val="C00000"/>
                </a:solidFill>
                <a:cs typeface="Franklin Gothic Book"/>
              </a:rPr>
              <a:t>10 min</a:t>
            </a:r>
          </a:p>
          <a:p>
            <a:pPr>
              <a:lnSpc>
                <a:spcPct val="110000"/>
              </a:lnSpc>
            </a:pPr>
            <a:r>
              <a:rPr lang="en-US" sz="2000" b="1" kern="1000" spc="30" dirty="0">
                <a:solidFill>
                  <a:srgbClr val="0070C0"/>
                </a:solidFill>
                <a:cs typeface="Franklin Gothic Book"/>
              </a:rPr>
              <a:t>2 min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37889" y="2578874"/>
            <a:ext cx="677888" cy="3300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000" b="1" kern="1000" spc="30" dirty="0">
                <a:solidFill>
                  <a:srgbClr val="0070C0"/>
                </a:solidFill>
                <a:cs typeface="Franklin Gothic Book"/>
              </a:rPr>
              <a:t>2 min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091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Line 3"/>
          <p:cNvSpPr>
            <a:spLocks noChangeShapeType="1"/>
          </p:cNvSpPr>
          <p:nvPr/>
        </p:nvSpPr>
        <p:spPr bwMode="auto">
          <a:xfrm>
            <a:off x="1981087" y="857155"/>
            <a:ext cx="2322909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81084" y="255414"/>
            <a:ext cx="85118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 Fe(III) recovery in real time after irradiation stopped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45281" y="1192881"/>
            <a:ext cx="8161441" cy="4409665"/>
            <a:chOff x="0" y="1727998"/>
            <a:chExt cx="7550156" cy="4079385"/>
          </a:xfrm>
        </p:grpSpPr>
        <p:pic>
          <p:nvPicPr>
            <p:cNvPr id="6" name="Picture 2" descr="C:\Users\alpert_p\Documents\Lab Documents\FeCitrate\RH40\allmin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689" y="1727998"/>
              <a:ext cx="3587467" cy="3952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C:\Users\alpert_p\Documents\Lab Documents\GroupMeeting\KriegerMeeting\AfterLight105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43845"/>
              <a:ext cx="3962689" cy="3663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1981085" y="6050022"/>
            <a:ext cx="5992939" cy="6376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kern="1000" spc="30" dirty="0">
                <a:solidFill>
                  <a:srgbClr val="C00000"/>
                </a:solidFill>
                <a:cs typeface="Franklin Gothic Book"/>
              </a:rPr>
              <a:t>UV LED</a:t>
            </a:r>
          </a:p>
          <a:p>
            <a:r>
              <a:rPr lang="en-US" b="1" kern="1000" spc="30" dirty="0">
                <a:solidFill>
                  <a:srgbClr val="C00000"/>
                </a:solidFill>
                <a:cs typeface="Franklin Gothic Book"/>
              </a:rPr>
              <a:t>RH=40%, </a:t>
            </a:r>
            <a:r>
              <a:rPr lang="en-US" kern="1000" spc="30" dirty="0">
                <a:solidFill>
                  <a:srgbClr val="C00000"/>
                </a:solidFill>
                <a:cs typeface="Franklin Gothic Book"/>
              </a:rPr>
              <a:t>3 W m</a:t>
            </a:r>
            <a:r>
              <a:rPr lang="en-US" kern="1000" spc="30" baseline="30000" dirty="0">
                <a:solidFill>
                  <a:srgbClr val="C00000"/>
                </a:solidFill>
                <a:cs typeface="Franklin Gothic Book"/>
              </a:rPr>
              <a:t>-2</a:t>
            </a:r>
            <a:r>
              <a:rPr lang="en-US" kern="1000" spc="30" dirty="0">
                <a:solidFill>
                  <a:srgbClr val="C00000"/>
                </a:solidFill>
                <a:cs typeface="Franklin Gothic Book"/>
              </a:rPr>
              <a:t> at 370 nm 15 min lights on.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77787" y="2519830"/>
            <a:ext cx="1981200" cy="14016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000" b="1" kern="1000" spc="30" dirty="0">
                <a:solidFill>
                  <a:schemeClr val="tx1">
                    <a:lumMod val="50000"/>
                    <a:lumOff val="50000"/>
                  </a:schemeClr>
                </a:solidFill>
                <a:cs typeface="Franklin Gothic Book"/>
              </a:rPr>
              <a:t>Initial</a:t>
            </a:r>
          </a:p>
          <a:p>
            <a:r>
              <a:rPr lang="en-US" sz="2000" b="1" kern="1000" spc="30" dirty="0">
                <a:cs typeface="Franklin Gothic Book"/>
              </a:rPr>
              <a:t>102 min</a:t>
            </a:r>
          </a:p>
          <a:p>
            <a:r>
              <a:rPr lang="en-US" sz="2000" b="1" kern="1000" spc="30" dirty="0">
                <a:solidFill>
                  <a:schemeClr val="accent6">
                    <a:lumMod val="75000"/>
                  </a:schemeClr>
                </a:solidFill>
                <a:cs typeface="Franklin Gothic Book"/>
              </a:rPr>
              <a:t>62 min</a:t>
            </a:r>
          </a:p>
          <a:p>
            <a:r>
              <a:rPr lang="en-US" sz="2000" b="1" kern="1000" spc="30" dirty="0">
                <a:solidFill>
                  <a:srgbClr val="EF5B00"/>
                </a:solidFill>
                <a:cs typeface="Franklin Gothic Book"/>
              </a:rPr>
              <a:t>34 min</a:t>
            </a:r>
          </a:p>
          <a:p>
            <a:r>
              <a:rPr lang="en-US" sz="2000" b="1" kern="1000" spc="30" dirty="0">
                <a:solidFill>
                  <a:srgbClr val="C00000"/>
                </a:solidFill>
                <a:cs typeface="Franklin Gothic Book"/>
              </a:rPr>
              <a:t>13 min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95985" y="2056125"/>
            <a:ext cx="994437" cy="4637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2000" b="1" kern="1000" spc="30" dirty="0">
                <a:solidFill>
                  <a:srgbClr val="C00000"/>
                </a:solidFill>
                <a:cs typeface="Franklin Gothic Book"/>
              </a:rPr>
              <a:t>13 min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09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764" b="7293"/>
          <a:stretch/>
        </p:blipFill>
        <p:spPr>
          <a:xfrm>
            <a:off x="4623338" y="47446"/>
            <a:ext cx="5372001" cy="673172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22</a:t>
            </a:fld>
            <a:endParaRPr lang="en-US"/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300070" y="737082"/>
            <a:ext cx="3209750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6175" y="167635"/>
            <a:ext cx="3468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de-DE" altLang="zh-CN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RH=46%, T=293 K</a:t>
            </a:r>
            <a:endParaRPr lang="en-US" sz="2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97" y="6367480"/>
            <a:ext cx="1566552" cy="42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72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26" y="6248401"/>
            <a:ext cx="1566552" cy="420305"/>
          </a:xfrm>
          <a:prstGeom prst="rect">
            <a:avLst/>
          </a:prstGeom>
        </p:spPr>
      </p:pic>
      <p:sp>
        <p:nvSpPr>
          <p:cNvPr id="8" name="文本框 45"/>
          <p:cNvSpPr txBox="1"/>
          <p:nvPr/>
        </p:nvSpPr>
        <p:spPr>
          <a:xfrm>
            <a:off x="4305886" y="1516329"/>
            <a:ext cx="775098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en-US" altLang="zh-CN" sz="2200" dirty="0" smtClean="0">
                <a:latin typeface="Calibri" panose="020F0502020204030204" pitchFamily="34" charset="0"/>
                <a:ea typeface="Adobe Gothic Std B" panose="020B0800000000000000"/>
                <a:cs typeface="Calibri" panose="020F0502020204030204" pitchFamily="34" charset="0"/>
              </a:rPr>
              <a:t>Other </a:t>
            </a:r>
            <a:r>
              <a:rPr lang="en-US" altLang="zh-CN" sz="2200" dirty="0">
                <a:latin typeface="Calibri" panose="020F0502020204030204" pitchFamily="34" charset="0"/>
                <a:ea typeface="Adobe Gothic Std B" panose="020B0800000000000000"/>
                <a:cs typeface="Calibri" panose="020F0502020204030204" pitchFamily="34" charset="0"/>
              </a:rPr>
              <a:t>assumptions:</a:t>
            </a:r>
          </a:p>
          <a:p>
            <a:pPr marL="540000" lvl="1" indent="-34290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200" dirty="0" smtClean="0">
                <a:latin typeface="Calibri" panose="020F0502020204030204" pitchFamily="34" charset="0"/>
                <a:ea typeface="Adobe Gothic Std B" panose="020B0800000000000000"/>
                <a:cs typeface="Calibri" panose="020F0502020204030204" pitchFamily="34" charset="0"/>
              </a:rPr>
              <a:t>Water in the particle phase is in equilibrium with gas phase.</a:t>
            </a:r>
          </a:p>
          <a:p>
            <a:pPr marL="540000" lvl="1" indent="-34290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200" dirty="0" smtClean="0">
                <a:latin typeface="Calibri" panose="020F0502020204030204" pitchFamily="34" charset="0"/>
                <a:ea typeface="Adobe Gothic Std B" panose="020B0800000000000000"/>
                <a:cs typeface="Calibri" panose="020F0502020204030204" pitchFamily="34" charset="0"/>
              </a:rPr>
              <a:t>Mass </a:t>
            </a:r>
            <a:r>
              <a:rPr lang="en-US" altLang="zh-CN" sz="2200" dirty="0">
                <a:latin typeface="Calibri" panose="020F0502020204030204" pitchFamily="34" charset="0"/>
                <a:ea typeface="Adobe Gothic Std B" panose="020B0800000000000000"/>
                <a:cs typeface="Calibri" panose="020F0502020204030204" pitchFamily="34" charset="0"/>
              </a:rPr>
              <a:t>accommodation coefficients of all species are </a:t>
            </a:r>
            <a:r>
              <a:rPr lang="en-US" altLang="zh-CN" sz="2200" dirty="0" smtClean="0">
                <a:latin typeface="Calibri" panose="020F0502020204030204" pitchFamily="34" charset="0"/>
                <a:ea typeface="Adobe Gothic Std B" panose="020B0800000000000000"/>
                <a:cs typeface="Calibri" panose="020F0502020204030204" pitchFamily="34" charset="0"/>
              </a:rPr>
              <a:t>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23</a:t>
            </a:fld>
            <a:endParaRPr lang="en-US"/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300070" y="737082"/>
            <a:ext cx="3209750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6175" y="167635"/>
            <a:ext cx="82435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altLang="zh-CN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Photochemical </a:t>
            </a:r>
            <a:r>
              <a:rPr lang="en-US" altLang="zh-CN" sz="2800" dirty="0">
                <a:solidFill>
                  <a:prstClr val="black"/>
                </a:solidFill>
                <a:cs typeface="Arial" panose="020B0604020202020204" pitchFamily="34" charset="0"/>
              </a:rPr>
              <a:t>Reaction And Diffusion (PRAD) </a:t>
            </a:r>
            <a:r>
              <a:rPr lang="en-US" altLang="zh-CN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model</a:t>
            </a:r>
            <a:endParaRPr lang="en-US" altLang="zh-CN" sz="2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-5638277" y="2248455"/>
            <a:ext cx="12960000" cy="12960000"/>
            <a:chOff x="-7669277" y="1557222"/>
            <a:chExt cx="12960000" cy="12960000"/>
          </a:xfrm>
          <a:solidFill>
            <a:sysClr val="windowText" lastClr="000000"/>
          </a:solidFill>
        </p:grpSpPr>
        <p:sp>
          <p:nvSpPr>
            <p:cNvPr id="60" name="Oval 59"/>
            <p:cNvSpPr/>
            <p:nvPr/>
          </p:nvSpPr>
          <p:spPr>
            <a:xfrm>
              <a:off x="-7669277" y="1557222"/>
              <a:ext cx="12960000" cy="12960000"/>
            </a:xfrm>
            <a:prstGeom prst="ellipse">
              <a:avLst/>
            </a:prstGeom>
            <a:solidFill>
              <a:srgbClr val="EAF2FA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-7219277" y="2007222"/>
              <a:ext cx="12060000" cy="12060000"/>
            </a:xfrm>
            <a:prstGeom prst="ellipse">
              <a:avLst/>
            </a:prstGeom>
            <a:solidFill>
              <a:srgbClr val="CADEF2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-6769277" y="2457222"/>
              <a:ext cx="11160000" cy="11160000"/>
            </a:xfrm>
            <a:prstGeom prst="ellipse">
              <a:avLst/>
            </a:prstGeom>
            <a:solidFill>
              <a:srgbClr val="98C0E4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-5690327" y="3538722"/>
              <a:ext cx="9000000" cy="9000000"/>
            </a:xfrm>
            <a:prstGeom prst="ellipse">
              <a:avLst/>
            </a:prstGeom>
            <a:solidFill>
              <a:srgbClr val="7CAFDE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-5150327" y="4078722"/>
              <a:ext cx="7920000" cy="7920000"/>
            </a:xfrm>
            <a:prstGeom prst="ellipse">
              <a:avLst/>
            </a:prstGeom>
            <a:solidFill>
              <a:srgbClr val="4D93D3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-4610327" y="4618722"/>
              <a:ext cx="6840000" cy="6840000"/>
            </a:xfrm>
            <a:prstGeom prst="ellipse">
              <a:avLst/>
            </a:prstGeom>
            <a:solidFill>
              <a:srgbClr val="317CC1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107772" y="2250704"/>
            <a:ext cx="9348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n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5637" y="2706016"/>
            <a:ext cx="10855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n-1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32391" y="3010958"/>
            <a:ext cx="10564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·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·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∙</a:t>
            </a:r>
            <a:endParaRPr kumimoji="0" lang="zh-CN" altLang="en-US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95024" y="4276520"/>
            <a:ext cx="11176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i+1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39138" y="4789869"/>
            <a:ext cx="859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</a:t>
            </a:r>
            <a:r>
              <a:rPr kumimoji="0" lang="en-US" altLang="zh-CN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03042" y="5271116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i-1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5" name="TextBox 84"/>
          <p:cNvSpPr txBox="1"/>
          <p:nvPr/>
        </p:nvSpPr>
        <p:spPr>
          <a:xfrm rot="1200000">
            <a:off x="2333375" y="2677411"/>
            <a:ext cx="1574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</a:t>
            </a:r>
          </a:p>
        </p:txBody>
      </p:sp>
      <p:sp>
        <p:nvSpPr>
          <p:cNvPr id="86" name="TextBox 85"/>
          <p:cNvSpPr txBox="1"/>
          <p:nvPr/>
        </p:nvSpPr>
        <p:spPr>
          <a:xfrm rot="1200000">
            <a:off x="2014311" y="3118512"/>
            <a:ext cx="1822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n-1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n-1</a:t>
            </a:r>
          </a:p>
        </p:txBody>
      </p:sp>
      <p:sp>
        <p:nvSpPr>
          <p:cNvPr id="87" name="TextBox 86"/>
          <p:cNvSpPr txBox="1"/>
          <p:nvPr/>
        </p:nvSpPr>
        <p:spPr>
          <a:xfrm rot="1200000">
            <a:off x="1637310" y="4666567"/>
            <a:ext cx="1822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i+1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i+1</a:t>
            </a:r>
          </a:p>
        </p:txBody>
      </p:sp>
      <p:sp>
        <p:nvSpPr>
          <p:cNvPr id="88" name="TextBox 87"/>
          <p:cNvSpPr txBox="1"/>
          <p:nvPr/>
        </p:nvSpPr>
        <p:spPr>
          <a:xfrm rot="1260000">
            <a:off x="1632576" y="5147024"/>
            <a:ext cx="1486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</a:t>
            </a:r>
            <a:endParaRPr kumimoji="0" lang="en-US" sz="2000" b="0" i="0" u="none" strike="noStrike" kern="0" cap="none" spc="0" normalizeH="0" baseline="-25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9" name="TextBox 88"/>
          <p:cNvSpPr txBox="1"/>
          <p:nvPr/>
        </p:nvSpPr>
        <p:spPr>
          <a:xfrm rot="1260000">
            <a:off x="1300446" y="5653163"/>
            <a:ext cx="1822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i-1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i-1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2923265" y="4066730"/>
            <a:ext cx="3103391" cy="2647797"/>
            <a:chOff x="2923265" y="4066730"/>
            <a:chExt cx="3103391" cy="2647797"/>
          </a:xfrm>
        </p:grpSpPr>
        <p:cxnSp>
          <p:nvCxnSpPr>
            <p:cNvPr id="50" name="Straight Arrow Connector 49"/>
            <p:cNvCxnSpPr>
              <a:cxnSpLocks noChangeAspect="1"/>
            </p:cNvCxnSpPr>
            <p:nvPr/>
          </p:nvCxnSpPr>
          <p:spPr>
            <a:xfrm rot="4980000" flipH="1" flipV="1">
              <a:off x="2989355" y="6036769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1" name="Straight Arrow Connector 50"/>
            <p:cNvCxnSpPr>
              <a:cxnSpLocks noChangeAspect="1"/>
            </p:cNvCxnSpPr>
            <p:nvPr/>
          </p:nvCxnSpPr>
          <p:spPr>
            <a:xfrm rot="5160000" flipH="1" flipV="1">
              <a:off x="5552746" y="4227401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2" name="Straight Arrow Connector 51"/>
            <p:cNvCxnSpPr>
              <a:cxnSpLocks noChangeAspect="1"/>
            </p:cNvCxnSpPr>
            <p:nvPr/>
          </p:nvCxnSpPr>
          <p:spPr>
            <a:xfrm rot="4980000" flipH="1" flipV="1">
              <a:off x="4665576" y="4000640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3" name="Straight Arrow Connector 52"/>
            <p:cNvCxnSpPr>
              <a:cxnSpLocks noChangeAspect="1"/>
            </p:cNvCxnSpPr>
            <p:nvPr/>
          </p:nvCxnSpPr>
          <p:spPr>
            <a:xfrm rot="5040000" flipH="1" flipV="1">
              <a:off x="5225496" y="5405351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4" name="Straight Arrow Connector 53"/>
            <p:cNvCxnSpPr>
              <a:cxnSpLocks noChangeAspect="1"/>
            </p:cNvCxnSpPr>
            <p:nvPr/>
          </p:nvCxnSpPr>
          <p:spPr>
            <a:xfrm rot="5100000" flipH="1" flipV="1">
              <a:off x="3775034" y="6083537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5" name="Straight Arrow Connector 54"/>
            <p:cNvCxnSpPr>
              <a:cxnSpLocks noChangeAspect="1"/>
            </p:cNvCxnSpPr>
            <p:nvPr/>
          </p:nvCxnSpPr>
          <p:spPr>
            <a:xfrm rot="4800000" flipH="1" flipV="1">
              <a:off x="3525624" y="5034142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sp>
          <p:nvSpPr>
            <p:cNvPr id="56" name="矩形 35"/>
            <p:cNvSpPr/>
            <p:nvPr/>
          </p:nvSpPr>
          <p:spPr>
            <a:xfrm>
              <a:off x="5614497" y="4444938"/>
              <a:ext cx="37061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矩形 35"/>
            <p:cNvSpPr/>
            <p:nvPr/>
          </p:nvSpPr>
          <p:spPr>
            <a:xfrm>
              <a:off x="4695981" y="4234648"/>
              <a:ext cx="52290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n-1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矩形 35"/>
            <p:cNvSpPr/>
            <p:nvPr/>
          </p:nvSpPr>
          <p:spPr>
            <a:xfrm>
              <a:off x="5218881" y="5670014"/>
              <a:ext cx="52290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n-2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矩形 35"/>
            <p:cNvSpPr/>
            <p:nvPr/>
          </p:nvSpPr>
          <p:spPr>
            <a:xfrm>
              <a:off x="3573790" y="5304142"/>
              <a:ext cx="50206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i+1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矩形 35"/>
            <p:cNvSpPr/>
            <p:nvPr/>
          </p:nvSpPr>
          <p:spPr>
            <a:xfrm>
              <a:off x="3821807" y="6283640"/>
              <a:ext cx="31451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矩形 35"/>
            <p:cNvSpPr/>
            <p:nvPr/>
          </p:nvSpPr>
          <p:spPr>
            <a:xfrm>
              <a:off x="3003150" y="6270605"/>
              <a:ext cx="46679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i-1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5660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Line 3"/>
          <p:cNvSpPr>
            <a:spLocks noChangeShapeType="1"/>
          </p:cNvSpPr>
          <p:nvPr/>
        </p:nvSpPr>
        <p:spPr bwMode="auto">
          <a:xfrm>
            <a:off x="1981087" y="857155"/>
            <a:ext cx="2322909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81085" y="255414"/>
            <a:ext cx="5369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PRAD model STXM comparison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24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400" y="1907061"/>
            <a:ext cx="9132600" cy="3511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1085" y="5558739"/>
            <a:ext cx="2498104" cy="4236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2400" kern="1000" spc="30" dirty="0">
                <a:cs typeface="Franklin Gothic Book"/>
              </a:rPr>
              <a:t>RH=40%</a:t>
            </a:r>
            <a:endParaRPr lang="en-US" sz="2400" kern="1000" spc="30" baseline="30000" dirty="0">
              <a:cs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2648" y="5558739"/>
            <a:ext cx="2498104" cy="4236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2400" kern="1000" spc="30" dirty="0">
                <a:cs typeface="Franklin Gothic Book"/>
              </a:rPr>
              <a:t>RH=50%</a:t>
            </a:r>
            <a:endParaRPr lang="en-US" sz="2400" kern="1000" spc="30" baseline="30000" dirty="0">
              <a:cs typeface="Franklin Gothic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50752" y="5558739"/>
            <a:ext cx="2498104" cy="4236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2400" kern="1000" spc="30" dirty="0">
                <a:cs typeface="Franklin Gothic Book"/>
              </a:rPr>
              <a:t>RH=60%</a:t>
            </a:r>
            <a:endParaRPr lang="en-US" sz="2400" kern="1000" spc="30" baseline="30000" dirty="0"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944974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065" y="0"/>
            <a:ext cx="3676207" cy="23593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2963" t="50477" r="7782" b="4981"/>
          <a:stretch/>
        </p:blipFill>
        <p:spPr>
          <a:xfrm>
            <a:off x="6046403" y="4485914"/>
            <a:ext cx="3589867" cy="2370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8968" t="4980" r="51755" b="53182"/>
          <a:stretch/>
        </p:blipFill>
        <p:spPr>
          <a:xfrm>
            <a:off x="5999001" y="2259179"/>
            <a:ext cx="3598333" cy="22267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97939" y="857155"/>
            <a:ext cx="497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</a:t>
            </a:r>
            <a:r>
              <a:rPr lang="en-US" sz="2800" baseline="-25000" dirty="0"/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74139" y="3022600"/>
            <a:ext cx="497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</a:t>
            </a:r>
            <a:r>
              <a:rPr lang="en-US" sz="2800" baseline="-25000" dirty="0"/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46591" y="5469468"/>
            <a:ext cx="497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</a:t>
            </a:r>
            <a:r>
              <a:rPr lang="en-US" sz="2800" baseline="-25000" dirty="0"/>
              <a:t>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25</a:t>
            </a:fld>
            <a:endParaRPr lang="en-US"/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00070" y="737082"/>
            <a:ext cx="3209750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6175" y="167635"/>
            <a:ext cx="38433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altLang="zh-CN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PRAD model results</a:t>
            </a:r>
            <a:endParaRPr lang="en-US" altLang="zh-CN" sz="2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635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Line 3"/>
          <p:cNvSpPr>
            <a:spLocks noChangeShapeType="1"/>
          </p:cNvSpPr>
          <p:nvPr/>
        </p:nvSpPr>
        <p:spPr bwMode="auto">
          <a:xfrm>
            <a:off x="1992313" y="1125538"/>
            <a:ext cx="3097212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CH"/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404814"/>
            <a:ext cx="4683125" cy="623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1774825" y="115889"/>
            <a:ext cx="4572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Mie Resonance Spectrum or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“Whispering gallery modes”</a:t>
            </a:r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3540920" y="5755675"/>
            <a:ext cx="160383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dirty="0" err="1"/>
              <a:t>Zardini</a:t>
            </a:r>
            <a:r>
              <a:rPr lang="en-US" sz="1400" dirty="0"/>
              <a:t> et al. (2006)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59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Line 3"/>
          <p:cNvSpPr>
            <a:spLocks noChangeShapeType="1"/>
          </p:cNvSpPr>
          <p:nvPr/>
        </p:nvSpPr>
        <p:spPr bwMode="auto">
          <a:xfrm>
            <a:off x="1981087" y="857155"/>
            <a:ext cx="2322909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26" y="6248401"/>
            <a:ext cx="1566552" cy="4203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75246" y="133741"/>
            <a:ext cx="7611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Iron(III)-citrate photochemical reaction scheme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981087" y="1498033"/>
            <a:ext cx="3788961" cy="3937056"/>
            <a:chOff x="457086" y="1498033"/>
            <a:chExt cx="3788961" cy="3937056"/>
          </a:xfrm>
        </p:grpSpPr>
        <p:grpSp>
          <p:nvGrpSpPr>
            <p:cNvPr id="12" name="Group 11"/>
            <p:cNvGrpSpPr/>
            <p:nvPr/>
          </p:nvGrpSpPr>
          <p:grpSpPr>
            <a:xfrm>
              <a:off x="457086" y="1498033"/>
              <a:ext cx="3788961" cy="3847738"/>
              <a:chOff x="809298" y="1500015"/>
              <a:chExt cx="3788961" cy="384773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9298" y="1500015"/>
                <a:ext cx="3788961" cy="3450921"/>
              </a:xfrm>
              <a:prstGeom prst="rect">
                <a:avLst/>
              </a:prstGeom>
            </p:spPr>
          </p:pic>
          <p:sp>
            <p:nvSpPr>
              <p:cNvPr id="7" name="Arc 6"/>
              <p:cNvSpPr/>
              <p:nvPr/>
            </p:nvSpPr>
            <p:spPr>
              <a:xfrm rot="13481270">
                <a:off x="1931159" y="1592319"/>
                <a:ext cx="471746" cy="601101"/>
              </a:xfrm>
              <a:prstGeom prst="arc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rc 7"/>
              <p:cNvSpPr/>
              <p:nvPr/>
            </p:nvSpPr>
            <p:spPr>
              <a:xfrm rot="1947956">
                <a:off x="1320476" y="4391312"/>
                <a:ext cx="1051035" cy="956441"/>
              </a:xfrm>
              <a:prstGeom prst="arc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1354015" y="2010508"/>
                <a:ext cx="382617" cy="40101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1618540" y="1511335"/>
              <a:ext cx="4732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CO</a:t>
              </a:r>
              <a:r>
                <a:rPr lang="en-US" sz="12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93781" y="5158090"/>
              <a:ext cx="6406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VOC’s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792686" y="1870988"/>
                <a:ext cx="254031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i="1">
                            <a:latin typeface="Cambria Math" panose="02040503050406030204" pitchFamily="18" charset="0"/>
                          </a:rPr>
                          <m:t>𝐹𝑒</m:t>
                        </m:r>
                      </m:e>
                      <m:sup>
                        <m:r>
                          <a:rPr lang="de-CH" i="1">
                            <a:latin typeface="Cambria Math" panose="02040503050406030204" pitchFamily="18" charset="0"/>
                          </a:rPr>
                          <m:t>𝐼𝐼𝐼</m:t>
                        </m:r>
                      </m:sup>
                    </m:sSup>
                    <m:d>
                      <m:d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CH" i="1">
                            <a:latin typeface="Cambria Math" panose="02040503050406030204" pitchFamily="18" charset="0"/>
                          </a:rPr>
                          <m:t>𝐶𝑖𝑡</m:t>
                        </m:r>
                      </m:e>
                    </m:d>
                    <m:groupChr>
                      <m:groupChrPr>
                        <m:chr m:val="→"/>
                        <m:vertJc m:val="bot"/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de-CH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de-CH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</m:t>
                        </m:r>
                      </m:e>
                    </m:groupChr>
                    <m:sSup>
                      <m:sSup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i="1">
                            <a:latin typeface="Cambria Math" panose="02040503050406030204" pitchFamily="18" charset="0"/>
                          </a:rPr>
                          <m:t>𝐹𝑒</m:t>
                        </m:r>
                      </m:e>
                      <m:sup>
                        <m:r>
                          <a:rPr lang="de-CH" i="1">
                            <a:latin typeface="Cambria Math" panose="02040503050406030204" pitchFamily="18" charset="0"/>
                          </a:rPr>
                          <m:t>2+</m:t>
                        </m:r>
                      </m:sup>
                    </m:sSup>
                  </m:oMath>
                </a14:m>
                <a:r>
                  <a:rPr lang="en-US" dirty="0"/>
                  <a:t>+ </a:t>
                </a:r>
                <a:r>
                  <a:rPr lang="en-US" sz="2800" dirty="0"/>
                  <a:t>·</a:t>
                </a:r>
                <a:r>
                  <a:rPr lang="en-US" i="1" dirty="0"/>
                  <a:t>Cit</a:t>
                </a:r>
                <a:r>
                  <a:rPr lang="en-US" i="1" baseline="30000" dirty="0"/>
                  <a:t>2-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2686" y="1870988"/>
                <a:ext cx="2540311" cy="430887"/>
              </a:xfrm>
              <a:prstGeom prst="rect">
                <a:avLst/>
              </a:prstGeom>
              <a:blipFill>
                <a:blip r:embed="rId5"/>
                <a:stretch>
                  <a:fillRect t="-22535" b="-50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7200582" y="2309199"/>
            <a:ext cx="32810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398">
              <a:defRPr/>
            </a:pPr>
            <a:r>
              <a:rPr lang="de-CH" altLang="en-US" kern="0" baseline="30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de-CH" altLang="en-US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Cit</a:t>
            </a:r>
            <a:r>
              <a:rPr lang="de-CH" altLang="en-US" kern="0" baseline="30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2-</a:t>
            </a:r>
            <a:r>
              <a:rPr lang="de-CH" altLang="en-US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→ HO-</a:t>
            </a:r>
            <a:r>
              <a:rPr lang="de-CH" altLang="en-US" kern="0" baseline="30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de-CH" altLang="en-US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CR</a:t>
            </a:r>
            <a:r>
              <a:rPr lang="de-CH" altLang="en-US" kern="0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 </a:t>
            </a:r>
            <a:r>
              <a:rPr lang="de-CH" altLang="en-US" kern="0" baseline="30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2-</a:t>
            </a:r>
            <a:r>
              <a:rPr lang="de-CH" altLang="en-US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+ </a:t>
            </a:r>
            <a:r>
              <a:rPr lang="de-CH" kern="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</a:t>
            </a:r>
            <a:r>
              <a:rPr lang="de-CH" kern="0" baseline="-250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endParaRPr lang="en-US" kern="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190061" y="2685856"/>
            <a:ext cx="3583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98">
              <a:defRPr/>
            </a:pPr>
            <a:r>
              <a:rPr lang="de-CH" altLang="en-US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HO-</a:t>
            </a:r>
            <a:r>
              <a:rPr lang="de-CH" altLang="en-US" kern="0" baseline="30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de-CH" altLang="en-US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CR</a:t>
            </a:r>
            <a:r>
              <a:rPr lang="de-CH" altLang="en-US" kern="0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 </a:t>
            </a:r>
            <a:r>
              <a:rPr lang="de-CH" altLang="en-US" kern="0" baseline="30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2-</a:t>
            </a:r>
            <a:r>
              <a:rPr lang="de-CH" altLang="en-US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+ </a:t>
            </a:r>
            <a:r>
              <a:rPr lang="de-CH" kern="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</a:t>
            </a:r>
            <a:r>
              <a:rPr lang="de-CH" kern="0" baseline="-250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de-CH" altLang="en-US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→ O=CR</a:t>
            </a:r>
            <a:r>
              <a:rPr lang="de-CH" altLang="en-US" kern="0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de-CH" altLang="en-US" kern="0" baseline="30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2-</a:t>
            </a:r>
            <a:r>
              <a:rPr lang="en-US" altLang="en-US" kern="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+ </a:t>
            </a:r>
            <a:r>
              <a:rPr lang="de-CH" altLang="en-US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HO</a:t>
            </a:r>
            <a:r>
              <a:rPr lang="de-CH" altLang="en-US" kern="0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de-CH" altLang="en-US" kern="0" baseline="30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en-US" altLang="en-US" kern="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de-CH" altLang="en-US" kern="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014316" y="3874149"/>
            <a:ext cx="2097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98">
              <a:defRPr/>
            </a:pPr>
            <a:r>
              <a:rPr lang="de-CH" altLang="en-US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 HO</a:t>
            </a:r>
            <a:r>
              <a:rPr lang="de-CH" altLang="en-US" kern="0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de-CH" altLang="en-US" kern="0" baseline="30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de-CH" altLang="en-US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→</a:t>
            </a:r>
            <a:r>
              <a:rPr lang="en-US" altLang="en-US" kern="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de-CH" altLang="en-US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  <a:r>
              <a:rPr lang="de-CH" altLang="en-US" kern="0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de-CH" altLang="en-US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</a:t>
            </a:r>
            <a:r>
              <a:rPr lang="de-CH" altLang="en-US" kern="0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 </a:t>
            </a:r>
            <a:r>
              <a:rPr lang="de-CH" altLang="en-US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de-CH" kern="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</a:t>
            </a:r>
            <a:r>
              <a:rPr lang="de-CH" kern="0" baseline="-250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de-CH" altLang="en-US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en-US" altLang="en-US" kern="0" baseline="-2500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60596" y="4182861"/>
            <a:ext cx="3432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98">
              <a:defRPr/>
            </a:pPr>
            <a:r>
              <a:rPr lang="de-CH" altLang="en-US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  <a:r>
              <a:rPr lang="de-CH" altLang="en-US" kern="0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de-CH" altLang="en-US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</a:t>
            </a:r>
            <a:r>
              <a:rPr lang="de-CH" altLang="en-US" kern="0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de-CH" altLang="en-US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+ Fe</a:t>
            </a:r>
            <a:r>
              <a:rPr lang="de-CH" altLang="en-US" kern="0" baseline="30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2+</a:t>
            </a:r>
            <a:r>
              <a:rPr lang="de-CH" altLang="en-US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→ Fe</a:t>
            </a:r>
            <a:r>
              <a:rPr lang="de-CH" altLang="en-US" kern="0" baseline="30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3+</a:t>
            </a:r>
            <a:r>
              <a:rPr lang="de-CH" altLang="en-US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+ </a:t>
            </a:r>
            <a:r>
              <a:rPr lang="de-CH" altLang="en-US" kern="0" baseline="30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•</a:t>
            </a:r>
            <a:r>
              <a:rPr lang="de-CH" altLang="en-US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OH + OH</a:t>
            </a:r>
            <a:r>
              <a:rPr lang="de-CH" altLang="en-US" kern="0" baseline="30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</a:t>
            </a:r>
            <a:r>
              <a:rPr lang="de-CH" altLang="en-US" kern="0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en-US" kern="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668523" y="4539986"/>
                <a:ext cx="24978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CH" altLang="en-US" kern="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Fe</a:t>
                </a:r>
                <a:r>
                  <a:rPr lang="de-CH" altLang="en-US" kern="0" baseline="30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3+</a:t>
                </a:r>
                <a:r>
                  <a:rPr lang="de-CH" altLang="en-US" kern="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+ CA →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i="1">
                            <a:latin typeface="Cambria Math" panose="02040503050406030204" pitchFamily="18" charset="0"/>
                          </a:rPr>
                          <m:t>𝐹𝑒</m:t>
                        </m:r>
                      </m:e>
                      <m:sup>
                        <m:r>
                          <a:rPr lang="de-CH" i="1">
                            <a:latin typeface="Cambria Math" panose="02040503050406030204" pitchFamily="18" charset="0"/>
                          </a:rPr>
                          <m:t>𝐼𝐼𝐼</m:t>
                        </m:r>
                      </m:sup>
                    </m:sSup>
                    <m:d>
                      <m:d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CH" i="1">
                            <a:latin typeface="Cambria Math" panose="02040503050406030204" pitchFamily="18" charset="0"/>
                          </a:rPr>
                          <m:t>𝐶𝑖𝑡</m:t>
                        </m:r>
                      </m:e>
                    </m:d>
                  </m:oMath>
                </a14:m>
                <a:r>
                  <a:rPr lang="de-CH" altLang="en-US" kern="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523" y="4539986"/>
                <a:ext cx="2497863" cy="369332"/>
              </a:xfrm>
              <a:prstGeom prst="rect">
                <a:avLst/>
              </a:prstGeom>
              <a:blipFill>
                <a:blip r:embed="rId6"/>
                <a:stretch>
                  <a:fillRect l="-2195" t="-1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Arc 42"/>
          <p:cNvSpPr/>
          <p:nvPr/>
        </p:nvSpPr>
        <p:spPr>
          <a:xfrm rot="4261912">
            <a:off x="9459568" y="1823752"/>
            <a:ext cx="474515" cy="640878"/>
          </a:xfrm>
          <a:prstGeom prst="arc">
            <a:avLst/>
          </a:prstGeom>
          <a:ln w="254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c 44"/>
          <p:cNvSpPr/>
          <p:nvPr/>
        </p:nvSpPr>
        <p:spPr>
          <a:xfrm rot="7426046">
            <a:off x="8266926" y="1976544"/>
            <a:ext cx="896293" cy="1609783"/>
          </a:xfrm>
          <a:prstGeom prst="arc">
            <a:avLst/>
          </a:prstGeom>
          <a:ln w="2540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9265242" y="3335549"/>
            <a:ext cx="1255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VOC’s, CO</a:t>
            </a:r>
            <a:r>
              <a:rPr lang="en-US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67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Line 3"/>
          <p:cNvSpPr>
            <a:spLocks noChangeShapeType="1"/>
          </p:cNvSpPr>
          <p:nvPr/>
        </p:nvSpPr>
        <p:spPr bwMode="auto">
          <a:xfrm>
            <a:off x="1981087" y="857155"/>
            <a:ext cx="2322909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26" y="6248401"/>
            <a:ext cx="1566552" cy="4203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1085" y="255414"/>
            <a:ext cx="4198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3816" r="51296" b="51752"/>
          <a:stretch/>
        </p:blipFill>
        <p:spPr>
          <a:xfrm>
            <a:off x="2302933" y="973667"/>
            <a:ext cx="3674534" cy="2362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21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Line 3"/>
          <p:cNvSpPr>
            <a:spLocks noChangeShapeType="1"/>
          </p:cNvSpPr>
          <p:nvPr/>
        </p:nvSpPr>
        <p:spPr bwMode="auto">
          <a:xfrm>
            <a:off x="1981087" y="857155"/>
            <a:ext cx="2322909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26" y="6248401"/>
            <a:ext cx="1566552" cy="4203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1085" y="255414"/>
            <a:ext cx="4198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70805"/>
            <a:ext cx="9144000" cy="531639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416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194546" y="1329721"/>
            <a:ext cx="4401622" cy="3745542"/>
            <a:chOff x="4666178" y="1766980"/>
            <a:chExt cx="4401622" cy="374554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37"/>
            <a:stretch/>
          </p:blipFill>
          <p:spPr>
            <a:xfrm>
              <a:off x="4666178" y="1766980"/>
              <a:ext cx="4401622" cy="350426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185346" y="5204745"/>
              <a:ext cx="12402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laser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3</a:t>
            </a:fld>
            <a:endParaRPr lang="en-US"/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00070" y="737082"/>
            <a:ext cx="3209750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6175" y="167635"/>
            <a:ext cx="11226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Setup </a:t>
            </a:r>
            <a:r>
              <a:rPr lang="de-DE" altLang="zh-CN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—</a:t>
            </a:r>
            <a:r>
              <a:rPr lang="en-US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Electrodynamic 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balance (EDB) </a:t>
            </a:r>
            <a:r>
              <a:rPr lang="en-US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 </a:t>
            </a:r>
            <a:endParaRPr lang="en-US" sz="2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0041" y="0"/>
            <a:ext cx="3481959" cy="25136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-125400" y="1136738"/>
                <a:ext cx="6781800" cy="15630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00075" lvl="1" indent="-257175" defTabSz="914400">
                  <a:spcAft>
                    <a:spcPts val="135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GB" kern="0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Controlled </a:t>
                </a:r>
                <a:r>
                  <a:rPr lang="en-GB" kern="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T and RH</a:t>
                </a:r>
              </a:p>
              <a:p>
                <a:pPr marL="600075" lvl="1" indent="-257175" defTabSz="914400">
                  <a:spcAft>
                    <a:spcPts val="135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GB" kern="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Mass change: </a:t>
                </a:r>
                <a14:m>
                  <m:oMath xmlns:m="http://schemas.openxmlformats.org/officeDocument/2006/math">
                    <m:r>
                      <a:rPr lang="en-US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𝑚𝑔</m:t>
                    </m:r>
                    <m:r>
                      <a:rPr lang="en-US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zh-CN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sSub>
                          <m:sSubPr>
                            <m:ctrlPr>
                              <a:rPr lang="en-US" altLang="zh-CN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CN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altLang="zh-CN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altLang="zh-CN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𝑑𝑐</m:t>
                        </m:r>
                      </m:sub>
                    </m:sSub>
                  </m:oMath>
                </a14:m>
                <a:r>
                  <a:rPr lang="en-GB" kern="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</a:p>
              <a:p>
                <a:pPr marL="600075" lvl="1" indent="-257175" defTabSz="914400">
                  <a:spcAft>
                    <a:spcPts val="135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GB" kern="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Size change: </a:t>
                </a:r>
                <a14:m>
                  <m:oMath xmlns:m="http://schemas.openxmlformats.org/officeDocument/2006/math">
                    <m:r>
                      <a:rPr lang="en-US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en-US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zh-CN" altLang="en-US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en-US" altLang="zh-CN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f>
                      <m:fPr>
                        <m:ctrlPr>
                          <a:rPr lang="en-US" altLang="zh-CN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altLang="zh-CN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altLang="zh-CN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kern="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 (Mie scattering) 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5400" y="1136738"/>
                <a:ext cx="6781800" cy="1563057"/>
              </a:xfrm>
              <a:prstGeom prst="rect">
                <a:avLst/>
              </a:prstGeom>
              <a:blipFill>
                <a:blip r:embed="rId5"/>
                <a:stretch>
                  <a:fillRect t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/>
          <p:cNvCxnSpPr>
            <a:endCxn id="24" idx="0"/>
          </p:cNvCxnSpPr>
          <p:nvPr/>
        </p:nvCxnSpPr>
        <p:spPr>
          <a:xfrm flipH="1">
            <a:off x="2995794" y="3641752"/>
            <a:ext cx="4199333" cy="152093"/>
          </a:xfrm>
          <a:prstGeom prst="line">
            <a:avLst/>
          </a:prstGeom>
          <a:noFill/>
          <a:ln w="12700" cap="sq" cmpd="sng" algn="ctr">
            <a:solidFill>
              <a:srgbClr val="1F407A">
                <a:lumMod val="40000"/>
                <a:lumOff val="60000"/>
              </a:srgb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>
            <a:endCxn id="24" idx="5"/>
          </p:cNvCxnSpPr>
          <p:nvPr/>
        </p:nvCxnSpPr>
        <p:spPr>
          <a:xfrm flipH="1">
            <a:off x="3546035" y="3736982"/>
            <a:ext cx="3713747" cy="1385262"/>
          </a:xfrm>
          <a:prstGeom prst="line">
            <a:avLst/>
          </a:prstGeom>
          <a:noFill/>
          <a:ln w="12700" cap="sq" cmpd="sng" algn="ctr">
            <a:solidFill>
              <a:srgbClr val="1F407A">
                <a:lumMod val="40000"/>
                <a:lumOff val="60000"/>
              </a:srgb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Rectangle 21"/>
          <p:cNvSpPr/>
          <p:nvPr/>
        </p:nvSpPr>
        <p:spPr>
          <a:xfrm>
            <a:off x="3572700" y="3930008"/>
            <a:ext cx="1799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single, levitated particle </a:t>
            </a: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2217636" y="3793845"/>
            <a:ext cx="1556316" cy="1556316"/>
          </a:xfrm>
          <a:prstGeom prst="ellipse">
            <a:avLst/>
          </a:prstGeom>
          <a:solidFill>
            <a:srgbClr val="1F407A">
              <a:lumMod val="40000"/>
              <a:lumOff val="60000"/>
            </a:srgbClr>
          </a:solidFill>
          <a:ln w="25400" cap="rnd" cmpd="sng" algn="ctr">
            <a:solidFill>
              <a:srgbClr val="435F8F">
                <a:lumMod val="40000"/>
                <a:lumOff val="60000"/>
              </a:srgbClr>
            </a:solidFill>
            <a:prstDash val="solid"/>
          </a:ln>
          <a:effectLst/>
          <a:scene3d>
            <a:camera prst="orthographicFront"/>
            <a:lightRig rig="balanced" dir="t"/>
          </a:scene3d>
          <a:sp3d prstMaterial="matte">
            <a:bevelT w="914400" h="914400"/>
          </a:sp3d>
        </p:spPr>
        <p:txBody>
          <a:bodyPr rtlCol="0" anchor="ctr"/>
          <a:lstStyle/>
          <a:p>
            <a:pPr algn="ctr" defTabSz="914400">
              <a:lnSpc>
                <a:spcPct val="150000"/>
              </a:lnSpc>
              <a:defRPr/>
            </a:pPr>
            <a:endParaRPr lang="en-US" b="1" kern="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71636" y="4125498"/>
            <a:ext cx="14854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000" b="1" kern="0" dirty="0" err="1">
                <a:solidFill>
                  <a:schemeClr val="bg1"/>
                </a:solidFill>
              </a:rPr>
              <a:t>Fe</a:t>
            </a:r>
            <a:r>
              <a:rPr lang="en-US" sz="2000" b="1" kern="0" baseline="30000" dirty="0" err="1">
                <a:solidFill>
                  <a:schemeClr val="bg1"/>
                </a:solidFill>
              </a:rPr>
              <a:t>III</a:t>
            </a:r>
            <a:r>
              <a:rPr lang="en-US" sz="2000" b="1" kern="0" dirty="0">
                <a:solidFill>
                  <a:schemeClr val="bg1"/>
                </a:solidFill>
              </a:rPr>
              <a:t>-citrate</a:t>
            </a:r>
          </a:p>
          <a:p>
            <a:pPr algn="ctr" defTabSz="914400">
              <a:defRPr/>
            </a:pPr>
            <a:r>
              <a:rPr lang="en-US" sz="2000" b="1" kern="0" dirty="0">
                <a:solidFill>
                  <a:schemeClr val="bg1"/>
                </a:solidFill>
              </a:rPr>
              <a:t>Citric acid</a:t>
            </a:r>
          </a:p>
          <a:p>
            <a:pPr algn="ctr" defTabSz="914400">
              <a:defRPr/>
            </a:pPr>
            <a:r>
              <a:rPr lang="en-US" sz="2000" b="1" kern="0" dirty="0">
                <a:solidFill>
                  <a:schemeClr val="bg1"/>
                </a:solidFill>
              </a:rPr>
              <a:t>H</a:t>
            </a:r>
            <a:r>
              <a:rPr lang="en-US" sz="2000" b="1" kern="0" baseline="-25000" dirty="0">
                <a:solidFill>
                  <a:schemeClr val="bg1"/>
                </a:solidFill>
              </a:rPr>
              <a:t>2</a:t>
            </a:r>
            <a:r>
              <a:rPr lang="en-US" sz="2000" b="1" kern="0" dirty="0">
                <a:solidFill>
                  <a:schemeClr val="bg1"/>
                </a:solidFill>
              </a:rPr>
              <a:t>O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2092088" y="4814252"/>
            <a:ext cx="0" cy="826935"/>
          </a:xfrm>
          <a:prstGeom prst="straightConnector1">
            <a:avLst/>
          </a:prstGeom>
          <a:ln w="57150">
            <a:solidFill>
              <a:srgbClr val="7CAF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090608" y="3604752"/>
            <a:ext cx="0" cy="826935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1797002" y="5546631"/>
                <a:ext cx="648551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>
                        <a:latin typeface="Cambria Math" panose="02040503050406030204" pitchFamily="18" charset="0"/>
                        <a:ea typeface="Adobe Gothic Std B" panose="020B0800000000000000"/>
                      </a:rPr>
                      <m:t>𝑚</m:t>
                    </m:r>
                  </m:oMath>
                </a14:m>
                <a:r>
                  <a:rPr lang="de-DE" altLang="zh-CN" sz="2200" dirty="0" smtClean="0"/>
                  <a:t>g</a:t>
                </a:r>
                <a:endParaRPr lang="en-US" sz="2200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002" y="5546631"/>
                <a:ext cx="648551" cy="430887"/>
              </a:xfrm>
              <a:prstGeom prst="rect">
                <a:avLst/>
              </a:prstGeom>
              <a:blipFill>
                <a:blip r:embed="rId6"/>
                <a:stretch>
                  <a:fillRect t="-9859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766332" y="3173045"/>
                <a:ext cx="648551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200" b="0" i="1" smtClean="0">
                          <a:latin typeface="Cambria Math" panose="02040503050406030204" pitchFamily="18" charset="0"/>
                        </a:rPr>
                        <m:t>𝑞𝐸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6332" y="3173045"/>
                <a:ext cx="648551" cy="430887"/>
              </a:xfrm>
              <a:prstGeom prst="rect">
                <a:avLst/>
              </a:prstGeom>
              <a:blipFill>
                <a:blip r:embed="rId7"/>
                <a:stretch>
                  <a:fillRect b="-1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ight Arrow 39"/>
          <p:cNvSpPr/>
          <p:nvPr/>
        </p:nvSpPr>
        <p:spPr>
          <a:xfrm rot="16200000">
            <a:off x="6930948" y="4392875"/>
            <a:ext cx="547011" cy="295742"/>
          </a:xfrm>
          <a:prstGeom prst="rightArrow">
            <a:avLst>
              <a:gd name="adj1" fmla="val 50000"/>
              <a:gd name="adj2" fmla="val 57744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C000"/>
              </a:solidFill>
              <a:latin typeface="Calibri" panose="020F0502020204030204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97" y="6367480"/>
            <a:ext cx="1566552" cy="42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872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4" grpId="0" animBg="1"/>
      <p:bldP spid="10" grpId="0"/>
      <p:bldP spid="33" grpId="0"/>
      <p:bldP spid="34" grpId="0"/>
      <p:bldP spid="4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Line 3"/>
          <p:cNvSpPr>
            <a:spLocks noChangeShapeType="1"/>
          </p:cNvSpPr>
          <p:nvPr/>
        </p:nvSpPr>
        <p:spPr bwMode="auto">
          <a:xfrm>
            <a:off x="1981087" y="857155"/>
            <a:ext cx="2322909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26" y="6248401"/>
            <a:ext cx="1566552" cy="4203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1085" y="255414"/>
            <a:ext cx="4198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70805"/>
            <a:ext cx="9144000" cy="531639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91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Line 3"/>
          <p:cNvSpPr>
            <a:spLocks noChangeShapeType="1"/>
          </p:cNvSpPr>
          <p:nvPr/>
        </p:nvSpPr>
        <p:spPr bwMode="auto">
          <a:xfrm>
            <a:off x="1981087" y="857155"/>
            <a:ext cx="2322909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26" y="6248401"/>
            <a:ext cx="1566552" cy="4203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1085" y="255414"/>
            <a:ext cx="4198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70805"/>
            <a:ext cx="9144000" cy="531639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08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Line 3"/>
          <p:cNvSpPr>
            <a:spLocks noChangeShapeType="1"/>
          </p:cNvSpPr>
          <p:nvPr/>
        </p:nvSpPr>
        <p:spPr bwMode="auto">
          <a:xfrm>
            <a:off x="1981087" y="857155"/>
            <a:ext cx="2322909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26" y="6248401"/>
            <a:ext cx="1566552" cy="4203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1085" y="255414"/>
            <a:ext cx="4198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70805"/>
            <a:ext cx="9144000" cy="531639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04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Line 3"/>
          <p:cNvSpPr>
            <a:spLocks noChangeShapeType="1"/>
          </p:cNvSpPr>
          <p:nvPr/>
        </p:nvSpPr>
        <p:spPr bwMode="auto">
          <a:xfrm>
            <a:off x="1981087" y="857155"/>
            <a:ext cx="2322909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26" y="6248401"/>
            <a:ext cx="1566552" cy="4203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1085" y="255414"/>
            <a:ext cx="4198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70805"/>
            <a:ext cx="9144000" cy="531639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23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Line 3"/>
          <p:cNvSpPr>
            <a:spLocks noChangeShapeType="1"/>
          </p:cNvSpPr>
          <p:nvPr/>
        </p:nvSpPr>
        <p:spPr bwMode="auto">
          <a:xfrm>
            <a:off x="1981087" y="857155"/>
            <a:ext cx="2322909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26" y="6248401"/>
            <a:ext cx="1566552" cy="4203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1085" y="255414"/>
            <a:ext cx="4198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70805"/>
            <a:ext cx="9144000" cy="531639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336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35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09940" y="1117856"/>
                <a:ext cx="2797432" cy="15084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zh-CN" altLang="de-DE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altLang="zh-CN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𝐼𝐼</m:t>
                                  </m:r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940" y="1117856"/>
                <a:ext cx="2797432" cy="150842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09940" y="3173360"/>
                <a:ext cx="6332759" cy="26151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</m:oMath>
                  </m:oMathPara>
                </a14:m>
                <a:endParaRPr lang="en-US" altLang="zh-CN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𝑂</m:t>
                          </m:r>
                        </m:sub>
                      </m:sSub>
                      <m:r>
                        <a:rPr lang="de-DE" altLang="zh-CN" b="0" i="0" smtClean="0">
                          <a:latin typeface="Cambria Math" panose="02040503050406030204" pitchFamily="18" charset="0"/>
                        </a:rPr>
                        <m:t>=0.211</m:t>
                      </m:r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altLang="zh-CN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altLang="zh-CN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altLang="zh-CN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altLang="zh-CN" b="0" i="1" smtClean="0">
                              <a:latin typeface="Cambria Math" panose="02040503050406030204" pitchFamily="18" charset="0"/>
                            </a:rPr>
                            <m:t>1.94</m:t>
                          </m:r>
                        </m:sup>
                      </m:sSup>
                      <m:d>
                        <m:dPr>
                          <m:ctrlPr>
                            <a:rPr lang="de-DE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altLang="zh-CN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de-DE" altLang="zh-CN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de-DE" altLang="zh-CN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</m:e>
                      </m:d>
                      <m:r>
                        <a:rPr lang="de-DE" altLang="zh-CN" b="0" i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altLang="zh-CN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de-DE" altLang="zh-CN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altLang="zh-CN" b="0" i="1" smtClean="0">
                          <a:latin typeface="Cambria Math" panose="02040503050406030204" pitchFamily="18" charset="0"/>
                        </a:rPr>
                        <m:t>=273.15 </m:t>
                      </m:r>
                      <m:r>
                        <a:rPr lang="de-DE" altLang="zh-CN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de-DE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altLang="zh-CN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altLang="zh-CN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altLang="zh-CN" b="0" i="1" smtClean="0">
                          <a:latin typeface="Cambria Math" panose="02040503050406030204" pitchFamily="18" charset="0"/>
                        </a:rPr>
                        <m:t>=1013.25 </m:t>
                      </m:r>
                      <m:r>
                        <a:rPr lang="de-DE" altLang="zh-CN" b="0" i="1" smtClean="0">
                          <a:latin typeface="Cambria Math" panose="02040503050406030204" pitchFamily="18" charset="0"/>
                        </a:rPr>
                        <m:t>𝑚𝑏</m:t>
                      </m:r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940" y="3173360"/>
                <a:ext cx="6332759" cy="26151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372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11"/>
          <p:cNvSpPr txBox="1">
            <a:spLocks/>
          </p:cNvSpPr>
          <p:nvPr/>
        </p:nvSpPr>
        <p:spPr>
          <a:xfrm>
            <a:off x="1695296" y="859635"/>
            <a:ext cx="7777686" cy="459397"/>
          </a:xfrm>
          <a:prstGeom prst="rect">
            <a:avLst/>
          </a:prstGeom>
          <a:noFill/>
        </p:spPr>
        <p:txBody>
          <a:bodyPr vert="horz" lIns="108000" tIns="0" rIns="108000" bIns="8100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375"/>
              </a:spcBef>
              <a:buClr>
                <a:srgbClr val="5B9BD5"/>
              </a:buClr>
              <a:defRPr/>
            </a:pPr>
            <a:r>
              <a:rPr lang="en-US" sz="2400" dirty="0">
                <a:solidFill>
                  <a:prstClr val="white"/>
                </a:solidFill>
                <a:latin typeface="Adobe Gothic Std B" panose="020B0800000000000000" pitchFamily="34" charset="-128"/>
                <a:ea typeface="Adobe Gothic Std B" panose="020B0800000000000000"/>
              </a:rPr>
              <a:t>Species</a:t>
            </a:r>
            <a:endParaRPr lang="en-US" sz="2400" baseline="-25000" dirty="0">
              <a:solidFill>
                <a:prstClr val="white"/>
              </a:solidFill>
              <a:latin typeface="Adobe Gothic Std B" panose="020B0800000000000000" pitchFamily="34" charset="-128"/>
              <a:ea typeface="Adobe Gothic Std B" panose="020B0800000000000000"/>
            </a:endParaRPr>
          </a:p>
        </p:txBody>
      </p:sp>
      <p:graphicFrame>
        <p:nvGraphicFramePr>
          <p:cNvPr id="5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796072"/>
              </p:ext>
            </p:extLst>
          </p:nvPr>
        </p:nvGraphicFramePr>
        <p:xfrm>
          <a:off x="1364163" y="1181369"/>
          <a:ext cx="8743584" cy="48061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8445">
                  <a:extLst>
                    <a:ext uri="{9D8B030D-6E8A-4147-A177-3AD203B41FA5}">
                      <a16:colId xmlns:a16="http://schemas.microsoft.com/office/drawing/2014/main" val="1293770697"/>
                    </a:ext>
                  </a:extLst>
                </a:gridCol>
                <a:gridCol w="1692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9314">
                  <a:extLst>
                    <a:ext uri="{9D8B030D-6E8A-4147-A177-3AD203B41FA5}">
                      <a16:colId xmlns:a16="http://schemas.microsoft.com/office/drawing/2014/main" val="3594408825"/>
                    </a:ext>
                  </a:extLst>
                </a:gridCol>
                <a:gridCol w="885092">
                  <a:extLst>
                    <a:ext uri="{9D8B030D-6E8A-4147-A177-3AD203B41FA5}">
                      <a16:colId xmlns:a16="http://schemas.microsoft.com/office/drawing/2014/main" val="1597965489"/>
                    </a:ext>
                  </a:extLst>
                </a:gridCol>
                <a:gridCol w="9378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0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Number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Name 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Formula 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1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1400" b="1" i="1" baseline="-250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1400" b="1" i="1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_factor</a:t>
                      </a:r>
                      <a:endParaRPr lang="en-US" sz="1400" b="1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(M/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atm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6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water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endParaRPr lang="en-US" sz="12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622454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2,3,4</a:t>
                      </a:r>
                      <a:endParaRPr lang="en-US" sz="12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citrate total,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ferric (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US" sz="1200" b="0" baseline="300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) total, ferrous (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US" sz="1200" b="0" baseline="300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) total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5,6,7,8</a:t>
                      </a:r>
                      <a:endParaRPr lang="en-US" sz="12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CA, dihydrogen citrate, hydrogen citrate, citrate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CA, </a:t>
                      </a:r>
                      <a:r>
                        <a:rPr lang="pt-BR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pt-BR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pt-BR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Cit</a:t>
                      </a:r>
                      <a:r>
                        <a:rPr lang="pt-BR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pt-BR" sz="12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, </a:t>
                      </a:r>
                      <a:r>
                        <a:rPr lang="pt-BR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HCit</a:t>
                      </a:r>
                      <a:r>
                        <a:rPr lang="pt-BR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2-</a:t>
                      </a:r>
                      <a:r>
                        <a:rPr lang="pt-BR" sz="12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pt-BR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Cit</a:t>
                      </a:r>
                      <a:r>
                        <a:rPr lang="pt-BR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3-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−3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40</a:t>
                      </a:r>
                      <a:endParaRPr lang="en-US" sz="1200" b="0" baseline="30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10000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67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9,10,14</a:t>
                      </a:r>
                      <a:endParaRPr lang="en-US" sz="12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pt-BR" sz="1200" b="0" baseline="300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  <a:r>
                        <a:rPr lang="pt-BR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pt-BR" sz="12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Cit</a:t>
                      </a:r>
                      <a:r>
                        <a:rPr lang="pt-BR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)(OH)</a:t>
                      </a:r>
                      <a:r>
                        <a:rPr lang="pt-BR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pt-BR" sz="12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pt-BR" sz="12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pt-BR" sz="1200" b="0" baseline="300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  <a:r>
                        <a:rPr lang="pt-BR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pt-BR" sz="12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HCit</a:t>
                      </a:r>
                      <a:r>
                        <a:rPr lang="pt-BR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r>
                        <a:rPr lang="pt-BR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pt-BR" sz="12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pt-BR" sz="12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pt-BR" sz="1200" b="0" baseline="300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  <a:r>
                        <a:rPr lang="pt-BR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(OH)</a:t>
                      </a:r>
                      <a:r>
                        <a:rPr lang="pt-BR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2+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−3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350" marR="44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350" marR="44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11,12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ferrous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citrate, </a:t>
                      </a: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ferric citrate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pt-BR" sz="1200" b="0" baseline="300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  <a:r>
                        <a:rPr lang="pt-BR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pt-BR" sz="12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HCit</a:t>
                      </a:r>
                      <a:r>
                        <a:rPr lang="pt-BR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pt-BR" sz="12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pt-BR" sz="1200" b="0" baseline="300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  <a:r>
                        <a:rPr lang="pt-BR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pt-BR" sz="12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Cit</a:t>
                      </a:r>
                      <a:r>
                        <a:rPr lang="pt-BR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−3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350" marR="44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350" marR="44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6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13,15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ferric ion, ferrous ion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pt-BR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3+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pt-BR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2+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−1</a:t>
                      </a: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350" marR="44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4350" marR="443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1485609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16,17,19,22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hydrogen ion, hydroxide ion, superoxide radical, hydroxyl radical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kumimoji="0" lang="en-US" sz="12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, OH</a:t>
                      </a:r>
                      <a:r>
                        <a:rPr kumimoji="0" lang="en-US" sz="12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CH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•-</a:t>
                      </a:r>
                      <a:r>
                        <a:rPr lang="de-CH" sz="12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OH </a:t>
                      </a:r>
                      <a:endParaRPr kumimoji="0" lang="en-US" sz="12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5142071"/>
                  </a:ext>
                </a:extLst>
              </a:tr>
              <a:tr h="1946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hydroperoxyl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radical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HO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CH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4×10</a:t>
                      </a:r>
                      <a:r>
                        <a:rPr kumimoji="0" lang="en-US" sz="12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5900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46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20,21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OH-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C(CH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COO)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2-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 OH-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C(CH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COOH)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−2</a:t>
                      </a: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10000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46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hydrogen peroxide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0.8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8.3×10</a:t>
                      </a:r>
                      <a:r>
                        <a:rPr kumimoji="0" lang="en-US" sz="12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7400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46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oxygen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1.3×10</a:t>
                      </a:r>
                      <a:r>
                        <a:rPr kumimoji="0" lang="en-US" sz="12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-3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1500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46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carbon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dioxide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3.4×10</a:t>
                      </a:r>
                      <a:r>
                        <a:rPr kumimoji="0" lang="en-US" sz="12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-2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2400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46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acetone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</a:t>
                      </a:r>
                      <a:r>
                        <a:rPr kumimoji="0" lang="en-US" sz="12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COCH</a:t>
                      </a:r>
                      <a:r>
                        <a:rPr kumimoji="0" lang="en-US" sz="12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−2</a:t>
                      </a: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30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4600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46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en-US" sz="12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−3</a:t>
                      </a: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6000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0695455"/>
                  </a:ext>
                </a:extLst>
              </a:tr>
              <a:tr h="1946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O=C(CH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COO)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2-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O=C(CH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COOH)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−3</a:t>
                      </a: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8000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964657"/>
                  </a:ext>
                </a:extLst>
              </a:tr>
              <a:tr h="1946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acetic acid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</a:t>
                      </a:r>
                      <a:r>
                        <a:rPr kumimoji="0" lang="en-US" sz="12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COOH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−1</a:t>
                      </a: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4.1×10</a:t>
                      </a:r>
                      <a:r>
                        <a:rPr kumimoji="0" lang="en-US" sz="12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6300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5744877"/>
                  </a:ext>
                </a:extLst>
              </a:tr>
              <a:tr h="1946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</a:t>
                      </a:r>
                      <a:r>
                        <a:rPr kumimoji="0" lang="en-US" sz="1200" b="0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II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O=C(CH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COO)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]</a:t>
                      </a: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−2</a:t>
                      </a: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10000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0391375"/>
                  </a:ext>
                </a:extLst>
              </a:tr>
              <a:tr h="1946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en-US" sz="12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−2</a:t>
                      </a: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8000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5404571"/>
                  </a:ext>
                </a:extLst>
              </a:tr>
              <a:tr h="1946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en-US" sz="12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_stable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−2</a:t>
                      </a: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5×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8000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0173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359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97278" y="5654501"/>
            <a:ext cx="3450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342900">
              <a:lnSpc>
                <a:spcPct val="150000"/>
              </a:lnSpc>
              <a:spcAft>
                <a:spcPts val="1350"/>
              </a:spcAft>
            </a:pPr>
            <a:r>
              <a:rPr lang="en-US" altLang="zh-CN" sz="1200" dirty="0">
                <a:solidFill>
                  <a:prstClr val="white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Where Cit</a:t>
            </a:r>
            <a:r>
              <a:rPr lang="en-US" altLang="zh-CN" sz="1200" baseline="30000" dirty="0">
                <a:solidFill>
                  <a:prstClr val="white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3-</a:t>
            </a:r>
            <a:r>
              <a:rPr lang="en-US" altLang="zh-CN" sz="1200" dirty="0">
                <a:solidFill>
                  <a:prstClr val="white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represents citrate ion (</a:t>
            </a:r>
            <a:r>
              <a:rPr lang="en-US" sz="1200" dirty="0">
                <a:solidFill>
                  <a:prstClr val="white"/>
                </a:solidFill>
                <a:latin typeface="Calibri" panose="020F0502020204030204" pitchFamily="34" charset="0"/>
              </a:rPr>
              <a:t>OH)C(CH</a:t>
            </a:r>
            <a:r>
              <a:rPr lang="en-US" sz="1200" baseline="-25000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  <a:r>
              <a:rPr lang="en-US" sz="1200" dirty="0">
                <a:solidFill>
                  <a:prstClr val="white"/>
                </a:solidFill>
                <a:latin typeface="Calibri" panose="020F0502020204030204" pitchFamily="34" charset="0"/>
              </a:rPr>
              <a:t>COO)</a:t>
            </a:r>
            <a:r>
              <a:rPr lang="en-US" sz="1200" baseline="-25000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  <a:r>
              <a:rPr lang="en-US" sz="1200" baseline="30000" dirty="0">
                <a:solidFill>
                  <a:prstClr val="white"/>
                </a:solidFill>
                <a:latin typeface="Calibri" panose="020F0502020204030204" pitchFamily="34" charset="0"/>
              </a:rPr>
              <a:t>3-</a:t>
            </a:r>
            <a:r>
              <a:rPr lang="en-US" altLang="zh-CN" sz="1200" dirty="0">
                <a:solidFill>
                  <a:prstClr val="white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altLang="zh-CN" sz="1500" dirty="0">
              <a:solidFill>
                <a:prstClr val="white"/>
              </a:solidFill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Untertitel 11"/>
          <p:cNvSpPr txBox="1">
            <a:spLocks/>
          </p:cNvSpPr>
          <p:nvPr/>
        </p:nvSpPr>
        <p:spPr>
          <a:xfrm>
            <a:off x="1718741" y="935833"/>
            <a:ext cx="7777686" cy="459397"/>
          </a:xfrm>
          <a:prstGeom prst="rect">
            <a:avLst/>
          </a:prstGeom>
          <a:noFill/>
        </p:spPr>
        <p:txBody>
          <a:bodyPr vert="horz" lIns="108000" tIns="0" rIns="108000" bIns="8100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375"/>
              </a:spcBef>
              <a:buClr>
                <a:srgbClr val="5B9BD5"/>
              </a:buClr>
              <a:defRPr/>
            </a:pPr>
            <a:r>
              <a:rPr lang="en-US" sz="2400" dirty="0">
                <a:latin typeface="Adobe Gothic Std B" panose="020B0800000000000000" pitchFamily="34" charset="-128"/>
                <a:ea typeface="Adobe Gothic Std B" panose="020B0800000000000000"/>
              </a:rPr>
              <a:t>Equilibria </a:t>
            </a:r>
            <a:endParaRPr lang="en-US" sz="2400" baseline="-25000" dirty="0">
              <a:latin typeface="Adobe Gothic Std B" panose="020B0800000000000000" pitchFamily="34" charset="-128"/>
              <a:ea typeface="Adobe Gothic Std B" panose="020B0800000000000000"/>
            </a:endParaRPr>
          </a:p>
        </p:txBody>
      </p:sp>
      <p:graphicFrame>
        <p:nvGraphicFramePr>
          <p:cNvPr id="8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519731"/>
              </p:ext>
            </p:extLst>
          </p:nvPr>
        </p:nvGraphicFramePr>
        <p:xfrm>
          <a:off x="1795463" y="1395230"/>
          <a:ext cx="8522494" cy="39768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8681">
                  <a:extLst>
                    <a:ext uri="{9D8B030D-6E8A-4147-A177-3AD203B41FA5}">
                      <a16:colId xmlns:a16="http://schemas.microsoft.com/office/drawing/2014/main" val="1293770697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4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1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40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Number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Equilibria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Equilibrium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constants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Reference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0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E1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</a:t>
                      </a:r>
                      <a:r>
                        <a:rPr lang="en-US" sz="1400" b="0" kern="120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⇌ 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OH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+H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5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K=1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×10</a:t>
                      </a:r>
                      <a:r>
                        <a:rPr lang="en-US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−14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M</a:t>
                      </a:r>
                      <a:endParaRPr lang="en-US" sz="15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6224541"/>
                  </a:ext>
                </a:extLst>
              </a:tr>
              <a:tr h="2840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E2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pt-BR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Cit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⇌ 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pt-BR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Cit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pt-BR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+H</a:t>
                      </a:r>
                      <a:r>
                        <a:rPr lang="pt-BR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K=7.5×10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−4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M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Martell and Smith, 1982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0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E3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pt-BR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Cit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⇌ HCit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2-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+H</a:t>
                      </a:r>
                      <a:r>
                        <a:rPr lang="pt-BR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K=1.7×10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−5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Martell and Smith, 1982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0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E4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HCit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2- 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⇌ Cit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3-</a:t>
                      </a:r>
                      <a:r>
                        <a:rPr lang="pt-BR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+H</a:t>
                      </a:r>
                      <a:r>
                        <a:rPr lang="pt-BR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K=4.0×10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−7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Martell and Smith, 1982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0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E5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3+ 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Cit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3- 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⇌ </a:t>
                      </a:r>
                      <a:r>
                        <a:rPr lang="pt-BR" sz="14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pt-BR" sz="1400" b="0" baseline="300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pt-BR" sz="14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Cit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n-US" sz="15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K=1.58×10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 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n-US" sz="15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it-IT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Martell and Smith, 1982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0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E6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Fe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3+ 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 Cit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3-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+H</a:t>
                      </a:r>
                      <a:r>
                        <a:rPr kumimoji="0" lang="pt-BR" sz="14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⇌ </a:t>
                      </a:r>
                      <a:r>
                        <a:rPr kumimoji="0" lang="pt-B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Fe</a:t>
                      </a:r>
                      <a:r>
                        <a:rPr kumimoji="0" lang="pt-BR" sz="1400" b="0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III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pt-B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Cit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)(OH)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+H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</a:t>
                      </a:r>
                      <a:endParaRPr kumimoji="0" lang="en-US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K=3.16×10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M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-1</a:t>
                      </a:r>
                      <a:endParaRPr kumimoji="0" lang="en-US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Martell and Smith, 1982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1485609"/>
                  </a:ext>
                </a:extLst>
              </a:tr>
              <a:tr h="2840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E7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Fe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3+ 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 HCit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2- 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⇌ </a:t>
                      </a:r>
                      <a:r>
                        <a:rPr kumimoji="0" lang="pt-B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Fe</a:t>
                      </a:r>
                      <a:r>
                        <a:rPr kumimoji="0" lang="pt-BR" sz="1400" b="0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III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pt-B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HCit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</a:t>
                      </a:r>
                      <a:endParaRPr kumimoji="0" lang="en-US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K=5×10</a:t>
                      </a:r>
                      <a:r>
                        <a:rPr kumimoji="0" lang="en-US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M</a:t>
                      </a:r>
                      <a:r>
                        <a:rPr kumimoji="0" lang="en-US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-1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Martell and Smith, 1982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5142071"/>
                  </a:ext>
                </a:extLst>
              </a:tr>
              <a:tr h="2840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E8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pt-BR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</a:t>
                      </a:r>
                      <a:r>
                        <a:rPr lang="pt-BR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HCit</a:t>
                      </a:r>
                      <a:r>
                        <a:rPr lang="pt-BR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2- 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⇌ </a:t>
                      </a:r>
                      <a:r>
                        <a:rPr lang="pt-BR" sz="14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pt-BR" sz="1400" b="0" baseline="300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pt-BR" sz="14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HCit</a:t>
                      </a:r>
                      <a:r>
                        <a:rPr lang="pt-BR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K=794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it-IT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Martell and Smith, 1982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0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E9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Fe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3+ 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 H</a:t>
                      </a:r>
                      <a:r>
                        <a:rPr kumimoji="0" lang="pt-BR" sz="14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⇌ </a:t>
                      </a:r>
                      <a:r>
                        <a:rPr kumimoji="0" lang="pt-B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Fe</a:t>
                      </a:r>
                      <a:r>
                        <a:rPr kumimoji="0" lang="pt-BR" sz="1400" b="0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III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(OH)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2+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+H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</a:t>
                      </a:r>
                      <a:endParaRPr kumimoji="0" lang="en-US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K=6.5×10</a:t>
                      </a:r>
                      <a:r>
                        <a:rPr kumimoji="0" lang="en-US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-3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M</a:t>
                      </a:r>
                      <a:endParaRPr kumimoji="0" lang="en-US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Smith and Martell, 1977</a:t>
                      </a:r>
                      <a:endParaRPr kumimoji="0" lang="en-US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0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E10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r>
                        <a:rPr lang="en-US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CH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•- </a:t>
                      </a:r>
                      <a:r>
                        <a:rPr lang="de-CH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H</a:t>
                      </a:r>
                      <a:r>
                        <a:rPr lang="de-CH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⇌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HO</a:t>
                      </a:r>
                      <a:r>
                        <a:rPr lang="en-US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CH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K=6.3×10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 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n-US" sz="1400" b="0" baseline="30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Bielski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et al., 1985</a:t>
                      </a:r>
                      <a:endParaRPr lang="en-US" sz="15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40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E11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Fe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2+ 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O=C(CH</a:t>
                      </a:r>
                      <a:r>
                        <a:rPr kumimoji="0" lang="en-US" sz="14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COO)</a:t>
                      </a:r>
                      <a:r>
                        <a:rPr kumimoji="0" lang="en-US" sz="14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2- 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⇌ </a:t>
                      </a:r>
                      <a:r>
                        <a:rPr kumimoji="0" lang="pt-B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Fe</a:t>
                      </a:r>
                      <a:r>
                        <a:rPr kumimoji="0" lang="pt-BR" sz="1400" b="0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II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[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O=C(CH</a:t>
                      </a:r>
                      <a:r>
                        <a:rPr kumimoji="0" lang="en-US" sz="14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COO)</a:t>
                      </a:r>
                      <a:r>
                        <a:rPr kumimoji="0" lang="en-US" sz="14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]</a:t>
                      </a:r>
                      <a:endParaRPr kumimoji="0" lang="en-US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K=2×10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 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-1</a:t>
                      </a:r>
                      <a:endParaRPr kumimoji="0" lang="en-US" sz="14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tuning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parameter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40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E12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2H</a:t>
                      </a:r>
                      <a:r>
                        <a:rPr lang="en-US" sz="1000" baseline="30000" dirty="0" smtClean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 + </a:t>
                      </a:r>
                      <a:r>
                        <a:rPr kumimoji="0" lang="de-CH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OH-</a:t>
                      </a:r>
                      <a:r>
                        <a:rPr kumimoji="0" lang="de-CH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•</a:t>
                      </a:r>
                      <a:r>
                        <a:rPr kumimoji="0" lang="de-CH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C(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CH</a:t>
                      </a:r>
                      <a:r>
                        <a:rPr kumimoji="0" lang="en-US" sz="14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COO</a:t>
                      </a:r>
                      <a:r>
                        <a:rPr kumimoji="0" lang="de-CH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sz="14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2- 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⇌ </a:t>
                      </a:r>
                      <a:r>
                        <a:rPr kumimoji="0" lang="de-CH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OH-</a:t>
                      </a:r>
                      <a:r>
                        <a:rPr kumimoji="0" lang="de-CH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•</a:t>
                      </a:r>
                      <a:r>
                        <a:rPr kumimoji="0" lang="de-CH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C(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CH</a:t>
                      </a:r>
                      <a:r>
                        <a:rPr kumimoji="0" lang="en-US" sz="14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COOH</a:t>
                      </a:r>
                      <a:r>
                        <a:rPr kumimoji="0" lang="de-CH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sz="14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K=3×10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 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tuning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parameter</a:t>
                      </a:r>
                      <a:endParaRPr lang="en-US" sz="11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0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E13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2H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 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O=C(CH</a:t>
                      </a:r>
                      <a:r>
                        <a:rPr kumimoji="0" lang="en-US" sz="14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COO)</a:t>
                      </a:r>
                      <a:r>
                        <a:rPr kumimoji="0" lang="en-US" sz="14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2- 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⇌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O=C(CH</a:t>
                      </a:r>
                      <a:r>
                        <a:rPr kumimoji="0" lang="en-US" sz="14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COOH)</a:t>
                      </a:r>
                      <a:r>
                        <a:rPr kumimoji="0" lang="en-US" sz="14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K=1.5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×10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M</a:t>
                      </a:r>
                      <a:r>
                        <a:rPr lang="en-US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tuning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parameter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6C6AE60A-B69C-4790-82F7-3882EDF23186}" type="slidenum">
              <a:rPr lang="en-GB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342900"/>
              <a:t>37</a:t>
            </a:fld>
            <a:endParaRPr lang="en-GB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1703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11"/>
          <p:cNvSpPr txBox="1">
            <a:spLocks/>
          </p:cNvSpPr>
          <p:nvPr/>
        </p:nvSpPr>
        <p:spPr>
          <a:xfrm>
            <a:off x="1695296" y="877219"/>
            <a:ext cx="7777686" cy="459397"/>
          </a:xfrm>
          <a:prstGeom prst="rect">
            <a:avLst/>
          </a:prstGeom>
          <a:noFill/>
        </p:spPr>
        <p:txBody>
          <a:bodyPr vert="horz" lIns="108000" tIns="0" rIns="108000" bIns="8100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375"/>
              </a:spcBef>
              <a:buClr>
                <a:srgbClr val="5B9BD5"/>
              </a:buClr>
              <a:defRPr/>
            </a:pPr>
            <a:r>
              <a:rPr lang="en-US" sz="2400" dirty="0">
                <a:latin typeface="Adobe Gothic Std B" panose="020B0800000000000000" pitchFamily="34" charset="-128"/>
                <a:ea typeface="Adobe Gothic Std B" panose="020B0800000000000000"/>
              </a:rPr>
              <a:t>Chemical reactions </a:t>
            </a:r>
            <a:endParaRPr lang="en-US" sz="2400" baseline="-25000" dirty="0">
              <a:latin typeface="Adobe Gothic Std B" panose="020B0800000000000000" pitchFamily="34" charset="-128"/>
              <a:ea typeface="Adobe Gothic Std B" panose="020B0800000000000000"/>
            </a:endParaRPr>
          </a:p>
        </p:txBody>
      </p:sp>
      <p:graphicFrame>
        <p:nvGraphicFramePr>
          <p:cNvPr id="8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525946"/>
              </p:ext>
            </p:extLst>
          </p:nvPr>
        </p:nvGraphicFramePr>
        <p:xfrm>
          <a:off x="1795464" y="1336614"/>
          <a:ext cx="8579461" cy="50255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3614">
                  <a:extLst>
                    <a:ext uri="{9D8B030D-6E8A-4147-A177-3AD203B41FA5}">
                      <a16:colId xmlns:a16="http://schemas.microsoft.com/office/drawing/2014/main" val="1293770697"/>
                    </a:ext>
                  </a:extLst>
                </a:gridCol>
                <a:gridCol w="4062047">
                  <a:extLst>
                    <a:ext uri="{9D8B030D-6E8A-4147-A177-3AD203B41FA5}">
                      <a16:colId xmlns:a16="http://schemas.microsoft.com/office/drawing/2014/main" val="3698062490"/>
                    </a:ext>
                  </a:extLst>
                </a:gridCol>
                <a:gridCol w="18932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05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579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Number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Chemical</a:t>
                      </a:r>
                      <a:r>
                        <a:rPr lang="en-US" sz="1500" b="1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reactions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Reaction</a:t>
                      </a:r>
                      <a:r>
                        <a:rPr lang="en-US" sz="1400" b="1" i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rate coefficients</a:t>
                      </a:r>
                      <a:endParaRPr lang="en-US" sz="1500" b="1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Reference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79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Photolysis and follow-up reactions</a:t>
                      </a:r>
                      <a:endParaRPr lang="en-US" sz="1500" b="1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483971"/>
                  </a:ext>
                </a:extLst>
              </a:tr>
              <a:tr h="255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R1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en-GB" sz="1200" b="0" baseline="300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GB" sz="12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Cit</a:t>
                      </a:r>
                      <a:r>
                        <a:rPr lang="en-GB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 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</a:t>
                      </a:r>
                      <a:r>
                        <a:rPr lang="en-GB" sz="1200" b="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l-GR" sz="1200" b="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ν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→ Fe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2+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OH-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C(CH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COO)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2-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US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  <a:r>
                        <a:rPr lang="en-US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2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σ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=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1.0×10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-19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cm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8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(cross section)</a:t>
                      </a:r>
                      <a:endParaRPr lang="en-US" sz="1400" b="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Pozdnyakov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et al., 2012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6224541"/>
                  </a:ext>
                </a:extLst>
              </a:tr>
              <a:tr h="25579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R2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en-GB" sz="1200" b="0" baseline="300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  <a:r>
                        <a:rPr lang="en-GB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GB" sz="12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Cit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)(OH)</a:t>
                      </a:r>
                      <a:r>
                        <a:rPr lang="en-GB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 </a:t>
                      </a:r>
                      <a:r>
                        <a:rPr lang="en-GB" sz="1200" b="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l-GR" sz="1200" b="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ν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→ Fe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2+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OH-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C(CH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COO)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2-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 OH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        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2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σ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=1.0×10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-19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cm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8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(cross section)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Pozdnyakov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et al., 2012</a:t>
                      </a:r>
                      <a:endParaRPr lang="en-US" sz="12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79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R3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OOC-C(OH)(CH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COO)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2-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 O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→ O=C(CH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COO)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2-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 H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O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•-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CO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   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k=1.0×10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M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s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Hug et al, 2001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79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R4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OOC-C(OH)(CH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COO)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2-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 O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→ O=C(CH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COO)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2-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 H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O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•-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CO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   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k=1.0×10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M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s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Hug et al, 2001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739437"/>
                  </a:ext>
                </a:extLst>
              </a:tr>
              <a:tr h="25579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400" b="1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•-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/HO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400" b="1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and Fe</a:t>
                      </a:r>
                      <a:r>
                        <a:rPr lang="en-US" sz="1400" b="1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2+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/Fe</a:t>
                      </a:r>
                      <a:r>
                        <a:rPr lang="en-US" sz="1400" b="1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3+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reactions </a:t>
                      </a:r>
                      <a:endParaRPr lang="en-US" sz="1500" b="1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R5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HO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CH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 HO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CH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→ H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 O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k=8.3×10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M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s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Bielski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et al., 1985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R6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2+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 O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•-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(+ 2H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 →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3+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 H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k=1.0×10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M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s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Rush and </a:t>
                      </a:r>
                      <a:r>
                        <a:rPr lang="en-US" sz="1100" b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Bielski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1985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1485609"/>
                  </a:ext>
                </a:extLst>
              </a:tr>
              <a:tr h="255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R7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2+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 HO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(+ H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→ Fe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3+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 H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k=1.2×10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M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s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Rush and </a:t>
                      </a:r>
                      <a:r>
                        <a:rPr lang="en-US" sz="11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Bielski</a:t>
                      </a: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 1985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5142071"/>
                  </a:ext>
                </a:extLst>
              </a:tr>
              <a:tr h="255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R8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2+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 H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→ </a:t>
                      </a:r>
                      <a:r>
                        <a:rPr lang="de-CH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de-CH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3+</a:t>
                      </a:r>
                      <a:r>
                        <a:rPr lang="de-CH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 </a:t>
                      </a:r>
                      <a:r>
                        <a:rPr lang="de-CH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</a:t>
                      </a:r>
                      <a:r>
                        <a:rPr lang="de-CH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OH + OH</a:t>
                      </a:r>
                      <a:r>
                        <a:rPr lang="de-CH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de-CH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(Fenton reaction)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k=76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s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Walling,1975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R9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pt-BR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2+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 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OH → </a:t>
                      </a:r>
                      <a:r>
                        <a:rPr lang="pt-BR" sz="12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pt-BR" sz="1200" b="0" baseline="300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  <a:r>
                        <a:rPr lang="pt-BR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(OH)</a:t>
                      </a:r>
                      <a:r>
                        <a:rPr lang="pt-BR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pt-BR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k=4.3×10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M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Christensen and </a:t>
                      </a:r>
                      <a:r>
                        <a:rPr lang="en-US" sz="11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Sehested</a:t>
                      </a: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 1981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5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R10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pt-BR" sz="1400" b="0" baseline="300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pt-BR" sz="14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HCit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 </a:t>
                      </a:r>
                      <a:r>
                        <a:rPr lang="de-CH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O</a:t>
                      </a:r>
                      <a:r>
                        <a:rPr lang="de-CH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CH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⇌ </a:t>
                      </a:r>
                      <a:r>
                        <a:rPr lang="en-GB" sz="14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en-GB" sz="1400" b="0" baseline="300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GB" sz="14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Cit</a:t>
                      </a:r>
                      <a:r>
                        <a:rPr lang="en-GB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 +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HO</a:t>
                      </a:r>
                      <a:r>
                        <a:rPr lang="en-US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CH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K=3</a:t>
                      </a:r>
                      <a:r>
                        <a:rPr lang="pt-BR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r>
                        <a:rPr lang="pt-BR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pt-BR" sz="12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n-US" sz="1200" b="0" baseline="30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tuning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parameter</a:t>
                      </a:r>
                      <a:endParaRPr lang="en-US" sz="15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579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Follow-up</a:t>
                      </a:r>
                      <a:r>
                        <a:rPr lang="en-US" sz="1400" b="1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reactions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sym typeface="Wingdings" panose="05000000000000000000" pitchFamily="2" charset="2"/>
                        </a:rPr>
                        <a:t> products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5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R11,13,15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</a:t>
                      </a:r>
                      <a:r>
                        <a:rPr lang="en-GB" sz="1200" b="0" i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l-GR" sz="1200" b="0" i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ν</a:t>
                      </a:r>
                      <a:r>
                        <a:rPr lang="el-GR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→ (C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CO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 / (</a:t>
                      </a:r>
                      <a:r>
                        <a:rPr lang="en-US" altLang="zh-CN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lang="en-US" altLang="zh-CN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 </a:t>
                      </a:r>
                      <a:r>
                        <a:rPr lang="en-US" altLang="zh-CN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+ 2CO</a:t>
                      </a:r>
                      <a:r>
                        <a:rPr lang="en-US" altLang="zh-CN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altLang="zh-CN" sz="12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) / (</a:t>
                      </a:r>
                      <a:r>
                        <a:rPr lang="en-US" altLang="zh-CN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lang="en-US" altLang="zh-CN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 </a:t>
                      </a:r>
                      <a:r>
                        <a:rPr lang="en-US" altLang="zh-CN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C</a:t>
                      </a:r>
                      <a:r>
                        <a:rPr lang="en-US" altLang="zh-CN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altLang="zh-CN" sz="12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n-US" altLang="zh-CN" sz="1200" b="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σ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=2×10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-24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cm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  <a:r>
                        <a:rPr kumimoji="0" 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(cross section)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tuning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parameter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5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R12,14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lang="en-US" sz="12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</a:t>
                      </a:r>
                      <a:r>
                        <a:rPr lang="en-GB" sz="1200" b="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l-GR" sz="1200" b="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ν</a:t>
                      </a:r>
                      <a:r>
                        <a:rPr lang="el-GR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→ (C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 / (</a:t>
                      </a:r>
                      <a:r>
                        <a:rPr lang="en-US" altLang="zh-CN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2C</a:t>
                      </a:r>
                      <a:r>
                        <a:rPr lang="en-US" altLang="zh-CN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altLang="zh-CN" sz="12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2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σ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=10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-20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cm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  <a:r>
                        <a:rPr kumimoji="0" 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(cross section)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tuning</a:t>
                      </a:r>
                      <a:r>
                        <a:rPr lang="en-US" sz="11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parameter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5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R16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2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_stable fraction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tuning parameter</a:t>
                      </a:r>
                      <a:endParaRPr lang="en-US" sz="1100" b="0" kern="12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4459689"/>
                  </a:ext>
                </a:extLst>
              </a:tr>
              <a:tr h="255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R17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Radical self reaction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tuning parameter</a:t>
                      </a:r>
                      <a:endParaRPr lang="en-US" sz="1100" b="0" kern="12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5728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174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4</a:t>
            </a:fld>
            <a:endParaRPr lang="en-US"/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300070" y="737082"/>
            <a:ext cx="3209750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6175" y="167635"/>
            <a:ext cx="3468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de-DE" altLang="zh-CN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Effect</a:t>
            </a:r>
            <a:r>
              <a:rPr lang="de-DE" altLang="zh-CN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de-DE" altLang="zh-CN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of</a:t>
            </a:r>
            <a:r>
              <a:rPr lang="de-DE" altLang="zh-CN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RH</a:t>
            </a:r>
            <a:endParaRPr lang="en-US" sz="2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4443"/>
            <a:ext cx="6293702" cy="4417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462" y="1654443"/>
            <a:ext cx="6293702" cy="44177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97" y="6367480"/>
            <a:ext cx="1566552" cy="420305"/>
          </a:xfrm>
          <a:prstGeom prst="rect">
            <a:avLst/>
          </a:prstGeom>
        </p:spPr>
      </p:pic>
      <p:sp>
        <p:nvSpPr>
          <p:cNvPr id="9" name="Oval 8"/>
          <p:cNvSpPr>
            <a:spLocks noChangeAspect="1"/>
          </p:cNvSpPr>
          <p:nvPr/>
        </p:nvSpPr>
        <p:spPr>
          <a:xfrm>
            <a:off x="5296907" y="73713"/>
            <a:ext cx="1556316" cy="1556316"/>
          </a:xfrm>
          <a:prstGeom prst="ellipse">
            <a:avLst/>
          </a:prstGeom>
          <a:solidFill>
            <a:srgbClr val="1F407A">
              <a:lumMod val="40000"/>
              <a:lumOff val="60000"/>
            </a:srgbClr>
          </a:solidFill>
          <a:ln w="25400" cap="rnd" cmpd="sng" algn="ctr">
            <a:solidFill>
              <a:srgbClr val="435F8F">
                <a:lumMod val="40000"/>
                <a:lumOff val="60000"/>
              </a:srgbClr>
            </a:solidFill>
            <a:prstDash val="solid"/>
          </a:ln>
          <a:effectLst/>
          <a:scene3d>
            <a:camera prst="orthographicFront"/>
            <a:lightRig rig="balanced" dir="t"/>
          </a:scene3d>
          <a:sp3d prstMaterial="matte">
            <a:bevelT w="914400" h="914400"/>
          </a:sp3d>
        </p:spPr>
        <p:txBody>
          <a:bodyPr rtlCol="0" anchor="ctr"/>
          <a:lstStyle/>
          <a:p>
            <a:pPr algn="ctr" defTabSz="914400">
              <a:lnSpc>
                <a:spcPct val="150000"/>
              </a:lnSpc>
              <a:defRPr/>
            </a:pPr>
            <a:endParaRPr lang="en-US" b="1" kern="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50907" y="405366"/>
            <a:ext cx="14854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2000" b="1" kern="0" dirty="0" err="1">
                <a:solidFill>
                  <a:schemeClr val="bg1"/>
                </a:solidFill>
              </a:rPr>
              <a:t>Fe</a:t>
            </a:r>
            <a:r>
              <a:rPr lang="en-US" sz="2000" b="1" kern="0" baseline="30000" dirty="0" err="1">
                <a:solidFill>
                  <a:schemeClr val="bg1"/>
                </a:solidFill>
              </a:rPr>
              <a:t>III</a:t>
            </a:r>
            <a:r>
              <a:rPr lang="en-US" sz="2000" b="1" kern="0" dirty="0">
                <a:solidFill>
                  <a:schemeClr val="bg1"/>
                </a:solidFill>
              </a:rPr>
              <a:t>-citrate</a:t>
            </a:r>
          </a:p>
          <a:p>
            <a:pPr algn="ctr" defTabSz="914400">
              <a:defRPr/>
            </a:pPr>
            <a:r>
              <a:rPr lang="en-US" sz="2000" b="1" kern="0" dirty="0">
                <a:solidFill>
                  <a:schemeClr val="bg1"/>
                </a:solidFill>
              </a:rPr>
              <a:t>Citric acid</a:t>
            </a:r>
          </a:p>
          <a:p>
            <a:pPr algn="ctr" defTabSz="914400">
              <a:defRPr/>
            </a:pPr>
            <a:r>
              <a:rPr lang="en-US" sz="2000" b="1" kern="0" dirty="0">
                <a:solidFill>
                  <a:schemeClr val="bg1"/>
                </a:solidFill>
              </a:rPr>
              <a:t>H</a:t>
            </a:r>
            <a:r>
              <a:rPr lang="en-US" sz="2000" b="1" kern="0" baseline="-25000" dirty="0">
                <a:solidFill>
                  <a:schemeClr val="bg1"/>
                </a:solidFill>
              </a:rPr>
              <a:t>2</a:t>
            </a:r>
            <a:r>
              <a:rPr lang="en-US" sz="2000" b="1" kern="0" dirty="0">
                <a:solidFill>
                  <a:schemeClr val="bg1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8496487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911488" y="1368445"/>
            <a:ext cx="4299739" cy="4310314"/>
            <a:chOff x="457086" y="1498033"/>
            <a:chExt cx="3788961" cy="3911422"/>
          </a:xfrm>
        </p:grpSpPr>
        <p:grpSp>
          <p:nvGrpSpPr>
            <p:cNvPr id="12" name="Group 11"/>
            <p:cNvGrpSpPr/>
            <p:nvPr/>
          </p:nvGrpSpPr>
          <p:grpSpPr>
            <a:xfrm>
              <a:off x="457086" y="1498033"/>
              <a:ext cx="3788961" cy="3847738"/>
              <a:chOff x="809298" y="1500015"/>
              <a:chExt cx="3788961" cy="384773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9298" y="1500015"/>
                <a:ext cx="3788961" cy="3450921"/>
              </a:xfrm>
              <a:prstGeom prst="rect">
                <a:avLst/>
              </a:prstGeom>
            </p:spPr>
          </p:pic>
          <p:sp>
            <p:nvSpPr>
              <p:cNvPr id="7" name="Arc 6"/>
              <p:cNvSpPr/>
              <p:nvPr/>
            </p:nvSpPr>
            <p:spPr>
              <a:xfrm rot="13481270">
                <a:off x="1931159" y="1592319"/>
                <a:ext cx="471746" cy="601101"/>
              </a:xfrm>
              <a:prstGeom prst="arc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rc 7"/>
              <p:cNvSpPr/>
              <p:nvPr/>
            </p:nvSpPr>
            <p:spPr>
              <a:xfrm rot="1947956">
                <a:off x="1320476" y="4391312"/>
                <a:ext cx="1051035" cy="956441"/>
              </a:xfrm>
              <a:prstGeom prst="arc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1324120" y="1982442"/>
                <a:ext cx="412512" cy="432918"/>
              </a:xfrm>
              <a:prstGeom prst="line">
                <a:avLst/>
              </a:prstGeom>
              <a:ln w="444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1618540" y="1511335"/>
              <a:ext cx="416993" cy="2513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CO</a:t>
              </a:r>
              <a:r>
                <a:rPr lang="en-US" sz="12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93781" y="5158090"/>
              <a:ext cx="564523" cy="2513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VOC’s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5</a:t>
            </a:fld>
            <a:endParaRPr lang="en-US"/>
          </a:p>
        </p:txBody>
      </p:sp>
      <p:sp>
        <p:nvSpPr>
          <p:cNvPr id="16" name="Line 3"/>
          <p:cNvSpPr>
            <a:spLocks noChangeShapeType="1"/>
          </p:cNvSpPr>
          <p:nvPr/>
        </p:nvSpPr>
        <p:spPr bwMode="auto">
          <a:xfrm>
            <a:off x="300070" y="737082"/>
            <a:ext cx="3209750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6174" y="167635"/>
            <a:ext cx="93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Iron(III)-citrate photochemistry scheme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97" y="6367480"/>
            <a:ext cx="1566552" cy="42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34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26" y="6248401"/>
            <a:ext cx="1566552" cy="42030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6</a:t>
            </a:fld>
            <a:endParaRPr lang="en-US"/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300070" y="737082"/>
            <a:ext cx="3209750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6175" y="167635"/>
            <a:ext cx="82435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altLang="zh-CN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Photochemical </a:t>
            </a:r>
            <a:r>
              <a:rPr lang="en-US" altLang="zh-CN" sz="2800" dirty="0">
                <a:solidFill>
                  <a:prstClr val="black"/>
                </a:solidFill>
                <a:cs typeface="Arial" panose="020B0604020202020204" pitchFamily="34" charset="0"/>
              </a:rPr>
              <a:t>Reaction And Diffusion (PRAD) </a:t>
            </a:r>
            <a:r>
              <a:rPr lang="en-US" altLang="zh-CN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model</a:t>
            </a:r>
            <a:endParaRPr lang="en-US" altLang="zh-CN" sz="2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-5638277" y="2248455"/>
            <a:ext cx="12960000" cy="12960000"/>
            <a:chOff x="-7669277" y="1557222"/>
            <a:chExt cx="12960000" cy="12960000"/>
          </a:xfrm>
          <a:solidFill>
            <a:sysClr val="windowText" lastClr="000000"/>
          </a:solidFill>
        </p:grpSpPr>
        <p:sp>
          <p:nvSpPr>
            <p:cNvPr id="60" name="Oval 59"/>
            <p:cNvSpPr/>
            <p:nvPr/>
          </p:nvSpPr>
          <p:spPr>
            <a:xfrm>
              <a:off x="-7669277" y="1557222"/>
              <a:ext cx="12960000" cy="12960000"/>
            </a:xfrm>
            <a:prstGeom prst="ellipse">
              <a:avLst/>
            </a:prstGeom>
            <a:solidFill>
              <a:srgbClr val="EAF2FA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-7219277" y="2007222"/>
              <a:ext cx="12060000" cy="12060000"/>
            </a:xfrm>
            <a:prstGeom prst="ellipse">
              <a:avLst/>
            </a:prstGeom>
            <a:solidFill>
              <a:srgbClr val="CADEF2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-6769277" y="2457222"/>
              <a:ext cx="11160000" cy="11160000"/>
            </a:xfrm>
            <a:prstGeom prst="ellipse">
              <a:avLst/>
            </a:prstGeom>
            <a:solidFill>
              <a:srgbClr val="98C0E4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-5690327" y="3538722"/>
              <a:ext cx="9000000" cy="9000000"/>
            </a:xfrm>
            <a:prstGeom prst="ellipse">
              <a:avLst/>
            </a:prstGeom>
            <a:solidFill>
              <a:srgbClr val="7CAFDE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-5150327" y="4078722"/>
              <a:ext cx="7920000" cy="7920000"/>
            </a:xfrm>
            <a:prstGeom prst="ellipse">
              <a:avLst/>
            </a:prstGeom>
            <a:solidFill>
              <a:srgbClr val="4D93D3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-4610327" y="4618722"/>
              <a:ext cx="6840000" cy="6840000"/>
            </a:xfrm>
            <a:prstGeom prst="ellipse">
              <a:avLst/>
            </a:prstGeom>
            <a:solidFill>
              <a:srgbClr val="317CC1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107772" y="2250704"/>
            <a:ext cx="9348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n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5637" y="2706016"/>
            <a:ext cx="10855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n-1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32391" y="3010958"/>
            <a:ext cx="10564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·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·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∙</a:t>
            </a:r>
            <a:endParaRPr kumimoji="0" lang="zh-CN" altLang="en-US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95024" y="4276520"/>
            <a:ext cx="11176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i+1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39138" y="4789869"/>
            <a:ext cx="859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</a:t>
            </a:r>
            <a:r>
              <a:rPr kumimoji="0" lang="en-US" altLang="zh-CN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03042" y="5271116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i-1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5" name="TextBox 84"/>
          <p:cNvSpPr txBox="1"/>
          <p:nvPr/>
        </p:nvSpPr>
        <p:spPr>
          <a:xfrm rot="1200000">
            <a:off x="2333375" y="2677411"/>
            <a:ext cx="1574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</a:t>
            </a:r>
          </a:p>
        </p:txBody>
      </p:sp>
      <p:sp>
        <p:nvSpPr>
          <p:cNvPr id="86" name="TextBox 85"/>
          <p:cNvSpPr txBox="1"/>
          <p:nvPr/>
        </p:nvSpPr>
        <p:spPr>
          <a:xfrm rot="1200000">
            <a:off x="2014311" y="3118512"/>
            <a:ext cx="1822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n-1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n-1</a:t>
            </a:r>
          </a:p>
        </p:txBody>
      </p:sp>
      <p:sp>
        <p:nvSpPr>
          <p:cNvPr id="87" name="TextBox 86"/>
          <p:cNvSpPr txBox="1"/>
          <p:nvPr/>
        </p:nvSpPr>
        <p:spPr>
          <a:xfrm rot="1200000">
            <a:off x="1637310" y="4666567"/>
            <a:ext cx="1822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i+1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i+1</a:t>
            </a:r>
          </a:p>
        </p:txBody>
      </p:sp>
      <p:sp>
        <p:nvSpPr>
          <p:cNvPr id="88" name="TextBox 87"/>
          <p:cNvSpPr txBox="1"/>
          <p:nvPr/>
        </p:nvSpPr>
        <p:spPr>
          <a:xfrm rot="1260000">
            <a:off x="1632576" y="5147024"/>
            <a:ext cx="1486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</a:t>
            </a:r>
            <a:endParaRPr kumimoji="0" lang="en-US" sz="2000" b="0" i="0" u="none" strike="noStrike" kern="0" cap="none" spc="0" normalizeH="0" baseline="-25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9" name="TextBox 88"/>
          <p:cNvSpPr txBox="1"/>
          <p:nvPr/>
        </p:nvSpPr>
        <p:spPr>
          <a:xfrm rot="1260000">
            <a:off x="1300446" y="5653163"/>
            <a:ext cx="1822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i-1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i-1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2923265" y="4066730"/>
            <a:ext cx="3103391" cy="2647797"/>
            <a:chOff x="2923265" y="4066730"/>
            <a:chExt cx="3103391" cy="2647797"/>
          </a:xfrm>
        </p:grpSpPr>
        <p:cxnSp>
          <p:nvCxnSpPr>
            <p:cNvPr id="50" name="Straight Arrow Connector 49"/>
            <p:cNvCxnSpPr>
              <a:cxnSpLocks noChangeAspect="1"/>
            </p:cNvCxnSpPr>
            <p:nvPr/>
          </p:nvCxnSpPr>
          <p:spPr>
            <a:xfrm rot="4980000" flipH="1" flipV="1">
              <a:off x="2989355" y="6036769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1" name="Straight Arrow Connector 50"/>
            <p:cNvCxnSpPr>
              <a:cxnSpLocks noChangeAspect="1"/>
            </p:cNvCxnSpPr>
            <p:nvPr/>
          </p:nvCxnSpPr>
          <p:spPr>
            <a:xfrm rot="5160000" flipH="1" flipV="1">
              <a:off x="5552746" y="4227401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2" name="Straight Arrow Connector 51"/>
            <p:cNvCxnSpPr>
              <a:cxnSpLocks noChangeAspect="1"/>
            </p:cNvCxnSpPr>
            <p:nvPr/>
          </p:nvCxnSpPr>
          <p:spPr>
            <a:xfrm rot="4980000" flipH="1" flipV="1">
              <a:off x="4665576" y="4000640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3" name="Straight Arrow Connector 52"/>
            <p:cNvCxnSpPr>
              <a:cxnSpLocks noChangeAspect="1"/>
            </p:cNvCxnSpPr>
            <p:nvPr/>
          </p:nvCxnSpPr>
          <p:spPr>
            <a:xfrm rot="5040000" flipH="1" flipV="1">
              <a:off x="5225496" y="5405351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4" name="Straight Arrow Connector 53"/>
            <p:cNvCxnSpPr>
              <a:cxnSpLocks noChangeAspect="1"/>
            </p:cNvCxnSpPr>
            <p:nvPr/>
          </p:nvCxnSpPr>
          <p:spPr>
            <a:xfrm rot="5100000" flipH="1" flipV="1">
              <a:off x="3775034" y="6083537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5" name="Straight Arrow Connector 54"/>
            <p:cNvCxnSpPr>
              <a:cxnSpLocks noChangeAspect="1"/>
            </p:cNvCxnSpPr>
            <p:nvPr/>
          </p:nvCxnSpPr>
          <p:spPr>
            <a:xfrm rot="4800000" flipH="1" flipV="1">
              <a:off x="3525624" y="5034142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sp>
          <p:nvSpPr>
            <p:cNvPr id="56" name="矩形 35"/>
            <p:cNvSpPr/>
            <p:nvPr/>
          </p:nvSpPr>
          <p:spPr>
            <a:xfrm>
              <a:off x="5614497" y="4444938"/>
              <a:ext cx="37061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矩形 35"/>
            <p:cNvSpPr/>
            <p:nvPr/>
          </p:nvSpPr>
          <p:spPr>
            <a:xfrm>
              <a:off x="4695981" y="4234648"/>
              <a:ext cx="52290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n-1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矩形 35"/>
            <p:cNvSpPr/>
            <p:nvPr/>
          </p:nvSpPr>
          <p:spPr>
            <a:xfrm>
              <a:off x="5218881" y="5670014"/>
              <a:ext cx="52290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n-2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矩形 35"/>
            <p:cNvSpPr/>
            <p:nvPr/>
          </p:nvSpPr>
          <p:spPr>
            <a:xfrm>
              <a:off x="3573790" y="5304142"/>
              <a:ext cx="50206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i+1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矩形 35"/>
            <p:cNvSpPr/>
            <p:nvPr/>
          </p:nvSpPr>
          <p:spPr>
            <a:xfrm>
              <a:off x="3821807" y="6283640"/>
              <a:ext cx="31451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矩形 35"/>
            <p:cNvSpPr/>
            <p:nvPr/>
          </p:nvSpPr>
          <p:spPr>
            <a:xfrm>
              <a:off x="3003150" y="6270605"/>
              <a:ext cx="46679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i-1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9" name="文本框 45"/>
          <p:cNvSpPr txBox="1"/>
          <p:nvPr/>
        </p:nvSpPr>
        <p:spPr>
          <a:xfrm>
            <a:off x="7150328" y="2734525"/>
            <a:ext cx="4468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altLang="zh-CN" sz="3600" dirty="0">
                <a:latin typeface="Calibri" panose="020F0502020204030204" pitchFamily="34" charset="0"/>
                <a:ea typeface="Adobe Gothic Std B" panose="020B0800000000000000"/>
                <a:cs typeface="Calibri" panose="020F0502020204030204" pitchFamily="34" charset="0"/>
              </a:rPr>
              <a:t>In each </a:t>
            </a:r>
            <a:r>
              <a:rPr lang="en-US" altLang="zh-CN" sz="3600" dirty="0" smtClean="0">
                <a:latin typeface="Calibri" panose="020F0502020204030204" pitchFamily="34" charset="0"/>
                <a:ea typeface="Adobe Gothic Std B" panose="020B0800000000000000"/>
                <a:cs typeface="Calibri" panose="020F0502020204030204" pitchFamily="34" charset="0"/>
              </a:rPr>
              <a:t>shell:</a:t>
            </a:r>
            <a:endParaRPr lang="en-US" altLang="zh-CN" sz="3600" dirty="0">
              <a:latin typeface="Calibri" panose="020F0502020204030204" pitchFamily="34" charset="0"/>
              <a:ea typeface="Adobe Gothic Std B" panose="020B0800000000000000"/>
              <a:cs typeface="Calibri" panose="020F0502020204030204" pitchFamily="34" charset="0"/>
            </a:endParaRPr>
          </a:p>
          <a:p>
            <a:pPr marL="571500" indent="-571500" defTabSz="914400">
              <a:buFont typeface="Arial" panose="020B0604020202020204" pitchFamily="34" charset="0"/>
              <a:buChar char="•"/>
              <a:defRPr/>
            </a:pPr>
            <a:r>
              <a:rPr lang="en-US" altLang="zh-CN" sz="3600" dirty="0" smtClean="0">
                <a:solidFill>
                  <a:srgbClr val="C00000"/>
                </a:solidFill>
                <a:latin typeface="Calibri" panose="020F0502020204030204" pitchFamily="34" charset="0"/>
                <a:ea typeface="Adobe Gothic Std B" panose="020B0800000000000000"/>
                <a:cs typeface="Calibri" panose="020F0502020204030204" pitchFamily="34" charset="0"/>
              </a:rPr>
              <a:t>chemical reactions</a:t>
            </a:r>
            <a:endParaRPr lang="en-US" altLang="zh-CN" sz="3600" b="1" dirty="0">
              <a:solidFill>
                <a:srgbClr val="C00000"/>
              </a:solidFill>
              <a:latin typeface="Calibri" panose="020F0502020204030204" pitchFamily="34" charset="0"/>
              <a:ea typeface="Adobe Gothic Std B" panose="020B080000000000000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9374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0070" y="1481133"/>
            <a:ext cx="4299739" cy="4310314"/>
            <a:chOff x="457086" y="1498033"/>
            <a:chExt cx="3788961" cy="3911422"/>
          </a:xfrm>
        </p:grpSpPr>
        <p:grpSp>
          <p:nvGrpSpPr>
            <p:cNvPr id="12" name="Group 11"/>
            <p:cNvGrpSpPr/>
            <p:nvPr/>
          </p:nvGrpSpPr>
          <p:grpSpPr>
            <a:xfrm>
              <a:off x="457086" y="1498033"/>
              <a:ext cx="3788961" cy="3847738"/>
              <a:chOff x="809298" y="1500015"/>
              <a:chExt cx="3788961" cy="384773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9298" y="1500015"/>
                <a:ext cx="3788961" cy="3450921"/>
              </a:xfrm>
              <a:prstGeom prst="rect">
                <a:avLst/>
              </a:prstGeom>
            </p:spPr>
          </p:pic>
          <p:sp>
            <p:nvSpPr>
              <p:cNvPr id="7" name="Arc 6"/>
              <p:cNvSpPr/>
              <p:nvPr/>
            </p:nvSpPr>
            <p:spPr>
              <a:xfrm rot="13481270">
                <a:off x="1931159" y="1592319"/>
                <a:ext cx="471746" cy="601101"/>
              </a:xfrm>
              <a:prstGeom prst="arc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rc 7"/>
              <p:cNvSpPr/>
              <p:nvPr/>
            </p:nvSpPr>
            <p:spPr>
              <a:xfrm rot="1947956">
                <a:off x="1320476" y="4391312"/>
                <a:ext cx="1051035" cy="956441"/>
              </a:xfrm>
              <a:prstGeom prst="arc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1324120" y="1982442"/>
                <a:ext cx="412512" cy="432918"/>
              </a:xfrm>
              <a:prstGeom prst="line">
                <a:avLst/>
              </a:prstGeom>
              <a:ln w="444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1618540" y="1511335"/>
              <a:ext cx="416993" cy="2513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CO</a:t>
              </a:r>
              <a:r>
                <a:rPr lang="en-US" sz="12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93781" y="5158090"/>
              <a:ext cx="564523" cy="2513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VOC’s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7</a:t>
            </a:fld>
            <a:endParaRPr lang="en-US"/>
          </a:p>
        </p:txBody>
      </p:sp>
      <p:sp>
        <p:nvSpPr>
          <p:cNvPr id="16" name="Line 3"/>
          <p:cNvSpPr>
            <a:spLocks noChangeShapeType="1"/>
          </p:cNvSpPr>
          <p:nvPr/>
        </p:nvSpPr>
        <p:spPr bwMode="auto">
          <a:xfrm>
            <a:off x="300070" y="737082"/>
            <a:ext cx="3209750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6174" y="167635"/>
            <a:ext cx="93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de-DE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In </a:t>
            </a:r>
            <a:r>
              <a:rPr lang="de-DE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each</a:t>
            </a:r>
            <a:r>
              <a:rPr lang="de-DE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de-DE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shell</a:t>
            </a:r>
            <a:r>
              <a:rPr lang="de-DE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: </a:t>
            </a:r>
            <a:r>
              <a:rPr lang="de-DE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chemical</a:t>
            </a:r>
            <a:r>
              <a:rPr lang="de-DE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de-DE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reactions</a:t>
            </a:r>
            <a:endParaRPr lang="en-US" sz="2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97" y="6367480"/>
            <a:ext cx="1566552" cy="420305"/>
          </a:xfrm>
          <a:prstGeom prst="rect">
            <a:avLst/>
          </a:prstGeom>
        </p:spPr>
      </p:pic>
      <p:graphicFrame>
        <p:nvGraphicFramePr>
          <p:cNvPr id="18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561676"/>
              </p:ext>
            </p:extLst>
          </p:nvPr>
        </p:nvGraphicFramePr>
        <p:xfrm>
          <a:off x="4636657" y="1174644"/>
          <a:ext cx="7518400" cy="48361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9746">
                  <a:extLst>
                    <a:ext uri="{9D8B030D-6E8A-4147-A177-3AD203B41FA5}">
                      <a16:colId xmlns:a16="http://schemas.microsoft.com/office/drawing/2014/main" val="1293770697"/>
                    </a:ext>
                  </a:extLst>
                </a:gridCol>
                <a:gridCol w="4729017">
                  <a:extLst>
                    <a:ext uri="{9D8B030D-6E8A-4147-A177-3AD203B41FA5}">
                      <a16:colId xmlns:a16="http://schemas.microsoft.com/office/drawing/2014/main" val="614494957"/>
                    </a:ext>
                  </a:extLst>
                </a:gridCol>
                <a:gridCol w="1939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579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Number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Chemical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reactions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Reaction</a:t>
                      </a:r>
                      <a:r>
                        <a:rPr lang="en-US" sz="1600" b="1" i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rate coefficients</a:t>
                      </a:r>
                      <a:endParaRPr lang="en-US" sz="1600" b="1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79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Photolysis and follow-up reactions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483971"/>
                  </a:ext>
                </a:extLst>
              </a:tr>
              <a:tr h="255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R1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en-GB" sz="1400" b="0" baseline="300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  <a:r>
                        <a:rPr lang="en-GB" sz="14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GB" sz="14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Cit</a:t>
                      </a:r>
                      <a:r>
                        <a:rPr lang="en-GB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 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</a:t>
                      </a:r>
                      <a:r>
                        <a:rPr lang="en-GB" sz="1400" b="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l-GR" sz="1400" b="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ν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→ Fe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2+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OH-</a:t>
                      </a:r>
                      <a:r>
                        <a:rPr lang="en-US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C(CH</a:t>
                      </a:r>
                      <a:r>
                        <a:rPr lang="en-US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COO)</a:t>
                      </a:r>
                      <a:r>
                        <a:rPr lang="en-US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2-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US" sz="16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  <a:r>
                        <a:rPr lang="en-US" sz="16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σ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=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1.0×10</a:t>
                      </a:r>
                      <a:r>
                        <a:rPr lang="en-US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-19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cm</a:t>
                      </a:r>
                      <a:r>
                        <a:rPr lang="en-US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9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(cross section)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6224541"/>
                  </a:ext>
                </a:extLst>
              </a:tr>
              <a:tr h="25579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R2</a:t>
                      </a:r>
                      <a:endParaRPr lang="en-US" sz="16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en-GB" sz="1400" b="0" baseline="300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  <a:r>
                        <a:rPr lang="en-GB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GB" sz="14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Cit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)(OH)</a:t>
                      </a:r>
                      <a:r>
                        <a:rPr lang="en-GB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 </a:t>
                      </a:r>
                      <a:r>
                        <a:rPr lang="en-GB" sz="1400" b="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l-GR" sz="1400" b="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ν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→ Fe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2+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OH-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C(CH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COO)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2-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 OH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        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σ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=1.0×10</a:t>
                      </a:r>
                      <a:r>
                        <a:rPr lang="en-US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-19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cm</a:t>
                      </a:r>
                      <a:r>
                        <a:rPr lang="en-US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9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(cross section)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79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R3</a:t>
                      </a:r>
                      <a:endParaRPr lang="en-US" sz="16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OOC-C(OH)(CH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COO)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2-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 O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→ O=C(CH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COO)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2-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 H</a:t>
                      </a:r>
                      <a:r>
                        <a:rPr lang="en-US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O</a:t>
                      </a:r>
                      <a:r>
                        <a:rPr lang="en-US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•-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CO</a:t>
                      </a:r>
                      <a:r>
                        <a:rPr lang="en-US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   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k=1.0×10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M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s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79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•-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/HO</a:t>
                      </a:r>
                      <a:r>
                        <a:rPr lang="en-US" sz="1600" b="1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and Fe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2+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/Fe</a:t>
                      </a:r>
                      <a:r>
                        <a:rPr lang="en-US" sz="1600" b="1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3+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reactions 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R4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HO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CH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 HO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CH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→ H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 O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k=8.3×10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M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s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R5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2+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 O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•-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(+ 2H</a:t>
                      </a:r>
                      <a:r>
                        <a:rPr lang="en-US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 →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3+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 H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k=1.0×10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M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s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1485609"/>
                  </a:ext>
                </a:extLst>
              </a:tr>
              <a:tr h="255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R6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2+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 HO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(+ H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→ Fe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3+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 H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k=1.2×10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M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s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5142071"/>
                  </a:ext>
                </a:extLst>
              </a:tr>
              <a:tr h="255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R7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2+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 H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→ </a:t>
                      </a:r>
                      <a:r>
                        <a:rPr lang="de-CH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de-CH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3+</a:t>
                      </a:r>
                      <a:r>
                        <a:rPr lang="de-CH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 </a:t>
                      </a:r>
                      <a:r>
                        <a:rPr lang="de-CH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</a:t>
                      </a:r>
                      <a:r>
                        <a:rPr lang="de-CH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OH + OH</a:t>
                      </a:r>
                      <a:r>
                        <a:rPr lang="de-CH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de-CH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(Fenton reaction)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CH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k=76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s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R8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pt-BR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2+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+ 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OH → </a:t>
                      </a:r>
                      <a:r>
                        <a:rPr lang="pt-BR" sz="14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pt-BR" sz="1400" b="0" baseline="300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(OH)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pt-BR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k=4.3×10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M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5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R9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pt-BR" sz="1600" b="0" baseline="300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  <a:r>
                        <a:rPr lang="pt-BR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pt-BR" sz="16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HCit</a:t>
                      </a:r>
                      <a:r>
                        <a:rPr lang="pt-BR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 </a:t>
                      </a:r>
                      <a:r>
                        <a:rPr lang="de-CH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O</a:t>
                      </a:r>
                      <a:r>
                        <a:rPr lang="de-CH" sz="16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CH" sz="16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→</a:t>
                      </a:r>
                      <a:r>
                        <a:rPr lang="pt-BR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6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Fe</a:t>
                      </a:r>
                      <a:r>
                        <a:rPr lang="en-GB" sz="1600" b="0" baseline="3000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  <a:r>
                        <a:rPr lang="en-GB" sz="16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GB" sz="16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Cit</a:t>
                      </a:r>
                      <a:r>
                        <a:rPr lang="en-GB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 +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HO</a:t>
                      </a:r>
                      <a:r>
                        <a:rPr lang="en-US" sz="16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de-CH" sz="16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•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K=3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r>
                        <a:rPr lang="pt-BR" sz="14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  <a:r>
                        <a:rPr lang="en-US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-1</a:t>
                      </a:r>
                      <a:endParaRPr lang="en-US" sz="1400" b="0" baseline="30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579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Follow-up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photo-active r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eactions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5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R10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lang="en-US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</a:t>
                      </a:r>
                      <a:r>
                        <a:rPr lang="en-GB" sz="1400" b="0" i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l-GR" sz="1400" b="0" i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ν</a:t>
                      </a:r>
                      <a:r>
                        <a:rPr lang="el-G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→ </a:t>
                      </a:r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lang="en-US" altLang="zh-CN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 </a:t>
                      </a:r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+ 2CO</a:t>
                      </a:r>
                      <a:r>
                        <a:rPr lang="en-US" altLang="zh-CN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altLang="zh-CN" sz="1400" b="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σ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=10</a:t>
                      </a:r>
                      <a:r>
                        <a:rPr lang="en-US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-21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cm</a:t>
                      </a:r>
                      <a:r>
                        <a:rPr lang="en-US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(cross section)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5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R11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lang="en-US" sz="1400" b="0" baseline="-25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</a:t>
                      </a:r>
                      <a:r>
                        <a:rPr lang="en-GB" sz="1400" b="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l-GR" sz="1400" b="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ν</a:t>
                      </a:r>
                      <a:r>
                        <a:rPr lang="el-GR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→ C</a:t>
                      </a:r>
                      <a:r>
                        <a:rPr lang="en-US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  <a:r>
                        <a:rPr lang="en-US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400" b="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σ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=10</a:t>
                      </a:r>
                      <a:r>
                        <a:rPr lang="en-US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-20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cm</a:t>
                      </a:r>
                      <a:r>
                        <a:rPr lang="en-US" sz="1400" b="0" baseline="30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 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(cross section)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5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R12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lang="en-US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</a:t>
                      </a:r>
                      <a:r>
                        <a:rPr lang="en-GB" sz="1400" b="0" i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l-GR" sz="1400" b="0" i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ν</a:t>
                      </a:r>
                      <a:r>
                        <a:rPr lang="el-G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→ </a:t>
                      </a:r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lang="en-US" altLang="zh-CN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C</a:t>
                      </a:r>
                      <a:r>
                        <a:rPr lang="en-US" altLang="zh-CN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 altLang="zh-CN" sz="1400" b="0" baseline="-250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σ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=10</a:t>
                      </a:r>
                      <a:r>
                        <a:rPr kumimoji="0" lang="en-US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-22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 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(cross section)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4459689"/>
                  </a:ext>
                </a:extLst>
              </a:tr>
              <a:tr h="255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R13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lang="en-US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</a:t>
                      </a:r>
                      <a:r>
                        <a:rPr lang="en-GB" sz="1400" b="0" i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l-GR" sz="1400" b="0" i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ν</a:t>
                      </a:r>
                      <a:r>
                        <a:rPr lang="el-G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→ </a:t>
                      </a:r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lang="en-US" altLang="zh-CN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C</a:t>
                      </a:r>
                      <a:r>
                        <a:rPr lang="en-US" altLang="zh-CN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400" b="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σ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=10</a:t>
                      </a:r>
                      <a:r>
                        <a:rPr kumimoji="0" lang="en-US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-21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 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(cross section)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5728483"/>
                  </a:ext>
                </a:extLst>
              </a:tr>
              <a:tr h="255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R14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lang="en-US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</a:t>
                      </a:r>
                      <a:r>
                        <a:rPr lang="en-GB" sz="1400" b="0" i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l-GR" sz="1400" b="0" i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ν</a:t>
                      </a:r>
                      <a:r>
                        <a:rPr lang="el-GR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→ </a:t>
                      </a:r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lang="en-US" altLang="zh-CN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 CO</a:t>
                      </a:r>
                      <a:r>
                        <a:rPr lang="en-US" altLang="zh-CN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400" b="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σ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=10</a:t>
                      </a:r>
                      <a:r>
                        <a:rPr kumimoji="0" lang="en-US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-20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 </a:t>
                      </a:r>
                      <a:r>
                        <a:rPr kumimoji="0" 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(cross section)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879174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645893" y="4756727"/>
            <a:ext cx="7352146" cy="122077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86445" y="6001518"/>
            <a:ext cx="68176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The photolysis products C</a:t>
            </a:r>
            <a:r>
              <a:rPr lang="en-US" sz="2000" b="1" baseline="-25000" dirty="0">
                <a:solidFill>
                  <a:srgbClr val="C00000"/>
                </a:solidFill>
              </a:rPr>
              <a:t>5</a:t>
            </a:r>
            <a:r>
              <a:rPr lang="en-US" sz="2000" b="1" dirty="0">
                <a:solidFill>
                  <a:srgbClr val="C00000"/>
                </a:solidFill>
              </a:rPr>
              <a:t> and C</a:t>
            </a:r>
            <a:r>
              <a:rPr lang="en-US" sz="2000" b="1" baseline="-25000" dirty="0">
                <a:solidFill>
                  <a:srgbClr val="C00000"/>
                </a:solidFill>
              </a:rPr>
              <a:t>4</a:t>
            </a:r>
            <a:r>
              <a:rPr lang="en-US" sz="2000" b="1" dirty="0">
                <a:solidFill>
                  <a:srgbClr val="C00000"/>
                </a:solidFill>
              </a:rPr>
              <a:t> are photo-chemically active. </a:t>
            </a:r>
          </a:p>
        </p:txBody>
      </p:sp>
    </p:spTree>
    <p:extLst>
      <p:ext uri="{BB962C8B-B14F-4D97-AF65-F5344CB8AC3E}">
        <p14:creationId xmlns:p14="http://schemas.microsoft.com/office/powerpoint/2010/main" val="32844483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26" y="6248401"/>
            <a:ext cx="1566552" cy="42030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8</a:t>
            </a:fld>
            <a:endParaRPr lang="en-US"/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300070" y="737082"/>
            <a:ext cx="3209750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6175" y="167635"/>
            <a:ext cx="82435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altLang="zh-CN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Photochemical </a:t>
            </a:r>
            <a:r>
              <a:rPr lang="en-US" altLang="zh-CN" sz="2800" dirty="0">
                <a:solidFill>
                  <a:prstClr val="black"/>
                </a:solidFill>
                <a:cs typeface="Arial" panose="020B0604020202020204" pitchFamily="34" charset="0"/>
              </a:rPr>
              <a:t>Reaction And Diffusion (PRAD) </a:t>
            </a:r>
            <a:r>
              <a:rPr lang="en-US" altLang="zh-CN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model</a:t>
            </a:r>
            <a:endParaRPr lang="en-US" altLang="zh-CN" sz="2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-5638277" y="2248455"/>
            <a:ext cx="12960000" cy="12960000"/>
            <a:chOff x="-7669277" y="1557222"/>
            <a:chExt cx="12960000" cy="12960000"/>
          </a:xfrm>
          <a:solidFill>
            <a:sysClr val="windowText" lastClr="000000"/>
          </a:solidFill>
        </p:grpSpPr>
        <p:sp>
          <p:nvSpPr>
            <p:cNvPr id="60" name="Oval 59"/>
            <p:cNvSpPr/>
            <p:nvPr/>
          </p:nvSpPr>
          <p:spPr>
            <a:xfrm>
              <a:off x="-7669277" y="1557222"/>
              <a:ext cx="12960000" cy="12960000"/>
            </a:xfrm>
            <a:prstGeom prst="ellipse">
              <a:avLst/>
            </a:prstGeom>
            <a:solidFill>
              <a:srgbClr val="EAF2FA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-7219277" y="2007222"/>
              <a:ext cx="12060000" cy="12060000"/>
            </a:xfrm>
            <a:prstGeom prst="ellipse">
              <a:avLst/>
            </a:prstGeom>
            <a:solidFill>
              <a:srgbClr val="CADEF2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-6769277" y="2457222"/>
              <a:ext cx="11160000" cy="11160000"/>
            </a:xfrm>
            <a:prstGeom prst="ellipse">
              <a:avLst/>
            </a:prstGeom>
            <a:solidFill>
              <a:srgbClr val="98C0E4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-5690327" y="3538722"/>
              <a:ext cx="9000000" cy="9000000"/>
            </a:xfrm>
            <a:prstGeom prst="ellipse">
              <a:avLst/>
            </a:prstGeom>
            <a:solidFill>
              <a:srgbClr val="7CAFDE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-5150327" y="4078722"/>
              <a:ext cx="7920000" cy="7920000"/>
            </a:xfrm>
            <a:prstGeom prst="ellipse">
              <a:avLst/>
            </a:prstGeom>
            <a:solidFill>
              <a:srgbClr val="4D93D3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-4610327" y="4618722"/>
              <a:ext cx="6840000" cy="6840000"/>
            </a:xfrm>
            <a:prstGeom prst="ellipse">
              <a:avLst/>
            </a:prstGeom>
            <a:solidFill>
              <a:srgbClr val="317CC1"/>
            </a:soli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107772" y="2250704"/>
            <a:ext cx="9348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n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5637" y="2706016"/>
            <a:ext cx="10855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n-1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432391" y="3010958"/>
            <a:ext cx="10564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·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·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∙</a:t>
            </a:r>
            <a:endParaRPr kumimoji="0" lang="zh-CN" altLang="en-US" sz="2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95024" y="4276520"/>
            <a:ext cx="11176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i+1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39138" y="4789869"/>
            <a:ext cx="859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</a:t>
            </a:r>
            <a:r>
              <a:rPr kumimoji="0" lang="en-US" altLang="zh-CN" sz="20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03042" y="5271116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Shell i-1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5" name="TextBox 84"/>
          <p:cNvSpPr txBox="1"/>
          <p:nvPr/>
        </p:nvSpPr>
        <p:spPr>
          <a:xfrm rot="1200000">
            <a:off x="2333375" y="2677411"/>
            <a:ext cx="1574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</a:t>
            </a:r>
          </a:p>
        </p:txBody>
      </p:sp>
      <p:sp>
        <p:nvSpPr>
          <p:cNvPr id="86" name="TextBox 85"/>
          <p:cNvSpPr txBox="1"/>
          <p:nvPr/>
        </p:nvSpPr>
        <p:spPr>
          <a:xfrm rot="1200000">
            <a:off x="2014311" y="3118512"/>
            <a:ext cx="1822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n-1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n-1</a:t>
            </a:r>
          </a:p>
        </p:txBody>
      </p:sp>
      <p:sp>
        <p:nvSpPr>
          <p:cNvPr id="87" name="TextBox 86"/>
          <p:cNvSpPr txBox="1"/>
          <p:nvPr/>
        </p:nvSpPr>
        <p:spPr>
          <a:xfrm rot="1200000">
            <a:off x="1637310" y="4666567"/>
            <a:ext cx="1822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i+1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i+1</a:t>
            </a:r>
          </a:p>
        </p:txBody>
      </p:sp>
      <p:sp>
        <p:nvSpPr>
          <p:cNvPr id="88" name="TextBox 87"/>
          <p:cNvSpPr txBox="1"/>
          <p:nvPr/>
        </p:nvSpPr>
        <p:spPr>
          <a:xfrm rot="1260000">
            <a:off x="1632576" y="5147024"/>
            <a:ext cx="1486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</a:t>
            </a:r>
            <a:endParaRPr kumimoji="0" lang="en-US" sz="2000" b="0" i="0" u="none" strike="noStrike" kern="0" cap="none" spc="0" normalizeH="0" baseline="-25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9" name="TextBox 88"/>
          <p:cNvSpPr txBox="1"/>
          <p:nvPr/>
        </p:nvSpPr>
        <p:spPr>
          <a:xfrm rot="1260000">
            <a:off x="1300446" y="5653163"/>
            <a:ext cx="1822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[X]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i-1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↔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[Y]</a:t>
            </a:r>
            <a:r>
              <a:rPr kumimoji="0" lang="en-US" sz="2000" b="0" i="0" u="none" strike="noStrike" kern="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i-1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2923265" y="4066730"/>
            <a:ext cx="3103391" cy="2647797"/>
            <a:chOff x="2923265" y="4066730"/>
            <a:chExt cx="3103391" cy="2647797"/>
          </a:xfrm>
        </p:grpSpPr>
        <p:cxnSp>
          <p:nvCxnSpPr>
            <p:cNvPr id="50" name="Straight Arrow Connector 49"/>
            <p:cNvCxnSpPr>
              <a:cxnSpLocks noChangeAspect="1"/>
            </p:cNvCxnSpPr>
            <p:nvPr/>
          </p:nvCxnSpPr>
          <p:spPr>
            <a:xfrm rot="4980000" flipH="1" flipV="1">
              <a:off x="2989355" y="6036769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1" name="Straight Arrow Connector 50"/>
            <p:cNvCxnSpPr>
              <a:cxnSpLocks noChangeAspect="1"/>
            </p:cNvCxnSpPr>
            <p:nvPr/>
          </p:nvCxnSpPr>
          <p:spPr>
            <a:xfrm rot="5160000" flipH="1" flipV="1">
              <a:off x="5552746" y="4227401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2" name="Straight Arrow Connector 51"/>
            <p:cNvCxnSpPr>
              <a:cxnSpLocks noChangeAspect="1"/>
            </p:cNvCxnSpPr>
            <p:nvPr/>
          </p:nvCxnSpPr>
          <p:spPr>
            <a:xfrm rot="4980000" flipH="1" flipV="1">
              <a:off x="4665576" y="4000640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3" name="Straight Arrow Connector 52"/>
            <p:cNvCxnSpPr>
              <a:cxnSpLocks noChangeAspect="1"/>
            </p:cNvCxnSpPr>
            <p:nvPr/>
          </p:nvCxnSpPr>
          <p:spPr>
            <a:xfrm rot="5040000" flipH="1" flipV="1">
              <a:off x="5225496" y="5405351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4" name="Straight Arrow Connector 53"/>
            <p:cNvCxnSpPr>
              <a:cxnSpLocks noChangeAspect="1"/>
            </p:cNvCxnSpPr>
            <p:nvPr/>
          </p:nvCxnSpPr>
          <p:spPr>
            <a:xfrm rot="5100000" flipH="1" flipV="1">
              <a:off x="3775034" y="6083537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55" name="Straight Arrow Connector 54"/>
            <p:cNvCxnSpPr>
              <a:cxnSpLocks noChangeAspect="1"/>
            </p:cNvCxnSpPr>
            <p:nvPr/>
          </p:nvCxnSpPr>
          <p:spPr>
            <a:xfrm rot="4800000" flipH="1" flipV="1">
              <a:off x="3525624" y="5034142"/>
              <a:ext cx="407819" cy="540000"/>
            </a:xfrm>
            <a:prstGeom prst="straightConnector1">
              <a:avLst/>
            </a:prstGeom>
            <a:noFill/>
            <a:ln w="38100" cap="flat" cmpd="sng" algn="ctr">
              <a:solidFill>
                <a:schemeClr val="bg1">
                  <a:lumMod val="65000"/>
                </a:schemeClr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</p:cxnSp>
        <p:sp>
          <p:nvSpPr>
            <p:cNvPr id="56" name="矩形 35"/>
            <p:cNvSpPr/>
            <p:nvPr/>
          </p:nvSpPr>
          <p:spPr>
            <a:xfrm>
              <a:off x="5614497" y="4444938"/>
              <a:ext cx="37061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矩形 35"/>
            <p:cNvSpPr/>
            <p:nvPr/>
          </p:nvSpPr>
          <p:spPr>
            <a:xfrm>
              <a:off x="4695981" y="4234648"/>
              <a:ext cx="52290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n-1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矩形 35"/>
            <p:cNvSpPr/>
            <p:nvPr/>
          </p:nvSpPr>
          <p:spPr>
            <a:xfrm>
              <a:off x="5218881" y="5670014"/>
              <a:ext cx="52290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n-2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矩形 35"/>
            <p:cNvSpPr/>
            <p:nvPr/>
          </p:nvSpPr>
          <p:spPr>
            <a:xfrm>
              <a:off x="3573790" y="5304142"/>
              <a:ext cx="50206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i+1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矩形 35"/>
            <p:cNvSpPr/>
            <p:nvPr/>
          </p:nvSpPr>
          <p:spPr>
            <a:xfrm>
              <a:off x="3821807" y="6283640"/>
              <a:ext cx="31451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矩形 35"/>
            <p:cNvSpPr/>
            <p:nvPr/>
          </p:nvSpPr>
          <p:spPr>
            <a:xfrm>
              <a:off x="3003150" y="6270605"/>
              <a:ext cx="466794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2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f</a:t>
              </a:r>
              <a:r>
                <a:rPr kumimoji="0" lang="en-US" altLang="zh-CN" sz="2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i-1</a:t>
              </a:r>
              <a:endParaRPr kumimoji="0" lang="zh-CN" altLang="en-US" sz="22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7" name="文本框 45"/>
          <p:cNvSpPr txBox="1"/>
          <p:nvPr/>
        </p:nvSpPr>
        <p:spPr>
          <a:xfrm>
            <a:off x="7150328" y="2734525"/>
            <a:ext cx="44684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altLang="zh-CN" sz="3600" dirty="0">
                <a:latin typeface="Calibri" panose="020F0502020204030204" pitchFamily="34" charset="0"/>
                <a:ea typeface="Adobe Gothic Std B" panose="020B0800000000000000"/>
                <a:cs typeface="Calibri" panose="020F0502020204030204" pitchFamily="34" charset="0"/>
              </a:rPr>
              <a:t>In each </a:t>
            </a:r>
            <a:r>
              <a:rPr lang="en-US" altLang="zh-CN" sz="3600" dirty="0" smtClean="0">
                <a:latin typeface="Calibri" panose="020F0502020204030204" pitchFamily="34" charset="0"/>
                <a:ea typeface="Adobe Gothic Std B" panose="020B0800000000000000"/>
                <a:cs typeface="Calibri" panose="020F0502020204030204" pitchFamily="34" charset="0"/>
              </a:rPr>
              <a:t>shell:</a:t>
            </a:r>
            <a:endParaRPr lang="en-US" altLang="zh-CN" sz="3600" dirty="0">
              <a:latin typeface="Calibri" panose="020F0502020204030204" pitchFamily="34" charset="0"/>
              <a:ea typeface="Adobe Gothic Std B" panose="020B0800000000000000"/>
              <a:cs typeface="Calibri" panose="020F0502020204030204" pitchFamily="34" charset="0"/>
            </a:endParaRPr>
          </a:p>
          <a:p>
            <a:pPr marL="571500" indent="-571500" defTabSz="914400">
              <a:buFont typeface="Arial" panose="020B0604020202020204" pitchFamily="34" charset="0"/>
              <a:buChar char="•"/>
              <a:defRPr/>
            </a:pPr>
            <a:r>
              <a:rPr lang="en-US" altLang="zh-CN" sz="3600" dirty="0" smtClean="0">
                <a:solidFill>
                  <a:srgbClr val="C00000"/>
                </a:solidFill>
                <a:latin typeface="Calibri" panose="020F0502020204030204" pitchFamily="34" charset="0"/>
                <a:ea typeface="Adobe Gothic Std B" panose="020B0800000000000000"/>
                <a:cs typeface="Calibri" panose="020F0502020204030204" pitchFamily="34" charset="0"/>
              </a:rPr>
              <a:t>chemical reactions</a:t>
            </a:r>
          </a:p>
          <a:p>
            <a:pPr marL="571500" indent="-571500" defTabSz="914400">
              <a:buFont typeface="Arial" panose="020B0604020202020204" pitchFamily="34" charset="0"/>
              <a:buChar char="•"/>
              <a:defRPr/>
            </a:pPr>
            <a:r>
              <a:rPr lang="de-DE" altLang="zh-CN" sz="3600" dirty="0" err="1" smtClean="0">
                <a:solidFill>
                  <a:srgbClr val="C00000"/>
                </a:solidFill>
                <a:latin typeface="Calibri" panose="020F0502020204030204" pitchFamily="34" charset="0"/>
                <a:ea typeface="Adobe Gothic Std B" panose="020B0800000000000000"/>
                <a:cs typeface="Calibri" panose="020F0502020204030204" pitchFamily="34" charset="0"/>
              </a:rPr>
              <a:t>equilibria</a:t>
            </a:r>
            <a:endParaRPr lang="en-US" altLang="zh-CN" sz="3600" dirty="0">
              <a:solidFill>
                <a:srgbClr val="C00000"/>
              </a:solidFill>
              <a:latin typeface="Calibri" panose="020F0502020204030204" pitchFamily="34" charset="0"/>
              <a:ea typeface="Adobe Gothic Std B" panose="020B080000000000000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0760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0070" y="1481133"/>
            <a:ext cx="4299739" cy="4310314"/>
            <a:chOff x="457086" y="1498033"/>
            <a:chExt cx="3788961" cy="3911422"/>
          </a:xfrm>
        </p:grpSpPr>
        <p:grpSp>
          <p:nvGrpSpPr>
            <p:cNvPr id="12" name="Group 11"/>
            <p:cNvGrpSpPr/>
            <p:nvPr/>
          </p:nvGrpSpPr>
          <p:grpSpPr>
            <a:xfrm>
              <a:off x="457086" y="1498033"/>
              <a:ext cx="3788961" cy="3847738"/>
              <a:chOff x="809298" y="1500015"/>
              <a:chExt cx="3788961" cy="384773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9298" y="1500015"/>
                <a:ext cx="3788961" cy="3450921"/>
              </a:xfrm>
              <a:prstGeom prst="rect">
                <a:avLst/>
              </a:prstGeom>
            </p:spPr>
          </p:pic>
          <p:sp>
            <p:nvSpPr>
              <p:cNvPr id="7" name="Arc 6"/>
              <p:cNvSpPr/>
              <p:nvPr/>
            </p:nvSpPr>
            <p:spPr>
              <a:xfrm rot="13481270">
                <a:off x="1931159" y="1592319"/>
                <a:ext cx="471746" cy="601101"/>
              </a:xfrm>
              <a:prstGeom prst="arc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rc 7"/>
              <p:cNvSpPr/>
              <p:nvPr/>
            </p:nvSpPr>
            <p:spPr>
              <a:xfrm rot="1947956">
                <a:off x="1320476" y="4391312"/>
                <a:ext cx="1051035" cy="956441"/>
              </a:xfrm>
              <a:prstGeom prst="arc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1324120" y="1982442"/>
                <a:ext cx="412512" cy="432918"/>
              </a:xfrm>
              <a:prstGeom prst="line">
                <a:avLst/>
              </a:prstGeom>
              <a:ln w="444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1618540" y="1511335"/>
              <a:ext cx="416993" cy="2513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CO</a:t>
              </a:r>
              <a:r>
                <a:rPr lang="en-US" sz="12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93781" y="5158090"/>
              <a:ext cx="564523" cy="2513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VOC’s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9E8-FD23-4851-A6C2-CC30FD91D4A6}" type="slidenum">
              <a:rPr lang="en-US" smtClean="0"/>
              <a:t>9</a:t>
            </a:fld>
            <a:endParaRPr lang="en-US"/>
          </a:p>
        </p:txBody>
      </p:sp>
      <p:sp>
        <p:nvSpPr>
          <p:cNvPr id="16" name="Line 3"/>
          <p:cNvSpPr>
            <a:spLocks noChangeShapeType="1"/>
          </p:cNvSpPr>
          <p:nvPr/>
        </p:nvSpPr>
        <p:spPr bwMode="auto">
          <a:xfrm>
            <a:off x="300070" y="737082"/>
            <a:ext cx="3209750" cy="0"/>
          </a:xfrm>
          <a:prstGeom prst="line">
            <a:avLst/>
          </a:prstGeom>
          <a:noFill/>
          <a:ln w="63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800"/>
            <a:endParaRPr lang="de-CH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6174" y="167635"/>
            <a:ext cx="9324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In each shell: equilibria</a:t>
            </a:r>
            <a:endParaRPr lang="en-US" sz="2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97" y="6367480"/>
            <a:ext cx="1566552" cy="420305"/>
          </a:xfrm>
          <a:prstGeom prst="rect">
            <a:avLst/>
          </a:prstGeom>
        </p:spPr>
      </p:pic>
      <p:graphicFrame>
        <p:nvGraphicFramePr>
          <p:cNvPr id="20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72445"/>
              </p:ext>
            </p:extLst>
          </p:nvPr>
        </p:nvGraphicFramePr>
        <p:xfrm>
          <a:off x="4990214" y="1606039"/>
          <a:ext cx="6800850" cy="39768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1059">
                  <a:extLst>
                    <a:ext uri="{9D8B030D-6E8A-4147-A177-3AD203B41FA5}">
                      <a16:colId xmlns:a16="http://schemas.microsoft.com/office/drawing/2014/main" val="1293770697"/>
                    </a:ext>
                  </a:extLst>
                </a:gridCol>
                <a:gridCol w="386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8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40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Equilibria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Equilibrium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constants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0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E1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  <a:r>
                        <a:rPr lang="en-US" sz="1400" b="0" kern="120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⇌ 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OH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+H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endParaRPr lang="en-US" sz="15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K=1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×10</a:t>
                      </a:r>
                      <a:r>
                        <a:rPr lang="en-US" sz="1400" b="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−14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M</a:t>
                      </a:r>
                      <a:endParaRPr lang="en-US" sz="15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6224541"/>
                  </a:ext>
                </a:extLst>
              </a:tr>
              <a:tr h="2840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E2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</a:t>
                      </a:r>
                      <a:r>
                        <a:rPr lang="pt-BR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Cit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⇌ 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</a:t>
                      </a:r>
                      <a:r>
                        <a:rPr lang="pt-BR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Cit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pt-BR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+H</a:t>
                      </a:r>
                      <a:r>
                        <a:rPr lang="pt-BR" sz="1400" b="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K=7.5×10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−4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M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0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E3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</a:t>
                      </a:r>
                      <a:r>
                        <a:rPr lang="pt-BR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Cit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⇌ HCit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2-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t-BR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+H</a:t>
                      </a:r>
                      <a:r>
                        <a:rPr lang="pt-BR" sz="1400" b="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K=1.7×10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−5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0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E4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HCit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2- 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⇌ Cit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3-</a:t>
                      </a:r>
                      <a:r>
                        <a:rPr lang="pt-BR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+H</a:t>
                      </a:r>
                      <a:r>
                        <a:rPr lang="pt-BR" sz="1400" b="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K=4.0×10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−7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0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E5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Fe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3+ 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Cit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3- 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⇌ </a:t>
                      </a:r>
                      <a:r>
                        <a:rPr lang="pt-BR" sz="14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Fe</a:t>
                      </a:r>
                      <a:r>
                        <a:rPr lang="pt-BR" sz="1400" b="0" baseline="300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III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pt-BR" sz="14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Cit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5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K=1.58×10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 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  <a:endParaRPr lang="en-US" sz="15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0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E6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3+ 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 Cit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3-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+H</a:t>
                      </a:r>
                      <a:r>
                        <a:rPr kumimoji="0" lang="pt-BR" sz="14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⇌ </a:t>
                      </a:r>
                      <a:r>
                        <a:rPr kumimoji="0" lang="pt-B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</a:t>
                      </a:r>
                      <a:r>
                        <a:rPr kumimoji="0" lang="pt-BR" sz="1400" b="0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III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pt-B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Cit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)(OH)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+H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kumimoji="0" lang="en-US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K=8.35×10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M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kumimoji="0" lang="en-US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1485609"/>
                  </a:ext>
                </a:extLst>
              </a:tr>
              <a:tr h="2840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E7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3+ 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 HCit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2- 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⇌ </a:t>
                      </a:r>
                      <a:r>
                        <a:rPr kumimoji="0" lang="pt-B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</a:t>
                      </a:r>
                      <a:r>
                        <a:rPr kumimoji="0" lang="pt-BR" sz="1400" b="0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III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pt-B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HCit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kumimoji="0" lang="en-US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K=2.51×10</a:t>
                      </a:r>
                      <a:r>
                        <a:rPr kumimoji="0" lang="en-US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M</a:t>
                      </a:r>
                      <a:r>
                        <a:rPr kumimoji="0" lang="en-US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5142071"/>
                  </a:ext>
                </a:extLst>
              </a:tr>
              <a:tr h="2840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E8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Fe</a:t>
                      </a:r>
                      <a:r>
                        <a:rPr lang="pt-BR" sz="1400" b="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</a:t>
                      </a:r>
                      <a:r>
                        <a:rPr lang="pt-BR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HCit</a:t>
                      </a:r>
                      <a:r>
                        <a:rPr lang="pt-BR" sz="1400" b="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2- 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⇌ </a:t>
                      </a:r>
                      <a:r>
                        <a:rPr lang="pt-BR" sz="14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Fe</a:t>
                      </a:r>
                      <a:r>
                        <a:rPr lang="pt-BR" sz="1400" b="0" baseline="300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pt-BR" sz="14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HCit</a:t>
                      </a:r>
                      <a:r>
                        <a:rPr lang="pt-BR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K=1.935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×10</a:t>
                      </a:r>
                      <a:r>
                        <a:rPr kumimoji="0" lang="en-US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</a:t>
                      </a:r>
                      <a:r>
                        <a:rPr lang="en-US" sz="1400" b="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0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E9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3+ 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 H</a:t>
                      </a:r>
                      <a:r>
                        <a:rPr kumimoji="0" lang="pt-BR" sz="14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⇌ </a:t>
                      </a:r>
                      <a:r>
                        <a:rPr kumimoji="0" lang="pt-B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</a:t>
                      </a:r>
                      <a:r>
                        <a:rPr kumimoji="0" lang="pt-BR" sz="1400" b="0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III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(OH)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2+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+H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kumimoji="0" lang="en-US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K=4.57×10</a:t>
                      </a:r>
                      <a:r>
                        <a:rPr kumimoji="0" lang="en-US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M</a:t>
                      </a:r>
                      <a:endParaRPr kumimoji="0" lang="en-US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0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E10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</a:t>
                      </a:r>
                      <a:r>
                        <a:rPr lang="en-US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de-CH" sz="1400" b="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•- </a:t>
                      </a:r>
                      <a:r>
                        <a:rPr lang="de-CH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H</a:t>
                      </a:r>
                      <a:r>
                        <a:rPr lang="de-CH" sz="1400" b="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⇌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</a:t>
                      </a:r>
                      <a:r>
                        <a:rPr lang="en-US" sz="1400" b="0" baseline="-25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de-CH" sz="1400" b="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•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K=6.32×10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 </a:t>
                      </a:r>
                      <a:r>
                        <a:rPr lang="pt-BR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</a:t>
                      </a:r>
                      <a:r>
                        <a:rPr lang="pt-BR" sz="1400" b="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-1</a:t>
                      </a:r>
                      <a:endParaRPr lang="en-US" sz="1400" b="0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40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E11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2+ 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O=C(CH</a:t>
                      </a:r>
                      <a:r>
                        <a:rPr kumimoji="0" lang="en-US" sz="14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COO)</a:t>
                      </a:r>
                      <a:r>
                        <a:rPr kumimoji="0" lang="en-US" sz="14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2- 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⇌ </a:t>
                      </a:r>
                      <a:r>
                        <a:rPr kumimoji="0" lang="pt-BR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</a:t>
                      </a:r>
                      <a:r>
                        <a:rPr kumimoji="0" lang="pt-BR" sz="1400" b="0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II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O=C(CH</a:t>
                      </a:r>
                      <a:r>
                        <a:rPr kumimoji="0" lang="en-US" sz="14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COO)</a:t>
                      </a:r>
                      <a:r>
                        <a:rPr kumimoji="0" lang="en-US" sz="14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kumimoji="0" lang="en-US" sz="15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K=2×10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kumimoji="0" lang="en-US" sz="14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40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E12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2H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+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+ </a:t>
                      </a:r>
                      <a:r>
                        <a:rPr kumimoji="0" lang="de-CH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OH-</a:t>
                      </a:r>
                      <a:r>
                        <a:rPr kumimoji="0" lang="de-CH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r>
                        <a:rPr kumimoji="0" lang="de-CH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C(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</a:t>
                      </a:r>
                      <a:r>
                        <a:rPr kumimoji="0" lang="en-US" sz="14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COO</a:t>
                      </a:r>
                      <a:r>
                        <a:rPr kumimoji="0" lang="de-CH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sz="14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2- 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⇌ </a:t>
                      </a:r>
                      <a:r>
                        <a:rPr kumimoji="0" lang="de-CH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OH-</a:t>
                      </a:r>
                      <a:r>
                        <a:rPr kumimoji="0" lang="de-CH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  <a:r>
                        <a:rPr kumimoji="0" lang="de-CH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C(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CH</a:t>
                      </a:r>
                      <a:r>
                        <a:rPr kumimoji="0" lang="en-US" sz="14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COOH</a:t>
                      </a:r>
                      <a:r>
                        <a:rPr kumimoji="0" lang="de-CH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en-US" sz="14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K=1.5×10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 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endParaRPr 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0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E13</a:t>
                      </a: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2H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 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O=C(CH</a:t>
                      </a:r>
                      <a:r>
                        <a:rPr kumimoji="0" lang="en-US" sz="14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COO)</a:t>
                      </a:r>
                      <a:r>
                        <a:rPr kumimoji="0" lang="en-US" sz="14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2- 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⇌ 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O=C(CH</a:t>
                      </a:r>
                      <a:r>
                        <a:rPr kumimoji="0" lang="en-US" sz="14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COOH)</a:t>
                      </a:r>
                      <a:r>
                        <a:rPr kumimoji="0" lang="en-US" sz="14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kumimoji="0" 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K=1.5</a:t>
                      </a:r>
                      <a:r>
                        <a:rPr kumimoji="0" lang="pt-B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×10</a:t>
                      </a:r>
                      <a:r>
                        <a:rPr kumimoji="0" lang="pt-BR" sz="14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M</a:t>
                      </a:r>
                      <a:r>
                        <a:rPr lang="en-US" sz="1400" b="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-2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3263" marR="33263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4909129" y="3878678"/>
            <a:ext cx="6382328" cy="29104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927601" y="4719781"/>
            <a:ext cx="6382328" cy="82237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120844" y="5652947"/>
            <a:ext cx="236885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200" b="1" dirty="0" smtClean="0">
                <a:solidFill>
                  <a:srgbClr val="C00000"/>
                </a:solidFill>
              </a:rPr>
              <a:t>Tuning </a:t>
            </a:r>
            <a:r>
              <a:rPr lang="en-US" sz="2200" b="1" dirty="0" smtClean="0">
                <a:solidFill>
                  <a:srgbClr val="C00000"/>
                </a:solidFill>
              </a:rPr>
              <a:t>parameters</a:t>
            </a:r>
            <a:endParaRPr lang="en-US" sz="2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3924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2307</Words>
  <Application>Microsoft Office PowerPoint</Application>
  <PresentationFormat>Widescreen</PresentationFormat>
  <Paragraphs>710</Paragraphs>
  <Slides>38</Slides>
  <Notes>36</Notes>
  <HiddenSlides>3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Adobe Gothic Std B</vt:lpstr>
      <vt:lpstr>等线</vt:lpstr>
      <vt:lpstr>SimSun</vt:lpstr>
      <vt:lpstr>Arial</vt:lpstr>
      <vt:lpstr>Calibri</vt:lpstr>
      <vt:lpstr>Calibri Light</vt:lpstr>
      <vt:lpstr>Cambria Math</vt:lpstr>
      <vt:lpstr>Franklin Gothic Book</vt:lpstr>
      <vt:lpstr>Rockwell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ETH Zuerich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Uli Krieger</dc:creator>
  <cp:lastModifiedBy>D\jdou</cp:lastModifiedBy>
  <cp:revision>187</cp:revision>
  <cp:lastPrinted>2019-11-27T13:55:16Z</cp:lastPrinted>
  <dcterms:created xsi:type="dcterms:W3CDTF">2019-06-23T09:42:23Z</dcterms:created>
  <dcterms:modified xsi:type="dcterms:W3CDTF">2019-12-04T07:30:53Z</dcterms:modified>
</cp:coreProperties>
</file>