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39" r:id="rId2"/>
    <p:sldId id="349" r:id="rId3"/>
    <p:sldId id="264" r:id="rId4"/>
    <p:sldId id="356" r:id="rId5"/>
    <p:sldId id="263" r:id="rId6"/>
    <p:sldId id="358" r:id="rId7"/>
    <p:sldId id="302" r:id="rId8"/>
    <p:sldId id="304" r:id="rId9"/>
    <p:sldId id="305" r:id="rId10"/>
    <p:sldId id="357" r:id="rId11"/>
    <p:sldId id="352" r:id="rId12"/>
    <p:sldId id="355" r:id="rId13"/>
    <p:sldId id="341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toshi Takahama" initials="ST" lastIdx="10" clrIdx="0">
    <p:extLst>
      <p:ext uri="{19B8F6BF-5375-455C-9EA6-DF929625EA0E}">
        <p15:presenceInfo xmlns:p15="http://schemas.microsoft.com/office/powerpoint/2012/main" userId="712ec499b69ff654" providerId="Windows Live"/>
      </p:ext>
    </p:extLst>
  </p:cmAuthor>
  <p:cmAuthor id="2" name="Ann M. Dillner" initials="AMD" lastIdx="1" clrIdx="1">
    <p:extLst>
      <p:ext uri="{19B8F6BF-5375-455C-9EA6-DF929625EA0E}">
        <p15:presenceInfo xmlns:p15="http://schemas.microsoft.com/office/powerpoint/2012/main" userId="S-1-5-21-3516884288-2819916808-3028616173-132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7A007A"/>
    <a:srgbClr val="800080"/>
    <a:srgbClr val="006400"/>
    <a:srgbClr val="00FF00"/>
    <a:srgbClr val="FF69B3"/>
    <a:srgbClr val="E7E7DF"/>
    <a:srgbClr val="006500"/>
    <a:srgbClr val="00D4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80" autoAdjust="0"/>
    <p:restoredTop sz="86624" autoAdjust="0"/>
  </p:normalViewPr>
  <p:slideViewPr>
    <p:cSldViewPr snapToGrid="0" snapToObjects="1">
      <p:cViewPr varScale="1">
        <p:scale>
          <a:sx n="127" d="100"/>
          <a:sy n="127" d="100"/>
        </p:scale>
        <p:origin x="156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8" d="100"/>
          <a:sy n="58" d="100"/>
        </p:scale>
        <p:origin x="157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98183-D91C-40BA-B082-694A744E3823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283B3-9492-4101-B223-A0B47AB5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72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00A60-5677-4445-B25D-6F6CAE4512E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4A9D7-72E9-47BC-8DFE-17F96865D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24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4A9D7-72E9-47BC-8DFE-17F96865DE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62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4A9D7-72E9-47BC-8DFE-17F96865DE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54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4A9D7-72E9-47BC-8DFE-17F96865DE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80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'OM/OC'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0.004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0.011</a:t>
            </a:r>
            <a:r>
              <a:rPr lang="it-IT" dirty="0"/>
              <a:t> </a:t>
            </a:r>
          </a:p>
          <a:p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'OM/OC'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'CTR'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0.007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0.019</a:t>
            </a:r>
            <a:r>
              <a:rPr lang="it-IT" dirty="0"/>
              <a:t> </a:t>
            </a:r>
          </a:p>
          <a:p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'OM/OC'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'YRK'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0.001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0.019</a:t>
            </a:r>
            <a:r>
              <a:rPr lang="it-IT" dirty="0"/>
              <a:t> </a:t>
            </a:r>
          </a:p>
          <a:p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’OM/OC'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'JST'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0.004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0.019</a:t>
            </a:r>
            <a:r>
              <a:rPr lang="it-IT" dirty="0"/>
              <a:t> </a:t>
            </a:r>
          </a:p>
          <a:p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'OM/OC'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'BHM'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0.00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0.02</a:t>
            </a:r>
            <a:r>
              <a:rPr lang="it-IT" dirty="0"/>
              <a:t> </a:t>
            </a:r>
          </a:p>
          <a:p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'OM/OC'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Winter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0.00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0.02</a:t>
            </a:r>
            <a:r>
              <a:rPr lang="it-IT" dirty="0"/>
              <a:t> </a:t>
            </a:r>
          </a:p>
          <a:p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'OM/OC'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'Spring'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0.00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0.02</a:t>
            </a:r>
            <a:r>
              <a:rPr lang="it-IT" dirty="0"/>
              <a:t> </a:t>
            </a:r>
          </a:p>
          <a:p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'OM/OC'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Summer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0.01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0.02</a:t>
            </a:r>
            <a:r>
              <a:rPr lang="it-IT" dirty="0"/>
              <a:t> </a:t>
            </a:r>
          </a:p>
          <a:p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'OM/OC'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Autumn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0.01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0.02</a:t>
            </a:r>
            <a:r>
              <a:rPr lang="it-IT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4A9D7-72E9-47BC-8DFE-17F96865DE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83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'OM/OC'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0.004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0.011</a:t>
            </a:r>
            <a:r>
              <a:rPr lang="it-IT" dirty="0"/>
              <a:t> </a:t>
            </a:r>
          </a:p>
          <a:p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'OM/OC'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'CTR'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0.007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0.019</a:t>
            </a:r>
            <a:r>
              <a:rPr lang="it-IT" dirty="0"/>
              <a:t> </a:t>
            </a:r>
          </a:p>
          <a:p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'OM/OC'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'YRK'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0.001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0.019</a:t>
            </a:r>
            <a:r>
              <a:rPr lang="it-IT" dirty="0"/>
              <a:t> </a:t>
            </a:r>
          </a:p>
          <a:p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’OM/OC'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'JST'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0.004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0.019</a:t>
            </a:r>
            <a:r>
              <a:rPr lang="it-IT" dirty="0"/>
              <a:t> </a:t>
            </a:r>
          </a:p>
          <a:p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'OM/OC'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'BHM'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0.00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0.02</a:t>
            </a:r>
            <a:r>
              <a:rPr lang="it-IT" dirty="0"/>
              <a:t> </a:t>
            </a:r>
          </a:p>
          <a:p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'OM/OC'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Winter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0.00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0.02</a:t>
            </a:r>
            <a:r>
              <a:rPr lang="it-IT" dirty="0"/>
              <a:t> </a:t>
            </a:r>
          </a:p>
          <a:p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'OM/OC'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'Spring'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0.00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0.02</a:t>
            </a:r>
            <a:r>
              <a:rPr lang="it-IT" dirty="0"/>
              <a:t> </a:t>
            </a:r>
          </a:p>
          <a:p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'OM/OC'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Summer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0.01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0.02</a:t>
            </a:r>
            <a:r>
              <a:rPr lang="it-IT" dirty="0"/>
              <a:t> </a:t>
            </a:r>
          </a:p>
          <a:p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'OM/OC'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Autumn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0.01</a:t>
            </a:r>
            <a:r>
              <a:rPr lang="it-IT" dirty="0"/>
              <a:t>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0.02</a:t>
            </a:r>
            <a:r>
              <a:rPr lang="it-IT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4A9D7-72E9-47BC-8DFE-17F96865DE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96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4A9D7-72E9-47BC-8DFE-17F96865DE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76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96E7-5CB1-496D-845A-0CD6EA69942B}" type="datetime1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Quantifying OM and Functional Groups via FT-IR Spectrometry in SEARCH Aerosol - Alexandra Boris, UC Davis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97BF-9891-E74D-B85E-1F6C7940D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79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545B-4759-4136-964E-64DD4AB8D46B}" type="datetime1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Quantifying OM and Functional Groups via FT-IR Spectrometry in SEARCH Aerosol - Alexandra Boris, UC Davis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97BF-9891-E74D-B85E-1F6C7940D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14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2CCC-E488-4DF7-94B1-B18426688EBA}" type="datetime1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Quantifying OM and Functional Groups via FT-IR Spectrometry in SEARCH Aerosol - Alexandra Boris, UC Davis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97BF-9891-E74D-B85E-1F6C7940D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46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982" y="2830969"/>
            <a:ext cx="7772400" cy="1021556"/>
          </a:xfrm>
        </p:spPr>
        <p:txBody>
          <a:bodyPr anchor="b" anchorCtr="0">
            <a:noAutofit/>
          </a:bodyPr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95864" y="3827193"/>
            <a:ext cx="7772400" cy="531522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rgbClr val="17375E"/>
                </a:solidFill>
              </a:defRPr>
            </a:lvl1pPr>
            <a:lvl2pPr marL="457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3623" y="4979096"/>
            <a:ext cx="384718" cy="164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CCEF44-1029-4C4E-ADAF-93FDE3ADB2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092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4984" y="4997884"/>
            <a:ext cx="384718" cy="1456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CCEF44-1029-4C4E-ADAF-93FDE3ADB2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64984" y="46305"/>
            <a:ext cx="8781802" cy="8572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176180" y="923220"/>
            <a:ext cx="8770605" cy="2912451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91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2FCA889-12BA-4732-B224-E6384758AC75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Quantifying OM and Functional Groups via FT-IR Spectrometry in SEARCH Aerosol - Alexandra Boris, UC Davis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F097BF-9891-E74D-B85E-1F6C7940DE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28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5E8B-618E-4029-B6D2-1A60920E13A1}" type="datetime1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Quantifying OM and Functional Groups via FT-IR Spectrometry in SEARCH Aerosol - Alexandra Boris, UC Davis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97BF-9891-E74D-B85E-1F6C7940D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8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B5024-C2DB-4A88-9604-111FC1A243CB}" type="datetime1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Quantifying OM and Functional Groups via FT-IR Spectrometry in SEARCH Aerosol - Alexandra Boris, UC Davis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97BF-9891-E74D-B85E-1F6C7940D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3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D34E-9875-4C38-96AB-A1E5DA3E96CD}" type="datetime1">
              <a:rPr lang="en-US" smtClean="0"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Quantifying OM and Functional Groups via FT-IR Spectrometry in SEARCH Aerosol - Alexandra Boris, UC Davis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97BF-9891-E74D-B85E-1F6C7940D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0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F9873-B77C-41D6-985E-67906C0AB7F4}" type="datetime1">
              <a:rPr lang="en-US" smtClean="0"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Quantifying OM and Functional Groups via FT-IR Spectrometry in SEARCH Aerosol - Alexandra Boris, UC Davis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97BF-9891-E74D-B85E-1F6C7940D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8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FE2B-3B84-45F1-B65B-95D211CEA43B}" type="datetime1">
              <a:rPr lang="en-US" smtClean="0"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Quantifying OM and Functional Groups via FT-IR Spectrometry in SEARCH Aerosol - Alexandra Boris, UC Davis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97BF-9891-E74D-B85E-1F6C7940D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92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A6F10-C7A5-44C1-B21E-D48D06867C62}" type="datetime1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Quantifying OM and Functional Groups via FT-IR Spectrometry in SEARCH Aerosol - Alexandra Boris, UC Davis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97BF-9891-E74D-B85E-1F6C7940D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98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DF90-14F3-45F6-A583-F4D51C16154F}" type="datetime1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Quantifying OM and Functional Groups via FT-IR Spectrometry in SEARCH Aerosol - Alexandra Boris, UC Davis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97BF-9891-E74D-B85E-1F6C7940D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2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BBE11-38D5-4EEE-9362-29352711F7CB}" type="datetime1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Quantifying OM and Functional Groups via FT-IR Spectrometry in SEARCH Aerosol - Alexandra Boris, UC Davis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097BF-9891-E74D-B85E-1F6C7940D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6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2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5.emf"/><Relationship Id="rId10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982" y="1508497"/>
            <a:ext cx="7772400" cy="1021556"/>
          </a:xfrm>
        </p:spPr>
        <p:txBody>
          <a:bodyPr/>
          <a:lstStyle/>
          <a:p>
            <a:r>
              <a:rPr lang="en-US" dirty="0"/>
              <a:t>Trends in Organic Matter and Functional Groups from 2009 to 2016 in the Southeastern Aerosol Research and Characterization (SEARCH) Network</a:t>
            </a:r>
            <a:r>
              <a:rPr lang="en-US" b="0" dirty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982" y="3933067"/>
            <a:ext cx="8589110" cy="932674"/>
          </a:xfrm>
        </p:spPr>
        <p:txBody>
          <a:bodyPr numCol="1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/>
              <a:t>Ann M. Dillner</a:t>
            </a:r>
            <a:r>
              <a:rPr lang="en-US" sz="1400" dirty="0"/>
              <a:t>, Air Quality Research Center, (AQRC) University of California Davis, Davis, CA, </a:t>
            </a:r>
            <a:endParaRPr lang="en-US" sz="1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/>
              <a:t>Alexandra </a:t>
            </a:r>
            <a:r>
              <a:rPr lang="en-US" sz="1400" dirty="0"/>
              <a:t>J. Boris, AQRC, University of California Davis, Davis, CA, currently at California Air Resources Board, Satoshi </a:t>
            </a:r>
            <a:r>
              <a:rPr lang="en-US" sz="1400" dirty="0" err="1"/>
              <a:t>Takahama</a:t>
            </a:r>
            <a:r>
              <a:rPr lang="en-US" sz="1400" dirty="0"/>
              <a:t>, Swiss Federal Institute of Technology, Lausanne, Switzerland, </a:t>
            </a:r>
            <a:endParaRPr lang="en-US" sz="1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/>
              <a:t>Stephanie </a:t>
            </a:r>
            <a:r>
              <a:rPr lang="en-US" sz="1400" dirty="0"/>
              <a:t>L. Shaw, Electric Power Research Institute, Palo Alto, CA, </a:t>
            </a:r>
            <a:endParaRPr lang="en-US" sz="1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/>
              <a:t>Eric </a:t>
            </a:r>
            <a:r>
              <a:rPr lang="en-US" sz="1400" dirty="0"/>
              <a:t>S. Edgerton, Atmospheric Research &amp; Analysis, Inc., Cary, NC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EF44-1029-4C4E-ADAF-93FDE3ADB24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6" t="10776" r="10585" b="13441"/>
          <a:stretch>
            <a:fillRect/>
          </a:stretch>
        </p:blipFill>
        <p:spPr bwMode="auto">
          <a:xfrm>
            <a:off x="5096730" y="2379992"/>
            <a:ext cx="3713162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382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052" y="2518000"/>
            <a:ext cx="3170625" cy="2625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E79E-58D9-40D4-9124-B531D0FFF8B1}" type="slidenum">
              <a:rPr lang="en-US" smtClean="0"/>
              <a:t>10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4936" y="755856"/>
            <a:ext cx="4571332" cy="421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indent="-230188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0" algn="l"/>
                <a:tab pos="230188" algn="l"/>
              </a:tabLst>
            </a:pPr>
            <a:r>
              <a:rPr lang="en-US" sz="2000" dirty="0" smtClean="0">
                <a:latin typeface="Calibri"/>
                <a:cs typeface="Calibri"/>
              </a:rPr>
              <a:t>FT-IR </a:t>
            </a:r>
            <a:r>
              <a:rPr lang="en-US" sz="2000" dirty="0">
                <a:latin typeface="Calibri"/>
                <a:cs typeface="Calibri"/>
              </a:rPr>
              <a:t>OM/OC shows no trends</a:t>
            </a:r>
          </a:p>
          <a:p>
            <a:pPr marL="230188" indent="-230188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0" algn="l"/>
                <a:tab pos="230188" algn="l"/>
              </a:tabLst>
            </a:pPr>
            <a:r>
              <a:rPr lang="en-US" sz="2000" dirty="0">
                <a:latin typeface="Calibri"/>
                <a:cs typeface="Calibri"/>
              </a:rPr>
              <a:t>Regression </a:t>
            </a:r>
            <a:r>
              <a:rPr lang="en-US" sz="2000" dirty="0" smtClean="0">
                <a:latin typeface="Calibri"/>
                <a:cs typeface="Calibri"/>
              </a:rPr>
              <a:t>coefficient in SE using IMPROVE data</a:t>
            </a:r>
          </a:p>
          <a:p>
            <a:pPr marL="687388" lvl="1" indent="-230188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0" algn="l"/>
                <a:tab pos="230188" algn="l"/>
              </a:tabLst>
            </a:pPr>
            <a:r>
              <a:rPr lang="en-US" sz="1600" dirty="0">
                <a:cs typeface="Calibri"/>
              </a:rPr>
              <a:t>I</a:t>
            </a:r>
            <a:r>
              <a:rPr lang="en-US" sz="1600" dirty="0" smtClean="0">
                <a:cs typeface="Calibri"/>
              </a:rPr>
              <a:t>ncreasing from </a:t>
            </a:r>
            <a:r>
              <a:rPr lang="en-US" sz="1600" dirty="0">
                <a:cs typeface="Calibri"/>
              </a:rPr>
              <a:t>2005 to 2014 and sharp decrease in 2015 and 2016</a:t>
            </a:r>
            <a:r>
              <a:rPr lang="en-US" sz="1600" baseline="30000" dirty="0"/>
              <a:t>1</a:t>
            </a:r>
            <a:endParaRPr lang="en-US" sz="1600" dirty="0">
              <a:cs typeface="Calibri"/>
            </a:endParaRPr>
          </a:p>
          <a:p>
            <a:pPr marL="687388" lvl="1" indent="-230188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0" algn="l"/>
                <a:tab pos="230188" algn="l"/>
              </a:tabLst>
            </a:pPr>
            <a:r>
              <a:rPr lang="en-US" sz="1600" dirty="0">
                <a:cs typeface="Calibri"/>
              </a:rPr>
              <a:t>Changes in reg. </a:t>
            </a:r>
            <a:r>
              <a:rPr lang="en-US" sz="1600" dirty="0" err="1">
                <a:cs typeface="Calibri"/>
              </a:rPr>
              <a:t>coeff</a:t>
            </a:r>
            <a:r>
              <a:rPr lang="en-US" sz="1600" dirty="0">
                <a:cs typeface="Calibri"/>
              </a:rPr>
              <a:t>. could be due to </a:t>
            </a:r>
            <a:endParaRPr lang="en-US" sz="1600" dirty="0" smtClean="0">
              <a:cs typeface="Calibri"/>
            </a:endParaRPr>
          </a:p>
          <a:p>
            <a:pPr marL="1144588" lvl="2" indent="-230188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0" algn="l"/>
                <a:tab pos="230188" algn="l"/>
              </a:tabLst>
            </a:pPr>
            <a:r>
              <a:rPr lang="en-US" sz="1600" dirty="0" smtClean="0">
                <a:cs typeface="Calibri"/>
              </a:rPr>
              <a:t>Atmospheric change </a:t>
            </a:r>
          </a:p>
          <a:p>
            <a:pPr marL="1144588" lvl="2" indent="-230188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0" algn="l"/>
                <a:tab pos="230188" algn="l"/>
              </a:tabLst>
            </a:pPr>
            <a:r>
              <a:rPr lang="en-US" sz="1600" dirty="0">
                <a:cs typeface="Calibri"/>
              </a:rPr>
              <a:t>D</a:t>
            </a:r>
            <a:r>
              <a:rPr lang="en-US" sz="1600" dirty="0" smtClean="0">
                <a:cs typeface="Calibri"/>
              </a:rPr>
              <a:t>ecrease </a:t>
            </a:r>
            <a:r>
              <a:rPr lang="en-US" sz="1600" dirty="0">
                <a:cs typeface="Calibri"/>
              </a:rPr>
              <a:t>in primary </a:t>
            </a:r>
            <a:r>
              <a:rPr lang="en-US" sz="1600" dirty="0" smtClean="0">
                <a:cs typeface="Calibri"/>
              </a:rPr>
              <a:t>OC</a:t>
            </a:r>
          </a:p>
          <a:p>
            <a:pPr marL="1144588" lvl="2" indent="-230188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0" algn="l"/>
                <a:tab pos="230188" algn="l"/>
              </a:tabLst>
            </a:pPr>
            <a:r>
              <a:rPr lang="en-US" sz="1600" dirty="0" smtClean="0">
                <a:cs typeface="Calibri"/>
              </a:rPr>
              <a:t>Analytical </a:t>
            </a:r>
            <a:r>
              <a:rPr lang="en-US" sz="1600" dirty="0">
                <a:cs typeface="Calibri"/>
              </a:rPr>
              <a:t>changes such that reg. </a:t>
            </a:r>
            <a:r>
              <a:rPr lang="en-US" sz="1600" dirty="0" err="1">
                <a:cs typeface="Calibri"/>
              </a:rPr>
              <a:t>coeff</a:t>
            </a:r>
            <a:r>
              <a:rPr lang="en-US" sz="1600" dirty="0">
                <a:cs typeface="Calibri"/>
              </a:rPr>
              <a:t>. may not be </a:t>
            </a:r>
            <a:r>
              <a:rPr lang="en-US" sz="1600" dirty="0" smtClean="0">
                <a:cs typeface="Calibri"/>
              </a:rPr>
              <a:t>OM/OC</a:t>
            </a:r>
            <a:r>
              <a:rPr lang="en-US" sz="1600" baseline="30000" dirty="0" smtClean="0"/>
              <a:t>1</a:t>
            </a:r>
          </a:p>
          <a:p>
            <a:pPr marL="230188" indent="-230188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0" algn="l"/>
                <a:tab pos="230188" algn="l"/>
              </a:tabLst>
            </a:pPr>
            <a:r>
              <a:rPr lang="en-US" sz="2000" dirty="0" smtClean="0">
                <a:latin typeface="Calibri"/>
                <a:cs typeface="Calibri"/>
              </a:rPr>
              <a:t>SEARCH</a:t>
            </a:r>
          </a:p>
          <a:p>
            <a:pPr marL="687388" lvl="1" indent="-230188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0" algn="l"/>
                <a:tab pos="230188" algn="l"/>
              </a:tabLst>
            </a:pPr>
            <a:r>
              <a:rPr lang="en-US" sz="1600" dirty="0" smtClean="0">
                <a:latin typeface="Calibri"/>
                <a:cs typeface="Calibri"/>
              </a:rPr>
              <a:t>OM/OC cannot be obtained from MLR or extended MLR approach (Simon et al., 2011)</a:t>
            </a:r>
          </a:p>
          <a:p>
            <a:pPr marL="1144588" lvl="2" indent="-230188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0" algn="l"/>
                <a:tab pos="230188" algn="l"/>
              </a:tabLst>
            </a:pPr>
            <a:r>
              <a:rPr lang="en-US" sz="1600" dirty="0" smtClean="0">
                <a:latin typeface="Calibri"/>
                <a:cs typeface="Calibri"/>
              </a:rPr>
              <a:t>Insufficient data, other issues?</a:t>
            </a:r>
          </a:p>
          <a:p>
            <a:pPr marL="687388" lvl="1" indent="-230188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0" algn="l"/>
                <a:tab pos="230188" algn="l"/>
              </a:tabLst>
            </a:pPr>
            <a:r>
              <a:rPr lang="en-US" sz="1600" dirty="0" smtClean="0">
                <a:latin typeface="Calibri"/>
                <a:cs typeface="Calibri"/>
              </a:rPr>
              <a:t>FTIR provides an independent method for obtaining OM/OC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5718" y="124972"/>
            <a:ext cx="8209632" cy="759354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Calibri"/>
                <a:cs typeface="Calibri"/>
              </a:rPr>
              <a:t>OM/OC variations by season, site over </a:t>
            </a:r>
            <a:r>
              <a:rPr lang="en-US" sz="3200" b="1" dirty="0" smtClean="0">
                <a:latin typeface="Calibri"/>
                <a:cs typeface="Calibri"/>
              </a:rPr>
              <a:t>time (2/2)</a:t>
            </a:r>
            <a:endParaRPr lang="en-US" sz="3200" b="1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94288" y="4904185"/>
            <a:ext cx="2097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/>
              <a:t>1</a:t>
            </a:r>
            <a:r>
              <a:rPr lang="en-US" sz="1200" dirty="0"/>
              <a:t>Hand et al., Atmos. </a:t>
            </a:r>
            <a:r>
              <a:rPr lang="en-US" sz="1200" dirty="0" err="1"/>
              <a:t>Env</a:t>
            </a:r>
            <a:r>
              <a:rPr lang="en-US" sz="1200" dirty="0"/>
              <a:t>., 2019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16427" r="5350" b="11549"/>
          <a:stretch/>
        </p:blipFill>
        <p:spPr>
          <a:xfrm>
            <a:off x="5989320" y="927914"/>
            <a:ext cx="2567613" cy="189788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319251" y="980414"/>
            <a:ext cx="56205" cy="3786849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989320" y="3184224"/>
            <a:ext cx="245225" cy="1862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88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E79E-58D9-40D4-9124-B531D0FFF8B1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57898" y="1310886"/>
            <a:ext cx="894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Atlanta, GA</a:t>
            </a:r>
          </a:p>
          <a:p>
            <a:r>
              <a:rPr lang="en-US" sz="1200" dirty="0"/>
              <a:t>(urban)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37438" y="1310885"/>
            <a:ext cx="966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Yorkville, GA</a:t>
            </a:r>
          </a:p>
          <a:p>
            <a:r>
              <a:rPr lang="en-US" sz="1200" dirty="0"/>
              <a:t>(rural)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03870" y="1310886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Birmingham, AL</a:t>
            </a:r>
          </a:p>
          <a:p>
            <a:r>
              <a:rPr lang="en-US" sz="1200" dirty="0"/>
              <a:t>(urban)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73448" y="1329993"/>
            <a:ext cx="1079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Centreville, AL</a:t>
            </a:r>
          </a:p>
          <a:p>
            <a:r>
              <a:rPr lang="en-US" sz="1200" dirty="0"/>
              <a:t>(rural)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127" y="1046205"/>
            <a:ext cx="3036013" cy="409729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OM/OC is ~</a:t>
            </a:r>
            <a:r>
              <a:rPr lang="en-US" dirty="0" smtClean="0"/>
              <a:t>constant</a:t>
            </a:r>
          </a:p>
          <a:p>
            <a:pPr lvl="1"/>
            <a:r>
              <a:rPr lang="en-US" dirty="0" smtClean="0"/>
              <a:t>Functional group contribution not constant</a:t>
            </a:r>
          </a:p>
          <a:p>
            <a:pPr lvl="1"/>
            <a:r>
              <a:rPr lang="en-US" dirty="0" smtClean="0"/>
              <a:t>FGs offset each other</a:t>
            </a:r>
            <a:endParaRPr lang="en-US" dirty="0"/>
          </a:p>
          <a:p>
            <a:r>
              <a:rPr lang="en-US" dirty="0">
                <a:solidFill>
                  <a:srgbClr val="00D400"/>
                </a:solidFill>
              </a:rPr>
              <a:t>COOH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Increasing 2009-2010, suggesting anthropogenic/economic activity </a:t>
            </a:r>
          </a:p>
          <a:p>
            <a:pPr lvl="1"/>
            <a:r>
              <a:rPr lang="en-US" dirty="0" smtClean="0"/>
              <a:t>Liu et al., 2011 suggests COOH as SOA from combustion sources  </a:t>
            </a:r>
          </a:p>
          <a:p>
            <a:pPr lvl="1"/>
            <a:r>
              <a:rPr lang="en-US" dirty="0" smtClean="0"/>
              <a:t>Significantly decreasing after 2011</a:t>
            </a:r>
            <a:endParaRPr lang="en-US" dirty="0"/>
          </a:p>
          <a:p>
            <a:r>
              <a:rPr lang="en-US" dirty="0" err="1" smtClean="0">
                <a:solidFill>
                  <a:srgbClr val="FF69B3"/>
                </a:solidFill>
              </a:rPr>
              <a:t>aCOH</a:t>
            </a:r>
            <a:r>
              <a:rPr lang="en-US" dirty="0" smtClean="0"/>
              <a:t> </a:t>
            </a:r>
            <a:r>
              <a:rPr lang="en-US" dirty="0"/>
              <a:t>significantly increasing </a:t>
            </a:r>
          </a:p>
          <a:p>
            <a:pPr lvl="1"/>
            <a:r>
              <a:rPr lang="en-US" dirty="0" smtClean="0"/>
              <a:t>Also increasing in OM as OM decreases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8650" y="199029"/>
            <a:ext cx="7886700" cy="71121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alibri"/>
                <a:cs typeface="Calibri"/>
              </a:rPr>
              <a:t>Composition changes in OM/OC </a:t>
            </a:r>
          </a:p>
        </p:txBody>
      </p:sp>
      <p:pic>
        <p:nvPicPr>
          <p:cNvPr id="12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9009" r="8685" b="9494"/>
          <a:stretch/>
        </p:blipFill>
        <p:spPr>
          <a:xfrm>
            <a:off x="3143722" y="1791658"/>
            <a:ext cx="5055852" cy="24389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6643"/>
          <a:stretch/>
        </p:blipFill>
        <p:spPr>
          <a:xfrm>
            <a:off x="8262483" y="2158570"/>
            <a:ext cx="790833" cy="93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8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200" dirty="0"/>
              <a:t>Functional groups enable more direct measurement of OM</a:t>
            </a:r>
          </a:p>
          <a:p>
            <a:pPr lvl="1"/>
            <a:r>
              <a:rPr lang="en-US" sz="1900" dirty="0"/>
              <a:t>Annual concentrations decreased at all SEARCH sites from 2009-2016</a:t>
            </a:r>
          </a:p>
          <a:p>
            <a:r>
              <a:rPr lang="en-US" sz="2200" dirty="0" smtClean="0"/>
              <a:t>Calculate OM/OC</a:t>
            </a:r>
            <a:endParaRPr lang="en-US" sz="2200" dirty="0"/>
          </a:p>
          <a:p>
            <a:pPr lvl="1"/>
            <a:r>
              <a:rPr lang="en-US" sz="1900" dirty="0"/>
              <a:t>Independent method (not based on TOR or other routine measurements) for evaluating OM/OC </a:t>
            </a:r>
            <a:endParaRPr lang="en-US" sz="1900" dirty="0" smtClean="0"/>
          </a:p>
          <a:p>
            <a:pPr lvl="1"/>
            <a:r>
              <a:rPr lang="en-US" sz="1900" dirty="0" smtClean="0"/>
              <a:t>FG OM/OC shows no trend over project period, in contrast to MLR method</a:t>
            </a:r>
          </a:p>
          <a:p>
            <a:r>
              <a:rPr lang="en-US" sz="2200" dirty="0" smtClean="0"/>
              <a:t>Functional groups contributing to OM/OC change</a:t>
            </a:r>
            <a:endParaRPr lang="en-US" sz="2200" dirty="0"/>
          </a:p>
          <a:p>
            <a:pPr lvl="1"/>
            <a:r>
              <a:rPr lang="en-US" sz="1900" dirty="0"/>
              <a:t>COOH </a:t>
            </a:r>
            <a:r>
              <a:rPr lang="en-US" sz="1900" dirty="0" smtClean="0"/>
              <a:t>decreasing – suggest decrease in anthropogenic activity</a:t>
            </a:r>
            <a:endParaRPr lang="en-US" sz="1900" dirty="0"/>
          </a:p>
          <a:p>
            <a:pPr lvl="1"/>
            <a:r>
              <a:rPr lang="en-US" sz="1900" dirty="0" err="1"/>
              <a:t>aCOH</a:t>
            </a:r>
            <a:r>
              <a:rPr lang="en-US" sz="1900" dirty="0"/>
              <a:t> </a:t>
            </a:r>
            <a:r>
              <a:rPr lang="en-US" sz="1900" dirty="0" smtClean="0"/>
              <a:t>increasing</a:t>
            </a:r>
          </a:p>
          <a:p>
            <a:r>
              <a:rPr lang="en-US" sz="2200" dirty="0" smtClean="0"/>
              <a:t>Functional group data provides insights into compositional changes that may be useful for understanding changes in atmospheric chemistry</a:t>
            </a:r>
            <a:endParaRPr lang="en-US" sz="2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97BF-9891-E74D-B85E-1F6C7940DED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94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EF44-1029-4C4E-ADAF-93FDE3ADB24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4984" y="46305"/>
            <a:ext cx="8781802" cy="552785"/>
          </a:xfrm>
        </p:spPr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74215" y="669366"/>
            <a:ext cx="8770605" cy="140204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400" dirty="0"/>
              <a:t>Funding for this project from EPRI (Agreement 10003745 and 10005355)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dirty="0"/>
              <a:t>Laboratory analysis of SEARCH filters by Kelsey Seibert and a host of undergraduate students at UC Davis.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14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Motivation for measuring functional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268016"/>
            <a:ext cx="8054031" cy="36334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Organic matter/mass (OM) is composed of 	</a:t>
            </a:r>
          </a:p>
          <a:p>
            <a:pPr lvl="1"/>
            <a:r>
              <a:rPr lang="en-US" dirty="0"/>
              <a:t>Carbon</a:t>
            </a:r>
          </a:p>
          <a:p>
            <a:pPr lvl="1"/>
            <a:r>
              <a:rPr lang="en-US" dirty="0"/>
              <a:t>Oxygen</a:t>
            </a:r>
          </a:p>
          <a:p>
            <a:pPr lvl="1"/>
            <a:r>
              <a:rPr lang="en-US" dirty="0"/>
              <a:t>Hydrogen</a:t>
            </a:r>
          </a:p>
          <a:p>
            <a:pPr lvl="1"/>
            <a:r>
              <a:rPr lang="en-US" dirty="0"/>
              <a:t>Sometimes sulfur and nitrogen or other elements</a:t>
            </a:r>
          </a:p>
          <a:p>
            <a:r>
              <a:rPr lang="en-US" dirty="0"/>
              <a:t>For filter samples, OM is typically estimated by</a:t>
            </a:r>
          </a:p>
          <a:p>
            <a:pPr lvl="1"/>
            <a:r>
              <a:rPr lang="en-US" dirty="0" smtClean="0"/>
              <a:t>Measuring </a:t>
            </a:r>
            <a:r>
              <a:rPr lang="en-US" dirty="0"/>
              <a:t>OC </a:t>
            </a:r>
            <a:r>
              <a:rPr lang="en-US" dirty="0" smtClean="0"/>
              <a:t>(carbon) </a:t>
            </a:r>
            <a:r>
              <a:rPr lang="en-US" dirty="0"/>
              <a:t>using </a:t>
            </a:r>
            <a:r>
              <a:rPr lang="en-US" dirty="0" smtClean="0"/>
              <a:t>thermal optical method</a:t>
            </a:r>
            <a:endParaRPr lang="en-US" dirty="0"/>
          </a:p>
          <a:p>
            <a:pPr lvl="1"/>
            <a:r>
              <a:rPr lang="en-US" dirty="0" err="1" smtClean="0"/>
              <a:t>Multipling</a:t>
            </a:r>
            <a:r>
              <a:rPr lang="en-US" dirty="0" smtClean="0"/>
              <a:t> </a:t>
            </a:r>
            <a:r>
              <a:rPr lang="en-US" dirty="0"/>
              <a:t>by an OM/OC value (1.8 in IMPROVE/rural,  1.4 for urban)</a:t>
            </a:r>
          </a:p>
          <a:p>
            <a:r>
              <a:rPr lang="en-US" dirty="0"/>
              <a:t>Measurements and models have shown that OM/OC varies by region, season, sources and sample</a:t>
            </a:r>
          </a:p>
          <a:p>
            <a:r>
              <a:rPr lang="en-US" dirty="0"/>
              <a:t>FTIR measures functional groups (FGs)</a:t>
            </a:r>
          </a:p>
          <a:p>
            <a:pPr lvl="1"/>
            <a:r>
              <a:rPr lang="en-US" dirty="0"/>
              <a:t>Useful for evaluating </a:t>
            </a:r>
            <a:r>
              <a:rPr lang="en-US" dirty="0" smtClean="0"/>
              <a:t>organic composition </a:t>
            </a:r>
            <a:r>
              <a:rPr lang="en-US"/>
              <a:t>of </a:t>
            </a:r>
            <a:r>
              <a:rPr lang="en-US" smtClean="0"/>
              <a:t>aerosol</a:t>
            </a:r>
            <a:endParaRPr lang="en-US" dirty="0"/>
          </a:p>
          <a:p>
            <a:pPr lvl="1"/>
            <a:r>
              <a:rPr lang="en-US" dirty="0"/>
              <a:t>Add FGs to estimate OM for each sample, </a:t>
            </a:r>
            <a:r>
              <a:rPr lang="en-US" b="1" dirty="0"/>
              <a:t>OM = CH + COOH + COO</a:t>
            </a:r>
            <a:r>
              <a:rPr lang="en-US" b="1" baseline="30000" dirty="0"/>
              <a:t>+ </a:t>
            </a:r>
            <a:r>
              <a:rPr lang="en-US" b="1" dirty="0"/>
              <a:t>+ </a:t>
            </a:r>
            <a:r>
              <a:rPr lang="en-US" b="1" dirty="0" err="1"/>
              <a:t>naCO</a:t>
            </a:r>
            <a:r>
              <a:rPr lang="en-US" b="1" dirty="0"/>
              <a:t> + COH</a:t>
            </a:r>
          </a:p>
          <a:p>
            <a:pPr lvl="1"/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97BF-9891-E74D-B85E-1F6C7940DED8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588" y="1268016"/>
            <a:ext cx="1944130" cy="18690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24462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1" y="46053"/>
            <a:ext cx="7886699" cy="99417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  <a:cs typeface="Calibri"/>
              </a:rPr>
              <a:t>Functional group and OM measurements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2298" y="964508"/>
            <a:ext cx="5558779" cy="3612127"/>
          </a:xfrm>
        </p:spPr>
        <p:txBody>
          <a:bodyPr>
            <a:noAutofit/>
          </a:bodyPr>
          <a:lstStyle/>
          <a:p>
            <a:pPr>
              <a:spcBef>
                <a:spcPts val="900"/>
              </a:spcBef>
            </a:pPr>
            <a:r>
              <a:rPr lang="en-US" sz="1800" b="1" dirty="0"/>
              <a:t>SEARCH network</a:t>
            </a:r>
          </a:p>
          <a:p>
            <a:pPr lvl="1">
              <a:spcBef>
                <a:spcPts val="900"/>
              </a:spcBef>
            </a:pPr>
            <a:r>
              <a:rPr lang="en-US" sz="1600" dirty="0"/>
              <a:t>Operated from 1999-2016</a:t>
            </a:r>
          </a:p>
          <a:p>
            <a:pPr lvl="1">
              <a:spcBef>
                <a:spcPts val="900"/>
              </a:spcBef>
            </a:pPr>
            <a:r>
              <a:rPr lang="en-US" sz="1600" dirty="0"/>
              <a:t>Two urban/rural pairs of sites in southeast </a:t>
            </a:r>
          </a:p>
          <a:p>
            <a:pPr lvl="2">
              <a:spcBef>
                <a:spcPts val="900"/>
              </a:spcBef>
            </a:pPr>
            <a:r>
              <a:rPr lang="en-US" sz="1400" dirty="0"/>
              <a:t>GA: Atlanta (JST; urban), Yorkville (YRK; rural)</a:t>
            </a:r>
          </a:p>
          <a:p>
            <a:pPr lvl="2">
              <a:spcBef>
                <a:spcPts val="900"/>
              </a:spcBef>
            </a:pPr>
            <a:r>
              <a:rPr lang="en-US" sz="1400" dirty="0"/>
              <a:t>AL: Birmingham (BHM; urban), Centreville (CTR; rural)</a:t>
            </a:r>
          </a:p>
          <a:p>
            <a:pPr lvl="1">
              <a:spcBef>
                <a:spcPts val="900"/>
              </a:spcBef>
            </a:pPr>
            <a:r>
              <a:rPr lang="en-US" sz="1600" dirty="0"/>
              <a:t>Collected a suite of filter samples as well as online methods</a:t>
            </a:r>
          </a:p>
          <a:p>
            <a:pPr>
              <a:spcBef>
                <a:spcPts val="900"/>
              </a:spcBef>
            </a:pPr>
            <a:r>
              <a:rPr lang="en-US" sz="1800" b="1" dirty="0"/>
              <a:t>Functional group measurements</a:t>
            </a:r>
            <a:endParaRPr lang="en-US" sz="1600" dirty="0"/>
          </a:p>
          <a:p>
            <a:pPr lvl="1">
              <a:spcBef>
                <a:spcPts val="900"/>
              </a:spcBef>
            </a:pPr>
            <a:r>
              <a:rPr lang="en-US" sz="1600" dirty="0"/>
              <a:t>FTIR analysis of routinely collected PTFE filters</a:t>
            </a:r>
          </a:p>
          <a:p>
            <a:pPr lvl="1">
              <a:spcBef>
                <a:spcPts val="900"/>
              </a:spcBef>
            </a:pPr>
            <a:r>
              <a:rPr lang="en-US" sz="1600" dirty="0"/>
              <a:t>Samples from 2009-2016 (cold stored</a:t>
            </a:r>
            <a:r>
              <a:rPr lang="en-US" sz="1600" dirty="0" smtClean="0"/>
              <a:t>), ~5000 samples</a:t>
            </a:r>
            <a:endParaRPr lang="en-US" sz="1600" dirty="0"/>
          </a:p>
          <a:p>
            <a:pPr lvl="1">
              <a:spcBef>
                <a:spcPts val="900"/>
              </a:spcBef>
            </a:pPr>
            <a:r>
              <a:rPr lang="en-US" sz="1600" dirty="0"/>
              <a:t>Developed calibrations to measure functional groups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E79E-58D9-40D4-9124-B531D0FFF8B1}" type="slidenum">
              <a:rPr lang="en-US" smtClean="0"/>
              <a:t>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57"/>
          <a:stretch/>
        </p:blipFill>
        <p:spPr>
          <a:xfrm>
            <a:off x="5733000" y="1039475"/>
            <a:ext cx="2992582" cy="294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552" y="157639"/>
            <a:ext cx="8679755" cy="79870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Representing atmospheric organic composition: suite of chemicals used for laboratory standards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5BA2C2-CFAE-4FC7-BF3E-5CFA6068495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77596" y="1142428"/>
            <a:ext cx="2856451" cy="3565321"/>
          </a:xfrm>
        </p:spPr>
        <p:txBody>
          <a:bodyPr>
            <a:normAutofit lnSpcReduction="10000"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/>
              <a:t>Single compound standards of varying mass loadings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/>
              <a:t>Varying C backbone lengths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/>
              <a:t>Carboxylic acids (abundant or structure representative)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/>
              <a:t>Carboxylates (oxalates)</a:t>
            </a:r>
          </a:p>
          <a:p>
            <a:pPr marL="285750" indent="-285750"/>
            <a:r>
              <a:rPr lang="en-US" altLang="en-US" sz="1600" dirty="0"/>
              <a:t>Non-acid carbonyls (ketone)</a:t>
            </a:r>
          </a:p>
          <a:p>
            <a:pPr marL="285750" indent="-285750"/>
            <a:r>
              <a:rPr lang="en-US" altLang="en-US" sz="1600" dirty="0"/>
              <a:t>Alcohols – </a:t>
            </a:r>
            <a:r>
              <a:rPr lang="en-US" altLang="en-US" sz="1600" dirty="0" err="1"/>
              <a:t>tetrols</a:t>
            </a:r>
            <a:r>
              <a:rPr lang="en-US" altLang="en-US" sz="1600" dirty="0"/>
              <a:t>, carbohydrates (glucose, </a:t>
            </a:r>
            <a:r>
              <a:rPr lang="en-US" altLang="en-US" sz="1600" dirty="0" err="1"/>
              <a:t>levoglucosan</a:t>
            </a:r>
            <a:r>
              <a:rPr lang="en-US" altLang="en-US" sz="1600" dirty="0"/>
              <a:t>), phenols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/>
              <a:t>Multifunctional, </a:t>
            </a:r>
            <a:r>
              <a:rPr lang="en-US" altLang="en-US" sz="1600" dirty="0" err="1"/>
              <a:t>humic</a:t>
            </a:r>
            <a:r>
              <a:rPr lang="en-US" altLang="en-US" sz="1600" dirty="0"/>
              <a:t>-like compounds (tannic acid)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/>
              <a:t>Inorganic </a:t>
            </a:r>
            <a:r>
              <a:rPr lang="en-US" altLang="en-US" sz="1600" dirty="0" err="1" smtClean="0"/>
              <a:t>interferents</a:t>
            </a:r>
            <a:r>
              <a:rPr lang="en-US" altLang="en-US" sz="1600" dirty="0" smtClean="0"/>
              <a:t> and water</a:t>
            </a:r>
            <a:endParaRPr lang="en-US" alt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281392" y="4915948"/>
            <a:ext cx="1056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Boris et al., 2019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225" y="956346"/>
            <a:ext cx="5033176" cy="397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17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635999"/>
              </p:ext>
            </p:extLst>
          </p:nvPr>
        </p:nvGraphicFramePr>
        <p:xfrm>
          <a:off x="3122027" y="3639818"/>
          <a:ext cx="2470547" cy="827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0" name="CS ChemDraw Drawing" r:id="rId4" imgW="3294360" imgH="1103259" progId="ChemDraw.Document.6.0">
                  <p:embed/>
                </p:oleObj>
              </mc:Choice>
              <mc:Fallback>
                <p:oleObj name="CS ChemDraw Drawing" r:id="rId4" imgW="3294360" imgH="1103259" progId="ChemDraw.Document.6.0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22027" y="3639818"/>
                        <a:ext cx="2470547" cy="82748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887" y="123552"/>
            <a:ext cx="4290014" cy="994172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+mn-lt"/>
                <a:cs typeface="Calibri"/>
              </a:rPr>
              <a:t>Functional Group Quantification Method</a:t>
            </a:r>
          </a:p>
        </p:txBody>
      </p:sp>
      <p:pic>
        <p:nvPicPr>
          <p:cNvPr id="2050" name="Picture 2" descr="Tannic acid.svg"/>
          <p:cNvPicPr>
            <a:picLocks noChangeAspect="1" noChangeArrowheads="1"/>
          </p:cNvPicPr>
          <p:nvPr/>
        </p:nvPicPr>
        <p:blipFill>
          <a:blip r:embed="rId6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202" y="165106"/>
            <a:ext cx="3796397" cy="3796397"/>
          </a:xfrm>
          <a:prstGeom prst="rect">
            <a:avLst/>
          </a:prstGeom>
          <a:solidFill>
            <a:srgbClr val="FFFFFF"/>
          </a:solidFill>
          <a:extLst/>
        </p:spPr>
      </p:pic>
      <p:sp>
        <p:nvSpPr>
          <p:cNvPr id="5" name="Rectangle 4"/>
          <p:cNvSpPr/>
          <p:nvPr/>
        </p:nvSpPr>
        <p:spPr>
          <a:xfrm>
            <a:off x="5409023" y="749090"/>
            <a:ext cx="467591" cy="169339"/>
          </a:xfrm>
          <a:prstGeom prst="rect">
            <a:avLst/>
          </a:prstGeom>
          <a:solidFill>
            <a:srgbClr val="FF69B3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 rot="18041490">
            <a:off x="6511541" y="1476569"/>
            <a:ext cx="467591" cy="169339"/>
          </a:xfrm>
          <a:prstGeom prst="rect">
            <a:avLst/>
          </a:prstGeom>
          <a:solidFill>
            <a:srgbClr val="00CDD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494026"/>
              </p:ext>
            </p:extLst>
          </p:nvPr>
        </p:nvGraphicFramePr>
        <p:xfrm>
          <a:off x="3078676" y="2398240"/>
          <a:ext cx="1488281" cy="827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" name="CS ChemDraw Drawing" r:id="rId8" imgW="1983960" imgH="1103259" progId="ChemDraw.Document.6.0">
                  <p:embed/>
                </p:oleObj>
              </mc:Choice>
              <mc:Fallback>
                <p:oleObj name="CS ChemDraw Drawing" r:id="rId8" imgW="1983960" imgH="1103259" progId="ChemDraw.Document.6.0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78676" y="2398240"/>
                        <a:ext cx="1488281" cy="82748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5124983" y="3639817"/>
            <a:ext cx="467591" cy="572906"/>
          </a:xfrm>
          <a:prstGeom prst="rect">
            <a:avLst/>
          </a:prstGeom>
          <a:solidFill>
            <a:srgbClr val="00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3760468" y="2367065"/>
            <a:ext cx="467591" cy="572906"/>
          </a:xfrm>
          <a:prstGeom prst="rect">
            <a:avLst/>
          </a:prstGeom>
          <a:solidFill>
            <a:srgbClr val="0064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/>
          <p:cNvSpPr/>
          <p:nvPr/>
        </p:nvSpPr>
        <p:spPr>
          <a:xfrm rot="19966530">
            <a:off x="4524009" y="3616993"/>
            <a:ext cx="233135" cy="452171"/>
          </a:xfrm>
          <a:prstGeom prst="rect">
            <a:avLst/>
          </a:prstGeom>
          <a:solidFill>
            <a:srgbClr val="0000C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3450789" y="2098866"/>
            <a:ext cx="7333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Oxalate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55374" y="3342739"/>
            <a:ext cx="111120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Aliphatic C-H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7609" y="3934426"/>
            <a:ext cx="125681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Carboxylic acid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26658" y="1463199"/>
            <a:ext cx="111207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Non-acid, non-oxalate carbonyl</a:t>
            </a:r>
          </a:p>
        </p:txBody>
      </p:sp>
      <p:cxnSp>
        <p:nvCxnSpPr>
          <p:cNvPr id="20" name="Straight Arrow Connector 19"/>
          <p:cNvCxnSpPr>
            <a:stCxn id="19" idx="3"/>
          </p:cNvCxnSpPr>
          <p:nvPr/>
        </p:nvCxnSpPr>
        <p:spPr>
          <a:xfrm flipV="1">
            <a:off x="5238730" y="1632575"/>
            <a:ext cx="1269122" cy="188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87493" y="1009237"/>
            <a:ext cx="825708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Alcohol</a:t>
            </a:r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6CF097BF-9891-E74D-B85E-1F6C7940DED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53325" y="1229600"/>
            <a:ext cx="2779220" cy="3625275"/>
          </a:xfrm>
        </p:spPr>
        <p:txBody>
          <a:bodyPr>
            <a:noAutofit/>
          </a:bodyPr>
          <a:lstStyle/>
          <a:p>
            <a:pPr>
              <a:spcBef>
                <a:spcPts val="1125"/>
              </a:spcBef>
            </a:pPr>
            <a:r>
              <a:rPr lang="en-US" sz="2000" dirty="0"/>
              <a:t>Calibration of FT-IR spectra to laboratory standards using multivariate regression (partial least squares, or PLS)</a:t>
            </a:r>
          </a:p>
          <a:p>
            <a:pPr>
              <a:spcBef>
                <a:spcPts val="1125"/>
              </a:spcBef>
            </a:pPr>
            <a:r>
              <a:rPr lang="en-US" sz="2000" dirty="0"/>
              <a:t>Measure five functional groups</a:t>
            </a:r>
          </a:p>
          <a:p>
            <a:pPr>
              <a:spcBef>
                <a:spcPts val="1125"/>
              </a:spcBef>
            </a:pPr>
            <a:r>
              <a:rPr lang="en-US" sz="2000" dirty="0"/>
              <a:t>Sum functional groups to calculate OM and OM/OC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16018" y="4854875"/>
            <a:ext cx="21323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Boris et al., </a:t>
            </a:r>
            <a:r>
              <a:rPr lang="en-US" sz="1000" i="1" dirty="0"/>
              <a:t>Atmos. Meas. Tech., 2019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33845" y="3326195"/>
            <a:ext cx="10858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6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Annual medians at SEARCH sites during study</a:t>
            </a:r>
            <a:endParaRPr lang="en-US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97BF-9891-E74D-B85E-1F6C7940DED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383507"/>
            <a:ext cx="731780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62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9029"/>
            <a:ext cx="7886700" cy="71121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  <a:cs typeface="Calibri"/>
              </a:rPr>
              <a:t>OM </a:t>
            </a:r>
            <a:r>
              <a:rPr lang="en-US" sz="3200" b="1" dirty="0" smtClean="0">
                <a:latin typeface="+mn-lt"/>
                <a:cs typeface="Calibri"/>
              </a:rPr>
              <a:t>trends </a:t>
            </a:r>
            <a:r>
              <a:rPr lang="en-US" sz="3200" b="1" dirty="0">
                <a:latin typeface="+mn-lt"/>
                <a:cs typeface="Calibri"/>
              </a:rPr>
              <a:t>from 2009 to 2016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119844"/>
            <a:ext cx="2825646" cy="3647419"/>
          </a:xfrm>
        </p:spPr>
        <p:txBody>
          <a:bodyPr>
            <a:normAutofit/>
          </a:bodyPr>
          <a:lstStyle/>
          <a:p>
            <a:r>
              <a:rPr lang="en-US" dirty="0"/>
              <a:t>OM is slightly higher at urban </a:t>
            </a:r>
            <a:r>
              <a:rPr lang="en-US" dirty="0" smtClean="0"/>
              <a:t>sites</a:t>
            </a:r>
          </a:p>
          <a:p>
            <a:r>
              <a:rPr lang="en-US" dirty="0" smtClean="0"/>
              <a:t>Increase 2009-2010/11</a:t>
            </a:r>
          </a:p>
          <a:p>
            <a:r>
              <a:rPr lang="en-US" dirty="0" smtClean="0"/>
              <a:t>Overall </a:t>
            </a:r>
            <a:r>
              <a:rPr lang="en-US" dirty="0"/>
              <a:t>decrease in OM concentrations </a:t>
            </a:r>
          </a:p>
          <a:p>
            <a:pPr lvl="1"/>
            <a:r>
              <a:rPr lang="en-US" dirty="0"/>
              <a:t>-0.052</a:t>
            </a:r>
            <a:r>
              <a:rPr lang="en-GB" dirty="0"/>
              <a:t>±0.007 </a:t>
            </a:r>
            <a:r>
              <a:rPr lang="en-GB" dirty="0" err="1"/>
              <a:t>μg</a:t>
            </a:r>
            <a:r>
              <a:rPr lang="en-GB" dirty="0"/>
              <a:t> m</a:t>
            </a:r>
            <a:r>
              <a:rPr lang="en-GB" baseline="30000" dirty="0"/>
              <a:t>-3</a:t>
            </a:r>
            <a:r>
              <a:rPr lang="en-GB" dirty="0"/>
              <a:t> yr</a:t>
            </a:r>
            <a:r>
              <a:rPr lang="en-GB" baseline="30000" dirty="0"/>
              <a:t>-1 </a:t>
            </a:r>
            <a:r>
              <a:rPr lang="en-GB" sz="1400" dirty="0"/>
              <a:t>(Boris et al., in prep)</a:t>
            </a:r>
            <a:endParaRPr lang="en-US" sz="1400" dirty="0"/>
          </a:p>
          <a:p>
            <a:pPr lvl="1"/>
            <a:r>
              <a:rPr lang="en-US" dirty="0" smtClean="0"/>
              <a:t>OM decrease in SE 1991-2013 </a:t>
            </a:r>
            <a:r>
              <a:rPr lang="en-US" sz="1400" dirty="0"/>
              <a:t>(</a:t>
            </a:r>
            <a:r>
              <a:rPr lang="en-US" sz="1400" dirty="0">
                <a:latin typeface="Calibri"/>
                <a:cs typeface="Calibri"/>
              </a:rPr>
              <a:t>Marais et al., 2017 </a:t>
            </a:r>
            <a:r>
              <a:rPr lang="en-US" sz="1400" i="1" dirty="0">
                <a:latin typeface="Calibri"/>
                <a:cs typeface="Calibri"/>
              </a:rPr>
              <a:t>Environ. Res. Lett</a:t>
            </a:r>
            <a:r>
              <a:rPr lang="en-US" sz="1400" i="1" dirty="0" smtClean="0">
                <a:latin typeface="Calibri"/>
                <a:cs typeface="Calibri"/>
              </a:rPr>
              <a:t>.</a:t>
            </a:r>
            <a:r>
              <a:rPr lang="en-US" sz="1400" dirty="0" smtClean="0">
                <a:latin typeface="Calibri"/>
                <a:cs typeface="Calibri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E79E-58D9-40D4-9124-B531D0FFF8B1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38144" y="1252728"/>
            <a:ext cx="4031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JST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6695" y="1252728"/>
            <a:ext cx="45397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YRK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51348" y="1252728"/>
            <a:ext cx="5341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BHM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16073" y="1252728"/>
            <a:ext cx="4580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CTR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8366" t="5053" b="9531"/>
          <a:stretch/>
        </p:blipFill>
        <p:spPr>
          <a:xfrm>
            <a:off x="3054245" y="1276654"/>
            <a:ext cx="6467475" cy="301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40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E79E-58D9-40D4-9124-B531D0FFF8B1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2"/>
          <a:stretch/>
        </p:blipFill>
        <p:spPr>
          <a:xfrm>
            <a:off x="2597220" y="1446847"/>
            <a:ext cx="6313793" cy="28634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57898" y="1310886"/>
            <a:ext cx="894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Atlanta, GA</a:t>
            </a:r>
          </a:p>
          <a:p>
            <a:r>
              <a:rPr lang="en-US" sz="1200" dirty="0"/>
              <a:t>(urban)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37438" y="1310885"/>
            <a:ext cx="966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Yorkville, GA</a:t>
            </a:r>
          </a:p>
          <a:p>
            <a:r>
              <a:rPr lang="en-US" sz="1200" dirty="0"/>
              <a:t>(rural)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03870" y="1310886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Birmingham, AL</a:t>
            </a:r>
          </a:p>
          <a:p>
            <a:r>
              <a:rPr lang="en-US" sz="1200" dirty="0"/>
              <a:t>(urban)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73448" y="1329993"/>
            <a:ext cx="1079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Centreville, AL</a:t>
            </a:r>
          </a:p>
          <a:p>
            <a:r>
              <a:rPr lang="en-US" sz="1200" dirty="0"/>
              <a:t>(rural)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128" y="1046205"/>
            <a:ext cx="2819104" cy="4097295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69B3"/>
                </a:solidFill>
              </a:rPr>
              <a:t>aCOH</a:t>
            </a:r>
            <a:r>
              <a:rPr lang="en-US" dirty="0"/>
              <a:t> significantly increasing over time </a:t>
            </a:r>
            <a:r>
              <a:rPr lang="en-US" dirty="0" smtClean="0"/>
              <a:t>period</a:t>
            </a:r>
            <a:endParaRPr lang="en-US" dirty="0" smtClean="0">
              <a:solidFill>
                <a:srgbClr val="00D400"/>
              </a:solidFill>
            </a:endParaRPr>
          </a:p>
          <a:p>
            <a:r>
              <a:rPr lang="en-US" dirty="0" smtClean="0">
                <a:solidFill>
                  <a:srgbClr val="00D400"/>
                </a:solidFill>
              </a:rPr>
              <a:t>COOH</a:t>
            </a:r>
            <a:r>
              <a:rPr lang="en-US" dirty="0"/>
              <a:t>, </a:t>
            </a:r>
            <a:r>
              <a:rPr lang="en-US" dirty="0" err="1">
                <a:solidFill>
                  <a:srgbClr val="006500"/>
                </a:solidFill>
              </a:rPr>
              <a:t>oxOCO</a:t>
            </a:r>
            <a:r>
              <a:rPr lang="en-US" dirty="0"/>
              <a:t> </a:t>
            </a:r>
            <a:r>
              <a:rPr lang="en-US" dirty="0" smtClean="0"/>
              <a:t>increasing to 2009-2010, then decreasing</a:t>
            </a:r>
          </a:p>
          <a:p>
            <a:pPr lvl="1"/>
            <a:r>
              <a:rPr lang="en-US" dirty="0" smtClean="0"/>
              <a:t>Parallels OM, PM2.5 trends</a:t>
            </a:r>
            <a:endParaRPr lang="en-US" dirty="0"/>
          </a:p>
          <a:p>
            <a:r>
              <a:rPr lang="en-US" dirty="0" err="1">
                <a:solidFill>
                  <a:srgbClr val="0000CC"/>
                </a:solidFill>
              </a:rPr>
              <a:t>aCH</a:t>
            </a:r>
            <a:r>
              <a:rPr lang="en-US" dirty="0"/>
              <a:t> </a:t>
            </a:r>
            <a:r>
              <a:rPr lang="en-US" dirty="0" smtClean="0"/>
              <a:t>mostly decreasing 2009-2016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8650" y="199029"/>
            <a:ext cx="7886700" cy="71121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alibri"/>
                <a:cs typeface="Calibri"/>
              </a:rPr>
              <a:t>Composition changes from 2009 to 2016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6643"/>
          <a:stretch/>
        </p:blipFill>
        <p:spPr>
          <a:xfrm>
            <a:off x="8353167" y="2158570"/>
            <a:ext cx="790833" cy="93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40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E79E-58D9-40D4-9124-B531D0FFF8B1}" type="slidenum">
              <a:rPr lang="en-US" smtClean="0"/>
              <a:t>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4936" y="916282"/>
            <a:ext cx="4070364" cy="444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indent="-230188">
              <a:lnSpc>
                <a:spcPct val="80000"/>
              </a:lnSpc>
              <a:spcBef>
                <a:spcPts val="1200"/>
              </a:spcBef>
              <a:buFont typeface="Arial"/>
              <a:buChar char="•"/>
              <a:tabLst>
                <a:tab pos="0" algn="l"/>
                <a:tab pos="230188" algn="l"/>
              </a:tabLst>
            </a:pPr>
            <a:r>
              <a:rPr lang="en-US" sz="2000" dirty="0">
                <a:latin typeface="Calibri"/>
                <a:cs typeface="Calibri"/>
              </a:rPr>
              <a:t>Median OM/OC </a:t>
            </a:r>
          </a:p>
          <a:p>
            <a:pPr marL="687388" lvl="1" indent="-230188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0" algn="l"/>
                <a:tab pos="230188" algn="l"/>
              </a:tabLst>
            </a:pPr>
            <a:r>
              <a:rPr lang="en-US" sz="1600" dirty="0">
                <a:latin typeface="Calibri"/>
                <a:cs typeface="Calibri"/>
              </a:rPr>
              <a:t>Seasonal values between 1.9 and 2.25</a:t>
            </a:r>
          </a:p>
          <a:p>
            <a:pPr marL="687388" lvl="1" indent="-230188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0" algn="l"/>
                <a:tab pos="230188" algn="l"/>
              </a:tabLst>
            </a:pPr>
            <a:r>
              <a:rPr lang="en-US" sz="1600" dirty="0" smtClean="0">
                <a:latin typeface="Calibri"/>
                <a:cs typeface="Calibri"/>
              </a:rPr>
              <a:t>Alternate method for OM/OC</a:t>
            </a:r>
          </a:p>
          <a:p>
            <a:pPr marL="1144588" lvl="2" indent="-230188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0" algn="l"/>
                <a:tab pos="230188" algn="l"/>
              </a:tabLst>
            </a:pPr>
            <a:r>
              <a:rPr lang="en-US" sz="1600" dirty="0" smtClean="0">
                <a:latin typeface="Calibri"/>
                <a:cs typeface="Calibri"/>
              </a:rPr>
              <a:t>Multiple linear regression</a:t>
            </a:r>
          </a:p>
          <a:p>
            <a:pPr marL="1144588" lvl="2" indent="-230188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0" algn="l"/>
                <a:tab pos="230188" algn="l"/>
              </a:tabLst>
            </a:pPr>
            <a:r>
              <a:rPr lang="en-US" sz="1600" dirty="0" smtClean="0">
                <a:latin typeface="Calibri"/>
                <a:cs typeface="Calibri"/>
              </a:rPr>
              <a:t>Coefficients obtained for SEARCH data set were not physically meaningful</a:t>
            </a:r>
          </a:p>
          <a:p>
            <a:pPr marL="1144588" lvl="2" indent="-230188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0" algn="l"/>
                <a:tab pos="230188" algn="l"/>
              </a:tabLst>
            </a:pPr>
            <a:r>
              <a:rPr lang="en-US" sz="1600" dirty="0" smtClean="0">
                <a:latin typeface="Calibri"/>
                <a:cs typeface="Calibri"/>
              </a:rPr>
              <a:t>IMPROVE </a:t>
            </a:r>
            <a:r>
              <a:rPr lang="en-US" sz="1600" dirty="0">
                <a:latin typeface="Calibri"/>
                <a:cs typeface="Calibri"/>
              </a:rPr>
              <a:t>data (rural) in the SE 2009-2016 </a:t>
            </a:r>
            <a:endParaRPr lang="en-US" sz="1600" dirty="0" smtClean="0">
              <a:latin typeface="Calibri"/>
              <a:cs typeface="Calibri"/>
            </a:endParaRPr>
          </a:p>
          <a:p>
            <a:pPr marL="1144588" lvl="2" indent="-230188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0" algn="l"/>
                <a:tab pos="230188" algn="l"/>
              </a:tabLst>
            </a:pPr>
            <a:r>
              <a:rPr lang="en-US" sz="1600" dirty="0" smtClean="0">
                <a:latin typeface="Calibri"/>
                <a:cs typeface="Calibri"/>
              </a:rPr>
              <a:t>Reg. </a:t>
            </a:r>
            <a:r>
              <a:rPr lang="en-US" sz="1600" dirty="0" err="1" smtClean="0">
                <a:latin typeface="Calibri"/>
                <a:cs typeface="Calibri"/>
              </a:rPr>
              <a:t>coeff</a:t>
            </a:r>
            <a:r>
              <a:rPr lang="en-US" sz="1600" dirty="0" smtClean="0">
                <a:latin typeface="Calibri"/>
                <a:cs typeface="Calibri"/>
              </a:rPr>
              <a:t>. = 1.85 </a:t>
            </a:r>
            <a:r>
              <a:rPr lang="en-US" sz="1600" dirty="0">
                <a:latin typeface="Calibri"/>
                <a:cs typeface="Calibri"/>
              </a:rPr>
              <a:t>to 2.1</a:t>
            </a:r>
            <a:r>
              <a:rPr lang="en-US" sz="1600" baseline="30000" dirty="0"/>
              <a:t>1</a:t>
            </a:r>
            <a:endParaRPr lang="en-US" sz="1600" dirty="0">
              <a:latin typeface="Calibri"/>
              <a:cs typeface="Calibri"/>
            </a:endParaRPr>
          </a:p>
          <a:p>
            <a:pPr marL="230188" indent="-230188">
              <a:lnSpc>
                <a:spcPct val="80000"/>
              </a:lnSpc>
              <a:spcBef>
                <a:spcPts val="1200"/>
              </a:spcBef>
              <a:buFont typeface="Arial"/>
              <a:buChar char="•"/>
              <a:tabLst>
                <a:tab pos="0" algn="l"/>
                <a:tab pos="230188" algn="l"/>
              </a:tabLst>
            </a:pPr>
            <a:r>
              <a:rPr lang="en-US" sz="2000" dirty="0">
                <a:latin typeface="Calibri"/>
                <a:cs typeface="Calibri"/>
              </a:rPr>
              <a:t>OM/OC varies by season </a:t>
            </a:r>
          </a:p>
          <a:p>
            <a:pPr marL="687388" lvl="1" indent="-230188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0" algn="l"/>
                <a:tab pos="230188" algn="l"/>
              </a:tabLst>
            </a:pPr>
            <a:r>
              <a:rPr lang="en-US" sz="1600" b="1" dirty="0">
                <a:solidFill>
                  <a:srgbClr val="800080"/>
                </a:solidFill>
                <a:latin typeface="Calibri"/>
                <a:cs typeface="Calibri"/>
              </a:rPr>
              <a:t>Summer</a:t>
            </a:r>
            <a:r>
              <a:rPr lang="en-US" sz="1600" dirty="0">
                <a:latin typeface="Calibri"/>
                <a:cs typeface="Calibri"/>
              </a:rPr>
              <a:t> higher than </a:t>
            </a:r>
            <a:r>
              <a:rPr lang="en-US" sz="1600" b="1" dirty="0">
                <a:solidFill>
                  <a:srgbClr val="006400"/>
                </a:solidFill>
                <a:latin typeface="Calibri"/>
                <a:cs typeface="Calibri"/>
              </a:rPr>
              <a:t>winter</a:t>
            </a:r>
          </a:p>
          <a:p>
            <a:pPr marL="687388" lvl="1" indent="-230188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0" algn="l"/>
                <a:tab pos="230188" algn="l"/>
              </a:tabLst>
            </a:pPr>
            <a:r>
              <a:rPr lang="en-US" sz="1600" dirty="0" smtClean="0">
                <a:latin typeface="Calibri"/>
                <a:cs typeface="Calibri"/>
              </a:rPr>
              <a:t>MLR over CONUS gives similar trend</a:t>
            </a:r>
            <a:r>
              <a:rPr lang="en-US" sz="1600" baseline="30000" dirty="0" smtClean="0"/>
              <a:t>1</a:t>
            </a:r>
          </a:p>
          <a:p>
            <a:pPr marL="230188" indent="-230188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0" algn="l"/>
                <a:tab pos="230188" algn="l"/>
              </a:tabLst>
            </a:pPr>
            <a:r>
              <a:rPr lang="en-US" sz="2000" dirty="0">
                <a:cs typeface="Calibri"/>
              </a:rPr>
              <a:t>OM/OC varies by </a:t>
            </a:r>
            <a:r>
              <a:rPr lang="en-US" sz="2000" dirty="0" smtClean="0">
                <a:cs typeface="Calibri"/>
              </a:rPr>
              <a:t>urban vs. rural</a:t>
            </a:r>
          </a:p>
          <a:p>
            <a:pPr marL="687388" lvl="1" indent="-230188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0" algn="l"/>
                <a:tab pos="230188" algn="l"/>
              </a:tabLst>
            </a:pPr>
            <a:r>
              <a:rPr lang="en-US" sz="1600" dirty="0" smtClean="0">
                <a:cs typeface="Calibri"/>
              </a:rPr>
              <a:t>Rural higher than urban </a:t>
            </a:r>
            <a:endParaRPr lang="en-US" sz="1600" dirty="0">
              <a:cs typeface="Calibri"/>
            </a:endParaRPr>
          </a:p>
          <a:p>
            <a:pPr marL="687388" lvl="1" indent="-230188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0" algn="l"/>
                <a:tab pos="230188" algn="l"/>
              </a:tabLst>
            </a:pP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5718" y="124972"/>
            <a:ext cx="8209632" cy="759354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Calibri"/>
                <a:cs typeface="Calibri"/>
              </a:rPr>
              <a:t>OM/OC variations by season, site over </a:t>
            </a:r>
            <a:r>
              <a:rPr lang="en-US" sz="3200" b="1" dirty="0" smtClean="0">
                <a:latin typeface="Calibri"/>
                <a:cs typeface="Calibri"/>
              </a:rPr>
              <a:t>time (1/2)</a:t>
            </a:r>
            <a:endParaRPr lang="en-US" sz="3200" b="1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6427" r="5350" b="11549"/>
          <a:stretch/>
        </p:blipFill>
        <p:spPr>
          <a:xfrm>
            <a:off x="4554167" y="1241300"/>
            <a:ext cx="4278277" cy="27129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26386" y="4781156"/>
            <a:ext cx="2447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/>
              <a:t>1</a:t>
            </a:r>
            <a:r>
              <a:rPr lang="en-US" sz="1400" dirty="0"/>
              <a:t>Hand et al., Atmos. </a:t>
            </a:r>
            <a:r>
              <a:rPr lang="en-US" sz="1400" dirty="0" err="1"/>
              <a:t>Env</a:t>
            </a:r>
            <a:r>
              <a:rPr lang="en-US" sz="1400" dirty="0"/>
              <a:t>., 2019</a:t>
            </a:r>
          </a:p>
        </p:txBody>
      </p:sp>
    </p:spTree>
    <p:extLst>
      <p:ext uri="{BB962C8B-B14F-4D97-AF65-F5344CB8AC3E}">
        <p14:creationId xmlns:p14="http://schemas.microsoft.com/office/powerpoint/2010/main" val="4206605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9274</TotalTime>
  <Words>986</Words>
  <Application>Microsoft Office PowerPoint</Application>
  <PresentationFormat>On-screen Show (16:9)</PresentationFormat>
  <Paragraphs>168</Paragraphs>
  <Slides>13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CS ChemDraw Drawing</vt:lpstr>
      <vt:lpstr>Trends in Organic Matter and Functional Groups from 2009 to 2016 in the Southeastern Aerosol Research and Characterization (SEARCH) Network </vt:lpstr>
      <vt:lpstr>Motivation for measuring functional groups</vt:lpstr>
      <vt:lpstr>Functional group and OM measurements</vt:lpstr>
      <vt:lpstr>Representing atmospheric organic composition: suite of chemicals used for laboratory standards</vt:lpstr>
      <vt:lpstr>Functional Group Quantification Method</vt:lpstr>
      <vt:lpstr>Annual medians at SEARCH sites during study</vt:lpstr>
      <vt:lpstr>OM trends from 2009 to 2016 </vt:lpstr>
      <vt:lpstr>Composition changes from 2009 to 2016 </vt:lpstr>
      <vt:lpstr>OM/OC variations by season, site over time (1/2)</vt:lpstr>
      <vt:lpstr>OM/OC variations by season, site over time (2/2)</vt:lpstr>
      <vt:lpstr>Composition changes in OM/OC </vt:lpstr>
      <vt:lpstr>Conclusions</vt:lpstr>
      <vt:lpstr>Acknowledgements</vt:lpstr>
    </vt:vector>
  </TitlesOfParts>
  <Company>CSU Atmospheric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Boris</dc:creator>
  <cp:lastModifiedBy>Ann M. Dillner</cp:lastModifiedBy>
  <cp:revision>215</cp:revision>
  <dcterms:created xsi:type="dcterms:W3CDTF">2019-09-26T03:50:39Z</dcterms:created>
  <dcterms:modified xsi:type="dcterms:W3CDTF">2019-12-04T18:52:03Z</dcterms:modified>
</cp:coreProperties>
</file>