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6" r:id="rId6"/>
    <p:sldId id="260" r:id="rId7"/>
    <p:sldId id="277" r:id="rId8"/>
    <p:sldId id="278" r:id="rId9"/>
    <p:sldId id="261" r:id="rId10"/>
    <p:sldId id="262" r:id="rId11"/>
    <p:sldId id="263" r:id="rId12"/>
    <p:sldId id="270" r:id="rId13"/>
    <p:sldId id="271" r:id="rId14"/>
    <p:sldId id="272" r:id="rId15"/>
    <p:sldId id="264" r:id="rId16"/>
    <p:sldId id="284" r:id="rId17"/>
    <p:sldId id="279" r:id="rId18"/>
    <p:sldId id="283" r:id="rId19"/>
    <p:sldId id="265" r:id="rId20"/>
    <p:sldId id="281" r:id="rId21"/>
    <p:sldId id="282" r:id="rId22"/>
    <p:sldId id="280" r:id="rId23"/>
    <p:sldId id="275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9F10C1-E306-4167-8E74-51D6168534EC}">
          <p14:sldIdLst>
            <p14:sldId id="256"/>
            <p14:sldId id="257"/>
            <p14:sldId id="258"/>
            <p14:sldId id="259"/>
            <p14:sldId id="276"/>
            <p14:sldId id="260"/>
            <p14:sldId id="277"/>
            <p14:sldId id="278"/>
            <p14:sldId id="261"/>
            <p14:sldId id="262"/>
            <p14:sldId id="263"/>
            <p14:sldId id="270"/>
            <p14:sldId id="271"/>
            <p14:sldId id="272"/>
            <p14:sldId id="264"/>
            <p14:sldId id="284"/>
            <p14:sldId id="279"/>
            <p14:sldId id="283"/>
            <p14:sldId id="265"/>
            <p14:sldId id="281"/>
            <p14:sldId id="282"/>
            <p14:sldId id="280"/>
            <p14:sldId id="275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24600-926C-40FD-A33A-4C85F698B58A}" type="datetimeFigureOut">
              <a:rPr lang="en-US" smtClean="0"/>
              <a:t>02-Dec-19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C6E79-FEEF-482A-844A-0218B0ED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0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VBS vs GECKO: means there is no problem with emissions or oxidants. Why is GECKO-A not sensitive to oxidants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C6E79-FEEF-482A-844A-0218B0ED58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48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VBS vs GECKO: means there is no problem with emissions or oxidants. Why is GECKO-A not sensitive to oxidants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C6E79-FEEF-482A-844A-0218B0ED58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4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9A23-9157-4665-B4CD-D689D9845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72B5A-9EF9-4F4D-96A0-8BE352DAD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942A3-00F7-4247-8A56-E8C8FB08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17" y="6422854"/>
            <a:ext cx="2743200" cy="365125"/>
          </a:xfrm>
          <a:prstGeom prst="rect">
            <a:avLst/>
          </a:prstGeom>
        </p:spPr>
        <p:txBody>
          <a:bodyPr/>
          <a:lstStyle/>
          <a:p>
            <a:fld id="{5BFC41B1-31A2-454A-AA37-4A2425DCF18E}" type="datetimeFigureOut">
              <a:rPr lang="en-US" smtClean="0"/>
              <a:t>02-Dec-19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95AFB-1556-4E82-81DE-F6479BAE4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891FB-4461-4888-A168-2C337C80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290-A81C-45AC-BEE2-DBC81296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0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0B707-B39E-46FF-AFA7-7FECDBFEE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82E4E-8C21-4E79-BFB1-E17EF97B6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67E78-B16B-409D-9B75-961C74007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17" y="6422854"/>
            <a:ext cx="2743200" cy="365125"/>
          </a:xfrm>
          <a:prstGeom prst="rect">
            <a:avLst/>
          </a:prstGeom>
        </p:spPr>
        <p:txBody>
          <a:bodyPr/>
          <a:lstStyle/>
          <a:p>
            <a:fld id="{5BFC41B1-31A2-454A-AA37-4A2425DCF18E}" type="datetimeFigureOut">
              <a:rPr lang="en-US" smtClean="0"/>
              <a:t>02-Dec-19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85F83-94B1-4336-88D6-FB3553F4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289A8-71A0-4929-B602-779E2959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290-A81C-45AC-BEE2-DBC81296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9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35E204-18E3-4043-A65F-B61883801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47D6B-5373-422D-9B82-59D0958F5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95984-4250-4EDA-814C-CB1C40C4F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17" y="6422854"/>
            <a:ext cx="2743200" cy="365125"/>
          </a:xfrm>
          <a:prstGeom prst="rect">
            <a:avLst/>
          </a:prstGeom>
        </p:spPr>
        <p:txBody>
          <a:bodyPr/>
          <a:lstStyle/>
          <a:p>
            <a:fld id="{5BFC41B1-31A2-454A-AA37-4A2425DCF18E}" type="datetimeFigureOut">
              <a:rPr lang="en-US" smtClean="0"/>
              <a:t>02-Dec-19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2E21E-F9C3-49FB-B8FD-22C50C6EA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1C17F-7DBF-4749-9BAF-960F1D47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290-A81C-45AC-BEE2-DBC81296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1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E6C4-7984-41FA-9C5C-5376CACF3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1139-485D-4080-B06F-CC92A8354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2D645-6B74-4541-A9F5-214A38F7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17" y="6422854"/>
            <a:ext cx="2743200" cy="365125"/>
          </a:xfrm>
          <a:prstGeom prst="rect">
            <a:avLst/>
          </a:prstGeom>
        </p:spPr>
        <p:txBody>
          <a:bodyPr/>
          <a:lstStyle/>
          <a:p>
            <a:fld id="{5BFC41B1-31A2-454A-AA37-4A2425DCF18E}" type="datetimeFigureOut">
              <a:rPr lang="en-US" smtClean="0"/>
              <a:t>02-Dec-19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A1913-74A3-4446-9A57-3934AB57A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8C0F6-FDF6-406A-B5C8-3DFA1C9E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290-A81C-45AC-BEE2-DBC81296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0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82303-9C10-4520-96E8-A60D6329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A3944-EE81-492A-8C1F-589C1A84F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33056-EC05-4EBC-B5F8-95F6AF141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17" y="6422854"/>
            <a:ext cx="2743200" cy="365125"/>
          </a:xfrm>
          <a:prstGeom prst="rect">
            <a:avLst/>
          </a:prstGeom>
        </p:spPr>
        <p:txBody>
          <a:bodyPr/>
          <a:lstStyle/>
          <a:p>
            <a:fld id="{5BFC41B1-31A2-454A-AA37-4A2425DCF18E}" type="datetimeFigureOut">
              <a:rPr lang="en-US" smtClean="0"/>
              <a:t>02-Dec-19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699EC-C7FF-4AB7-ACEB-44155247A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9CCE8-8161-44F9-B87D-56B4AA10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290-A81C-45AC-BEE2-DBC81296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9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0D83B-4C57-4B70-8E39-933E7CC02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63387-8778-4B40-A0B9-C89316EE7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8CFE2-DD95-499C-BC1F-CC1CADDF8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275C-1E36-4B2E-A63B-B08DDE108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17" y="6422854"/>
            <a:ext cx="2743200" cy="365125"/>
          </a:xfrm>
          <a:prstGeom prst="rect">
            <a:avLst/>
          </a:prstGeom>
        </p:spPr>
        <p:txBody>
          <a:bodyPr/>
          <a:lstStyle/>
          <a:p>
            <a:fld id="{5BFC41B1-31A2-454A-AA37-4A2425DCF18E}" type="datetimeFigureOut">
              <a:rPr lang="en-US" smtClean="0"/>
              <a:t>02-Dec-19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81B4D-6ED3-4895-8B7B-B0A0374C9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8A3E3-B9A2-4B9F-B83F-7306DFC5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290-A81C-45AC-BEE2-DBC81296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5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3632D-56EF-4ED1-B267-A7ABC9697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32F33-4D17-4158-ABED-2C3FF5BE9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77AE6-6015-4629-BF4A-B1EB327D9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7AE72-A261-45FB-A54A-877D260CB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8EE89-2607-429B-A04B-F0F824A23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FC4C50-FE55-4A55-AA1C-742B4450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17" y="6422854"/>
            <a:ext cx="2743200" cy="365125"/>
          </a:xfrm>
          <a:prstGeom prst="rect">
            <a:avLst/>
          </a:prstGeom>
        </p:spPr>
        <p:txBody>
          <a:bodyPr/>
          <a:lstStyle/>
          <a:p>
            <a:fld id="{5BFC41B1-31A2-454A-AA37-4A2425DCF18E}" type="datetimeFigureOut">
              <a:rPr lang="en-US" smtClean="0"/>
              <a:t>02-Dec-19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34A6B-FF11-455C-8D0F-2AF26E09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8FC13-2F2E-4894-92E0-DCF18B011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290-A81C-45AC-BEE2-DBC81296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2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3BE88-4123-4F7A-85F0-3E7CAEB68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4B34B-C1F0-4746-821E-7ADEB354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17" y="6422854"/>
            <a:ext cx="2743200" cy="365125"/>
          </a:xfrm>
          <a:prstGeom prst="rect">
            <a:avLst/>
          </a:prstGeom>
        </p:spPr>
        <p:txBody>
          <a:bodyPr/>
          <a:lstStyle/>
          <a:p>
            <a:fld id="{5BFC41B1-31A2-454A-AA37-4A2425DCF18E}" type="datetimeFigureOut">
              <a:rPr lang="en-US" smtClean="0"/>
              <a:t>02-Dec-19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912D4-AE40-4547-83A8-F1CA2C44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F1572-6F1E-400A-A162-5BFA01D5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290-A81C-45AC-BEE2-DBC81296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8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EA03CD-D5FB-4810-B7C7-CCC0ED22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17" y="6422854"/>
            <a:ext cx="2743200" cy="365125"/>
          </a:xfrm>
          <a:prstGeom prst="rect">
            <a:avLst/>
          </a:prstGeom>
        </p:spPr>
        <p:txBody>
          <a:bodyPr/>
          <a:lstStyle/>
          <a:p>
            <a:fld id="{5BFC41B1-31A2-454A-AA37-4A2425DCF18E}" type="datetimeFigureOut">
              <a:rPr lang="en-US" smtClean="0"/>
              <a:t>02-Dec-19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8DFBA-37F5-4F3F-A311-BA747B2E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39F91-EA98-45E9-9F7D-2E5CC791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290-A81C-45AC-BEE2-DBC81296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1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59EC9-F726-4CF7-8778-01E82BEC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E6323-F924-47E4-89B0-B37CAA816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2163D-C365-4CC8-B94C-62BFB3CF2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B310D-8D7C-439A-A3FB-758E102C5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17" y="6422854"/>
            <a:ext cx="2743200" cy="365125"/>
          </a:xfrm>
          <a:prstGeom prst="rect">
            <a:avLst/>
          </a:prstGeom>
        </p:spPr>
        <p:txBody>
          <a:bodyPr/>
          <a:lstStyle/>
          <a:p>
            <a:fld id="{5BFC41B1-31A2-454A-AA37-4A2425DCF18E}" type="datetimeFigureOut">
              <a:rPr lang="en-US" smtClean="0"/>
              <a:t>02-Dec-19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571BE-5314-4A82-A6F5-BC4A47505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A26FA-A700-4942-9CA7-CFEC81D6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290-A81C-45AC-BEE2-DBC81296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3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CF32F-8D84-4520-898F-C29B395C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0AF6-1360-4731-9394-EE106D7575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DC19C-0536-4D8A-85EA-1F5E595B2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6A058-01F7-4FDB-B64A-13665BB9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17" y="6422854"/>
            <a:ext cx="2743200" cy="365125"/>
          </a:xfrm>
          <a:prstGeom prst="rect">
            <a:avLst/>
          </a:prstGeom>
        </p:spPr>
        <p:txBody>
          <a:bodyPr/>
          <a:lstStyle/>
          <a:p>
            <a:fld id="{5BFC41B1-31A2-454A-AA37-4A2425DCF18E}" type="datetimeFigureOut">
              <a:rPr lang="en-US" smtClean="0"/>
              <a:t>02-Dec-19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BF38B-D0F3-468B-A95E-E7D9D612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AF3E-8010-4F34-979D-97C71969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290-A81C-45AC-BEE2-DBC81296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6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029F33-0DCF-4CCA-997A-56D9981BC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563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3F6BE-BC0E-4ED0-98F9-C021E844A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20031"/>
            <a:ext cx="12192000" cy="575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21882-23E8-4661-84E4-A502D3D7A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746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9F290-A81C-45AC-BEE2-DBC81296A2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0EEA1A-8107-4840-B507-40A5449B1847}"/>
              </a:ext>
            </a:extLst>
          </p:cNvPr>
          <p:cNvCxnSpPr>
            <a:cxnSpLocks/>
          </p:cNvCxnSpPr>
          <p:nvPr userDrawn="1"/>
        </p:nvCxnSpPr>
        <p:spPr>
          <a:xfrm>
            <a:off x="196735" y="656705"/>
            <a:ext cx="11798531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39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FEA85-4A4F-4E25-B8F6-57E052AB3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7193"/>
            <a:ext cx="12192000" cy="3387827"/>
          </a:xfrm>
        </p:spPr>
        <p:txBody>
          <a:bodyPr>
            <a:normAutofit/>
          </a:bodyPr>
          <a:lstStyle/>
          <a:p>
            <a:r>
              <a:rPr lang="en-US" sz="5400" dirty="0"/>
              <a:t>SOA formation in a low NOx biogenic environment perturbed by an urban plume</a:t>
            </a:r>
            <a:br>
              <a:rPr lang="en-US" sz="5400" dirty="0"/>
            </a:br>
            <a:r>
              <a:rPr lang="en-US" sz="5400" dirty="0"/>
              <a:t>An explicit modeling study of the </a:t>
            </a:r>
            <a:r>
              <a:rPr lang="en-US" sz="5400" dirty="0" err="1"/>
              <a:t>GoAmazon</a:t>
            </a:r>
            <a:r>
              <a:rPr lang="en-US" sz="5400" dirty="0"/>
              <a:t> 2014/5 field campaign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E00B9-49AD-47A2-89AC-C8C282B95E8E}"/>
              </a:ext>
            </a:extLst>
          </p:cNvPr>
          <p:cNvSpPr/>
          <p:nvPr/>
        </p:nvSpPr>
        <p:spPr>
          <a:xfrm>
            <a:off x="1478619" y="4009169"/>
            <a:ext cx="9234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Camille Mouchel-Vallon, Sasha </a:t>
            </a:r>
            <a:r>
              <a:rPr lang="en-US" sz="2400" dirty="0" err="1">
                <a:solidFill>
                  <a:srgbClr val="000000"/>
                </a:solidFill>
              </a:rPr>
              <a:t>Madronich</a:t>
            </a:r>
            <a:r>
              <a:rPr lang="en-US" sz="2400" dirty="0">
                <a:solidFill>
                  <a:srgbClr val="000000"/>
                </a:solidFill>
              </a:rPr>
              <a:t>, Julia Lee-Taylor, Alma </a:t>
            </a:r>
            <a:r>
              <a:rPr lang="en-US" sz="2400" dirty="0" err="1">
                <a:solidFill>
                  <a:srgbClr val="000000"/>
                </a:solidFill>
              </a:rPr>
              <a:t>Hodzic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D232C-8821-4FF1-94F1-03BD46E3FDAE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IAMA 2019                                                             December, 4</a:t>
            </a:r>
            <a:r>
              <a:rPr lang="en-US" sz="3600" baseline="30000" dirty="0"/>
              <a:t>th</a:t>
            </a:r>
            <a:r>
              <a:rPr lang="en-US" sz="3600" dirty="0"/>
              <a:t>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37B175-AB90-4445-8CBB-DFAA75721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76" y="6265864"/>
            <a:ext cx="5603332" cy="550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435A29-D07F-4788-9C4A-7D053C23F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1" y="6130078"/>
            <a:ext cx="747455" cy="7474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62933D-EA89-404E-A867-E520AD525B80}"/>
              </a:ext>
            </a:extLst>
          </p:cNvPr>
          <p:cNvSpPr/>
          <p:nvPr/>
        </p:nvSpPr>
        <p:spPr>
          <a:xfrm>
            <a:off x="621436" y="6540963"/>
            <a:ext cx="5726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U.S. Department of Energy (DOE) ASR grant DE-SC0016331</a:t>
            </a:r>
          </a:p>
        </p:txBody>
      </p:sp>
    </p:spTree>
    <p:extLst>
      <p:ext uri="{BB962C8B-B14F-4D97-AF65-F5344CB8AC3E}">
        <p14:creationId xmlns:p14="http://schemas.microsoft.com/office/powerpoint/2010/main" val="4282548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A83C9-3FA6-4B9A-9ECC-2B687178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Estimating Emissions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82CBFD-653A-4848-96AB-811D4E44937F}"/>
              </a:ext>
            </a:extLst>
          </p:cNvPr>
          <p:cNvGrpSpPr/>
          <p:nvPr/>
        </p:nvGrpSpPr>
        <p:grpSpPr>
          <a:xfrm>
            <a:off x="262855" y="744523"/>
            <a:ext cx="11867625" cy="2916573"/>
            <a:chOff x="262855" y="744523"/>
            <a:chExt cx="11867625" cy="291657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F0BC80-6E8F-4F2C-897B-6EC41DC68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55" y="744523"/>
              <a:ext cx="5833145" cy="291657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8E89720-6351-486B-A1A3-96FE9A70C5E4}"/>
                </a:ext>
              </a:extLst>
            </p:cNvPr>
            <p:cNvSpPr txBox="1"/>
            <p:nvPr/>
          </p:nvSpPr>
          <p:spPr>
            <a:xfrm>
              <a:off x="6618913" y="1502653"/>
              <a:ext cx="5511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Biogenic Emissions from MEGAN 2.1 (Guenther et al., 2012) and speciation fitted to Jardine et al. (2015)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BE5AAA1-53A9-4111-B610-63A4F94A3978}"/>
              </a:ext>
            </a:extLst>
          </p:cNvPr>
          <p:cNvSpPr txBox="1"/>
          <p:nvPr/>
        </p:nvSpPr>
        <p:spPr>
          <a:xfrm>
            <a:off x="1017779" y="4127168"/>
            <a:ext cx="374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Anthropogenic Emissions based on </a:t>
            </a:r>
            <a:r>
              <a:rPr lang="en-US" dirty="0" err="1"/>
              <a:t>Abou</a:t>
            </a:r>
            <a:r>
              <a:rPr lang="en-US" dirty="0"/>
              <a:t> </a:t>
            </a:r>
            <a:r>
              <a:rPr lang="en-US" dirty="0" err="1"/>
              <a:t>Rafee</a:t>
            </a:r>
            <a:r>
              <a:rPr lang="en-US" dirty="0"/>
              <a:t> et al., (2017)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FF62D7-E265-4476-B1E4-3A453AEE6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5" y="3215029"/>
            <a:ext cx="7115135" cy="2540966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226F4B-703B-4222-925B-F25FAD5BBB02}"/>
              </a:ext>
            </a:extLst>
          </p:cNvPr>
          <p:cNvSpPr/>
          <p:nvPr/>
        </p:nvSpPr>
        <p:spPr>
          <a:xfrm>
            <a:off x="4599612" y="2173380"/>
            <a:ext cx="2992776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65 organic precursors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E7960A-6914-42C5-91BF-019991976ABB}"/>
              </a:ext>
            </a:extLst>
          </p:cNvPr>
          <p:cNvGrpSpPr/>
          <p:nvPr/>
        </p:nvGrpSpPr>
        <p:grpSpPr>
          <a:xfrm>
            <a:off x="2579367" y="2672450"/>
            <a:ext cx="7033266" cy="1534091"/>
            <a:chOff x="2579367" y="2672450"/>
            <a:chExt cx="7033266" cy="15340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ADE449-55C2-4021-9930-CCD0055799E5}"/>
                </a:ext>
              </a:extLst>
            </p:cNvPr>
            <p:cNvSpPr txBox="1"/>
            <p:nvPr/>
          </p:nvSpPr>
          <p:spPr>
            <a:xfrm>
              <a:off x="2579367" y="3252434"/>
              <a:ext cx="7033266" cy="95410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16 million reactions, 4 million species</a:t>
              </a:r>
            </a:p>
            <a:p>
              <a:pPr algn="ctr"/>
              <a:r>
                <a:rPr lang="en-US" sz="2800" dirty="0"/>
                <a:t>(400000 partitioning into the aerosol phase) </a:t>
              </a: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A8C56996-7241-4E39-BE4F-DD8FAA62444E}"/>
                </a:ext>
              </a:extLst>
            </p:cNvPr>
            <p:cNvSpPr/>
            <p:nvPr/>
          </p:nvSpPr>
          <p:spPr>
            <a:xfrm>
              <a:off x="5749636" y="2672450"/>
              <a:ext cx="692728" cy="579984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369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146B3-CA45-4456-8024-AA0BDFF6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OA mass at T3 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70289-5627-4391-B55E-309A98EB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2276" y="705788"/>
            <a:ext cx="7647448" cy="58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08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146B3-CA45-4456-8024-AA0BDFF6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Explicit model can reproduce background OA mass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70289-5627-4391-B55E-309A98EB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2276" y="705788"/>
            <a:ext cx="7647448" cy="58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78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146B3-CA45-4456-8024-AA0BDFF6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OA mass enhancement in the polluted plume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70289-5627-4391-B55E-309A98EB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2276" y="705788"/>
            <a:ext cx="7647448" cy="58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90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146B3-CA45-4456-8024-AA0BDFF6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explicit model does not reproduce the observed enhancement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70289-5627-4391-B55E-309A98EB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2276" y="705788"/>
            <a:ext cx="7647448" cy="58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39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EE29-D344-4547-9B79-29357AC72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problem with emissions and oxidants levels?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760FBF-AE30-4237-839D-EBEB07EFF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36" y="693302"/>
            <a:ext cx="7153928" cy="596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2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EE29-D344-4547-9B79-29357AC72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problem with emissions and oxidants levels?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F73F35-6780-4C8D-8434-C75737DD7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63" y="1901171"/>
            <a:ext cx="10692674" cy="30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85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870289-5627-4391-B55E-309A98EBD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2276" y="705788"/>
            <a:ext cx="7647448" cy="58826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D7A298-7DC4-47C6-9B7E-BC876975F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563636"/>
          </a:xfrm>
        </p:spPr>
        <p:txBody>
          <a:bodyPr>
            <a:normAutofit fontScale="90000"/>
          </a:bodyPr>
          <a:lstStyle/>
          <a:p>
            <a:r>
              <a:rPr lang="en-US" dirty="0"/>
              <a:t>A problem with emissions and oxidants levels?</a:t>
            </a:r>
          </a:p>
        </p:txBody>
      </p:sp>
    </p:spTree>
    <p:extLst>
      <p:ext uri="{BB962C8B-B14F-4D97-AF65-F5344CB8AC3E}">
        <p14:creationId xmlns:p14="http://schemas.microsoft.com/office/powerpoint/2010/main" val="3943998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146B3-CA45-4456-8024-AA0BDFF6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VBS is more sensitive to oxidants levels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70289-5627-4391-B55E-309A98EBD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2276" y="705788"/>
            <a:ext cx="7647448" cy="58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28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0A11-285B-42C8-B497-63D32C85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Contributions to SOA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7CCCDD-1209-4CE1-804A-65C59FD8F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925" y="3566153"/>
            <a:ext cx="6583693" cy="329184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50AC2C0-0909-496C-B2ED-6A2131FD36D7}"/>
              </a:ext>
            </a:extLst>
          </p:cNvPr>
          <p:cNvGrpSpPr/>
          <p:nvPr/>
        </p:nvGrpSpPr>
        <p:grpSpPr>
          <a:xfrm>
            <a:off x="119391" y="703836"/>
            <a:ext cx="7522660" cy="2921436"/>
            <a:chOff x="193282" y="3936564"/>
            <a:chExt cx="7522660" cy="29214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B3524D-30F7-498B-8C90-80ABBB5F7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282" y="3936564"/>
              <a:ext cx="3706904" cy="258233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9B8BE1-1467-4DC3-9736-95F7118CC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5017" y="3947151"/>
              <a:ext cx="3590925" cy="257175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C7799B5-067B-43DA-AACA-28A3BD0A191E}"/>
                </a:ext>
              </a:extLst>
            </p:cNvPr>
            <p:cNvSpPr txBox="1"/>
            <p:nvPr/>
          </p:nvSpPr>
          <p:spPr>
            <a:xfrm>
              <a:off x="2920752" y="6488668"/>
              <a:ext cx="3590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Shrivastava et al., 2019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4895B9D-041A-4122-908C-B80FEA3AB20B}"/>
              </a:ext>
            </a:extLst>
          </p:cNvPr>
          <p:cNvSpPr txBox="1"/>
          <p:nvPr/>
        </p:nvSpPr>
        <p:spPr>
          <a:xfrm>
            <a:off x="7065818" y="4405208"/>
            <a:ext cx="480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Similar</a:t>
            </a:r>
            <a:r>
              <a:rPr lang="en-US" dirty="0"/>
              <a:t> </a:t>
            </a:r>
            <a:r>
              <a:rPr lang="en-US" b="1" dirty="0"/>
              <a:t>contributions</a:t>
            </a:r>
            <a:r>
              <a:rPr lang="en-US" dirty="0"/>
              <a:t> of monoterpenes and isoprene to biogenic SOA in VBS and GECKO-A</a:t>
            </a:r>
          </a:p>
        </p:txBody>
      </p:sp>
    </p:spTree>
    <p:extLst>
      <p:ext uri="{BB962C8B-B14F-4D97-AF65-F5344CB8AC3E}">
        <p14:creationId xmlns:p14="http://schemas.microsoft.com/office/powerpoint/2010/main" val="135579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F16F8-4BE8-408C-AD85-DB63AA395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563636"/>
          </a:xfrm>
        </p:spPr>
        <p:txBody>
          <a:bodyPr>
            <a:normAutofit fontScale="90000"/>
          </a:bodyPr>
          <a:lstStyle/>
          <a:p>
            <a:r>
              <a:rPr lang="en-US" dirty="0"/>
              <a:t>Atmos. Chem. Phys., Submitted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79B56B-AD71-4BC5-8095-C02AC88DE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27" y="761626"/>
            <a:ext cx="9351146" cy="610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72A4C-BBB3-4724-B712-7AAB5979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SOA aging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8D1D8-B942-45BA-8769-940B19108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2276" y="705788"/>
            <a:ext cx="7647448" cy="58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11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72A4C-BBB3-4724-B712-7AAB5979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SOA aging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8D1D8-B942-45BA-8769-940B19108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2276" y="705788"/>
            <a:ext cx="7647448" cy="58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09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EE29-D344-4547-9B79-29357AC72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van </a:t>
            </a:r>
            <a:r>
              <a:rPr lang="en-US" dirty="0" err="1"/>
              <a:t>Krevelen</a:t>
            </a:r>
            <a:r>
              <a:rPr lang="en-US" dirty="0"/>
              <a:t> diagram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B1A888-F6B7-4E67-BE4B-706E684D0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4574" y="1158378"/>
            <a:ext cx="6622851" cy="5094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6F693F-FD25-4574-85D1-66597C9F8621}"/>
              </a:ext>
            </a:extLst>
          </p:cNvPr>
          <p:cNvSpPr txBox="1"/>
          <p:nvPr/>
        </p:nvSpPr>
        <p:spPr>
          <a:xfrm>
            <a:off x="9795030" y="3244334"/>
            <a:ext cx="239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AMS measurements</a:t>
            </a:r>
          </a:p>
        </p:txBody>
      </p:sp>
    </p:spTree>
    <p:extLst>
      <p:ext uri="{BB962C8B-B14F-4D97-AF65-F5344CB8AC3E}">
        <p14:creationId xmlns:p14="http://schemas.microsoft.com/office/powerpoint/2010/main" val="2184916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EE29-D344-4547-9B79-29357AC72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Processes?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B1A888-F6B7-4E67-BE4B-706E684D0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74" y="1158378"/>
            <a:ext cx="6622851" cy="509450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DF52474-41BD-49C0-B080-4E73268B4FE0}"/>
              </a:ext>
            </a:extLst>
          </p:cNvPr>
          <p:cNvCxnSpPr>
            <a:cxnSpLocks/>
          </p:cNvCxnSpPr>
          <p:nvPr/>
        </p:nvCxnSpPr>
        <p:spPr>
          <a:xfrm flipH="1">
            <a:off x="5362113" y="1812022"/>
            <a:ext cx="733887" cy="222042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19C59A-EB4D-45AC-96B1-E6A2FD5FCEFA}"/>
              </a:ext>
            </a:extLst>
          </p:cNvPr>
          <p:cNvCxnSpPr>
            <a:cxnSpLocks/>
          </p:cNvCxnSpPr>
          <p:nvPr/>
        </p:nvCxnSpPr>
        <p:spPr>
          <a:xfrm>
            <a:off x="6224631" y="1812022"/>
            <a:ext cx="75053" cy="222042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A67C804-7BED-4102-A79B-BDC3BFD7902C}"/>
              </a:ext>
            </a:extLst>
          </p:cNvPr>
          <p:cNvSpPr txBox="1"/>
          <p:nvPr/>
        </p:nvSpPr>
        <p:spPr>
          <a:xfrm>
            <a:off x="5703378" y="2704735"/>
            <a:ext cx="594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5E5EE0-3AD7-4E71-8245-AD5BBC08C14F}"/>
              </a:ext>
            </a:extLst>
          </p:cNvPr>
          <p:cNvSpPr txBox="1"/>
          <p:nvPr/>
        </p:nvSpPr>
        <p:spPr>
          <a:xfrm>
            <a:off x="6262157" y="2460880"/>
            <a:ext cx="150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dimerization</a:t>
            </a:r>
          </a:p>
          <a:p>
            <a:r>
              <a:rPr lang="en-US" dirty="0"/>
              <a:t>(aerosol)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B5F3AD-65E7-46EC-A7AC-D5F25D9BAD63}"/>
              </a:ext>
            </a:extLst>
          </p:cNvPr>
          <p:cNvSpPr txBox="1"/>
          <p:nvPr/>
        </p:nvSpPr>
        <p:spPr>
          <a:xfrm>
            <a:off x="4234649" y="2443125"/>
            <a:ext cx="1602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fragmentation</a:t>
            </a:r>
          </a:p>
          <a:p>
            <a:r>
              <a:rPr lang="en-US" dirty="0"/>
              <a:t>(gas/aerosol)</a:t>
            </a:r>
          </a:p>
        </p:txBody>
      </p:sp>
    </p:spTree>
    <p:extLst>
      <p:ext uri="{BB962C8B-B14F-4D97-AF65-F5344CB8AC3E}">
        <p14:creationId xmlns:p14="http://schemas.microsoft.com/office/powerpoint/2010/main" val="413902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C80E-BB9C-4270-8FAC-697240936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1439A-B41E-4356-8F53-668139EA2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49" y="1189606"/>
            <a:ext cx="11194741" cy="38480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explicit chemical mechanism in a </a:t>
            </a:r>
            <a:r>
              <a:rPr lang="en-US" dirty="0" err="1"/>
              <a:t>boxmodel</a:t>
            </a:r>
            <a:r>
              <a:rPr lang="en-US" dirty="0"/>
              <a:t> setup is able to reproduce realistic levels of primary organic compounds, NOx, OH and ozone.</a:t>
            </a:r>
          </a:p>
          <a:p>
            <a:r>
              <a:rPr lang="en-US" dirty="0"/>
              <a:t>It can reproduce background levels of organic aerosol, but is not able to reproduce the enhancement observed in the urban plume</a:t>
            </a:r>
          </a:p>
          <a:p>
            <a:r>
              <a:rPr lang="en-US" dirty="0"/>
              <a:t>The explicit approach is missing processes that are implicitly accounted for in the chamber-optimized VBS</a:t>
            </a:r>
          </a:p>
          <a:p>
            <a:r>
              <a:rPr lang="en-US" dirty="0"/>
              <a:t>These missing processes could involve dimerization and/or fragmentation</a:t>
            </a:r>
          </a:p>
          <a:p>
            <a:r>
              <a:rPr lang="en-US" dirty="0"/>
              <a:t>The processes contributing to SOA formation from </a:t>
            </a:r>
            <a:r>
              <a:rPr lang="en-US" dirty="0" err="1"/>
              <a:t>biogenics</a:t>
            </a:r>
            <a:r>
              <a:rPr lang="en-US" dirty="0"/>
              <a:t> are still poorly understood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93E3F3-63A1-467F-9510-7AE956929218}"/>
              </a:ext>
            </a:extLst>
          </p:cNvPr>
          <p:cNvSpPr/>
          <p:nvPr/>
        </p:nvSpPr>
        <p:spPr>
          <a:xfrm>
            <a:off x="3090684" y="5241811"/>
            <a:ext cx="6007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/>
              <a:t>https://doi.org/10.5194/acp-2019-1024</a:t>
            </a:r>
          </a:p>
        </p:txBody>
      </p:sp>
    </p:spTree>
    <p:extLst>
      <p:ext uri="{BB962C8B-B14F-4D97-AF65-F5344CB8AC3E}">
        <p14:creationId xmlns:p14="http://schemas.microsoft.com/office/powerpoint/2010/main" val="267985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3D28-7921-4A2B-999B-F6DF3D2E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GoAmazon</a:t>
            </a:r>
            <a:r>
              <a:rPr lang="en-US" dirty="0"/>
              <a:t> 2014/5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B6667C-E138-4886-84C2-EE7532A6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" y="764480"/>
            <a:ext cx="5570292" cy="6001143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8C47248-FA29-4E27-9288-216C5E2D2324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1937857" y="2223389"/>
            <a:ext cx="3800213" cy="35985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BC58395-DC84-4026-926B-84ED5105C83A}"/>
              </a:ext>
            </a:extLst>
          </p:cNvPr>
          <p:cNvSpPr txBox="1"/>
          <p:nvPr/>
        </p:nvSpPr>
        <p:spPr>
          <a:xfrm>
            <a:off x="5738070" y="1900223"/>
            <a:ext cx="490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T3 main ground instrumented site is alternately sampling background air and the Manaus outflow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CAC429-9E6F-47F1-8CC6-92C57D3E8A60}"/>
              </a:ext>
            </a:extLst>
          </p:cNvPr>
          <p:cNvSpPr txBox="1"/>
          <p:nvPr/>
        </p:nvSpPr>
        <p:spPr>
          <a:xfrm>
            <a:off x="5738070" y="640893"/>
            <a:ext cx="6353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Manaus (Brazil), 2.1 million inhabitants, is  situated in the middle of the Amazonian Rainforest.</a:t>
            </a:r>
          </a:p>
          <a:p>
            <a:r>
              <a:rPr lang="en-US" dirty="0"/>
              <a:t>Point source of anthropogenic pollution in a clean background.</a:t>
            </a:r>
          </a:p>
          <a:p>
            <a:r>
              <a:rPr lang="en-US" dirty="0"/>
              <a:t>Ideal place to study biogenic/anthropogenic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8695BE-CA53-46B7-A9AE-206413E9BECE}"/>
              </a:ext>
            </a:extLst>
          </p:cNvPr>
          <p:cNvSpPr txBox="1"/>
          <p:nvPr/>
        </p:nvSpPr>
        <p:spPr>
          <a:xfrm>
            <a:off x="3733101" y="1719743"/>
            <a:ext cx="1082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Manaus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59D6BE-8FA1-431A-9B60-A45905FE4290}"/>
              </a:ext>
            </a:extLst>
          </p:cNvPr>
          <p:cNvSpPr txBox="1"/>
          <p:nvPr/>
        </p:nvSpPr>
        <p:spPr>
          <a:xfrm>
            <a:off x="5725486" y="2590451"/>
            <a:ext cx="578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Airborne measurements sampling the urban plume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81EF97-A68B-41E8-AAE8-75671498C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591" y="3541019"/>
            <a:ext cx="4446886" cy="32094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88F8FC-96E7-4AB1-A627-DA81B9AAD24F}"/>
              </a:ext>
            </a:extLst>
          </p:cNvPr>
          <p:cNvSpPr txBox="1"/>
          <p:nvPr/>
        </p:nvSpPr>
        <p:spPr>
          <a:xfrm>
            <a:off x="10153477" y="4898631"/>
            <a:ext cx="1937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Particle number concentrations</a:t>
            </a:r>
          </a:p>
          <a:p>
            <a:r>
              <a:rPr lang="en-US" dirty="0"/>
              <a:t>de Sá et al, 2017</a:t>
            </a:r>
          </a:p>
        </p:txBody>
      </p:sp>
    </p:spTree>
    <p:extLst>
      <p:ext uri="{BB962C8B-B14F-4D97-AF65-F5344CB8AC3E}">
        <p14:creationId xmlns:p14="http://schemas.microsoft.com/office/powerpoint/2010/main" val="262304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FE2D-16AF-487F-A6EE-C0CDE843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 of clean air masses with urban plume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66F26-7066-4B7B-B6F5-947EDB801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724" y="6233021"/>
            <a:ext cx="2732199" cy="4795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 Sá et al,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F5EE4-5D81-4ED7-B98F-13CD486E7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93" y="806178"/>
            <a:ext cx="9152413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4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FE2D-16AF-487F-A6EE-C0CDE843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 of clean air masses with urban plume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66F26-7066-4B7B-B6F5-947EDB801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1161"/>
            <a:ext cx="9672506" cy="4795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Shrivastava et al., 2019 (see talk on Thursday morning)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2E1DE-200C-4141-8597-97BFA3248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12" y="1321887"/>
            <a:ext cx="5357558" cy="4872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44CD-86F5-47CA-A42C-39CA08748D19}"/>
              </a:ext>
            </a:extLst>
          </p:cNvPr>
          <p:cNvSpPr txBox="1"/>
          <p:nvPr/>
        </p:nvSpPr>
        <p:spPr>
          <a:xfrm>
            <a:off x="5981350" y="3019678"/>
            <a:ext cx="6073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Modeling OA formation with WRF-Chem with a </a:t>
            </a:r>
            <a:r>
              <a:rPr lang="en-US" b="1" dirty="0"/>
              <a:t>4-bins VBS </a:t>
            </a:r>
            <a:r>
              <a:rPr lang="en-US" dirty="0"/>
              <a:t>parameterization fitted on chamber experiments</a:t>
            </a:r>
          </a:p>
          <a:p>
            <a:r>
              <a:rPr lang="en-US" dirty="0"/>
              <a:t>Biogenic SOA formation is </a:t>
            </a:r>
            <a:r>
              <a:rPr lang="en-US" b="1" dirty="0"/>
              <a:t>enhanced by higher oxidative capacity</a:t>
            </a:r>
            <a:r>
              <a:rPr lang="en-US" dirty="0"/>
              <a:t> inside the urban plume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6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31164-7F3F-4A45-8D65-09C0C780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Can we reproduce the SOA enhancement with an explicit model?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A9268-696F-4C2E-8AAC-64F53F31DE46}"/>
              </a:ext>
            </a:extLst>
          </p:cNvPr>
          <p:cNvSpPr txBox="1"/>
          <p:nvPr/>
        </p:nvSpPr>
        <p:spPr>
          <a:xfrm>
            <a:off x="75501" y="780176"/>
            <a:ext cx="1183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Generator of Explicit Chemistry and Kinetics of Organics in the Atmosphere (GECKO-A, </a:t>
            </a:r>
            <a:r>
              <a:rPr lang="en-US" dirty="0" err="1"/>
              <a:t>Aumont</a:t>
            </a:r>
            <a:r>
              <a:rPr lang="en-US" dirty="0"/>
              <a:t> et al., 2005)</a:t>
            </a:r>
          </a:p>
        </p:txBody>
      </p:sp>
      <p:sp>
        <p:nvSpPr>
          <p:cNvPr id="5" name="Rectangle à coins arrondis 21">
            <a:extLst>
              <a:ext uri="{FF2B5EF4-FFF2-40B4-BE49-F238E27FC236}">
                <a16:creationId xmlns:a16="http://schemas.microsoft.com/office/drawing/2014/main" id="{0C66CA2B-DC7D-4F5F-BD0D-C06483CAFA25}"/>
              </a:ext>
            </a:extLst>
          </p:cNvPr>
          <p:cNvSpPr/>
          <p:nvPr/>
        </p:nvSpPr>
        <p:spPr>
          <a:xfrm>
            <a:off x="1567634" y="3993356"/>
            <a:ext cx="8807450" cy="27714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D51AD930-466A-4F00-9D9F-62B665950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3932" y="2161833"/>
            <a:ext cx="508000" cy="365125"/>
          </a:xfrm>
          <a:prstGeom prst="rightArrow">
            <a:avLst>
              <a:gd name="adj1" fmla="val 49565"/>
              <a:gd name="adj2" fmla="val 57778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DFD84F94-192F-44B9-8C12-51E6C9DE4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0559" y="1344576"/>
            <a:ext cx="514350" cy="381000"/>
          </a:xfrm>
          <a:prstGeom prst="rightArrow">
            <a:avLst>
              <a:gd name="adj1" fmla="val 55833"/>
              <a:gd name="adj2" fmla="val 68938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78DD71C3-8473-4351-9AF1-0EFCC6BDF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134" y="1128035"/>
            <a:ext cx="4378325" cy="2796777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0F3E105C-D5E9-41B3-B8D3-3BC037923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4621" y="1138805"/>
            <a:ext cx="349726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200" b="1" dirty="0"/>
              <a:t>GECKO-A</a:t>
            </a:r>
            <a:endParaRPr lang="en-US" altLang="fr-FR" sz="2200" dirty="0"/>
          </a:p>
        </p:txBody>
      </p:sp>
      <p:sp>
        <p:nvSpPr>
          <p:cNvPr id="10" name="Rectangle 29">
            <a:extLst>
              <a:ext uri="{FF2B5EF4-FFF2-40B4-BE49-F238E27FC236}">
                <a16:creationId xmlns:a16="http://schemas.microsoft.com/office/drawing/2014/main" id="{53947849-1B0E-4424-8856-82B2A8B63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447" y="1222339"/>
            <a:ext cx="1890712" cy="592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1" name="Text Box 30">
            <a:extLst>
              <a:ext uri="{FF2B5EF4-FFF2-40B4-BE49-F238E27FC236}">
                <a16:creationId xmlns:a16="http://schemas.microsoft.com/office/drawing/2014/main" id="{19766E92-8F57-4675-B5E8-D30B3B3DF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834" y="1295364"/>
            <a:ext cx="19653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fr-FR" sz="1800" b="1" dirty="0">
                <a:solidFill>
                  <a:schemeClr val="bg1"/>
                </a:solidFill>
              </a:rPr>
              <a:t>Precursors</a:t>
            </a:r>
          </a:p>
        </p:txBody>
      </p:sp>
      <p:sp>
        <p:nvSpPr>
          <p:cNvPr id="12" name="Rectangle 31">
            <a:extLst>
              <a:ext uri="{FF2B5EF4-FFF2-40B4-BE49-F238E27FC236}">
                <a16:creationId xmlns:a16="http://schemas.microsoft.com/office/drawing/2014/main" id="{232DC1C5-CFEE-43D3-80C8-856F8A6D5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1932" y="1531596"/>
            <a:ext cx="1615852" cy="165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821AB2BD-C47B-4219-977F-10813890F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0597" y="1653833"/>
            <a:ext cx="161448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 b="1" dirty="0">
                <a:solidFill>
                  <a:schemeClr val="bg1"/>
                </a:solidFill>
              </a:rPr>
              <a:t>Explicit chemical schemes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 b="1" dirty="0">
                <a:solidFill>
                  <a:schemeClr val="bg1"/>
                </a:solidFill>
              </a:rPr>
              <a:t>+ properties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 b="1" dirty="0">
                <a:solidFill>
                  <a:schemeClr val="bg1"/>
                </a:solidFill>
              </a:rPr>
              <a:t>(</a:t>
            </a:r>
            <a:r>
              <a:rPr lang="en-US" altLang="fr-FR" sz="1800" b="1" dirty="0" err="1">
                <a:solidFill>
                  <a:schemeClr val="bg1"/>
                </a:solidFill>
              </a:rPr>
              <a:t>Psat</a:t>
            </a:r>
            <a:r>
              <a:rPr lang="en-US" altLang="fr-FR" sz="1800" b="1" dirty="0">
                <a:solidFill>
                  <a:schemeClr val="bg1"/>
                </a:solidFill>
              </a:rPr>
              <a:t>, H, ...)</a:t>
            </a:r>
          </a:p>
        </p:txBody>
      </p:sp>
      <p:grpSp>
        <p:nvGrpSpPr>
          <p:cNvPr id="14" name="Group 7">
            <a:extLst>
              <a:ext uri="{FF2B5EF4-FFF2-40B4-BE49-F238E27FC236}">
                <a16:creationId xmlns:a16="http://schemas.microsoft.com/office/drawing/2014/main" id="{0B70772B-499A-4BF2-93D4-3F66BBB071FD}"/>
              </a:ext>
            </a:extLst>
          </p:cNvPr>
          <p:cNvGrpSpPr>
            <a:grpSpLocks/>
          </p:cNvGrpSpPr>
          <p:nvPr/>
        </p:nvGrpSpPr>
        <p:grpSpPr bwMode="auto">
          <a:xfrm>
            <a:off x="1516834" y="2039280"/>
            <a:ext cx="2359025" cy="1754189"/>
            <a:chOff x="90" y="2458"/>
            <a:chExt cx="1438" cy="1105"/>
          </a:xfrm>
          <a:solidFill>
            <a:schemeClr val="accent1"/>
          </a:solidFill>
        </p:grpSpPr>
        <p:sp>
          <p:nvSpPr>
            <p:cNvPr id="15" name="AutoShape 8">
              <a:extLst>
                <a:ext uri="{FF2B5EF4-FFF2-40B4-BE49-F238E27FC236}">
                  <a16:creationId xmlns:a16="http://schemas.microsoft.com/office/drawing/2014/main" id="{7397577F-9D78-4FBE-8D4C-A41E74054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" y="2713"/>
              <a:ext cx="378" cy="240"/>
            </a:xfrm>
            <a:prstGeom prst="rightArrow">
              <a:avLst>
                <a:gd name="adj1" fmla="val 60833"/>
                <a:gd name="adj2" fmla="val 49503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F72CCFD2-B49C-4181-AFE0-9E423F672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" y="2458"/>
              <a:ext cx="1190" cy="110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800" b="1" dirty="0">
                  <a:solidFill>
                    <a:schemeClr val="bg1"/>
                  </a:solidFill>
                </a:rPr>
                <a:t>Experimental data &amp; structure activity relationships (SAR)</a:t>
              </a:r>
            </a:p>
          </p:txBody>
        </p:sp>
      </p:grpSp>
      <p:sp>
        <p:nvSpPr>
          <p:cNvPr id="17" name="Rectangle 1">
            <a:extLst>
              <a:ext uri="{FF2B5EF4-FFF2-40B4-BE49-F238E27FC236}">
                <a16:creationId xmlns:a16="http://schemas.microsoft.com/office/drawing/2014/main" id="{30F28561-E542-44F9-95C5-456AB0F6B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984" y="1494748"/>
            <a:ext cx="432435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i="1" dirty="0"/>
              <a:t>Computer program:</a:t>
            </a:r>
            <a:r>
              <a:rPr lang="fr-FR" altLang="fr-FR" sz="20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err="1"/>
              <a:t>Automatically</a:t>
            </a:r>
            <a:r>
              <a:rPr lang="fr-FR" altLang="fr-FR" sz="1800" dirty="0"/>
              <a:t> </a:t>
            </a:r>
            <a:r>
              <a:rPr lang="fr-FR" altLang="fr-FR" sz="1800" dirty="0" err="1"/>
              <a:t>generates</a:t>
            </a:r>
            <a:r>
              <a:rPr lang="fr-FR" altLang="fr-FR" sz="1800" dirty="0"/>
              <a:t> </a:t>
            </a:r>
            <a:r>
              <a:rPr lang="fr-FR" altLang="fr-FR" sz="1800" dirty="0" err="1"/>
              <a:t>oxidation</a:t>
            </a:r>
            <a:r>
              <a:rPr lang="fr-FR" altLang="fr-FR" sz="1800" dirty="0"/>
              <a:t> </a:t>
            </a:r>
            <a:r>
              <a:rPr lang="fr-FR" altLang="fr-FR" sz="1800" dirty="0" err="1"/>
              <a:t>scheme</a:t>
            </a:r>
            <a:r>
              <a:rPr lang="fr-FR" altLang="fr-FR" sz="1800" dirty="0"/>
              <a:t> (</a:t>
            </a:r>
            <a:r>
              <a:rPr lang="fr-FR" altLang="fr-FR" sz="1800" dirty="0" err="1"/>
              <a:t>reactions</a:t>
            </a:r>
            <a:r>
              <a:rPr lang="fr-FR" altLang="fr-FR" sz="1800" dirty="0"/>
              <a:t>, mass </a:t>
            </a:r>
            <a:r>
              <a:rPr lang="fr-FR" altLang="fr-FR" sz="1800" dirty="0" err="1"/>
              <a:t>transfer</a:t>
            </a:r>
            <a:r>
              <a:rPr lang="fr-FR" altLang="fr-FR" sz="1800" dirty="0"/>
              <a:t> </a:t>
            </a:r>
            <a:r>
              <a:rPr lang="fr-FR" altLang="fr-FR" sz="1800" dirty="0" err="1"/>
              <a:t>between</a:t>
            </a:r>
            <a:r>
              <a:rPr lang="fr-FR" altLang="fr-FR" sz="1800" dirty="0"/>
              <a:t> phases, …)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9209F2D6-F950-45A9-BB02-F1028478F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6197" y="2766782"/>
            <a:ext cx="4102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i="1" dirty="0"/>
              <a:t>Protocol: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err="1"/>
              <a:t>Identify</a:t>
            </a:r>
            <a:r>
              <a:rPr lang="fr-FR" altLang="fr-FR" sz="1800" dirty="0"/>
              <a:t> </a:t>
            </a:r>
            <a:r>
              <a:rPr lang="fr-FR" altLang="fr-FR" sz="1800" dirty="0" err="1"/>
              <a:t>oxidation</a:t>
            </a:r>
            <a:r>
              <a:rPr lang="fr-FR" altLang="fr-FR" sz="1800" dirty="0"/>
              <a:t> </a:t>
            </a:r>
            <a:r>
              <a:rPr lang="fr-FR" altLang="fr-FR" sz="1800" dirty="0" err="1"/>
              <a:t>pathways</a:t>
            </a:r>
            <a:endParaRPr lang="fr-FR" altLang="fr-FR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err="1"/>
              <a:t>Estimates</a:t>
            </a:r>
            <a:r>
              <a:rPr lang="fr-FR" altLang="fr-FR" sz="1800" dirty="0"/>
              <a:t> </a:t>
            </a:r>
            <a:r>
              <a:rPr lang="fr-FR" altLang="fr-FR" sz="1800" dirty="0" err="1"/>
              <a:t>missing</a:t>
            </a:r>
            <a:r>
              <a:rPr lang="fr-FR" altLang="fr-FR" sz="1800" dirty="0"/>
              <a:t> data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C957FEE1-9FC6-49E2-BA41-AF3181519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6" y="4101098"/>
            <a:ext cx="1223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dirty="0">
                <a:solidFill>
                  <a:srgbClr val="FF0000"/>
                </a:solidFill>
              </a:rPr>
              <a:t>CH</a:t>
            </a:r>
            <a:r>
              <a:rPr lang="fr-FR" altLang="fr-FR" baseline="-25000" dirty="0">
                <a:solidFill>
                  <a:srgbClr val="FF0000"/>
                </a:solidFill>
              </a:rPr>
              <a:t>3</a:t>
            </a:r>
            <a:r>
              <a:rPr lang="fr-FR" altLang="fr-FR" dirty="0">
                <a:solidFill>
                  <a:srgbClr val="FF0000"/>
                </a:solidFill>
              </a:rPr>
              <a:t>CH</a:t>
            </a:r>
            <a:r>
              <a:rPr lang="fr-FR" altLang="fr-FR" baseline="-25000" dirty="0">
                <a:solidFill>
                  <a:srgbClr val="FF0000"/>
                </a:solidFill>
              </a:rPr>
              <a:t>2</a:t>
            </a:r>
            <a:r>
              <a:rPr lang="fr-FR" altLang="fr-FR" dirty="0">
                <a:solidFill>
                  <a:srgbClr val="FF0000"/>
                </a:solidFill>
              </a:rPr>
              <a:t>CH</a:t>
            </a:r>
            <a:r>
              <a:rPr lang="fr-FR" altLang="fr-FR" baseline="-25000" dirty="0">
                <a:solidFill>
                  <a:srgbClr val="FF0000"/>
                </a:solidFill>
              </a:rPr>
              <a:t>3</a:t>
            </a:r>
            <a:endParaRPr lang="fr-FR" altLang="fr-FR" dirty="0">
              <a:solidFill>
                <a:srgbClr val="FF0000"/>
              </a:solidFill>
            </a:endParaRP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6BD2F3D3-4C54-4524-938B-E7CC7E27E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53" y="3958223"/>
            <a:ext cx="692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3600" dirty="0">
                <a:cs typeface="Arial" pitchFamily="34" charset="0"/>
              </a:rPr>
              <a:t>→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EEE8AA50-B3D3-4CB9-AFE0-C0962AFB1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928" y="4118560"/>
            <a:ext cx="649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dirty="0"/>
              <a:t>+ OH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A5E590DB-83E7-47D7-805F-F36782B12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6" y="4443105"/>
            <a:ext cx="1223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dirty="0"/>
              <a:t>CH</a:t>
            </a:r>
            <a:r>
              <a:rPr lang="fr-FR" altLang="fr-FR" baseline="-25000" dirty="0"/>
              <a:t>3</a:t>
            </a:r>
            <a:r>
              <a:rPr lang="fr-FR" altLang="fr-FR" dirty="0"/>
              <a:t>CH</a:t>
            </a:r>
            <a:r>
              <a:rPr lang="fr-FR" altLang="fr-FR" baseline="-25000" dirty="0"/>
              <a:t>2</a:t>
            </a:r>
            <a:r>
              <a:rPr lang="fr-FR" altLang="fr-FR" dirty="0"/>
              <a:t>CH</a:t>
            </a:r>
            <a:r>
              <a:rPr lang="fr-FR" altLang="fr-FR" baseline="-25000" dirty="0"/>
              <a:t>3</a:t>
            </a:r>
            <a:endParaRPr lang="fr-FR" altLang="fr-FR" dirty="0"/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4B971DE2-8A7D-4F63-BE92-41408C847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5112" y="4443105"/>
            <a:ext cx="17233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/>
              <a:t>CH</a:t>
            </a:r>
            <a:r>
              <a:rPr lang="fr-FR" altLang="fr-FR" baseline="-25000"/>
              <a:t>3</a:t>
            </a:r>
            <a:r>
              <a:rPr lang="fr-FR" altLang="fr-FR"/>
              <a:t>CH</a:t>
            </a:r>
            <a:r>
              <a:rPr lang="fr-FR" altLang="fr-FR" baseline="-25000"/>
              <a:t>2</a:t>
            </a:r>
            <a:r>
              <a:rPr lang="fr-FR" altLang="fr-FR"/>
              <a:t>CH</a:t>
            </a:r>
            <a:r>
              <a:rPr lang="fr-FR" altLang="fr-FR" baseline="-25000"/>
              <a:t>2</a:t>
            </a:r>
            <a:r>
              <a:rPr lang="fr-FR" altLang="fr-FR"/>
              <a:t>(OO.)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1A5D23C8-48E2-4FAF-B190-5C43F31C1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348" y="4118560"/>
            <a:ext cx="16448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dirty="0"/>
              <a:t>CH</a:t>
            </a:r>
            <a:r>
              <a:rPr lang="fr-FR" altLang="fr-FR" baseline="-25000" dirty="0"/>
              <a:t>3</a:t>
            </a:r>
            <a:r>
              <a:rPr lang="fr-FR" altLang="fr-FR" dirty="0"/>
              <a:t>CH(OO.)CH</a:t>
            </a:r>
            <a:r>
              <a:rPr lang="fr-FR" altLang="fr-FR" baseline="-25000" dirty="0"/>
              <a:t>3</a:t>
            </a: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96C60A05-55CA-4428-A378-C5B79C95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973" y="4823936"/>
            <a:ext cx="16448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dirty="0"/>
              <a:t>CH</a:t>
            </a:r>
            <a:r>
              <a:rPr lang="fr-FR" altLang="fr-FR" baseline="-25000" dirty="0"/>
              <a:t>3</a:t>
            </a:r>
            <a:r>
              <a:rPr lang="fr-FR" altLang="fr-FR" dirty="0"/>
              <a:t>CH(OO.)CH</a:t>
            </a:r>
            <a:r>
              <a:rPr lang="fr-FR" altLang="fr-FR" baseline="-25000" dirty="0"/>
              <a:t>3</a:t>
            </a: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E0DB2C16-6EC7-47D2-843E-3059721CE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37" y="5471983"/>
            <a:ext cx="17233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dirty="0"/>
              <a:t>CH</a:t>
            </a:r>
            <a:r>
              <a:rPr lang="fr-FR" altLang="fr-FR" baseline="-25000" dirty="0"/>
              <a:t>3</a:t>
            </a:r>
            <a:r>
              <a:rPr lang="fr-FR" altLang="fr-FR" dirty="0"/>
              <a:t>CH</a:t>
            </a:r>
            <a:r>
              <a:rPr lang="fr-FR" altLang="fr-FR" baseline="-25000" dirty="0"/>
              <a:t>2</a:t>
            </a:r>
            <a:r>
              <a:rPr lang="fr-FR" altLang="fr-FR" dirty="0"/>
              <a:t>CH</a:t>
            </a:r>
            <a:r>
              <a:rPr lang="fr-FR" altLang="fr-FR" baseline="-25000" dirty="0"/>
              <a:t>2</a:t>
            </a:r>
            <a:r>
              <a:rPr lang="fr-FR" altLang="fr-FR" dirty="0"/>
              <a:t>(OO.)</a:t>
            </a: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5BA65C4A-49E6-4C23-969B-EF6805B72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928" y="4443105"/>
            <a:ext cx="649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/>
              <a:t>+ OH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ADCF7194-C90B-44C9-8274-86AFEEECA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111" y="4823936"/>
            <a:ext cx="654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/>
              <a:t>+ NO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EFF00867-59AF-42AC-9F1D-2DA578836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111" y="5471983"/>
            <a:ext cx="654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/>
              <a:t>+ NO</a:t>
            </a: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7E0700EF-90EC-4E19-B6EC-0BEC1D4B2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784" y="5091748"/>
            <a:ext cx="4892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000"/>
              <a:t>…..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28189110-70FF-431F-B4C6-DFACD8DDE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397" y="5091748"/>
            <a:ext cx="4892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000"/>
              <a:t>…..</a:t>
            </a: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770B17CA-A6DC-43C0-A6C5-FD6E02812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372" y="5830877"/>
            <a:ext cx="4892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000"/>
              <a:t>…..</a:t>
            </a:r>
          </a:p>
        </p:txBody>
      </p:sp>
      <p:sp>
        <p:nvSpPr>
          <p:cNvPr id="33" name="Text Box 16">
            <a:extLst>
              <a:ext uri="{FF2B5EF4-FFF2-40B4-BE49-F238E27FC236}">
                <a16:creationId xmlns:a16="http://schemas.microsoft.com/office/drawing/2014/main" id="{EECA7B67-AA07-4752-B80A-8EBAC9520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397" y="5830877"/>
            <a:ext cx="4892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000"/>
              <a:t>…..</a:t>
            </a: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1AD6A276-9F32-4825-A974-7701E77CF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372" y="6243305"/>
            <a:ext cx="4892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000"/>
              <a:t>…..</a:t>
            </a:r>
          </a:p>
        </p:txBody>
      </p:sp>
      <p:sp>
        <p:nvSpPr>
          <p:cNvPr id="35" name="Text Box 18">
            <a:extLst>
              <a:ext uri="{FF2B5EF4-FFF2-40B4-BE49-F238E27FC236}">
                <a16:creationId xmlns:a16="http://schemas.microsoft.com/office/drawing/2014/main" id="{21A498F3-87E5-46F6-BDD8-270C063B7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53" y="4246255"/>
            <a:ext cx="692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3600">
                <a:cs typeface="Arial" pitchFamily="34" charset="0"/>
              </a:rPr>
              <a:t>→</a:t>
            </a:r>
          </a:p>
        </p:txBody>
      </p:sp>
      <p:sp>
        <p:nvSpPr>
          <p:cNvPr id="36" name="Text Box 19">
            <a:extLst>
              <a:ext uri="{FF2B5EF4-FFF2-40B4-BE49-F238E27FC236}">
                <a16:creationId xmlns:a16="http://schemas.microsoft.com/office/drawing/2014/main" id="{A5C5D4E4-D12F-4717-9D7D-C4FD32F6B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53" y="4608036"/>
            <a:ext cx="692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3600">
                <a:cs typeface="Arial" pitchFamily="34" charset="0"/>
              </a:rPr>
              <a:t>→</a:t>
            </a:r>
          </a:p>
        </p:txBody>
      </p:sp>
      <p:sp>
        <p:nvSpPr>
          <p:cNvPr id="37" name="Text Box 20">
            <a:extLst>
              <a:ext uri="{FF2B5EF4-FFF2-40B4-BE49-F238E27FC236}">
                <a16:creationId xmlns:a16="http://schemas.microsoft.com/office/drawing/2014/main" id="{5DFA47C8-744B-410A-83B9-227BB0412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53" y="4966335"/>
            <a:ext cx="692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3600">
                <a:cs typeface="Arial" pitchFamily="34" charset="0"/>
              </a:rPr>
              <a:t>→</a:t>
            </a:r>
          </a:p>
        </p:txBody>
      </p:sp>
      <p:sp>
        <p:nvSpPr>
          <p:cNvPr id="38" name="Text Box 21">
            <a:extLst>
              <a:ext uri="{FF2B5EF4-FFF2-40B4-BE49-F238E27FC236}">
                <a16:creationId xmlns:a16="http://schemas.microsoft.com/office/drawing/2014/main" id="{93B3EF02-A429-46CE-8C9E-02A8AC563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53" y="5327520"/>
            <a:ext cx="692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3600">
                <a:cs typeface="Arial" pitchFamily="34" charset="0"/>
              </a:rPr>
              <a:t>→</a:t>
            </a:r>
          </a:p>
        </p:txBody>
      </p:sp>
      <p:sp>
        <p:nvSpPr>
          <p:cNvPr id="39" name="Text Box 22">
            <a:extLst>
              <a:ext uri="{FF2B5EF4-FFF2-40B4-BE49-F238E27FC236}">
                <a16:creationId xmlns:a16="http://schemas.microsoft.com/office/drawing/2014/main" id="{C10DDD74-92CE-4A2C-A8E3-B64527865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53" y="5686415"/>
            <a:ext cx="692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3600">
                <a:cs typeface="Arial" pitchFamily="34" charset="0"/>
              </a:rPr>
              <a:t>→</a:t>
            </a:r>
          </a:p>
        </p:txBody>
      </p:sp>
      <p:sp>
        <p:nvSpPr>
          <p:cNvPr id="40" name="Text Box 23">
            <a:extLst>
              <a:ext uri="{FF2B5EF4-FFF2-40B4-BE49-F238E27FC236}">
                <a16:creationId xmlns:a16="http://schemas.microsoft.com/office/drawing/2014/main" id="{2B3CBFFA-1D03-451D-B6C8-D47025412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53" y="6046455"/>
            <a:ext cx="692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3600">
                <a:cs typeface="Arial" pitchFamily="34" charset="0"/>
              </a:rPr>
              <a:t>→</a:t>
            </a:r>
          </a:p>
        </p:txBody>
      </p:sp>
      <p:sp>
        <p:nvSpPr>
          <p:cNvPr id="41" name="Text Box 24">
            <a:extLst>
              <a:ext uri="{FF2B5EF4-FFF2-40B4-BE49-F238E27FC236}">
                <a16:creationId xmlns:a16="http://schemas.microsoft.com/office/drawing/2014/main" id="{21C701C8-C4DD-4ADC-B466-953BB30E4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461" y="6243305"/>
            <a:ext cx="11331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>
                <a:solidFill>
                  <a:srgbClr val="FF0000"/>
                </a:solidFill>
              </a:rPr>
              <a:t>CO</a:t>
            </a:r>
            <a:r>
              <a:rPr lang="fr-FR" altLang="fr-FR" baseline="-25000">
                <a:solidFill>
                  <a:srgbClr val="FF0000"/>
                </a:solidFill>
              </a:rPr>
              <a:t>2</a:t>
            </a:r>
            <a:r>
              <a:rPr lang="fr-FR" altLang="fr-FR">
                <a:solidFill>
                  <a:srgbClr val="FF0000"/>
                </a:solidFill>
              </a:rPr>
              <a:t> + H</a:t>
            </a:r>
            <a:r>
              <a:rPr lang="fr-FR" altLang="fr-FR" baseline="-25000">
                <a:solidFill>
                  <a:srgbClr val="FF0000"/>
                </a:solidFill>
              </a:rPr>
              <a:t>2</a:t>
            </a:r>
            <a:r>
              <a:rPr lang="fr-FR" altLang="fr-FR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2" name="Text Box 25">
            <a:extLst>
              <a:ext uri="{FF2B5EF4-FFF2-40B4-BE49-F238E27FC236}">
                <a16:creationId xmlns:a16="http://schemas.microsoft.com/office/drawing/2014/main" id="{BB0B526D-6456-41A4-86FE-21D2B1172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2248" y="4075698"/>
            <a:ext cx="3674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/>
              <a:t>k</a:t>
            </a:r>
            <a:r>
              <a:rPr lang="fr-FR" altLang="fr-FR" baseline="-25000"/>
              <a:t>1</a:t>
            </a:r>
            <a:endParaRPr lang="fr-FR" altLang="fr-FR"/>
          </a:p>
        </p:txBody>
      </p:sp>
      <p:sp>
        <p:nvSpPr>
          <p:cNvPr id="43" name="Text Box 26">
            <a:extLst>
              <a:ext uri="{FF2B5EF4-FFF2-40B4-BE49-F238E27FC236}">
                <a16:creationId xmlns:a16="http://schemas.microsoft.com/office/drawing/2014/main" id="{1F01E6F9-D9A6-40CA-B674-6ECFA2926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2248" y="4443105"/>
            <a:ext cx="3674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/>
              <a:t>k</a:t>
            </a:r>
            <a:r>
              <a:rPr lang="fr-FR" altLang="fr-FR" baseline="-25000"/>
              <a:t>2</a:t>
            </a:r>
            <a:endParaRPr lang="fr-FR" altLang="fr-FR"/>
          </a:p>
        </p:txBody>
      </p:sp>
      <p:sp>
        <p:nvSpPr>
          <p:cNvPr id="44" name="Text Box 27">
            <a:extLst>
              <a:ext uri="{FF2B5EF4-FFF2-40B4-BE49-F238E27FC236}">
                <a16:creationId xmlns:a16="http://schemas.microsoft.com/office/drawing/2014/main" id="{19A1C829-6AE8-4DD4-9E38-327B38823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397" y="5446583"/>
            <a:ext cx="4892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000"/>
              <a:t>…..</a:t>
            </a:r>
          </a:p>
        </p:txBody>
      </p:sp>
      <p:sp>
        <p:nvSpPr>
          <p:cNvPr id="45" name="Text Box 28">
            <a:extLst>
              <a:ext uri="{FF2B5EF4-FFF2-40B4-BE49-F238E27FC236}">
                <a16:creationId xmlns:a16="http://schemas.microsoft.com/office/drawing/2014/main" id="{078D83A6-490C-4D7A-967B-9B12413A7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397" y="4727098"/>
            <a:ext cx="4892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000"/>
              <a:t>…..</a:t>
            </a:r>
          </a:p>
        </p:txBody>
      </p:sp>
      <p:sp>
        <p:nvSpPr>
          <p:cNvPr id="46" name="Text Box 29">
            <a:extLst>
              <a:ext uri="{FF2B5EF4-FFF2-40B4-BE49-F238E27FC236}">
                <a16:creationId xmlns:a16="http://schemas.microsoft.com/office/drawing/2014/main" id="{0069BD76-5491-4574-BE9C-524B2D285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2358" y="4679473"/>
            <a:ext cx="3770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000"/>
              <a:t>...</a:t>
            </a:r>
          </a:p>
        </p:txBody>
      </p:sp>
      <p:sp>
        <p:nvSpPr>
          <p:cNvPr id="47" name="Text Box 30">
            <a:extLst>
              <a:ext uri="{FF2B5EF4-FFF2-40B4-BE49-F238E27FC236}">
                <a16:creationId xmlns:a16="http://schemas.microsoft.com/office/drawing/2014/main" id="{F77FDBC1-144F-4386-B3BC-AF85A8F77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068" y="4994910"/>
            <a:ext cx="3770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000" dirty="0"/>
              <a:t>...</a:t>
            </a:r>
          </a:p>
        </p:txBody>
      </p:sp>
      <p:sp>
        <p:nvSpPr>
          <p:cNvPr id="48" name="Text Box 31">
            <a:extLst>
              <a:ext uri="{FF2B5EF4-FFF2-40B4-BE49-F238E27FC236}">
                <a16:creationId xmlns:a16="http://schemas.microsoft.com/office/drawing/2014/main" id="{FB1C64F9-3F36-4CBF-846D-E655855A3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196" y="5373558"/>
            <a:ext cx="3770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000" dirty="0"/>
              <a:t>...</a:t>
            </a:r>
          </a:p>
        </p:txBody>
      </p:sp>
      <p:sp>
        <p:nvSpPr>
          <p:cNvPr id="49" name="Text Box 32">
            <a:extLst>
              <a:ext uri="{FF2B5EF4-FFF2-40B4-BE49-F238E27FC236}">
                <a16:creationId xmlns:a16="http://schemas.microsoft.com/office/drawing/2014/main" id="{C22F9CF1-4470-4DDB-B79A-165AA231D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196" y="5805477"/>
            <a:ext cx="3770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000"/>
              <a:t>...</a:t>
            </a:r>
          </a:p>
        </p:txBody>
      </p:sp>
      <p:sp>
        <p:nvSpPr>
          <p:cNvPr id="50" name="Text Box 33">
            <a:extLst>
              <a:ext uri="{FF2B5EF4-FFF2-40B4-BE49-F238E27FC236}">
                <a16:creationId xmlns:a16="http://schemas.microsoft.com/office/drawing/2014/main" id="{CDD5EA83-F24D-44CB-8D87-42BA6A5BB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196" y="6146467"/>
            <a:ext cx="3770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000"/>
              <a:t>...</a:t>
            </a:r>
          </a:p>
        </p:txBody>
      </p:sp>
      <p:sp>
        <p:nvSpPr>
          <p:cNvPr id="51" name="AutoShape 34">
            <a:extLst>
              <a:ext uri="{FF2B5EF4-FFF2-40B4-BE49-F238E27FC236}">
                <a16:creationId xmlns:a16="http://schemas.microsoft.com/office/drawing/2014/main" id="{2634A5D2-EF2F-4C68-9549-26736FC75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378" y="4102487"/>
            <a:ext cx="1511300" cy="367943"/>
          </a:xfrm>
          <a:prstGeom prst="roundRect">
            <a:avLst>
              <a:gd name="adj" fmla="val 1666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52" name="AutoShape 35">
            <a:extLst>
              <a:ext uri="{FF2B5EF4-FFF2-40B4-BE49-F238E27FC236}">
                <a16:creationId xmlns:a16="http://schemas.microsoft.com/office/drawing/2014/main" id="{D8A48E07-AC83-47C5-8464-1D1C09867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28" y="6243305"/>
            <a:ext cx="1511300" cy="431800"/>
          </a:xfrm>
          <a:prstGeom prst="roundRect">
            <a:avLst>
              <a:gd name="adj" fmla="val 1666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53" name="Text Box 36">
            <a:extLst>
              <a:ext uri="{FF2B5EF4-FFF2-40B4-BE49-F238E27FC236}">
                <a16:creationId xmlns:a16="http://schemas.microsoft.com/office/drawing/2014/main" id="{CB9E45F8-094C-4792-98DE-7A26ED5E1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689" y="4101098"/>
            <a:ext cx="10070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1600" dirty="0" err="1">
                <a:solidFill>
                  <a:srgbClr val="FF0000"/>
                </a:solidFill>
              </a:rPr>
              <a:t>Beginning</a:t>
            </a:r>
            <a:endParaRPr lang="fr-FR" altLang="fr-FR" sz="1600" dirty="0">
              <a:solidFill>
                <a:srgbClr val="FF0000"/>
              </a:solidFill>
            </a:endParaRPr>
          </a:p>
        </p:txBody>
      </p:sp>
      <p:sp>
        <p:nvSpPr>
          <p:cNvPr id="54" name="Text Box 37">
            <a:extLst>
              <a:ext uri="{FF2B5EF4-FFF2-40B4-BE49-F238E27FC236}">
                <a16:creationId xmlns:a16="http://schemas.microsoft.com/office/drawing/2014/main" id="{81C1F3F2-9A40-46E3-A2B7-7E31148CC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4435" y="6314742"/>
            <a:ext cx="502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1600" dirty="0">
                <a:solidFill>
                  <a:srgbClr val="FF0000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2523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">
            <a:extLst>
              <a:ext uri="{FF2B5EF4-FFF2-40B4-BE49-F238E27FC236}">
                <a16:creationId xmlns:a16="http://schemas.microsoft.com/office/drawing/2014/main" id="{877F1289-FA08-4947-8545-ECD2AB889DC8}"/>
              </a:ext>
            </a:extLst>
          </p:cNvPr>
          <p:cNvGrpSpPr>
            <a:grpSpLocks/>
          </p:cNvGrpSpPr>
          <p:nvPr/>
        </p:nvGrpSpPr>
        <p:grpSpPr bwMode="auto">
          <a:xfrm>
            <a:off x="1924184" y="2171699"/>
            <a:ext cx="3525837" cy="4316413"/>
            <a:chOff x="393" y="1336"/>
            <a:chExt cx="2221" cy="2719"/>
          </a:xfrm>
        </p:grpSpPr>
        <p:sp>
          <p:nvSpPr>
            <p:cNvPr id="264" name="Rectangle 3">
              <a:extLst>
                <a:ext uri="{FF2B5EF4-FFF2-40B4-BE49-F238E27FC236}">
                  <a16:creationId xmlns:a16="http://schemas.microsoft.com/office/drawing/2014/main" id="{0F5F143F-A4A8-47A9-A9D8-1AC7E2C68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1454"/>
              <a:ext cx="1769" cy="408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265" name="Rectangle 4">
              <a:extLst>
                <a:ext uri="{FF2B5EF4-FFF2-40B4-BE49-F238E27FC236}">
                  <a16:creationId xmlns:a16="http://schemas.microsoft.com/office/drawing/2014/main" id="{3B9D0D38-4E74-4FC6-A82D-1CC3C633D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1943"/>
              <a:ext cx="1772" cy="408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266" name="Rectangle 5">
              <a:extLst>
                <a:ext uri="{FF2B5EF4-FFF2-40B4-BE49-F238E27FC236}">
                  <a16:creationId xmlns:a16="http://schemas.microsoft.com/office/drawing/2014/main" id="{672D8384-2343-4CD7-BA5B-0FA7B66DD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" y="2457"/>
              <a:ext cx="1781" cy="408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267" name="Rectangle 6">
              <a:extLst>
                <a:ext uri="{FF2B5EF4-FFF2-40B4-BE49-F238E27FC236}">
                  <a16:creationId xmlns:a16="http://schemas.microsoft.com/office/drawing/2014/main" id="{E0E13EC6-2EC0-43B0-A2DD-FA316AE7C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" y="2991"/>
              <a:ext cx="1781" cy="518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268" name="Rectangle 7">
              <a:extLst>
                <a:ext uri="{FF2B5EF4-FFF2-40B4-BE49-F238E27FC236}">
                  <a16:creationId xmlns:a16="http://schemas.microsoft.com/office/drawing/2014/main" id="{E19F084D-3204-47B0-8169-6ECE852C7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" y="3743"/>
              <a:ext cx="1781" cy="312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269" name="Text Box 8">
              <a:extLst>
                <a:ext uri="{FF2B5EF4-FFF2-40B4-BE49-F238E27FC236}">
                  <a16:creationId xmlns:a16="http://schemas.microsoft.com/office/drawing/2014/main" id="{6941423E-0647-416A-9399-EDC83CA45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" y="1424"/>
              <a:ext cx="70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 b="1" i="1"/>
                <a:t>OH reaction</a:t>
              </a:r>
            </a:p>
          </p:txBody>
        </p:sp>
        <p:sp>
          <p:nvSpPr>
            <p:cNvPr id="270" name="Text Box 9">
              <a:extLst>
                <a:ext uri="{FF2B5EF4-FFF2-40B4-BE49-F238E27FC236}">
                  <a16:creationId xmlns:a16="http://schemas.microsoft.com/office/drawing/2014/main" id="{17C41683-72C1-4924-9FA9-021852C8A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" y="1913"/>
              <a:ext cx="67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 b="1" i="1"/>
                <a:t>O</a:t>
              </a:r>
              <a:r>
                <a:rPr lang="fr-FR" altLang="fr-FR" sz="1300" b="1" i="1" baseline="-25000"/>
                <a:t>3</a:t>
              </a:r>
              <a:r>
                <a:rPr lang="fr-FR" altLang="fr-FR" sz="1300" b="1" i="1"/>
                <a:t> reaction</a:t>
              </a:r>
            </a:p>
          </p:txBody>
        </p:sp>
        <p:sp>
          <p:nvSpPr>
            <p:cNvPr id="271" name="Text Box 10">
              <a:extLst>
                <a:ext uri="{FF2B5EF4-FFF2-40B4-BE49-F238E27FC236}">
                  <a16:creationId xmlns:a16="http://schemas.microsoft.com/office/drawing/2014/main" id="{5A7CA2EF-E65A-4BD5-8425-C0242A3E5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" y="2423"/>
              <a:ext cx="74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 b="1" i="1"/>
                <a:t>NO</a:t>
              </a:r>
              <a:r>
                <a:rPr lang="fr-FR" altLang="fr-FR" sz="1300" b="1" i="1" baseline="-25000"/>
                <a:t>3</a:t>
              </a:r>
              <a:r>
                <a:rPr lang="fr-FR" altLang="fr-FR" sz="1300" b="1" i="1"/>
                <a:t> reaction</a:t>
              </a:r>
            </a:p>
          </p:txBody>
        </p:sp>
        <p:sp>
          <p:nvSpPr>
            <p:cNvPr id="272" name="Text Box 11">
              <a:extLst>
                <a:ext uri="{FF2B5EF4-FFF2-40B4-BE49-F238E27FC236}">
                  <a16:creationId xmlns:a16="http://schemas.microsoft.com/office/drawing/2014/main" id="{782EC72C-CD64-4B89-A050-4C696E75E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" y="2967"/>
              <a:ext cx="64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 b="1" i="1"/>
                <a:t>Photolysis</a:t>
              </a:r>
            </a:p>
          </p:txBody>
        </p:sp>
        <p:sp>
          <p:nvSpPr>
            <p:cNvPr id="273" name="Text Box 12">
              <a:extLst>
                <a:ext uri="{FF2B5EF4-FFF2-40B4-BE49-F238E27FC236}">
                  <a16:creationId xmlns:a16="http://schemas.microsoft.com/office/drawing/2014/main" id="{F4EB4CCC-9991-4057-A118-934A0B1B3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" y="3730"/>
              <a:ext cx="1293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 b="1" i="1"/>
                <a:t>Thermal decomposition</a:t>
              </a:r>
            </a:p>
          </p:txBody>
        </p:sp>
        <p:sp>
          <p:nvSpPr>
            <p:cNvPr id="274" name="Line 13">
              <a:extLst>
                <a:ext uri="{FF2B5EF4-FFF2-40B4-BE49-F238E27FC236}">
                  <a16:creationId xmlns:a16="http://schemas.microsoft.com/office/drawing/2014/main" id="{2A9594E9-DA78-4E6D-AA77-0AC0EA2BC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1337"/>
              <a:ext cx="0" cy="117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5" name="Line 14">
              <a:extLst>
                <a:ext uri="{FF2B5EF4-FFF2-40B4-BE49-F238E27FC236}">
                  <a16:creationId xmlns:a16="http://schemas.microsoft.com/office/drawing/2014/main" id="{8194ACE5-AA72-42AD-A36F-2CBD3C492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1336"/>
              <a:ext cx="1313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" name="Line 15">
              <a:extLst>
                <a:ext uri="{FF2B5EF4-FFF2-40B4-BE49-F238E27FC236}">
                  <a16:creationId xmlns:a16="http://schemas.microsoft.com/office/drawing/2014/main" id="{AA2D0BE6-98FC-42BC-83AC-66406AD53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7" y="1632"/>
              <a:ext cx="37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" name="Line 16">
              <a:extLst>
                <a:ext uri="{FF2B5EF4-FFF2-40B4-BE49-F238E27FC236}">
                  <a16:creationId xmlns:a16="http://schemas.microsoft.com/office/drawing/2014/main" id="{D30AA85D-2A93-43AC-9703-F2CA94F9D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9" y="2540"/>
              <a:ext cx="359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8" name="Line 17">
              <a:extLst>
                <a:ext uri="{FF2B5EF4-FFF2-40B4-BE49-F238E27FC236}">
                  <a16:creationId xmlns:a16="http://schemas.microsoft.com/office/drawing/2014/main" id="{6C88F1D6-B5F6-47AE-B5F9-A8D27DADC7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8" y="1627"/>
              <a:ext cx="6" cy="353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9" name="Line 18">
              <a:extLst>
                <a:ext uri="{FF2B5EF4-FFF2-40B4-BE49-F238E27FC236}">
                  <a16:creationId xmlns:a16="http://schemas.microsoft.com/office/drawing/2014/main" id="{53866DBA-BAA0-42F6-BA4C-7CE8DBC0F0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0" y="2203"/>
              <a:ext cx="2" cy="331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0" name="Line 19">
              <a:extLst>
                <a:ext uri="{FF2B5EF4-FFF2-40B4-BE49-F238E27FC236}">
                  <a16:creationId xmlns:a16="http://schemas.microsoft.com/office/drawing/2014/main" id="{2EFF33EB-D57B-4CAD-B259-6E9A63629C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7" y="2088"/>
              <a:ext cx="162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1" name="Line 20">
              <a:extLst>
                <a:ext uri="{FF2B5EF4-FFF2-40B4-BE49-F238E27FC236}">
                  <a16:creationId xmlns:a16="http://schemas.microsoft.com/office/drawing/2014/main" id="{2A8A460F-42EE-42CD-878A-A30B037894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2" y="2733"/>
              <a:ext cx="182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2" name="Line 21">
              <a:extLst>
                <a:ext uri="{FF2B5EF4-FFF2-40B4-BE49-F238E27FC236}">
                  <a16:creationId xmlns:a16="http://schemas.microsoft.com/office/drawing/2014/main" id="{EB275E59-A779-4896-8F26-EC3F7E44E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5" y="3055"/>
              <a:ext cx="36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3" name="Line 22">
              <a:extLst>
                <a:ext uri="{FF2B5EF4-FFF2-40B4-BE49-F238E27FC236}">
                  <a16:creationId xmlns:a16="http://schemas.microsoft.com/office/drawing/2014/main" id="{A156BB15-FE15-4C94-9DB6-F500B8EE8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4" y="2835"/>
              <a:ext cx="0" cy="221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4" name="Line 23">
              <a:extLst>
                <a:ext uri="{FF2B5EF4-FFF2-40B4-BE49-F238E27FC236}">
                  <a16:creationId xmlns:a16="http://schemas.microsoft.com/office/drawing/2014/main" id="{E5C8CD1D-542F-4C5F-A84A-9A1FC9CB8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4" y="3312"/>
              <a:ext cx="125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5" name="Line 24">
              <a:extLst>
                <a:ext uri="{FF2B5EF4-FFF2-40B4-BE49-F238E27FC236}">
                  <a16:creationId xmlns:a16="http://schemas.microsoft.com/office/drawing/2014/main" id="{390B4827-502B-4DE0-B5AD-7EB63CEF1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" y="3637"/>
              <a:ext cx="0" cy="103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" name="Line 25">
              <a:extLst>
                <a:ext uri="{FF2B5EF4-FFF2-40B4-BE49-F238E27FC236}">
                  <a16:creationId xmlns:a16="http://schemas.microsoft.com/office/drawing/2014/main" id="{23E4D81E-B698-43BA-888F-268D612F8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3636"/>
              <a:ext cx="1243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87" name="Group 28">
            <a:extLst>
              <a:ext uri="{FF2B5EF4-FFF2-40B4-BE49-F238E27FC236}">
                <a16:creationId xmlns:a16="http://schemas.microsoft.com/office/drawing/2014/main" id="{764780CB-1FF5-4512-9954-ACDC508EBB14}"/>
              </a:ext>
            </a:extLst>
          </p:cNvPr>
          <p:cNvGrpSpPr>
            <a:grpSpLocks/>
          </p:cNvGrpSpPr>
          <p:nvPr/>
        </p:nvGrpSpPr>
        <p:grpSpPr bwMode="auto">
          <a:xfrm>
            <a:off x="2051184" y="2517774"/>
            <a:ext cx="2754312" cy="3937000"/>
            <a:chOff x="473" y="1554"/>
            <a:chExt cx="1735" cy="2480"/>
          </a:xfrm>
        </p:grpSpPr>
        <p:sp>
          <p:nvSpPr>
            <p:cNvPr id="288" name="Text Box 29">
              <a:extLst>
                <a:ext uri="{FF2B5EF4-FFF2-40B4-BE49-F238E27FC236}">
                  <a16:creationId xmlns:a16="http://schemas.microsoft.com/office/drawing/2014/main" id="{6120A66E-E860-4677-814E-1A5BB2CEF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" y="1554"/>
              <a:ext cx="898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/>
                <a:t>RH + OH </a:t>
              </a:r>
              <a:r>
                <a:rPr lang="fr-FR" altLang="fr-FR" sz="1300">
                  <a:sym typeface="Symbol" panose="05050102010706020507" pitchFamily="18" charset="2"/>
                </a:rPr>
                <a:t> RO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289" name="Text Box 30">
              <a:extLst>
                <a:ext uri="{FF2B5EF4-FFF2-40B4-BE49-F238E27FC236}">
                  <a16:creationId xmlns:a16="http://schemas.microsoft.com/office/drawing/2014/main" id="{DA0D8964-62BD-464F-942F-96251EAFE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689"/>
              <a:ext cx="157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/>
                <a:t>&gt;C=C&lt; + OH </a:t>
              </a:r>
              <a:r>
                <a:rPr lang="fr-FR" altLang="fr-FR" sz="1300">
                  <a:sym typeface="Symbol" panose="05050102010706020507" pitchFamily="18" charset="2"/>
                </a:rPr>
                <a:t> &gt;C(OH)C(O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  <a:r>
                <a:rPr lang="fr-FR" altLang="fr-FR" sz="1300">
                  <a:sym typeface="Symbol" panose="05050102010706020507" pitchFamily="18" charset="2"/>
                </a:rPr>
                <a:t>)&lt;</a:t>
              </a:r>
              <a:endParaRPr lang="fr-FR" altLang="fr-FR" sz="1300" baseline="-25000">
                <a:sym typeface="Symbol" panose="05050102010706020507" pitchFamily="18" charset="2"/>
              </a:endParaRPr>
            </a:p>
          </p:txBody>
        </p:sp>
        <p:sp>
          <p:nvSpPr>
            <p:cNvPr id="290" name="Text Box 31">
              <a:extLst>
                <a:ext uri="{FF2B5EF4-FFF2-40B4-BE49-F238E27FC236}">
                  <a16:creationId xmlns:a16="http://schemas.microsoft.com/office/drawing/2014/main" id="{090228BE-92BB-4862-B990-3D5A0F79BC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185"/>
              <a:ext cx="131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/>
                <a:t>Criegee </a:t>
              </a:r>
              <a:r>
                <a:rPr lang="fr-FR" altLang="fr-FR" sz="1300">
                  <a:sym typeface="Symbol" panose="05050102010706020507" pitchFamily="18" charset="2"/>
                </a:rPr>
                <a:t> products + OH</a:t>
              </a:r>
            </a:p>
          </p:txBody>
        </p:sp>
        <p:sp>
          <p:nvSpPr>
            <p:cNvPr id="291" name="Text Box 32">
              <a:extLst>
                <a:ext uri="{FF2B5EF4-FFF2-40B4-BE49-F238E27FC236}">
                  <a16:creationId xmlns:a16="http://schemas.microsoft.com/office/drawing/2014/main" id="{E4E6077E-16E0-4682-AEF5-EB8D91A02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" y="2048"/>
              <a:ext cx="161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/>
                <a:t>&gt;C=C&lt; + O</a:t>
              </a:r>
              <a:r>
                <a:rPr lang="fr-FR" altLang="fr-FR" sz="1300" baseline="-25000"/>
                <a:t>3</a:t>
              </a:r>
              <a:r>
                <a:rPr lang="fr-FR" altLang="fr-FR" sz="1300"/>
                <a:t> </a:t>
              </a:r>
              <a:r>
                <a:rPr lang="fr-FR" altLang="fr-FR" sz="1300">
                  <a:sym typeface="Symbol" panose="05050102010706020507" pitchFamily="18" charset="2"/>
                </a:rPr>
                <a:t> &gt;C=O + Criegee</a:t>
              </a:r>
              <a:endParaRPr lang="fr-FR" altLang="fr-FR" sz="1300" baseline="-25000">
                <a:sym typeface="Symbol" panose="05050102010706020507" pitchFamily="18" charset="2"/>
              </a:endParaRPr>
            </a:p>
          </p:txBody>
        </p:sp>
        <p:sp>
          <p:nvSpPr>
            <p:cNvPr id="292" name="Text Box 33">
              <a:extLst>
                <a:ext uri="{FF2B5EF4-FFF2-40B4-BE49-F238E27FC236}">
                  <a16:creationId xmlns:a16="http://schemas.microsoft.com/office/drawing/2014/main" id="{E6797AC8-7CAB-409D-B8D8-CAA544857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" y="2544"/>
              <a:ext cx="128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/>
                <a:t>RCHO + NO</a:t>
              </a:r>
              <a:r>
                <a:rPr lang="fr-FR" altLang="fr-FR" sz="1300" baseline="-25000"/>
                <a:t>3</a:t>
              </a:r>
              <a:r>
                <a:rPr lang="fr-FR" altLang="fr-FR" sz="1300"/>
                <a:t> </a:t>
              </a:r>
              <a:r>
                <a:rPr lang="fr-FR" altLang="fr-FR" sz="1300">
                  <a:sym typeface="Symbol" panose="05050102010706020507" pitchFamily="18" charset="2"/>
                </a:rPr>
                <a:t> R(O)OO</a:t>
              </a:r>
              <a:endParaRPr lang="fr-FR" altLang="fr-FR" sz="1300" baseline="-25000">
                <a:sym typeface="Symbol" panose="05050102010706020507" pitchFamily="18" charset="2"/>
              </a:endParaRPr>
            </a:p>
          </p:txBody>
        </p:sp>
        <p:sp>
          <p:nvSpPr>
            <p:cNvPr id="293" name="Text Box 34">
              <a:extLst>
                <a:ext uri="{FF2B5EF4-FFF2-40B4-BE49-F238E27FC236}">
                  <a16:creationId xmlns:a16="http://schemas.microsoft.com/office/drawing/2014/main" id="{142873CC-812B-4861-98A8-0B1DEF1F1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" y="2682"/>
              <a:ext cx="1735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/>
                <a:t>&gt;C=C&lt; + NO</a:t>
              </a:r>
              <a:r>
                <a:rPr lang="fr-FR" altLang="fr-FR" sz="1300" baseline="-25000"/>
                <a:t>3</a:t>
              </a:r>
              <a:r>
                <a:rPr lang="fr-FR" altLang="fr-FR" sz="1300"/>
                <a:t> </a:t>
              </a:r>
              <a:r>
                <a:rPr lang="fr-FR" altLang="fr-FR" sz="1300">
                  <a:sym typeface="Symbol" panose="05050102010706020507" pitchFamily="18" charset="2"/>
                </a:rPr>
                <a:t> &gt;C(ONO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  <a:r>
                <a:rPr lang="fr-FR" altLang="fr-FR" sz="1300">
                  <a:sym typeface="Symbol" panose="05050102010706020507" pitchFamily="18" charset="2"/>
                </a:rPr>
                <a:t>)C(O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  <a:r>
                <a:rPr lang="fr-FR" altLang="fr-FR" sz="1300">
                  <a:sym typeface="Symbol" panose="05050102010706020507" pitchFamily="18" charset="2"/>
                </a:rPr>
                <a:t>)&lt;</a:t>
              </a:r>
              <a:endParaRPr lang="fr-FR" altLang="fr-FR" sz="1300" baseline="-25000">
                <a:sym typeface="Symbol" panose="05050102010706020507" pitchFamily="18" charset="2"/>
              </a:endParaRPr>
            </a:p>
          </p:txBody>
        </p:sp>
        <p:sp>
          <p:nvSpPr>
            <p:cNvPr id="294" name="Text Box 35">
              <a:extLst>
                <a:ext uri="{FF2B5EF4-FFF2-40B4-BE49-F238E27FC236}">
                  <a16:creationId xmlns:a16="http://schemas.microsoft.com/office/drawing/2014/main" id="{FEFDFEA1-2F19-4F79-9DF0-3CED46F14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" y="3080"/>
              <a:ext cx="1322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300"/>
                <a:t>RCHO + h</a:t>
              </a:r>
              <a:r>
                <a:rPr lang="fr-FR" altLang="fr-FR" sz="1300">
                  <a:latin typeface="Symbol" panose="05050102010706020507" pitchFamily="18" charset="2"/>
                </a:rPr>
                <a:t>n</a:t>
              </a:r>
              <a:r>
                <a:rPr lang="fr-FR" altLang="fr-FR" sz="1300"/>
                <a:t> </a:t>
              </a:r>
              <a:r>
                <a:rPr lang="fr-FR" altLang="fr-FR" sz="1300">
                  <a:sym typeface="Symbol" panose="05050102010706020507" pitchFamily="18" charset="2"/>
                </a:rPr>
                <a:t> R + HCO</a:t>
              </a:r>
            </a:p>
            <a:p>
              <a:pPr eaLnBrk="1" hangingPunct="1"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300">
                  <a:sym typeface="Symbol" panose="05050102010706020507" pitchFamily="18" charset="2"/>
                </a:rPr>
                <a:t>RONO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 </a:t>
              </a:r>
              <a:r>
                <a:rPr lang="fr-FR" altLang="fr-FR" sz="1300">
                  <a:sym typeface="Symbol" panose="05050102010706020507" pitchFamily="18" charset="2"/>
                </a:rPr>
                <a:t>+ h</a:t>
              </a:r>
              <a:r>
                <a:rPr lang="fr-FR" altLang="fr-FR" sz="1300">
                  <a:latin typeface="Symbol" panose="05050102010706020507" pitchFamily="18" charset="2"/>
                  <a:sym typeface="Symbol" panose="05050102010706020507" pitchFamily="18" charset="2"/>
                </a:rPr>
                <a:t>n</a:t>
              </a:r>
              <a:r>
                <a:rPr lang="fr-FR" altLang="fr-FR" sz="1300">
                  <a:sym typeface="Symbol" panose="05050102010706020507" pitchFamily="18" charset="2"/>
                </a:rPr>
                <a:t>  RO + NO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</a:p>
            <a:p>
              <a:pPr eaLnBrk="1" hangingPunct="1">
                <a:lnSpc>
                  <a:spcPct val="10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300">
                  <a:sym typeface="Symbol" panose="05050102010706020507" pitchFamily="18" charset="2"/>
                </a:rPr>
                <a:t>ROOH + h</a:t>
              </a:r>
              <a:r>
                <a:rPr lang="fr-FR" altLang="fr-FR" sz="1300">
                  <a:latin typeface="Symbol" panose="05050102010706020507" pitchFamily="18" charset="2"/>
                  <a:sym typeface="Symbol" panose="05050102010706020507" pitchFamily="18" charset="2"/>
                </a:rPr>
                <a:t>n</a:t>
              </a:r>
              <a:r>
                <a:rPr lang="fr-FR" altLang="fr-FR" sz="1300">
                  <a:sym typeface="Symbol" panose="05050102010706020507" pitchFamily="18" charset="2"/>
                </a:rPr>
                <a:t>  RO + OH</a:t>
              </a:r>
              <a:endParaRPr lang="fr-FR" altLang="fr-FR" sz="1300" baseline="-25000">
                <a:sym typeface="Symbol" panose="05050102010706020507" pitchFamily="18" charset="2"/>
              </a:endParaRPr>
            </a:p>
          </p:txBody>
        </p:sp>
        <p:sp>
          <p:nvSpPr>
            <p:cNvPr id="295" name="Text Box 36">
              <a:extLst>
                <a:ext uri="{FF2B5EF4-FFF2-40B4-BE49-F238E27FC236}">
                  <a16:creationId xmlns:a16="http://schemas.microsoft.com/office/drawing/2014/main" id="{803CF538-4E2D-4870-B063-5593B355A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" y="3851"/>
              <a:ext cx="165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/>
                <a:t>RCO(OONO</a:t>
              </a:r>
              <a:r>
                <a:rPr lang="fr-FR" altLang="fr-FR" sz="1300" baseline="-25000"/>
                <a:t>2</a:t>
              </a:r>
              <a:r>
                <a:rPr lang="fr-FR" altLang="fr-FR" sz="1300"/>
                <a:t>) </a:t>
              </a:r>
              <a:r>
                <a:rPr lang="fr-FR" altLang="fr-FR" sz="1300">
                  <a:sym typeface="Symbol" panose="05050102010706020507" pitchFamily="18" charset="2"/>
                </a:rPr>
                <a:t> RCO(OO)+NO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</a:p>
          </p:txBody>
        </p:sp>
      </p:grpSp>
      <p:grpSp>
        <p:nvGrpSpPr>
          <p:cNvPr id="296" name="Group 37">
            <a:extLst>
              <a:ext uri="{FF2B5EF4-FFF2-40B4-BE49-F238E27FC236}">
                <a16:creationId xmlns:a16="http://schemas.microsoft.com/office/drawing/2014/main" id="{55981A01-9704-4A91-8CDA-325F1C33E946}"/>
              </a:ext>
            </a:extLst>
          </p:cNvPr>
          <p:cNvGrpSpPr>
            <a:grpSpLocks/>
          </p:cNvGrpSpPr>
          <p:nvPr/>
        </p:nvGrpSpPr>
        <p:grpSpPr bwMode="auto">
          <a:xfrm>
            <a:off x="1773371" y="720725"/>
            <a:ext cx="8420100" cy="6137275"/>
            <a:chOff x="298" y="422"/>
            <a:chExt cx="5304" cy="3866"/>
          </a:xfrm>
        </p:grpSpPr>
        <p:sp>
          <p:nvSpPr>
            <p:cNvPr id="297" name="Line 38">
              <a:extLst>
                <a:ext uri="{FF2B5EF4-FFF2-40B4-BE49-F238E27FC236}">
                  <a16:creationId xmlns:a16="http://schemas.microsoft.com/office/drawing/2014/main" id="{26645A77-A053-4115-AC74-47FC5077E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" y="3888"/>
              <a:ext cx="106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8" name="Line 39">
              <a:extLst>
                <a:ext uri="{FF2B5EF4-FFF2-40B4-BE49-F238E27FC236}">
                  <a16:creationId xmlns:a16="http://schemas.microsoft.com/office/drawing/2014/main" id="{C8EF4863-DF16-4440-AA81-F56567ED4D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" y="3240"/>
              <a:ext cx="130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9" name="Line 40">
              <a:extLst>
                <a:ext uri="{FF2B5EF4-FFF2-40B4-BE49-F238E27FC236}">
                  <a16:creationId xmlns:a16="http://schemas.microsoft.com/office/drawing/2014/main" id="{78F62DD5-3A6E-4175-9E37-17F882F7B3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" y="2664"/>
              <a:ext cx="130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0" name="Line 41">
              <a:extLst>
                <a:ext uri="{FF2B5EF4-FFF2-40B4-BE49-F238E27FC236}">
                  <a16:creationId xmlns:a16="http://schemas.microsoft.com/office/drawing/2014/main" id="{8AF9965D-97DA-4567-AA71-0A828E1DE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" y="2122"/>
              <a:ext cx="129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1" name="Line 42">
              <a:extLst>
                <a:ext uri="{FF2B5EF4-FFF2-40B4-BE49-F238E27FC236}">
                  <a16:creationId xmlns:a16="http://schemas.microsoft.com/office/drawing/2014/main" id="{FB47F674-03D2-49F5-B8C9-C7247D436A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" y="1657"/>
              <a:ext cx="153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2" name="Rectangle 43">
              <a:extLst>
                <a:ext uri="{FF2B5EF4-FFF2-40B4-BE49-F238E27FC236}">
                  <a16:creationId xmlns:a16="http://schemas.microsoft.com/office/drawing/2014/main" id="{D7818F6E-ADC7-466D-967B-2A13E3A91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627"/>
              <a:ext cx="1728" cy="14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303" name="Text Box 44">
              <a:extLst>
                <a:ext uri="{FF2B5EF4-FFF2-40B4-BE49-F238E27FC236}">
                  <a16:creationId xmlns:a16="http://schemas.microsoft.com/office/drawing/2014/main" id="{C5FA0524-4EF7-4900-B645-4FB40D38C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4" y="4105"/>
              <a:ext cx="152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/>
                <a:t>Treat next species in the stack</a:t>
              </a:r>
            </a:p>
          </p:txBody>
        </p:sp>
        <p:sp>
          <p:nvSpPr>
            <p:cNvPr id="304" name="Rectangle 45">
              <a:extLst>
                <a:ext uri="{FF2B5EF4-FFF2-40B4-BE49-F238E27FC236}">
                  <a16:creationId xmlns:a16="http://schemas.microsoft.com/office/drawing/2014/main" id="{625CF7B0-58C5-4E3A-BC1A-A34126E55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4124"/>
              <a:ext cx="1532" cy="1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305" name="Text Box 46">
              <a:extLst>
                <a:ext uri="{FF2B5EF4-FFF2-40B4-BE49-F238E27FC236}">
                  <a16:creationId xmlns:a16="http://schemas.microsoft.com/office/drawing/2014/main" id="{3C255420-2866-4950-BFE9-100D56877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422"/>
              <a:ext cx="203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 dirty="0"/>
                <a:t>New </a:t>
              </a:r>
              <a:r>
                <a:rPr lang="fr-FR" altLang="fr-FR" sz="1300" dirty="0" err="1"/>
                <a:t>reaction</a:t>
              </a:r>
              <a:r>
                <a:rPr lang="fr-FR" altLang="fr-FR" sz="1300" dirty="0"/>
                <a:t> </a:t>
              </a:r>
              <a:r>
                <a:rPr lang="fr-FR" altLang="fr-FR" sz="1300" dirty="0" err="1"/>
                <a:t>products</a:t>
              </a:r>
              <a:r>
                <a:rPr lang="fr-FR" altLang="fr-FR" sz="1300" dirty="0"/>
                <a:t> </a:t>
              </a:r>
              <a:r>
                <a:rPr lang="fr-FR" altLang="fr-FR" sz="1300" dirty="0" err="1"/>
                <a:t>added</a:t>
              </a:r>
              <a:r>
                <a:rPr lang="fr-FR" altLang="fr-FR" sz="1300" dirty="0"/>
                <a:t> to the stack</a:t>
              </a:r>
            </a:p>
          </p:txBody>
        </p:sp>
        <p:sp>
          <p:nvSpPr>
            <p:cNvPr id="306" name="Text Box 47">
              <a:extLst>
                <a:ext uri="{FF2B5EF4-FFF2-40B4-BE49-F238E27FC236}">
                  <a16:creationId xmlns:a16="http://schemas.microsoft.com/office/drawing/2014/main" id="{AD7441E3-C4BC-4BD2-89F7-A309A0049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1" y="606"/>
              <a:ext cx="385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/>
                <a:t>VOC</a:t>
              </a:r>
              <a:r>
                <a:rPr lang="fr-FR" altLang="fr-FR" sz="1000"/>
                <a:t>2</a:t>
              </a:r>
            </a:p>
          </p:txBody>
        </p:sp>
        <p:sp>
          <p:nvSpPr>
            <p:cNvPr id="307" name="Text Box 48">
              <a:extLst>
                <a:ext uri="{FF2B5EF4-FFF2-40B4-BE49-F238E27FC236}">
                  <a16:creationId xmlns:a16="http://schemas.microsoft.com/office/drawing/2014/main" id="{95BE90E0-8BB3-4CD4-B37E-22C8586DC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" y="601"/>
              <a:ext cx="385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/>
                <a:t>VOC</a:t>
              </a:r>
              <a:r>
                <a:rPr lang="fr-FR" altLang="fr-FR" sz="1000"/>
                <a:t>n</a:t>
              </a:r>
            </a:p>
          </p:txBody>
        </p:sp>
        <p:sp>
          <p:nvSpPr>
            <p:cNvPr id="308" name="Line 49">
              <a:extLst>
                <a:ext uri="{FF2B5EF4-FFF2-40B4-BE49-F238E27FC236}">
                  <a16:creationId xmlns:a16="http://schemas.microsoft.com/office/drawing/2014/main" id="{CE8476F8-64FA-4083-8DD8-CDE2BC58A3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5" y="62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" name="Line 50">
              <a:extLst>
                <a:ext uri="{FF2B5EF4-FFF2-40B4-BE49-F238E27FC236}">
                  <a16:creationId xmlns:a16="http://schemas.microsoft.com/office/drawing/2014/main" id="{EDEE6FCE-5D8D-4880-8DC7-D7792F63D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5" y="62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0" name="Line 51">
              <a:extLst>
                <a:ext uri="{FF2B5EF4-FFF2-40B4-BE49-F238E27FC236}">
                  <a16:creationId xmlns:a16="http://schemas.microsoft.com/office/drawing/2014/main" id="{66534455-6374-46D7-9389-017914D07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3" y="62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1" name="Line 52">
              <a:extLst>
                <a:ext uri="{FF2B5EF4-FFF2-40B4-BE49-F238E27FC236}">
                  <a16:creationId xmlns:a16="http://schemas.microsoft.com/office/drawing/2014/main" id="{75B7C37C-638C-4360-AF89-CC0C2E76F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7" y="634"/>
              <a:ext cx="0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2" name="Line 53">
              <a:extLst>
                <a:ext uri="{FF2B5EF4-FFF2-40B4-BE49-F238E27FC236}">
                  <a16:creationId xmlns:a16="http://schemas.microsoft.com/office/drawing/2014/main" id="{1A79E2E0-5B3C-4C23-BD3A-7FDEBB133D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8" y="511"/>
              <a:ext cx="0" cy="11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3" name="Line 54">
              <a:extLst>
                <a:ext uri="{FF2B5EF4-FFF2-40B4-BE49-F238E27FC236}">
                  <a16:creationId xmlns:a16="http://schemas.microsoft.com/office/drawing/2014/main" id="{A58EDD32-1335-495E-AFD9-AD3E6D5EC6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90" y="452"/>
              <a:ext cx="96" cy="58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4" name="Line 55">
              <a:extLst>
                <a:ext uri="{FF2B5EF4-FFF2-40B4-BE49-F238E27FC236}">
                  <a16:creationId xmlns:a16="http://schemas.microsoft.com/office/drawing/2014/main" id="{65B917B8-46F5-4AD3-804F-CE4FEDFEB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8" y="458"/>
              <a:ext cx="86" cy="53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5" name="Line 56">
              <a:extLst>
                <a:ext uri="{FF2B5EF4-FFF2-40B4-BE49-F238E27FC236}">
                  <a16:creationId xmlns:a16="http://schemas.microsoft.com/office/drawing/2014/main" id="{E9A6976C-AB05-4FB8-BF2D-8C2BF45BA8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" y="453"/>
              <a:ext cx="1394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6" name="Line 57">
              <a:extLst>
                <a:ext uri="{FF2B5EF4-FFF2-40B4-BE49-F238E27FC236}">
                  <a16:creationId xmlns:a16="http://schemas.microsoft.com/office/drawing/2014/main" id="{3D4DD0F6-E889-4436-B21F-7BCFB646E3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" y="452"/>
              <a:ext cx="4" cy="3434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" name="Line 58">
              <a:extLst>
                <a:ext uri="{FF2B5EF4-FFF2-40B4-BE49-F238E27FC236}">
                  <a16:creationId xmlns:a16="http://schemas.microsoft.com/office/drawing/2014/main" id="{E16CE80B-8BC8-4CA8-918A-7294753CF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7" y="462"/>
              <a:ext cx="0" cy="334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" name="Line 59">
              <a:extLst>
                <a:ext uri="{FF2B5EF4-FFF2-40B4-BE49-F238E27FC236}">
                  <a16:creationId xmlns:a16="http://schemas.microsoft.com/office/drawing/2014/main" id="{136CCC23-8177-4163-B32B-31B93ED99E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2" y="3798"/>
              <a:ext cx="140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9" name="Line 60">
              <a:extLst>
                <a:ext uri="{FF2B5EF4-FFF2-40B4-BE49-F238E27FC236}">
                  <a16:creationId xmlns:a16="http://schemas.microsoft.com/office/drawing/2014/main" id="{01820C6B-55BB-4474-9759-922CDB042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3" y="2774"/>
              <a:ext cx="144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0" name="Line 61">
              <a:extLst>
                <a:ext uri="{FF2B5EF4-FFF2-40B4-BE49-F238E27FC236}">
                  <a16:creationId xmlns:a16="http://schemas.microsoft.com/office/drawing/2014/main" id="{9DD9394C-2096-4AFB-9BC9-125D9E388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3" y="1834"/>
              <a:ext cx="139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1" name="Line 62">
              <a:extLst>
                <a:ext uri="{FF2B5EF4-FFF2-40B4-BE49-F238E27FC236}">
                  <a16:creationId xmlns:a16="http://schemas.microsoft.com/office/drawing/2014/main" id="{5E92622F-A68A-4F4C-8E0A-7B272675E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4" y="457"/>
              <a:ext cx="3725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22" name="Group 63">
            <a:extLst>
              <a:ext uri="{FF2B5EF4-FFF2-40B4-BE49-F238E27FC236}">
                <a16:creationId xmlns:a16="http://schemas.microsoft.com/office/drawing/2014/main" id="{7153834E-6CF4-4BC7-AAF2-3B91653ECA93}"/>
              </a:ext>
            </a:extLst>
          </p:cNvPr>
          <p:cNvGrpSpPr>
            <a:grpSpLocks/>
          </p:cNvGrpSpPr>
          <p:nvPr/>
        </p:nvGrpSpPr>
        <p:grpSpPr bwMode="auto">
          <a:xfrm>
            <a:off x="6346959" y="1870074"/>
            <a:ext cx="3625850" cy="4648200"/>
            <a:chOff x="3179" y="1146"/>
            <a:chExt cx="2284" cy="2928"/>
          </a:xfrm>
        </p:grpSpPr>
        <p:sp>
          <p:nvSpPr>
            <p:cNvPr id="323" name="Rectangle 64">
              <a:extLst>
                <a:ext uri="{FF2B5EF4-FFF2-40B4-BE49-F238E27FC236}">
                  <a16:creationId xmlns:a16="http://schemas.microsoft.com/office/drawing/2014/main" id="{DDC4ECDE-8C85-4489-95FB-25042F060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" y="1470"/>
              <a:ext cx="1940" cy="776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324" name="Rectangle 65">
              <a:extLst>
                <a:ext uri="{FF2B5EF4-FFF2-40B4-BE49-F238E27FC236}">
                  <a16:creationId xmlns:a16="http://schemas.microsoft.com/office/drawing/2014/main" id="{530C5F6F-FE18-4B43-8483-FCE0C3D24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" y="2473"/>
              <a:ext cx="1949" cy="876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325" name="Rectangle 66">
              <a:extLst>
                <a:ext uri="{FF2B5EF4-FFF2-40B4-BE49-F238E27FC236}">
                  <a16:creationId xmlns:a16="http://schemas.microsoft.com/office/drawing/2014/main" id="{5DA3F153-63BF-4713-B10B-CEC8FAC97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" y="3569"/>
              <a:ext cx="1968" cy="489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326" name="Line 67">
              <a:extLst>
                <a:ext uri="{FF2B5EF4-FFF2-40B4-BE49-F238E27FC236}">
                  <a16:creationId xmlns:a16="http://schemas.microsoft.com/office/drawing/2014/main" id="{266BF2C7-AD60-4807-92D2-B7D7CD543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8" y="1146"/>
              <a:ext cx="0" cy="268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7" name="Line 68">
              <a:extLst>
                <a:ext uri="{FF2B5EF4-FFF2-40B4-BE49-F238E27FC236}">
                  <a16:creationId xmlns:a16="http://schemas.microsoft.com/office/drawing/2014/main" id="{8069CA32-8A7B-488E-8887-4D6DF13BFE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9" y="3821"/>
              <a:ext cx="74" cy="8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" name="Line 69">
              <a:extLst>
                <a:ext uri="{FF2B5EF4-FFF2-40B4-BE49-F238E27FC236}">
                  <a16:creationId xmlns:a16="http://schemas.microsoft.com/office/drawing/2014/main" id="{380111FF-3F56-4DF0-92AA-9FE603CAEC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1336"/>
              <a:ext cx="2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9" name="Line 70">
              <a:extLst>
                <a:ext uri="{FF2B5EF4-FFF2-40B4-BE49-F238E27FC236}">
                  <a16:creationId xmlns:a16="http://schemas.microsoft.com/office/drawing/2014/main" id="{FCA02624-C54B-4F83-89B6-1D01900327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8" y="2358"/>
              <a:ext cx="2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0" name="Line 71">
              <a:extLst>
                <a:ext uri="{FF2B5EF4-FFF2-40B4-BE49-F238E27FC236}">
                  <a16:creationId xmlns:a16="http://schemas.microsoft.com/office/drawing/2014/main" id="{3466E60C-BDCC-4705-9FBA-C3BB6E9D9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3" y="3467"/>
              <a:ext cx="2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1" name="Text Box 72">
              <a:extLst>
                <a:ext uri="{FF2B5EF4-FFF2-40B4-BE49-F238E27FC236}">
                  <a16:creationId xmlns:a16="http://schemas.microsoft.com/office/drawing/2014/main" id="{5968FC2C-B515-48BE-877B-A4FC600D2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" y="1248"/>
              <a:ext cx="423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 b="1"/>
                <a:t>RO2 ?</a:t>
              </a:r>
            </a:p>
          </p:txBody>
        </p:sp>
        <p:sp>
          <p:nvSpPr>
            <p:cNvPr id="332" name="Text Box 73">
              <a:extLst>
                <a:ext uri="{FF2B5EF4-FFF2-40B4-BE49-F238E27FC236}">
                  <a16:creationId xmlns:a16="http://schemas.microsoft.com/office/drawing/2014/main" id="{4839A960-C65D-4685-8218-2A50ECF54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5" y="2269"/>
              <a:ext cx="498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 b="1"/>
                <a:t>RCO3 ?</a:t>
              </a:r>
            </a:p>
          </p:txBody>
        </p:sp>
        <p:sp>
          <p:nvSpPr>
            <p:cNvPr id="333" name="Text Box 74">
              <a:extLst>
                <a:ext uri="{FF2B5EF4-FFF2-40B4-BE49-F238E27FC236}">
                  <a16:creationId xmlns:a16="http://schemas.microsoft.com/office/drawing/2014/main" id="{5E3B94DA-5E1D-453B-853F-9657E8F34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365"/>
              <a:ext cx="365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 b="1"/>
                <a:t>RO ?</a:t>
              </a:r>
            </a:p>
          </p:txBody>
        </p:sp>
        <p:sp>
          <p:nvSpPr>
            <p:cNvPr id="334" name="Text Box 75">
              <a:extLst>
                <a:ext uri="{FF2B5EF4-FFF2-40B4-BE49-F238E27FC236}">
                  <a16:creationId xmlns:a16="http://schemas.microsoft.com/office/drawing/2014/main" id="{DAC95FD1-A011-4CB7-A01F-E74D51E58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0" y="1586"/>
              <a:ext cx="1325" cy="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300"/>
                <a:t>RO</a:t>
              </a:r>
              <a:r>
                <a:rPr lang="fr-FR" altLang="fr-FR" sz="1300" baseline="-25000"/>
                <a:t>2</a:t>
              </a:r>
              <a:r>
                <a:rPr lang="fr-FR" altLang="fr-FR" sz="1300"/>
                <a:t>+NO </a:t>
              </a:r>
              <a:r>
                <a:rPr lang="fr-FR" altLang="fr-FR" sz="1300">
                  <a:sym typeface="Symbol" panose="05050102010706020507" pitchFamily="18" charset="2"/>
                </a:rPr>
                <a:t> RO+NO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300"/>
                <a:t>RO</a:t>
              </a:r>
              <a:r>
                <a:rPr lang="fr-FR" altLang="fr-FR" sz="1300" baseline="-25000"/>
                <a:t>2</a:t>
              </a:r>
              <a:r>
                <a:rPr lang="fr-FR" altLang="fr-FR" sz="1300"/>
                <a:t>+NO </a:t>
              </a:r>
              <a:r>
                <a:rPr lang="fr-FR" altLang="fr-FR" sz="1300">
                  <a:sym typeface="Symbol" panose="05050102010706020507" pitchFamily="18" charset="2"/>
                </a:rPr>
                <a:t> RONO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  <a:r>
                <a:rPr lang="fr-FR" altLang="fr-FR" sz="1300">
                  <a:sym typeface="Symbol" panose="05050102010706020507" pitchFamily="18" charset="2"/>
                </a:rPr>
                <a:t> 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300">
                  <a:sym typeface="Symbol" panose="05050102010706020507" pitchFamily="18" charset="2"/>
                </a:rPr>
                <a:t>RO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  <a:r>
                <a:rPr lang="fr-FR" altLang="fr-FR" sz="1300">
                  <a:sym typeface="Symbol" panose="05050102010706020507" pitchFamily="18" charset="2"/>
                </a:rPr>
                <a:t>+NO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3</a:t>
              </a:r>
              <a:r>
                <a:rPr lang="fr-FR" altLang="fr-FR" sz="1300">
                  <a:sym typeface="Symbol" panose="05050102010706020507" pitchFamily="18" charset="2"/>
                </a:rPr>
                <a:t>  RO+NO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  <a:r>
                <a:rPr lang="fr-FR" altLang="fr-FR" sz="1300">
                  <a:sym typeface="Symbol" panose="05050102010706020507" pitchFamily="18" charset="2"/>
                </a:rPr>
                <a:t>+O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300">
                  <a:sym typeface="Symbol" panose="05050102010706020507" pitchFamily="18" charset="2"/>
                </a:rPr>
                <a:t>RO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  <a:r>
                <a:rPr lang="fr-FR" altLang="fr-FR" sz="1300">
                  <a:sym typeface="Symbol" panose="05050102010706020507" pitchFamily="18" charset="2"/>
                </a:rPr>
                <a:t>+HO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  <a:r>
                <a:rPr lang="fr-FR" altLang="fr-FR" sz="1300">
                  <a:sym typeface="Symbol" panose="05050102010706020507" pitchFamily="18" charset="2"/>
                </a:rPr>
                <a:t>  ROOH + 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300">
                  <a:sym typeface="Symbol" panose="05050102010706020507" pitchFamily="18" charset="2"/>
                </a:rPr>
                <a:t>RO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  <a:r>
                <a:rPr lang="fr-FR" altLang="fr-FR" sz="1300">
                  <a:sym typeface="Symbol" panose="05050102010706020507" pitchFamily="18" charset="2"/>
                </a:rPr>
                <a:t>+RO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  <a:r>
                <a:rPr lang="fr-FR" altLang="fr-FR" sz="1300">
                  <a:sym typeface="Symbol" panose="05050102010706020507" pitchFamily="18" charset="2"/>
                </a:rPr>
                <a:t>   products</a:t>
              </a:r>
            </a:p>
          </p:txBody>
        </p:sp>
        <p:sp>
          <p:nvSpPr>
            <p:cNvPr id="335" name="Text Box 76">
              <a:extLst>
                <a:ext uri="{FF2B5EF4-FFF2-40B4-BE49-F238E27FC236}">
                  <a16:creationId xmlns:a16="http://schemas.microsoft.com/office/drawing/2014/main" id="{70F04004-3E6E-4D94-8506-5B154AC42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1444"/>
              <a:ext cx="1245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 b="1" i="1"/>
                <a:t>Peroxy alkyl chemistry</a:t>
              </a:r>
            </a:p>
          </p:txBody>
        </p:sp>
        <p:sp>
          <p:nvSpPr>
            <p:cNvPr id="336" name="Text Box 77">
              <a:extLst>
                <a:ext uri="{FF2B5EF4-FFF2-40B4-BE49-F238E27FC236}">
                  <a16:creationId xmlns:a16="http://schemas.microsoft.com/office/drawing/2014/main" id="{DA9FE3A0-3724-4E28-81D8-5EDD38594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4" y="2583"/>
              <a:ext cx="1583" cy="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300"/>
                <a:t>RCO</a:t>
              </a:r>
              <a:r>
                <a:rPr lang="fr-FR" altLang="fr-FR" sz="1300" baseline="-25000"/>
                <a:t>3</a:t>
              </a:r>
              <a:r>
                <a:rPr lang="fr-FR" altLang="fr-FR" sz="1300"/>
                <a:t>+NO </a:t>
              </a:r>
              <a:r>
                <a:rPr lang="fr-FR" altLang="fr-FR" sz="1300">
                  <a:sym typeface="Symbol" panose="05050102010706020507" pitchFamily="18" charset="2"/>
                </a:rPr>
                <a:t> R+CO2+NO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300"/>
                <a:t>RCO</a:t>
              </a:r>
              <a:r>
                <a:rPr lang="fr-FR" altLang="fr-FR" sz="1300" baseline="-25000"/>
                <a:t>3</a:t>
              </a:r>
              <a:r>
                <a:rPr lang="fr-FR" altLang="fr-FR" sz="1300"/>
                <a:t>+NO</a:t>
              </a:r>
              <a:r>
                <a:rPr lang="fr-FR" altLang="fr-FR" sz="1300" baseline="-25000"/>
                <a:t>2</a:t>
              </a:r>
              <a:r>
                <a:rPr lang="fr-FR" altLang="fr-FR" sz="1300"/>
                <a:t> </a:t>
              </a:r>
              <a:r>
                <a:rPr lang="fr-FR" altLang="fr-FR" sz="1300">
                  <a:sym typeface="Symbol" panose="05050102010706020507" pitchFamily="18" charset="2"/>
                </a:rPr>
                <a:t> RCO(OONO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  <a:r>
                <a:rPr lang="fr-FR" altLang="fr-FR" sz="1300">
                  <a:sym typeface="Symbol" panose="05050102010706020507" pitchFamily="18" charset="2"/>
                </a:rPr>
                <a:t>) 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300">
                  <a:sym typeface="Symbol" panose="05050102010706020507" pitchFamily="18" charset="2"/>
                </a:rPr>
                <a:t>RCO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3</a:t>
              </a:r>
              <a:r>
                <a:rPr lang="fr-FR" altLang="fr-FR" sz="1300">
                  <a:sym typeface="Symbol" panose="05050102010706020507" pitchFamily="18" charset="2"/>
                </a:rPr>
                <a:t>+NO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3</a:t>
              </a:r>
              <a:r>
                <a:rPr lang="fr-FR" altLang="fr-FR" sz="1300">
                  <a:sym typeface="Symbol" panose="05050102010706020507" pitchFamily="18" charset="2"/>
                </a:rPr>
                <a:t>  R+CO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  <a:r>
                <a:rPr lang="fr-FR" altLang="fr-FR" sz="1300">
                  <a:sym typeface="Symbol" panose="05050102010706020507" pitchFamily="18" charset="2"/>
                </a:rPr>
                <a:t>+NO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  <a:r>
                <a:rPr lang="fr-FR" altLang="fr-FR" sz="1300">
                  <a:sym typeface="Symbol" panose="05050102010706020507" pitchFamily="18" charset="2"/>
                </a:rPr>
                <a:t>+O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300">
                  <a:sym typeface="Symbol" panose="05050102010706020507" pitchFamily="18" charset="2"/>
                </a:rPr>
                <a:t>RCO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3</a:t>
              </a:r>
              <a:r>
                <a:rPr lang="fr-FR" altLang="fr-FR" sz="1300">
                  <a:sym typeface="Symbol" panose="05050102010706020507" pitchFamily="18" charset="2"/>
                </a:rPr>
                <a:t>+HO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  <a:r>
                <a:rPr lang="fr-FR" altLang="fr-FR" sz="1300">
                  <a:sym typeface="Symbol" panose="05050102010706020507" pitchFamily="18" charset="2"/>
                </a:rPr>
                <a:t>  RCO(OOH) + 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300">
                  <a:sym typeface="Symbol" panose="05050102010706020507" pitchFamily="18" charset="2"/>
                </a:rPr>
                <a:t>RCO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3</a:t>
              </a:r>
              <a:r>
                <a:rPr lang="fr-FR" altLang="fr-FR" sz="1300">
                  <a:sym typeface="Symbol" panose="05050102010706020507" pitchFamily="18" charset="2"/>
                </a:rPr>
                <a:t>+HO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  <a:r>
                <a:rPr lang="fr-FR" altLang="fr-FR" sz="1300">
                  <a:sym typeface="Symbol" panose="05050102010706020507" pitchFamily="18" charset="2"/>
                </a:rPr>
                <a:t>  RCO(OH) + 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3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300">
                  <a:sym typeface="Symbol" panose="05050102010706020507" pitchFamily="18" charset="2"/>
                </a:rPr>
                <a:t>RCO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3</a:t>
              </a:r>
              <a:r>
                <a:rPr lang="fr-FR" altLang="fr-FR" sz="1300">
                  <a:sym typeface="Symbol" panose="05050102010706020507" pitchFamily="18" charset="2"/>
                </a:rPr>
                <a:t>+RO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  <a:r>
                <a:rPr lang="fr-FR" altLang="fr-FR" sz="1300">
                  <a:sym typeface="Symbol" panose="05050102010706020507" pitchFamily="18" charset="2"/>
                </a:rPr>
                <a:t>   products</a:t>
              </a:r>
            </a:p>
          </p:txBody>
        </p:sp>
        <p:sp>
          <p:nvSpPr>
            <p:cNvPr id="337" name="Text Box 78">
              <a:extLst>
                <a:ext uri="{FF2B5EF4-FFF2-40B4-BE49-F238E27FC236}">
                  <a16:creationId xmlns:a16="http://schemas.microsoft.com/office/drawing/2014/main" id="{0B496265-9CED-4BE1-B3F8-7A1E8E3D8B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7" y="2457"/>
              <a:ext cx="121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 b="1" i="1"/>
                <a:t>Peroxy acyl chemistry</a:t>
              </a:r>
            </a:p>
          </p:txBody>
        </p:sp>
        <p:sp>
          <p:nvSpPr>
            <p:cNvPr id="338" name="Text Box 79">
              <a:extLst>
                <a:ext uri="{FF2B5EF4-FFF2-40B4-BE49-F238E27FC236}">
                  <a16:creationId xmlns:a16="http://schemas.microsoft.com/office/drawing/2014/main" id="{6B34AECB-B2F0-4223-B5DF-84C71BE9C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1" y="3677"/>
              <a:ext cx="1944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300"/>
                <a:t>&gt;CH(O</a:t>
              </a:r>
              <a:r>
                <a:rPr lang="fr-FR" altLang="fr-FR" sz="1300" b="1">
                  <a:sym typeface="Symbol" panose="05050102010706020507" pitchFamily="18" charset="2"/>
                </a:rPr>
                <a:t></a:t>
              </a:r>
              <a:r>
                <a:rPr lang="fr-FR" altLang="fr-FR" sz="1300"/>
                <a:t>)+O</a:t>
              </a:r>
              <a:r>
                <a:rPr lang="fr-FR" altLang="fr-FR" sz="1300" baseline="-25000"/>
                <a:t>2</a:t>
              </a:r>
              <a:r>
                <a:rPr lang="fr-FR" altLang="fr-FR" sz="1300"/>
                <a:t> </a:t>
              </a:r>
              <a:r>
                <a:rPr lang="fr-FR" altLang="fr-FR" sz="1300">
                  <a:sym typeface="Symbol" panose="05050102010706020507" pitchFamily="18" charset="2"/>
                </a:rPr>
                <a:t> &gt;C=O + HO</a:t>
              </a:r>
              <a:r>
                <a:rPr lang="fr-FR" altLang="fr-FR" sz="1300" baseline="-25000">
                  <a:sym typeface="Symbol" panose="05050102010706020507" pitchFamily="18" charset="2"/>
                </a:rPr>
                <a:t>2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300"/>
                <a:t>&gt;CH(O</a:t>
              </a:r>
              <a:r>
                <a:rPr lang="fr-FR" altLang="fr-FR" sz="1300" b="1">
                  <a:sym typeface="Symbol" panose="05050102010706020507" pitchFamily="18" charset="2"/>
                </a:rPr>
                <a:t></a:t>
              </a:r>
              <a:r>
                <a:rPr lang="fr-FR" altLang="fr-FR" sz="1300"/>
                <a:t>)C</a:t>
              </a:r>
              <a:r>
                <a:rPr lang="fr-FR" altLang="fr-FR" sz="1300" baseline="-25000"/>
                <a:t>2</a:t>
              </a:r>
              <a:r>
                <a:rPr lang="fr-FR" altLang="fr-FR" sz="1300"/>
                <a:t>C(O.)&lt; </a:t>
              </a:r>
              <a:r>
                <a:rPr lang="fr-FR" altLang="fr-FR" sz="1300">
                  <a:sym typeface="Symbol" panose="05050102010706020507" pitchFamily="18" charset="2"/>
                </a:rPr>
                <a:t> </a:t>
              </a:r>
              <a:r>
                <a:rPr lang="fr-FR" altLang="fr-FR" sz="1300"/>
                <a:t>&gt;C(O</a:t>
              </a:r>
              <a:r>
                <a:rPr lang="fr-FR" altLang="fr-FR" sz="1300" b="1">
                  <a:sym typeface="Symbol" panose="05050102010706020507" pitchFamily="18" charset="2"/>
                </a:rPr>
                <a:t></a:t>
              </a:r>
              <a:r>
                <a:rPr lang="fr-FR" altLang="fr-FR" sz="1300"/>
                <a:t>) C</a:t>
              </a:r>
              <a:r>
                <a:rPr lang="fr-FR" altLang="fr-FR" sz="1300" baseline="-25000"/>
                <a:t>2</a:t>
              </a:r>
              <a:r>
                <a:rPr lang="fr-FR" altLang="fr-FR" sz="1300"/>
                <a:t>C(OH)&lt; 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300"/>
                <a:t>&gt;C(O</a:t>
              </a:r>
              <a:r>
                <a:rPr lang="fr-FR" altLang="fr-FR" sz="1300" b="1">
                  <a:sym typeface="Symbol" panose="05050102010706020507" pitchFamily="18" charset="2"/>
                </a:rPr>
                <a:t></a:t>
              </a:r>
              <a:r>
                <a:rPr lang="fr-FR" altLang="fr-FR" sz="1300"/>
                <a:t>)-R </a:t>
              </a:r>
              <a:r>
                <a:rPr lang="fr-FR" altLang="fr-FR" sz="1300">
                  <a:sym typeface="Symbol" panose="05050102010706020507" pitchFamily="18" charset="2"/>
                </a:rPr>
                <a:t> </a:t>
              </a:r>
              <a:r>
                <a:rPr lang="fr-FR" altLang="fr-FR" sz="1300"/>
                <a:t>&gt;C=O + R </a:t>
              </a:r>
            </a:p>
          </p:txBody>
        </p:sp>
        <p:sp>
          <p:nvSpPr>
            <p:cNvPr id="339" name="Text Box 80">
              <a:extLst>
                <a:ext uri="{FF2B5EF4-FFF2-40B4-BE49-F238E27FC236}">
                  <a16:creationId xmlns:a16="http://schemas.microsoft.com/office/drawing/2014/main" id="{DF662817-C05B-4BB9-8A6F-5682EADEC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2" y="3543"/>
              <a:ext cx="979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 b="1" i="1"/>
                <a:t>Alcoxy chemistry</a:t>
              </a:r>
            </a:p>
          </p:txBody>
        </p:sp>
        <p:sp>
          <p:nvSpPr>
            <p:cNvPr id="340" name="Line 81">
              <a:extLst>
                <a:ext uri="{FF2B5EF4-FFF2-40B4-BE49-F238E27FC236}">
                  <a16:creationId xmlns:a16="http://schemas.microsoft.com/office/drawing/2014/main" id="{42D80E7E-61A5-4F59-A3FA-634990610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1" y="1333"/>
              <a:ext cx="0" cy="117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1" name="Line 82">
              <a:extLst>
                <a:ext uri="{FF2B5EF4-FFF2-40B4-BE49-F238E27FC236}">
                  <a16:creationId xmlns:a16="http://schemas.microsoft.com/office/drawing/2014/main" id="{DA10889B-71E7-4FC6-80F3-C35889F37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3" y="1328"/>
              <a:ext cx="75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2" name="Line 83">
              <a:extLst>
                <a:ext uri="{FF2B5EF4-FFF2-40B4-BE49-F238E27FC236}">
                  <a16:creationId xmlns:a16="http://schemas.microsoft.com/office/drawing/2014/main" id="{12E27BBA-D24A-4DAB-BD04-47C81BC89D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4" y="3451"/>
              <a:ext cx="0" cy="117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3" name="Line 84">
              <a:extLst>
                <a:ext uri="{FF2B5EF4-FFF2-40B4-BE49-F238E27FC236}">
                  <a16:creationId xmlns:a16="http://schemas.microsoft.com/office/drawing/2014/main" id="{FDCFE15C-4124-4FCF-94CC-1BCA9017E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6" y="3446"/>
              <a:ext cx="75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4" name="Line 85">
              <a:extLst>
                <a:ext uri="{FF2B5EF4-FFF2-40B4-BE49-F238E27FC236}">
                  <a16:creationId xmlns:a16="http://schemas.microsoft.com/office/drawing/2014/main" id="{24362FD6-F0EE-456E-AF0D-CF90CF511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6" y="2348"/>
              <a:ext cx="0" cy="117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5" name="Line 86">
              <a:extLst>
                <a:ext uri="{FF2B5EF4-FFF2-40B4-BE49-F238E27FC236}">
                  <a16:creationId xmlns:a16="http://schemas.microsoft.com/office/drawing/2014/main" id="{506D870E-2133-4ED6-84E8-386FC4D5A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8" y="2343"/>
              <a:ext cx="75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46" name="Group 87">
            <a:extLst>
              <a:ext uri="{FF2B5EF4-FFF2-40B4-BE49-F238E27FC236}">
                <a16:creationId xmlns:a16="http://schemas.microsoft.com/office/drawing/2014/main" id="{74E78747-78A4-4D5A-A2DB-BC5E7F738E4C}"/>
              </a:ext>
            </a:extLst>
          </p:cNvPr>
          <p:cNvGrpSpPr>
            <a:grpSpLocks/>
          </p:cNvGrpSpPr>
          <p:nvPr/>
        </p:nvGrpSpPr>
        <p:grpSpPr bwMode="auto">
          <a:xfrm>
            <a:off x="4594359" y="1012824"/>
            <a:ext cx="2352675" cy="5508625"/>
            <a:chOff x="2075" y="606"/>
            <a:chExt cx="1482" cy="3470"/>
          </a:xfrm>
        </p:grpSpPr>
        <p:sp>
          <p:nvSpPr>
            <p:cNvPr id="347" name="Text Box 88">
              <a:extLst>
                <a:ext uri="{FF2B5EF4-FFF2-40B4-BE49-F238E27FC236}">
                  <a16:creationId xmlns:a16="http://schemas.microsoft.com/office/drawing/2014/main" id="{E860B5EE-E7F0-4488-AC4F-3F7587CE4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901"/>
              <a:ext cx="55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/>
                <a:t>Radical ?</a:t>
              </a:r>
            </a:p>
          </p:txBody>
        </p:sp>
        <p:sp>
          <p:nvSpPr>
            <p:cNvPr id="348" name="Line 89">
              <a:extLst>
                <a:ext uri="{FF2B5EF4-FFF2-40B4-BE49-F238E27FC236}">
                  <a16:creationId xmlns:a16="http://schemas.microsoft.com/office/drawing/2014/main" id="{CFE028CB-B061-49EB-BC9C-F3C3096701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4" y="1088"/>
              <a:ext cx="73" cy="7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9" name="Line 90">
              <a:extLst>
                <a:ext uri="{FF2B5EF4-FFF2-40B4-BE49-F238E27FC236}">
                  <a16:creationId xmlns:a16="http://schemas.microsoft.com/office/drawing/2014/main" id="{C161826B-B84E-42F8-AB78-98B72CA03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3" y="1067"/>
              <a:ext cx="77" cy="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0" name="Line 91">
              <a:extLst>
                <a:ext uri="{FF2B5EF4-FFF2-40B4-BE49-F238E27FC236}">
                  <a16:creationId xmlns:a16="http://schemas.microsoft.com/office/drawing/2014/main" id="{2323115A-900A-4F91-9106-FDFDA44451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2" y="1145"/>
              <a:ext cx="0" cy="268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1" name="Line 92">
              <a:extLst>
                <a:ext uri="{FF2B5EF4-FFF2-40B4-BE49-F238E27FC236}">
                  <a16:creationId xmlns:a16="http://schemas.microsoft.com/office/drawing/2014/main" id="{980D35C6-5D3E-4D35-BF2D-E2F3EE3ECF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07" y="3825"/>
              <a:ext cx="83" cy="7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2" name="Line 93">
              <a:extLst>
                <a:ext uri="{FF2B5EF4-FFF2-40B4-BE49-F238E27FC236}">
                  <a16:creationId xmlns:a16="http://schemas.microsoft.com/office/drawing/2014/main" id="{955FF6F6-C1BD-44D9-AEBA-74BF2623A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902"/>
              <a:ext cx="5" cy="17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3" name="Line 94">
              <a:extLst>
                <a:ext uri="{FF2B5EF4-FFF2-40B4-BE49-F238E27FC236}">
                  <a16:creationId xmlns:a16="http://schemas.microsoft.com/office/drawing/2014/main" id="{5B458ED6-BA9F-4523-9873-8D270B0C8C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09" y="1339"/>
              <a:ext cx="2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4" name="Line 95">
              <a:extLst>
                <a:ext uri="{FF2B5EF4-FFF2-40B4-BE49-F238E27FC236}">
                  <a16:creationId xmlns:a16="http://schemas.microsoft.com/office/drawing/2014/main" id="{FB6805E3-E160-45FA-8F5D-151AE2C591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01" y="2075"/>
              <a:ext cx="2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5" name="Line 96">
              <a:extLst>
                <a:ext uri="{FF2B5EF4-FFF2-40B4-BE49-F238E27FC236}">
                  <a16:creationId xmlns:a16="http://schemas.microsoft.com/office/drawing/2014/main" id="{6AD47D3B-F7B4-44B1-A8B5-62F2624F7F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01" y="2714"/>
              <a:ext cx="2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6" name="Line 97">
              <a:extLst>
                <a:ext uri="{FF2B5EF4-FFF2-40B4-BE49-F238E27FC236}">
                  <a16:creationId xmlns:a16="http://schemas.microsoft.com/office/drawing/2014/main" id="{9386BE35-1631-46EC-8289-6243921168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1" y="3328"/>
              <a:ext cx="2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7" name="Line 98">
              <a:extLst>
                <a:ext uri="{FF2B5EF4-FFF2-40B4-BE49-F238E27FC236}">
                  <a16:creationId xmlns:a16="http://schemas.microsoft.com/office/drawing/2014/main" id="{68A2738C-0EA0-4D44-A5DF-3A0789FF83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01" y="3631"/>
              <a:ext cx="2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" name="Text Box 99">
              <a:extLst>
                <a:ext uri="{FF2B5EF4-FFF2-40B4-BE49-F238E27FC236}">
                  <a16:creationId xmlns:a16="http://schemas.microsoft.com/office/drawing/2014/main" id="{4221481C-E50B-4F0E-A713-90C4FA8CC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6" y="1251"/>
              <a:ext cx="39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 b="1"/>
                <a:t>C-H ?</a:t>
              </a:r>
            </a:p>
          </p:txBody>
        </p:sp>
        <p:sp>
          <p:nvSpPr>
            <p:cNvPr id="359" name="Text Box 100">
              <a:extLst>
                <a:ext uri="{FF2B5EF4-FFF2-40B4-BE49-F238E27FC236}">
                  <a16:creationId xmlns:a16="http://schemas.microsoft.com/office/drawing/2014/main" id="{4BBFBB5D-1283-4B81-9A7C-9DED63F9C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4" y="1992"/>
              <a:ext cx="54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 b="1"/>
                <a:t>&gt;C=C&lt; ?</a:t>
              </a:r>
            </a:p>
          </p:txBody>
        </p:sp>
        <p:sp>
          <p:nvSpPr>
            <p:cNvPr id="360" name="Text Box 101">
              <a:extLst>
                <a:ext uri="{FF2B5EF4-FFF2-40B4-BE49-F238E27FC236}">
                  <a16:creationId xmlns:a16="http://schemas.microsoft.com/office/drawing/2014/main" id="{50341E12-5038-48F9-8F9D-7406EFDFE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9" y="2627"/>
              <a:ext cx="475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 b="1"/>
                <a:t>-CHO ?</a:t>
              </a:r>
            </a:p>
          </p:txBody>
        </p:sp>
        <p:sp>
          <p:nvSpPr>
            <p:cNvPr id="361" name="Text Box 102">
              <a:extLst>
                <a:ext uri="{FF2B5EF4-FFF2-40B4-BE49-F238E27FC236}">
                  <a16:creationId xmlns:a16="http://schemas.microsoft.com/office/drawing/2014/main" id="{6842E117-B87F-491A-B281-F9C67ABE2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5" y="3148"/>
              <a:ext cx="521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300" b="1"/>
                <a:t>&gt;C=O ?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300" b="1"/>
                <a:t>-ONO</a:t>
              </a:r>
              <a:r>
                <a:rPr lang="fr-FR" altLang="fr-FR" sz="1300" b="1" baseline="-25000"/>
                <a:t>2</a:t>
              </a:r>
              <a:r>
                <a:rPr lang="fr-FR" altLang="fr-FR" sz="1300" b="1"/>
                <a:t> ?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300" b="1"/>
                <a:t>-OOH ?</a:t>
              </a:r>
            </a:p>
          </p:txBody>
        </p:sp>
        <p:sp>
          <p:nvSpPr>
            <p:cNvPr id="362" name="Text Box 103">
              <a:extLst>
                <a:ext uri="{FF2B5EF4-FFF2-40B4-BE49-F238E27FC236}">
                  <a16:creationId xmlns:a16="http://schemas.microsoft.com/office/drawing/2014/main" id="{AFD15492-DA4B-4A04-A46E-AA354315C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5" y="3540"/>
              <a:ext cx="828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 b="1"/>
                <a:t>-C(O)OONO</a:t>
              </a:r>
              <a:r>
                <a:rPr lang="fr-FR" altLang="fr-FR" sz="1300" b="1" baseline="-25000"/>
                <a:t>2</a:t>
              </a:r>
              <a:r>
                <a:rPr lang="fr-FR" altLang="fr-FR" sz="1300" b="1"/>
                <a:t> ?</a:t>
              </a:r>
            </a:p>
          </p:txBody>
        </p:sp>
        <p:sp>
          <p:nvSpPr>
            <p:cNvPr id="363" name="Text Box 104">
              <a:extLst>
                <a:ext uri="{FF2B5EF4-FFF2-40B4-BE49-F238E27FC236}">
                  <a16:creationId xmlns:a16="http://schemas.microsoft.com/office/drawing/2014/main" id="{45565AB2-8378-45E5-9EA3-EC709DEC3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7" y="1047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/>
                <a:t>no</a:t>
              </a:r>
            </a:p>
          </p:txBody>
        </p:sp>
        <p:sp>
          <p:nvSpPr>
            <p:cNvPr id="364" name="Text Box 105">
              <a:extLst>
                <a:ext uri="{FF2B5EF4-FFF2-40B4-BE49-F238E27FC236}">
                  <a16:creationId xmlns:a16="http://schemas.microsoft.com/office/drawing/2014/main" id="{4BA85FB7-9664-4781-95EF-BD8D5DCCCD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2" y="1051"/>
              <a:ext cx="3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/>
                <a:t>yes</a:t>
              </a:r>
            </a:p>
          </p:txBody>
        </p:sp>
        <p:sp>
          <p:nvSpPr>
            <p:cNvPr id="365" name="Text Box 106">
              <a:extLst>
                <a:ext uri="{FF2B5EF4-FFF2-40B4-BE49-F238E27FC236}">
                  <a16:creationId xmlns:a16="http://schemas.microsoft.com/office/drawing/2014/main" id="{94FDF432-8B2E-4BA7-9550-692121D5A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0" y="606"/>
              <a:ext cx="385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300"/>
                <a:t>VOC</a:t>
              </a:r>
              <a:r>
                <a:rPr lang="fr-FR" altLang="fr-FR" sz="1000"/>
                <a:t>1</a:t>
              </a:r>
            </a:p>
          </p:txBody>
        </p:sp>
        <p:sp>
          <p:nvSpPr>
            <p:cNvPr id="366" name="Line 107">
              <a:extLst>
                <a:ext uri="{FF2B5EF4-FFF2-40B4-BE49-F238E27FC236}">
                  <a16:creationId xmlns:a16="http://schemas.microsoft.com/office/drawing/2014/main" id="{602644F5-F316-4D84-ACBD-6F5D22F210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773"/>
              <a:ext cx="0" cy="15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7" name="Rectangle 108">
              <a:extLst>
                <a:ext uri="{FF2B5EF4-FFF2-40B4-BE49-F238E27FC236}">
                  <a16:creationId xmlns:a16="http://schemas.microsoft.com/office/drawing/2014/main" id="{FB4BB8D4-F2F8-4FA1-A09F-D214F8477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" y="625"/>
              <a:ext cx="349" cy="1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369" name="Title 1">
            <a:extLst>
              <a:ext uri="{FF2B5EF4-FFF2-40B4-BE49-F238E27FC236}">
                <a16:creationId xmlns:a16="http://schemas.microsoft.com/office/drawing/2014/main" id="{741A9563-CDEA-4511-A2BC-65B9CF866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563636"/>
          </a:xfrm>
        </p:spPr>
        <p:txBody>
          <a:bodyPr>
            <a:normAutofit fontScale="90000"/>
          </a:bodyPr>
          <a:lstStyle/>
          <a:p>
            <a:r>
              <a:rPr lang="en-US" dirty="0"/>
              <a:t>GECKO-A flowchart</a:t>
            </a:r>
          </a:p>
        </p:txBody>
      </p:sp>
    </p:spTree>
    <p:extLst>
      <p:ext uri="{BB962C8B-B14F-4D97-AF65-F5344CB8AC3E}">
        <p14:creationId xmlns:p14="http://schemas.microsoft.com/office/powerpoint/2010/main" val="42841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3ED142-2A0B-4E33-B7E2-2933B3F1B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8" y="713063"/>
            <a:ext cx="3192278" cy="2280199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ABDD7FC5-305D-43E2-9CAF-D352F9D1D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488" y="713063"/>
            <a:ext cx="7103246" cy="5863257"/>
          </a:xfrm>
          <a:prstGeom prst="rect">
            <a:avLst/>
          </a:prstGeom>
        </p:spPr>
      </p:pic>
      <p:sp>
        <p:nvSpPr>
          <p:cNvPr id="109" name="Title 1">
            <a:extLst>
              <a:ext uri="{FF2B5EF4-FFF2-40B4-BE49-F238E27FC236}">
                <a16:creationId xmlns:a16="http://schemas.microsoft.com/office/drawing/2014/main" id="{F5926F4F-0249-4369-9047-5CC1FB05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563636"/>
          </a:xfrm>
        </p:spPr>
        <p:txBody>
          <a:bodyPr>
            <a:noAutofit/>
          </a:bodyPr>
          <a:lstStyle/>
          <a:p>
            <a:r>
              <a:rPr lang="en-US" sz="3200" dirty="0"/>
              <a:t>Can we reproduce the SOA enhancement with an explicit model?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8CD48-A83E-4EF7-9E25-94AC7F8EA72C}"/>
              </a:ext>
            </a:extLst>
          </p:cNvPr>
          <p:cNvSpPr txBox="1"/>
          <p:nvPr/>
        </p:nvSpPr>
        <p:spPr>
          <a:xfrm>
            <a:off x="-41945" y="3997637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Isoprene SOA heterogeneous formation from Marais et al. (2016)</a:t>
            </a:r>
          </a:p>
        </p:txBody>
      </p:sp>
    </p:spTree>
    <p:extLst>
      <p:ext uri="{BB962C8B-B14F-4D97-AF65-F5344CB8AC3E}">
        <p14:creationId xmlns:p14="http://schemas.microsoft.com/office/powerpoint/2010/main" val="212739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057E-117E-4A48-ABEE-64E13BD0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Boxmodel</a:t>
            </a:r>
            <a:r>
              <a:rPr lang="en-US" dirty="0"/>
              <a:t> Setup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66516-BFDA-4121-84FE-AF323B8CD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639" y="874008"/>
            <a:ext cx="8644722" cy="537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55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11228</TotalTime>
  <Words>954</Words>
  <Application>Microsoft Office PowerPoint</Application>
  <PresentationFormat>Widescreen</PresentationFormat>
  <Paragraphs>159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Symbol</vt:lpstr>
      <vt:lpstr>Office Theme</vt:lpstr>
      <vt:lpstr>SOA formation in a low NOx biogenic environment perturbed by an urban plume An explicit modeling study of the GoAmazon 2014/5 field campaign</vt:lpstr>
      <vt:lpstr>Atmos. Chem. Phys., Submitted</vt:lpstr>
      <vt:lpstr>GoAmazon 2014/5</vt:lpstr>
      <vt:lpstr>Interaction of clean air masses with urban plume</vt:lpstr>
      <vt:lpstr>Interaction of clean air masses with urban plume</vt:lpstr>
      <vt:lpstr>Can we reproduce the SOA enhancement with an explicit model?</vt:lpstr>
      <vt:lpstr>GECKO-A flowchart</vt:lpstr>
      <vt:lpstr>Can we reproduce the SOA enhancement with an explicit model?</vt:lpstr>
      <vt:lpstr>Boxmodel Setup</vt:lpstr>
      <vt:lpstr>Estimating Emissions</vt:lpstr>
      <vt:lpstr>OA mass at T3 site</vt:lpstr>
      <vt:lpstr>The Explicit model can reproduce background OA mass</vt:lpstr>
      <vt:lpstr>OA mass enhancement in the polluted plume</vt:lpstr>
      <vt:lpstr>The explicit model does not reproduce the observed enhancement</vt:lpstr>
      <vt:lpstr>A problem with emissions and oxidants levels?</vt:lpstr>
      <vt:lpstr>A problem with emissions and oxidants levels?</vt:lpstr>
      <vt:lpstr>A problem with emissions and oxidants levels?</vt:lpstr>
      <vt:lpstr>The VBS is more sensitive to oxidants levels</vt:lpstr>
      <vt:lpstr>Contributions to SOA</vt:lpstr>
      <vt:lpstr>SOA aging</vt:lpstr>
      <vt:lpstr>SOA aging</vt:lpstr>
      <vt:lpstr>van Krevelen diagram</vt:lpstr>
      <vt:lpstr>Missing Processes?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Camille Mouchel-Vallon</dc:creator>
  <cp:lastModifiedBy>Camille Mouchel-Vallon</cp:lastModifiedBy>
  <cp:revision>50</cp:revision>
  <dcterms:created xsi:type="dcterms:W3CDTF">2019-11-20T21:22:19Z</dcterms:created>
  <dcterms:modified xsi:type="dcterms:W3CDTF">2019-12-04T04:56:32Z</dcterms:modified>
</cp:coreProperties>
</file>