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1"/>
  </p:sldMasterIdLst>
  <p:notesMasterIdLst>
    <p:notesMasterId r:id="rId23"/>
  </p:notesMasterIdLst>
  <p:sldIdLst>
    <p:sldId id="256" r:id="rId2"/>
    <p:sldId id="277" r:id="rId3"/>
    <p:sldId id="267" r:id="rId4"/>
    <p:sldId id="278" r:id="rId5"/>
    <p:sldId id="279" r:id="rId6"/>
    <p:sldId id="280" r:id="rId7"/>
    <p:sldId id="276" r:id="rId8"/>
    <p:sldId id="263" r:id="rId9"/>
    <p:sldId id="285" r:id="rId10"/>
    <p:sldId id="282" r:id="rId11"/>
    <p:sldId id="351" r:id="rId12"/>
    <p:sldId id="314" r:id="rId13"/>
    <p:sldId id="313" r:id="rId14"/>
    <p:sldId id="316" r:id="rId15"/>
    <p:sldId id="315" r:id="rId16"/>
    <p:sldId id="341" r:id="rId17"/>
    <p:sldId id="350" r:id="rId18"/>
    <p:sldId id="346" r:id="rId19"/>
    <p:sldId id="318" r:id="rId20"/>
    <p:sldId id="319" r:id="rId21"/>
    <p:sldId id="320" r:id="rId22"/>
  </p:sldIdLst>
  <p:sldSz cx="24377650" cy="13716000"/>
  <p:notesSz cx="6858000" cy="9144000"/>
  <p:defaultTextStyle>
    <a:defPPr>
      <a:defRPr lang="en-US"/>
    </a:defPPr>
    <a:lvl1pPr marL="0" algn="l" defTabSz="3656137" rtl="0" eaLnBrk="1" latinLnBrk="0" hangingPunct="1">
      <a:defRPr sz="7199" kern="1200">
        <a:solidFill>
          <a:schemeClr val="tx1"/>
        </a:solidFill>
        <a:latin typeface="+mn-lt"/>
        <a:ea typeface="+mn-ea"/>
        <a:cs typeface="+mn-cs"/>
      </a:defRPr>
    </a:lvl1pPr>
    <a:lvl2pPr marL="1828068" algn="l" defTabSz="3656137" rtl="0" eaLnBrk="1" latinLnBrk="0" hangingPunct="1">
      <a:defRPr sz="7199" kern="1200">
        <a:solidFill>
          <a:schemeClr val="tx1"/>
        </a:solidFill>
        <a:latin typeface="+mn-lt"/>
        <a:ea typeface="+mn-ea"/>
        <a:cs typeface="+mn-cs"/>
      </a:defRPr>
    </a:lvl2pPr>
    <a:lvl3pPr marL="3656137" algn="l" defTabSz="3656137" rtl="0" eaLnBrk="1" latinLnBrk="0" hangingPunct="1">
      <a:defRPr sz="7199" kern="1200">
        <a:solidFill>
          <a:schemeClr val="tx1"/>
        </a:solidFill>
        <a:latin typeface="+mn-lt"/>
        <a:ea typeface="+mn-ea"/>
        <a:cs typeface="+mn-cs"/>
      </a:defRPr>
    </a:lvl3pPr>
    <a:lvl4pPr marL="5484205" algn="l" defTabSz="3656137" rtl="0" eaLnBrk="1" latinLnBrk="0" hangingPunct="1">
      <a:defRPr sz="7199" kern="1200">
        <a:solidFill>
          <a:schemeClr val="tx1"/>
        </a:solidFill>
        <a:latin typeface="+mn-lt"/>
        <a:ea typeface="+mn-ea"/>
        <a:cs typeface="+mn-cs"/>
      </a:defRPr>
    </a:lvl4pPr>
    <a:lvl5pPr marL="7312273" algn="l" defTabSz="3656137" rtl="0" eaLnBrk="1" latinLnBrk="0" hangingPunct="1">
      <a:defRPr sz="7199" kern="1200">
        <a:solidFill>
          <a:schemeClr val="tx1"/>
        </a:solidFill>
        <a:latin typeface="+mn-lt"/>
        <a:ea typeface="+mn-ea"/>
        <a:cs typeface="+mn-cs"/>
      </a:defRPr>
    </a:lvl5pPr>
    <a:lvl6pPr marL="9140344" algn="l" defTabSz="3656137" rtl="0" eaLnBrk="1" latinLnBrk="0" hangingPunct="1">
      <a:defRPr sz="7199" kern="1200">
        <a:solidFill>
          <a:schemeClr val="tx1"/>
        </a:solidFill>
        <a:latin typeface="+mn-lt"/>
        <a:ea typeface="+mn-ea"/>
        <a:cs typeface="+mn-cs"/>
      </a:defRPr>
    </a:lvl6pPr>
    <a:lvl7pPr marL="10968412" algn="l" defTabSz="3656137" rtl="0" eaLnBrk="1" latinLnBrk="0" hangingPunct="1">
      <a:defRPr sz="7199" kern="1200">
        <a:solidFill>
          <a:schemeClr val="tx1"/>
        </a:solidFill>
        <a:latin typeface="+mn-lt"/>
        <a:ea typeface="+mn-ea"/>
        <a:cs typeface="+mn-cs"/>
      </a:defRPr>
    </a:lvl7pPr>
    <a:lvl8pPr marL="12796480" algn="l" defTabSz="3656137" rtl="0" eaLnBrk="1" latinLnBrk="0" hangingPunct="1">
      <a:defRPr sz="7199" kern="1200">
        <a:solidFill>
          <a:schemeClr val="tx1"/>
        </a:solidFill>
        <a:latin typeface="+mn-lt"/>
        <a:ea typeface="+mn-ea"/>
        <a:cs typeface="+mn-cs"/>
      </a:defRPr>
    </a:lvl8pPr>
    <a:lvl9pPr marL="14624549" algn="l" defTabSz="3656137" rtl="0" eaLnBrk="1" latinLnBrk="0" hangingPunct="1">
      <a:defRPr sz="7199"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DC54C2E-6642-9449-88D5-31300F41F518}">
          <p14:sldIdLst>
            <p14:sldId id="256"/>
            <p14:sldId id="277"/>
            <p14:sldId id="267"/>
            <p14:sldId id="278"/>
            <p14:sldId id="279"/>
            <p14:sldId id="280"/>
            <p14:sldId id="276"/>
            <p14:sldId id="263"/>
            <p14:sldId id="285"/>
            <p14:sldId id="282"/>
            <p14:sldId id="351"/>
            <p14:sldId id="314"/>
            <p14:sldId id="313"/>
            <p14:sldId id="316"/>
            <p14:sldId id="315"/>
            <p14:sldId id="341"/>
            <p14:sldId id="350"/>
            <p14:sldId id="346"/>
            <p14:sldId id="318"/>
            <p14:sldId id="319"/>
            <p14:sldId id="32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Henry Hagan" initials="DHH" lastIdx="11" clrIdx="0">
    <p:extLst>
      <p:ext uri="{19B8F6BF-5375-455C-9EA6-DF929625EA0E}">
        <p15:presenceInfo xmlns:p15="http://schemas.microsoft.com/office/powerpoint/2012/main" userId="S::dhagan@mit.edu::283bc303-c047-4b9e-81f7-33c2d9985b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23"/>
    <p:restoredTop sz="74348"/>
  </p:normalViewPr>
  <p:slideViewPr>
    <p:cSldViewPr snapToGrid="0" snapToObjects="1">
      <p:cViewPr varScale="1">
        <p:scale>
          <a:sx n="44" d="100"/>
          <a:sy n="44" d="100"/>
        </p:scale>
        <p:origin x="17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3575A-2B16-5E41-A4C7-3E08E0B8289E}" type="datetimeFigureOut">
              <a:rPr lang="en-US" smtClean="0"/>
              <a:t>12/3/19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70A8D-DD08-954C-8258-46604C837FE0}" type="slidenum">
              <a:rPr lang="en-US" smtClean="0"/>
              <a:t>‹#›</a:t>
            </a:fld>
            <a:endParaRPr lang="en-US"/>
          </a:p>
        </p:txBody>
      </p:sp>
    </p:spTree>
    <p:extLst>
      <p:ext uri="{BB962C8B-B14F-4D97-AF65-F5344CB8AC3E}">
        <p14:creationId xmlns:p14="http://schemas.microsoft.com/office/powerpoint/2010/main" val="952339005"/>
      </p:ext>
    </p:extLst>
  </p:cSld>
  <p:clrMap bg1="lt1" tx1="dk1" bg2="lt2" tx2="dk2" accent1="accent1" accent2="accent2" accent3="accent3" accent4="accent4" accent5="accent5" accent6="accent6" hlink="hlink" folHlink="folHlink"/>
  <p:notesStyle>
    <a:lvl1pPr marL="0" algn="l" defTabSz="1828434" rtl="0" eaLnBrk="1" latinLnBrk="0" hangingPunct="1">
      <a:defRPr sz="2400" kern="1200">
        <a:solidFill>
          <a:schemeClr val="tx1"/>
        </a:solidFill>
        <a:latin typeface="+mn-lt"/>
        <a:ea typeface="+mn-ea"/>
        <a:cs typeface="+mn-cs"/>
      </a:defRPr>
    </a:lvl1pPr>
    <a:lvl2pPr marL="914217" algn="l" defTabSz="1828434" rtl="0" eaLnBrk="1" latinLnBrk="0" hangingPunct="1">
      <a:defRPr sz="2400" kern="1200">
        <a:solidFill>
          <a:schemeClr val="tx1"/>
        </a:solidFill>
        <a:latin typeface="+mn-lt"/>
        <a:ea typeface="+mn-ea"/>
        <a:cs typeface="+mn-cs"/>
      </a:defRPr>
    </a:lvl2pPr>
    <a:lvl3pPr marL="1828434" algn="l" defTabSz="1828434" rtl="0" eaLnBrk="1" latinLnBrk="0" hangingPunct="1">
      <a:defRPr sz="2400" kern="1200">
        <a:solidFill>
          <a:schemeClr val="tx1"/>
        </a:solidFill>
        <a:latin typeface="+mn-lt"/>
        <a:ea typeface="+mn-ea"/>
        <a:cs typeface="+mn-cs"/>
      </a:defRPr>
    </a:lvl3pPr>
    <a:lvl4pPr marL="2742651" algn="l" defTabSz="1828434" rtl="0" eaLnBrk="1" latinLnBrk="0" hangingPunct="1">
      <a:defRPr sz="2400" kern="1200">
        <a:solidFill>
          <a:schemeClr val="tx1"/>
        </a:solidFill>
        <a:latin typeface="+mn-lt"/>
        <a:ea typeface="+mn-ea"/>
        <a:cs typeface="+mn-cs"/>
      </a:defRPr>
    </a:lvl4pPr>
    <a:lvl5pPr marL="3656868" algn="l" defTabSz="1828434" rtl="0" eaLnBrk="1" latinLnBrk="0" hangingPunct="1">
      <a:defRPr sz="2400" kern="1200">
        <a:solidFill>
          <a:schemeClr val="tx1"/>
        </a:solidFill>
        <a:latin typeface="+mn-lt"/>
        <a:ea typeface="+mn-ea"/>
        <a:cs typeface="+mn-cs"/>
      </a:defRPr>
    </a:lvl5pPr>
    <a:lvl6pPr marL="4571086" algn="l" defTabSz="1828434" rtl="0" eaLnBrk="1" latinLnBrk="0" hangingPunct="1">
      <a:defRPr sz="2400" kern="1200">
        <a:solidFill>
          <a:schemeClr val="tx1"/>
        </a:solidFill>
        <a:latin typeface="+mn-lt"/>
        <a:ea typeface="+mn-ea"/>
        <a:cs typeface="+mn-cs"/>
      </a:defRPr>
    </a:lvl6pPr>
    <a:lvl7pPr marL="5485303" algn="l" defTabSz="1828434" rtl="0" eaLnBrk="1" latinLnBrk="0" hangingPunct="1">
      <a:defRPr sz="2400" kern="1200">
        <a:solidFill>
          <a:schemeClr val="tx1"/>
        </a:solidFill>
        <a:latin typeface="+mn-lt"/>
        <a:ea typeface="+mn-ea"/>
        <a:cs typeface="+mn-cs"/>
      </a:defRPr>
    </a:lvl7pPr>
    <a:lvl8pPr marL="6399520" algn="l" defTabSz="1828434" rtl="0" eaLnBrk="1" latinLnBrk="0" hangingPunct="1">
      <a:defRPr sz="2400" kern="1200">
        <a:solidFill>
          <a:schemeClr val="tx1"/>
        </a:solidFill>
        <a:latin typeface="+mn-lt"/>
        <a:ea typeface="+mn-ea"/>
        <a:cs typeface="+mn-cs"/>
      </a:defRPr>
    </a:lvl8pPr>
    <a:lvl9pPr marL="7313737" algn="l" defTabSz="1828434"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Hi everyone</a:t>
            </a:r>
          </a:p>
          <a:p>
            <a:pPr marL="342900" indent="-342900">
              <a:buFontTx/>
              <a:buChar char="-"/>
            </a:pP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1</a:t>
            </a:fld>
            <a:endParaRPr lang="en-US"/>
          </a:p>
        </p:txBody>
      </p:sp>
    </p:spTree>
    <p:extLst>
      <p:ext uri="{BB962C8B-B14F-4D97-AF65-F5344CB8AC3E}">
        <p14:creationId xmlns:p14="http://schemas.microsoft.com/office/powerpoint/2010/main" val="1348068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To bridge the gap between the super cheap, consumer grade sensors and the very expensive but accurate regulatory sensors, a new middle ground has appeared</a:t>
            </a:r>
          </a:p>
          <a:p>
            <a:pPr marL="342900" indent="-342900">
              <a:buFontTx/>
              <a:buChar char="-"/>
            </a:pPr>
            <a:endParaRPr lang="en-US" dirty="0"/>
          </a:p>
          <a:p>
            <a:pPr marL="342900" indent="-342900">
              <a:buFontTx/>
              <a:buChar char="-"/>
            </a:pPr>
            <a:r>
              <a:rPr lang="en-US" dirty="0"/>
              <a:t>The goal is to build moderately cheap sensors – still 10-100x cheaper than regulatory monitors – that work good enough to be used for quantitative measurements of AQ</a:t>
            </a:r>
          </a:p>
        </p:txBody>
      </p:sp>
      <p:sp>
        <p:nvSpPr>
          <p:cNvPr id="4" name="Slide Number Placeholder 3"/>
          <p:cNvSpPr>
            <a:spLocks noGrp="1"/>
          </p:cNvSpPr>
          <p:nvPr>
            <p:ph type="sldNum" sz="quarter" idx="5"/>
          </p:nvPr>
        </p:nvSpPr>
        <p:spPr/>
        <p:txBody>
          <a:bodyPr/>
          <a:lstStyle/>
          <a:p>
            <a:fld id="{81370A8D-DD08-954C-8258-46604C837FE0}" type="slidenum">
              <a:rPr lang="en-US" smtClean="0"/>
              <a:t>10</a:t>
            </a:fld>
            <a:endParaRPr lang="en-US"/>
          </a:p>
        </p:txBody>
      </p:sp>
    </p:spTree>
    <p:extLst>
      <p:ext uri="{BB962C8B-B14F-4D97-AF65-F5344CB8AC3E}">
        <p14:creationId xmlns:p14="http://schemas.microsoft.com/office/powerpoint/2010/main" val="45648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So, who uses LCS and why? A vast majority of use cases at this point in time are really in the area of citizen science and community engagement, though they are beginning to be used quite a bit by folks doing personal exposure and human health assessments since they are so cheap, small, and user very little power. They’re also being used to build large, gridded networks which can be used for general AQ monitoring, fence-line monitoring, and hot spot detection.</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Some folks on the academic side of things are beginning to use them to do things like constraining AOD/PM2.5 relationships, validating satellite measurements, and better constraining model outputs.</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But one potential application that so far has gotten very little attention is the use of low cost sensors to learn about atmospheric chemistry - sources, transformations, and so forth, and that’s going to be the focus of our work here throughout the rest of the talk</a:t>
            </a: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11</a:t>
            </a:fld>
            <a:endParaRPr lang="en-US"/>
          </a:p>
        </p:txBody>
      </p:sp>
    </p:spTree>
    <p:extLst>
      <p:ext uri="{BB962C8B-B14F-4D97-AF65-F5344CB8AC3E}">
        <p14:creationId xmlns:p14="http://schemas.microsoft.com/office/powerpoint/2010/main" val="337111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Delhi is the worlds most polluted megacity</a:t>
            </a:r>
          </a:p>
          <a:p>
            <a:pPr marL="342900" indent="-342900">
              <a:buFontTx/>
              <a:buChar char="-"/>
            </a:pPr>
            <a:endParaRPr lang="en-US" dirty="0"/>
          </a:p>
          <a:p>
            <a:pPr marL="342900" indent="-342900">
              <a:buFontTx/>
              <a:buChar char="-"/>
            </a:pPr>
            <a:r>
              <a:rPr lang="en-US" dirty="0"/>
              <a:t>The population is near 26M people and it experiences poor AQ year round, though as seen in this figure on the left, cooler months are particularly bad with PM1 loadings exceeding 200 ugm3!</a:t>
            </a:r>
          </a:p>
          <a:p>
            <a:pPr marL="342900" indent="-342900">
              <a:buFontTx/>
              <a:buChar char="-"/>
            </a:pPr>
            <a:endParaRPr lang="en-US" dirty="0"/>
          </a:p>
          <a:p>
            <a:pPr marL="342900" indent="-342900">
              <a:buFontTx/>
              <a:buChar char="-"/>
            </a:pPr>
            <a:r>
              <a:rPr lang="en-US" dirty="0"/>
              <a:t>The result is that across the country, people lose on average 1.5 years of life due to bad AQ</a:t>
            </a:r>
          </a:p>
        </p:txBody>
      </p:sp>
      <p:sp>
        <p:nvSpPr>
          <p:cNvPr id="4" name="Slide Number Placeholder 3"/>
          <p:cNvSpPr>
            <a:spLocks noGrp="1"/>
          </p:cNvSpPr>
          <p:nvPr>
            <p:ph type="sldNum" sz="quarter" idx="5"/>
          </p:nvPr>
        </p:nvSpPr>
        <p:spPr/>
        <p:txBody>
          <a:bodyPr/>
          <a:lstStyle/>
          <a:p>
            <a:fld id="{81370A8D-DD08-954C-8258-46604C837FE0}" type="slidenum">
              <a:rPr lang="en-US" smtClean="0"/>
              <a:t>12</a:t>
            </a:fld>
            <a:endParaRPr lang="en-US"/>
          </a:p>
        </p:txBody>
      </p:sp>
    </p:spTree>
    <p:extLst>
      <p:ext uri="{BB962C8B-B14F-4D97-AF65-F5344CB8AC3E}">
        <p14:creationId xmlns:p14="http://schemas.microsoft.com/office/powerpoint/2010/main" val="69651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We were fortunate to work with a Texas-based group that had a nice lab setup at IIT-Delhi</a:t>
            </a:r>
          </a:p>
          <a:p>
            <a:pPr marL="342900" indent="-342900">
              <a:buFontTx/>
              <a:buChar char="-"/>
            </a:pPr>
            <a:endParaRPr lang="en-US" dirty="0"/>
          </a:p>
          <a:p>
            <a:pPr marL="342900" indent="-342900">
              <a:buFontTx/>
              <a:buChar char="-"/>
            </a:pPr>
            <a:r>
              <a:rPr lang="en-US" dirty="0"/>
              <a:t>The suite of instruments at our disposal include an Aethalometer for measuring BC, an SMPS for counting and sizing particles, and an ACSM for measuring the particle composition</a:t>
            </a:r>
          </a:p>
          <a:p>
            <a:pPr marL="342900" indent="-342900">
              <a:buFontTx/>
              <a:buChar char="-"/>
            </a:pPr>
            <a:endParaRPr lang="en-US" dirty="0"/>
          </a:p>
          <a:p>
            <a:pPr marL="342900" indent="-342900">
              <a:buFontTx/>
              <a:buChar char="-"/>
            </a:pPr>
            <a:r>
              <a:rPr lang="en-US" dirty="0"/>
              <a:t>These instruments represent truth as far as we’re concerned</a:t>
            </a:r>
          </a:p>
          <a:p>
            <a:pPr marL="342900" indent="-342900">
              <a:buFontTx/>
              <a:buChar char="-"/>
            </a:pPr>
            <a:endParaRPr lang="en-US" dirty="0"/>
          </a:p>
          <a:p>
            <a:pPr marL="342900" indent="-342900">
              <a:buFontTx/>
              <a:buChar char="-"/>
            </a:pPr>
            <a:r>
              <a:rPr lang="en-US" dirty="0"/>
              <a:t>Just outside the window were four of our multi-pollutant LCS that we will take a look at in a second (NEXT)</a:t>
            </a:r>
          </a:p>
          <a:p>
            <a:pPr marL="342900" indent="-342900">
              <a:buFontTx/>
              <a:buChar char="-"/>
            </a:pPr>
            <a:endParaRPr lang="en-US" dirty="0"/>
          </a:p>
          <a:p>
            <a:pPr marL="342900" indent="-342900">
              <a:buFontTx/>
              <a:buChar char="-"/>
            </a:pPr>
            <a:r>
              <a:rPr lang="en-US" dirty="0"/>
              <a:t>This site is located on the campus of IIT-Delhi, situated in South Delhi about 150m from a major arterial roadway</a:t>
            </a:r>
          </a:p>
          <a:p>
            <a:pPr marL="342900" indent="-342900">
              <a:buFontTx/>
              <a:buChar char="-"/>
            </a:pPr>
            <a:endParaRPr lang="en-US" dirty="0"/>
          </a:p>
          <a:p>
            <a:r>
              <a:rPr lang="en-US" dirty="0"/>
              <a:t> </a:t>
            </a:r>
          </a:p>
        </p:txBody>
      </p:sp>
      <p:sp>
        <p:nvSpPr>
          <p:cNvPr id="4" name="Slide Number Placeholder 3"/>
          <p:cNvSpPr>
            <a:spLocks noGrp="1"/>
          </p:cNvSpPr>
          <p:nvPr>
            <p:ph type="sldNum" sz="quarter" idx="5"/>
          </p:nvPr>
        </p:nvSpPr>
        <p:spPr/>
        <p:txBody>
          <a:bodyPr/>
          <a:lstStyle/>
          <a:p>
            <a:fld id="{81370A8D-DD08-954C-8258-46604C837FE0}" type="slidenum">
              <a:rPr lang="en-US" smtClean="0"/>
              <a:t>13</a:t>
            </a:fld>
            <a:endParaRPr lang="en-US"/>
          </a:p>
        </p:txBody>
      </p:sp>
    </p:spTree>
    <p:extLst>
      <p:ext uri="{BB962C8B-B14F-4D97-AF65-F5344CB8AC3E}">
        <p14:creationId xmlns:p14="http://schemas.microsoft.com/office/powerpoint/2010/main" val="1335711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The sensor we used to make measurements is very similar to the one we used in Boston</a:t>
            </a:r>
          </a:p>
          <a:p>
            <a:pPr marL="342900" indent="-342900">
              <a:buFontTx/>
              <a:buChar char="-"/>
            </a:pPr>
            <a:endParaRPr lang="en-US" dirty="0"/>
          </a:p>
          <a:p>
            <a:pPr marL="342900" indent="-342900">
              <a:buFontTx/>
              <a:buChar char="-"/>
            </a:pPr>
            <a:r>
              <a:rPr lang="en-US" dirty="0"/>
              <a:t>The key difference between the two is that this version includes a bifurcated flow diluter to eliminate 90% of the incoming particles so that our instrument actually lasts longer than a few weeks</a:t>
            </a:r>
          </a:p>
          <a:p>
            <a:pPr marL="342900" indent="-342900">
              <a:buFontTx/>
              <a:buChar char="-"/>
            </a:pPr>
            <a:endParaRPr lang="en-US" dirty="0"/>
          </a:p>
          <a:p>
            <a:pPr marL="342900" indent="-342900">
              <a:buFontTx/>
              <a:buChar char="-"/>
            </a:pPr>
            <a:r>
              <a:rPr lang="en-US" dirty="0"/>
              <a:t>Each sensor measures SO2, CO, NO2, and O3 as well as particles using a LC OPC</a:t>
            </a:r>
          </a:p>
        </p:txBody>
      </p:sp>
      <p:sp>
        <p:nvSpPr>
          <p:cNvPr id="4" name="Slide Number Placeholder 3"/>
          <p:cNvSpPr>
            <a:spLocks noGrp="1"/>
          </p:cNvSpPr>
          <p:nvPr>
            <p:ph type="sldNum" sz="quarter" idx="5"/>
          </p:nvPr>
        </p:nvSpPr>
        <p:spPr/>
        <p:txBody>
          <a:bodyPr/>
          <a:lstStyle/>
          <a:p>
            <a:fld id="{81370A8D-DD08-954C-8258-46604C837FE0}" type="slidenum">
              <a:rPr lang="en-US" smtClean="0"/>
              <a:t>14</a:t>
            </a:fld>
            <a:endParaRPr lang="en-US"/>
          </a:p>
        </p:txBody>
      </p:sp>
    </p:spTree>
    <p:extLst>
      <p:ext uri="{BB962C8B-B14F-4D97-AF65-F5344CB8AC3E}">
        <p14:creationId xmlns:p14="http://schemas.microsoft.com/office/powerpoint/2010/main" val="93524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Today we’re going to talk about a 6-week chunk of data taken last year – a few days of which is shown here on the right</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The top two rows show the gas-phase data from the EC sensors and the 3</a:t>
            </a:r>
            <a:r>
              <a:rPr lang="en-US" baseline="30000" dirty="0"/>
              <a:t>rd</a:t>
            </a:r>
            <a:r>
              <a:rPr lang="en-US" dirty="0"/>
              <a:t> row shows the OPC data, broken down by bin</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Down below, we show the data from the reference kit, including the chemical composition and also the results of a factor analysis done using this chemical composition data</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We see a few periods of elevated CO and SO2 data that appear to align with these green parts down below corresponding to the organic fraction of the PM1</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Notice the OPC bins don’t necessarily line up with the total PM1 mass, but look like they correlate better with these pink and orange lines (NEXT)</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Our goal is to search through this data and find signals that tend to appear in groups, indicating that they may be coming from the same place</a:t>
            </a:r>
          </a:p>
        </p:txBody>
      </p:sp>
      <p:sp>
        <p:nvSpPr>
          <p:cNvPr id="4" name="Slide Number Placeholder 3"/>
          <p:cNvSpPr>
            <a:spLocks noGrp="1"/>
          </p:cNvSpPr>
          <p:nvPr>
            <p:ph type="sldNum" sz="quarter" idx="5"/>
          </p:nvPr>
        </p:nvSpPr>
        <p:spPr/>
        <p:txBody>
          <a:bodyPr/>
          <a:lstStyle/>
          <a:p>
            <a:fld id="{81370A8D-DD08-954C-8258-46604C837FE0}" type="slidenum">
              <a:rPr lang="en-US" smtClean="0"/>
              <a:t>15</a:t>
            </a:fld>
            <a:endParaRPr lang="en-US"/>
          </a:p>
        </p:txBody>
      </p:sp>
    </p:spTree>
    <p:extLst>
      <p:ext uri="{BB962C8B-B14F-4D97-AF65-F5344CB8AC3E}">
        <p14:creationId xmlns:p14="http://schemas.microsoft.com/office/powerpoint/2010/main" val="3671565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To do that, we use an algorithm called NMF, which is an unsupervised learning technique that groups together like signals by covariance</a:t>
            </a:r>
          </a:p>
          <a:p>
            <a:pPr marL="342900" indent="-342900">
              <a:buFontTx/>
              <a:buChar char="-"/>
            </a:pPr>
            <a:endParaRPr lang="en-US" dirty="0"/>
          </a:p>
          <a:p>
            <a:pPr marL="342900" indent="-342900">
              <a:buFontTx/>
              <a:buChar char="-"/>
            </a:pPr>
            <a:r>
              <a:rPr lang="en-US" dirty="0"/>
              <a:t>It’s somewhat similar to principal component analysis, with the requirement that all components must be &gt;= 0 (NEXT)</a:t>
            </a:r>
          </a:p>
          <a:p>
            <a:pPr marL="342900" indent="-342900">
              <a:buFontTx/>
              <a:buChar char="-"/>
            </a:pPr>
            <a:endParaRPr lang="en-US" dirty="0"/>
          </a:p>
          <a:p>
            <a:pPr marL="342900" indent="-342900">
              <a:buFontTx/>
              <a:buChar char="-"/>
            </a:pPr>
            <a:r>
              <a:rPr lang="en-US" dirty="0"/>
              <a:t>Basically, we use both the gases and particles as inputs and use NMF to reduce the dataset into a set number of factors with fixed composition (NEXT)</a:t>
            </a:r>
          </a:p>
          <a:p>
            <a:pPr marL="342900" indent="-342900">
              <a:buFontTx/>
              <a:buChar char="-"/>
            </a:pPr>
            <a:endParaRPr lang="en-US" dirty="0"/>
          </a:p>
          <a:p>
            <a:pPr marL="342900" indent="-342900">
              <a:buFontTx/>
              <a:buChar char="-"/>
            </a:pPr>
            <a:r>
              <a:rPr lang="en-US" dirty="0"/>
              <a:t>Each factor is shown as a timeseries that represents that fixed ratio of the input pollutants </a:t>
            </a:r>
          </a:p>
        </p:txBody>
      </p:sp>
      <p:sp>
        <p:nvSpPr>
          <p:cNvPr id="4" name="Slide Number Placeholder 3"/>
          <p:cNvSpPr>
            <a:spLocks noGrp="1"/>
          </p:cNvSpPr>
          <p:nvPr>
            <p:ph type="sldNum" sz="quarter" idx="5"/>
          </p:nvPr>
        </p:nvSpPr>
        <p:spPr/>
        <p:txBody>
          <a:bodyPr/>
          <a:lstStyle/>
          <a:p>
            <a:fld id="{81370A8D-DD08-954C-8258-46604C837FE0}" type="slidenum">
              <a:rPr lang="en-US" smtClean="0"/>
              <a:t>16</a:t>
            </a:fld>
            <a:endParaRPr lang="en-US"/>
          </a:p>
        </p:txBody>
      </p:sp>
    </p:spTree>
    <p:extLst>
      <p:ext uri="{BB962C8B-B14F-4D97-AF65-F5344CB8AC3E}">
        <p14:creationId xmlns:p14="http://schemas.microsoft.com/office/powerpoint/2010/main" val="156057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Here, we show the composition for each of the three factors we found (NEXT)</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We see that nearly the entire CO signal, along with about 1/2 of the SO2 and NO2 end up in a single factor, with very little contribution from particles (NEXT)</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We see this second factor is composed of the smaller particle bins as well as some gas-phase contribution (NEXT)</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We see the third factor is just the larger particles</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It appears this first factor is likely indicative of combustion and the reason we don’t see particles is not because they don’t exist, but because they’re too small Likewise, it appears the two particle factors are likely non-combustion particles, possibly secondary organic aerosol or more regional, larger particles that don’t necessarily have an associated gas signature</a:t>
            </a:r>
          </a:p>
          <a:p>
            <a:pPr marL="342900" marR="0" lvl="0" indent="-342900" algn="l" defTabSz="1828434" rtl="0" eaLnBrk="1" fontAlgn="auto" latinLnBrk="0" hangingPunct="1">
              <a:lnSpc>
                <a:spcPct val="100000"/>
              </a:lnSpc>
              <a:spcBef>
                <a:spcPts val="0"/>
              </a:spcBef>
              <a:spcAft>
                <a:spcPts val="0"/>
              </a:spcAft>
              <a:buClrTx/>
              <a:buSzTx/>
              <a:buFontTx/>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Tx/>
              <a:buChar char="-"/>
              <a:tabLst/>
              <a:defRPr/>
            </a:pPr>
            <a:r>
              <a:rPr lang="en-US" dirty="0"/>
              <a:t>While its great that we can hypothesize these sources using just our LCS, we did have about $1/2M worth of equipment sitting in the lab, so we might as well double check</a:t>
            </a:r>
          </a:p>
          <a:p>
            <a:pPr marL="0" marR="0" lvl="0" indent="0" algn="l" defTabSz="1828434"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18</a:t>
            </a:fld>
            <a:endParaRPr lang="en-US"/>
          </a:p>
        </p:txBody>
      </p:sp>
    </p:spTree>
    <p:extLst>
      <p:ext uri="{BB962C8B-B14F-4D97-AF65-F5344CB8AC3E}">
        <p14:creationId xmlns:p14="http://schemas.microsoft.com/office/powerpoint/2010/main" val="114443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Here, we correlate the factors we got via the factor analysis of our LCS data (shown on the y axis) with key aerosol parameters from the research-grade instruments including the physical properties (number and mass), as well as the composition (shown on the x axis) grouped by the instrument the data came from.</a:t>
            </a:r>
          </a:p>
          <a:p>
            <a:pPr marL="342900" indent="-342900">
              <a:buFontTx/>
              <a:buChar char="-"/>
            </a:pPr>
            <a:endParaRPr lang="en-US" dirty="0"/>
          </a:p>
          <a:p>
            <a:pPr marL="342900" indent="-342900">
              <a:buFontTx/>
              <a:buChar char="-"/>
            </a:pPr>
            <a:r>
              <a:rPr lang="en-US" dirty="0"/>
              <a:t>The colors and numbers in each of these boxes is indicative of the correlation coefficient between the two results. A few things really stand out: </a:t>
            </a:r>
          </a:p>
          <a:p>
            <a:pPr marL="342900" indent="-342900">
              <a:buFontTx/>
              <a:buChar char="-"/>
            </a:pPr>
            <a:endParaRPr lang="en-US" dirty="0"/>
          </a:p>
          <a:p>
            <a:pPr marL="342900" indent="-342900">
              <a:buFontTx/>
              <a:buChar char="-"/>
            </a:pPr>
            <a:r>
              <a:rPr lang="en-US" dirty="0"/>
              <a:t>Our CO-dominated factor correlates strongly with the total number of particles as well as the org and BC fractions of PM1, all of which we associate with combustion</a:t>
            </a:r>
          </a:p>
          <a:p>
            <a:pPr marL="342900" indent="-342900">
              <a:buFontTx/>
              <a:buChar char="-"/>
            </a:pPr>
            <a:endParaRPr lang="en-US" dirty="0"/>
          </a:p>
          <a:p>
            <a:pPr marL="342900" indent="-342900">
              <a:buFontTx/>
              <a:buChar char="-"/>
            </a:pPr>
            <a:r>
              <a:rPr lang="en-US" dirty="0"/>
              <a:t>Factors 2/3 notably don’t correlate with these parameters but do correlate well with secondary inorganic species (ammonium, sulfate, nitrate, and chloride) which we would expect to appear in the accumulation mode which our particle counter is able to see</a:t>
            </a:r>
          </a:p>
          <a:p>
            <a:pPr marL="342900" indent="-342900">
              <a:buFontTx/>
              <a:buChar char="-"/>
            </a:pPr>
            <a:endParaRPr lang="en-US" dirty="0"/>
          </a:p>
          <a:p>
            <a:pPr marL="342900" indent="-342900">
              <a:buFontTx/>
              <a:buChar char="-"/>
            </a:pPr>
            <a:r>
              <a:rPr lang="en-US" dirty="0"/>
              <a:t>Due to the limits of our OPC, we cannot see particles below 380 nm – which means we’re missing most of the combustion-related particles</a:t>
            </a:r>
          </a:p>
        </p:txBody>
      </p:sp>
      <p:sp>
        <p:nvSpPr>
          <p:cNvPr id="4" name="Slide Number Placeholder 3"/>
          <p:cNvSpPr>
            <a:spLocks noGrp="1"/>
          </p:cNvSpPr>
          <p:nvPr>
            <p:ph type="sldNum" sz="quarter" idx="5"/>
          </p:nvPr>
        </p:nvSpPr>
        <p:spPr/>
        <p:txBody>
          <a:bodyPr/>
          <a:lstStyle/>
          <a:p>
            <a:fld id="{81370A8D-DD08-954C-8258-46604C837FE0}" type="slidenum">
              <a:rPr lang="en-US" smtClean="0"/>
              <a:t>19</a:t>
            </a:fld>
            <a:endParaRPr lang="en-US"/>
          </a:p>
        </p:txBody>
      </p:sp>
    </p:spTree>
    <p:extLst>
      <p:ext uri="{BB962C8B-B14F-4D97-AF65-F5344CB8AC3E}">
        <p14:creationId xmlns:p14="http://schemas.microsoft.com/office/powerpoint/2010/main" val="232445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When we compare our results, shown here on the y axis to those obtained using a much more established technique and equipment, shown on the x axis, we see promising results</a:t>
            </a:r>
          </a:p>
          <a:p>
            <a:pPr marL="342900" indent="-342900">
              <a:buFontTx/>
              <a:buChar char="-"/>
            </a:pPr>
            <a:endParaRPr lang="en-US" dirty="0"/>
          </a:p>
          <a:p>
            <a:pPr marL="342900" indent="-342900">
              <a:buFontTx/>
              <a:buChar char="-"/>
            </a:pPr>
            <a:r>
              <a:rPr lang="en-US" dirty="0"/>
              <a:t>Each of these boxes is colored by the correlation coefficient, which is also what the white number in each box is (NEXT)</a:t>
            </a:r>
          </a:p>
          <a:p>
            <a:pPr marL="342900" indent="-342900">
              <a:buFontTx/>
              <a:buChar char="-"/>
            </a:pPr>
            <a:endParaRPr lang="en-US" dirty="0"/>
          </a:p>
          <a:p>
            <a:pPr marL="342900" indent="-342900">
              <a:buFontTx/>
              <a:buChar char="-"/>
            </a:pPr>
            <a:r>
              <a:rPr lang="en-US" dirty="0"/>
              <a:t>Our CO/combustion factor agrees quite well with the Hydrocarbon and Biomass burning factor from the reference instruments (NEXT)</a:t>
            </a:r>
          </a:p>
          <a:p>
            <a:pPr marL="342900" indent="-342900">
              <a:buFontTx/>
              <a:buChar char="-"/>
            </a:pPr>
            <a:endParaRPr lang="en-US" dirty="0"/>
          </a:p>
          <a:p>
            <a:pPr marL="342900" indent="-342900">
              <a:buFontTx/>
              <a:buChar char="-"/>
            </a:pPr>
            <a:r>
              <a:rPr lang="en-US" dirty="0"/>
              <a:t>2</a:t>
            </a:r>
            <a:r>
              <a:rPr lang="en-US" baseline="30000" dirty="0"/>
              <a:t>nd</a:t>
            </a:r>
            <a:r>
              <a:rPr lang="en-US" dirty="0"/>
              <a:t> and 3</a:t>
            </a:r>
            <a:r>
              <a:rPr lang="en-US" baseline="30000" dirty="0"/>
              <a:t>rd</a:t>
            </a:r>
            <a:r>
              <a:rPr lang="en-US" dirty="0"/>
              <a:t> factors correlate well with Ammonium Chloride and secondary components</a:t>
            </a:r>
          </a:p>
          <a:p>
            <a:pPr marL="342900" indent="-342900">
              <a:buFontTx/>
              <a:buChar char="-"/>
            </a:pPr>
            <a:endParaRPr lang="en-US" dirty="0"/>
          </a:p>
          <a:p>
            <a:pPr marL="342900" indent="-342900">
              <a:buFontTx/>
              <a:buChar char="-"/>
            </a:pPr>
            <a:r>
              <a:rPr lang="en-US" dirty="0"/>
              <a:t>We can’t say for sure what the source of the 2</a:t>
            </a:r>
            <a:r>
              <a:rPr lang="en-US" baseline="30000" dirty="0"/>
              <a:t>nd</a:t>
            </a:r>
            <a:r>
              <a:rPr lang="en-US" dirty="0"/>
              <a:t> and 3</a:t>
            </a:r>
            <a:r>
              <a:rPr lang="en-US" baseline="30000" dirty="0"/>
              <a:t>rd</a:t>
            </a:r>
            <a:r>
              <a:rPr lang="en-US" dirty="0"/>
              <a:t> factors are, but they are statistically different and an area to keep researching (NEXT)</a:t>
            </a:r>
          </a:p>
          <a:p>
            <a:pPr marL="342900" indent="-342900">
              <a:buFontTx/>
              <a:buChar char="-"/>
            </a:pPr>
            <a:endParaRPr lang="en-US" dirty="0"/>
          </a:p>
          <a:p>
            <a:pPr marL="342900" indent="-342900">
              <a:buFontTx/>
              <a:buChar char="-"/>
            </a:pPr>
            <a:r>
              <a:rPr lang="en-US" dirty="0"/>
              <a:t>What this all shows, is that we can, at least roughly, separate primary from secondary sources of PM pollution using just the LCS despite being unable to see the smallest particles</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20</a:t>
            </a:fld>
            <a:endParaRPr lang="en-US"/>
          </a:p>
        </p:txBody>
      </p:sp>
    </p:spTree>
    <p:extLst>
      <p:ext uri="{BB962C8B-B14F-4D97-AF65-F5344CB8AC3E}">
        <p14:creationId xmlns:p14="http://schemas.microsoft.com/office/powerpoint/2010/main" val="1488235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Exposure to ambient air pollution is the leading environmental risk factor for the global burden of disease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It causes between 4.5 and 8.9 million deaths every year – that’s about 1 in 10 deaths globally each year (NEXT)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addition, there is a huge economic hit</a:t>
            </a:r>
          </a:p>
          <a:p>
            <a:pPr marL="342900" marR="0" lvl="0" indent="-3429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342900" marR="0" lvl="0" indent="-342900" algn="l" defTabSz="18284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Globally, more than 225 B dollars is lost to air pollution via lost labor alone – it turns out it is pretty hard to contribute to the economy when you’re sick or dead (NEXT)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While a world-wide problem, these impacts disproportionally impact the young and elderly – especially in low and middle income countries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2</a:t>
            </a:fld>
            <a:endParaRPr lang="en-US"/>
          </a:p>
        </p:txBody>
      </p:sp>
    </p:spTree>
    <p:extLst>
      <p:ext uri="{BB962C8B-B14F-4D97-AF65-F5344CB8AC3E}">
        <p14:creationId xmlns:p14="http://schemas.microsoft.com/office/powerpoint/2010/main" val="3434449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lines</a:t>
            </a:r>
          </a:p>
        </p:txBody>
      </p:sp>
      <p:sp>
        <p:nvSpPr>
          <p:cNvPr id="4" name="Slide Number Placeholder 3"/>
          <p:cNvSpPr>
            <a:spLocks noGrp="1"/>
          </p:cNvSpPr>
          <p:nvPr>
            <p:ph type="sldNum" sz="quarter" idx="5"/>
          </p:nvPr>
        </p:nvSpPr>
        <p:spPr/>
        <p:txBody>
          <a:bodyPr/>
          <a:lstStyle/>
          <a:p>
            <a:fld id="{81370A8D-DD08-954C-8258-46604C837FE0}" type="slidenum">
              <a:rPr lang="en-US" smtClean="0"/>
              <a:t>21</a:t>
            </a:fld>
            <a:endParaRPr lang="en-US"/>
          </a:p>
        </p:txBody>
      </p:sp>
    </p:spTree>
    <p:extLst>
      <p:ext uri="{BB962C8B-B14F-4D97-AF65-F5344CB8AC3E}">
        <p14:creationId xmlns:p14="http://schemas.microsoft.com/office/powerpoint/2010/main" val="908640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Air pollution is spatially and temporally heterogeneous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Here, we show a global map, colored by the annual mean PM concentration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the US, we’ve done a pretty good job at improving air quality, though much of the world still struggles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is especially true in some of the world most dense population centers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3</a:t>
            </a:fld>
            <a:endParaRPr lang="en-US"/>
          </a:p>
        </p:txBody>
      </p:sp>
    </p:spTree>
    <p:extLst>
      <p:ext uri="{BB962C8B-B14F-4D97-AF65-F5344CB8AC3E}">
        <p14:creationId xmlns:p14="http://schemas.microsoft.com/office/powerpoint/2010/main" val="34110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In fact, something like 95% of the global population lives in conditions the WHO considers unhealthy, where the PM2.5 concentration exceeds 10 ugm3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4</a:t>
            </a:fld>
            <a:endParaRPr lang="en-US"/>
          </a:p>
        </p:txBody>
      </p:sp>
    </p:spTree>
    <p:extLst>
      <p:ext uri="{BB962C8B-B14F-4D97-AF65-F5344CB8AC3E}">
        <p14:creationId xmlns:p14="http://schemas.microsoft.com/office/powerpoint/2010/main" val="107704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Unfortunately, the problem is getting worse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population-weighted PM concentrations have increased nearly 20% over the past decade</a:t>
            </a:r>
          </a:p>
        </p:txBody>
      </p:sp>
      <p:sp>
        <p:nvSpPr>
          <p:cNvPr id="4" name="Slide Number Placeholder 3"/>
          <p:cNvSpPr>
            <a:spLocks noGrp="1"/>
          </p:cNvSpPr>
          <p:nvPr>
            <p:ph type="sldNum" sz="quarter" idx="5"/>
          </p:nvPr>
        </p:nvSpPr>
        <p:spPr/>
        <p:txBody>
          <a:bodyPr/>
          <a:lstStyle/>
          <a:p>
            <a:fld id="{81370A8D-DD08-954C-8258-46604C837FE0}" type="slidenum">
              <a:rPr lang="en-US" smtClean="0"/>
              <a:t>5</a:t>
            </a:fld>
            <a:endParaRPr lang="en-US"/>
          </a:p>
        </p:txBody>
      </p:sp>
    </p:spTree>
    <p:extLst>
      <p:ext uri="{BB962C8B-B14F-4D97-AF65-F5344CB8AC3E}">
        <p14:creationId xmlns:p14="http://schemas.microsoft.com/office/powerpoint/2010/main" val="239969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One of the reasons we have been able to largely mitigate air pollution in the US is due to strong regulation, backed by an extensive government-operated AQ measurement network</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Here, I’ve added a point for every one of these stations for which data is publicly available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 you can see, we do a very good job making measurements in the US and western Europe where the air is relatively clean, and a very poor job making measurements in the areas that need it the most</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1370A8D-DD08-954C-8258-46604C837FE0}" type="slidenum">
              <a:rPr lang="en-US" smtClean="0"/>
              <a:t>6</a:t>
            </a:fld>
            <a:endParaRPr lang="en-US"/>
          </a:p>
        </p:txBody>
      </p:sp>
    </p:spTree>
    <p:extLst>
      <p:ext uri="{BB962C8B-B14F-4D97-AF65-F5344CB8AC3E}">
        <p14:creationId xmlns:p14="http://schemas.microsoft.com/office/powerpoint/2010/main" val="229249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Not only is air pollution spatially distributed on a global scale,  its highly variable on a hyper-local scale as well!</a:t>
            </a:r>
          </a:p>
          <a:p>
            <a:pPr marL="342900" indent="-342900">
              <a:buFontTx/>
              <a:buChar char="-"/>
            </a:pPr>
            <a:endParaRPr lang="en-US" dirty="0"/>
          </a:p>
          <a:p>
            <a:pPr marL="342900" indent="-342900">
              <a:buFontTx/>
              <a:buChar char="-"/>
            </a:pPr>
            <a:r>
              <a:rPr lang="en-US" dirty="0"/>
              <a:t>Here, we show the annual distribution of NO near the port of Oakland</a:t>
            </a:r>
          </a:p>
          <a:p>
            <a:pPr marL="342900" indent="-342900">
              <a:buFontTx/>
              <a:buChar char="-"/>
            </a:pPr>
            <a:endParaRPr lang="en-US" dirty="0"/>
          </a:p>
          <a:p>
            <a:pPr marL="342900" indent="-342900">
              <a:buFontTx/>
              <a:buChar char="-"/>
            </a:pPr>
            <a:r>
              <a:rPr lang="en-US" dirty="0"/>
              <a:t>Right here in the middle, we see the result for one of these government operated AQ stations and we can see that its not terribly representative of the areas just a few blocks away</a:t>
            </a:r>
          </a:p>
          <a:p>
            <a:pPr marL="342900" indent="-342900">
              <a:buFontTx/>
              <a:buChar char="-"/>
            </a:pPr>
            <a:endParaRPr lang="en-US" dirty="0"/>
          </a:p>
          <a:p>
            <a:pPr marL="342900" indent="-342900">
              <a:buFontTx/>
              <a:buChar char="-"/>
            </a:pPr>
            <a:r>
              <a:rPr lang="en-US" dirty="0"/>
              <a:t>Additionally, this same map for a different pollutant may look totally different</a:t>
            </a:r>
          </a:p>
          <a:p>
            <a:pPr marL="342900" indent="-342900">
              <a:buFontTx/>
              <a:buChar char="-"/>
            </a:pPr>
            <a:endParaRPr lang="en-US" dirty="0"/>
          </a:p>
          <a:p>
            <a:pPr marL="342900" indent="-342900">
              <a:buFontTx/>
              <a:buChar char="-"/>
            </a:pPr>
            <a:r>
              <a:rPr lang="en-US" dirty="0"/>
              <a:t>So, what do we do? How can we do a better job at understanding air pollution and fill in the measurement gaps both at this hyper-local as well as at the global scale?</a:t>
            </a:r>
          </a:p>
        </p:txBody>
      </p:sp>
      <p:sp>
        <p:nvSpPr>
          <p:cNvPr id="4" name="Slide Number Placeholder 3"/>
          <p:cNvSpPr>
            <a:spLocks noGrp="1"/>
          </p:cNvSpPr>
          <p:nvPr>
            <p:ph type="sldNum" sz="quarter" idx="5"/>
          </p:nvPr>
        </p:nvSpPr>
        <p:spPr/>
        <p:txBody>
          <a:bodyPr/>
          <a:lstStyle/>
          <a:p>
            <a:fld id="{81370A8D-DD08-954C-8258-46604C837FE0}" type="slidenum">
              <a:rPr lang="en-US" smtClean="0"/>
              <a:t>7</a:t>
            </a:fld>
            <a:endParaRPr lang="en-US"/>
          </a:p>
        </p:txBody>
      </p:sp>
    </p:spTree>
    <p:extLst>
      <p:ext uri="{BB962C8B-B14F-4D97-AF65-F5344CB8AC3E}">
        <p14:creationId xmlns:p14="http://schemas.microsoft.com/office/powerpoint/2010/main" val="37938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For the past several decades, AQ has been monitored using very accurate and reliable, but big expensive pieces of equipment. To set up and operate a single regulatory monitoring site, it will cost you about ¼ M in capital equipment plus another 100k/</a:t>
            </a:r>
            <a:r>
              <a:rPr lang="en-US" dirty="0" err="1"/>
              <a:t>yr</a:t>
            </a:r>
            <a:r>
              <a:rPr lang="en-US" dirty="0"/>
              <a:t> or so for labor and consumables</a:t>
            </a:r>
          </a:p>
          <a:p>
            <a:pPr marL="342900" indent="-342900">
              <a:buFontTx/>
              <a:buChar char="-"/>
            </a:pPr>
            <a:endParaRPr lang="en-US" dirty="0"/>
          </a:p>
          <a:p>
            <a:pPr marL="342900" indent="-342900">
              <a:buFontTx/>
              <a:buChar char="-"/>
            </a:pPr>
            <a:r>
              <a:rPr lang="en-US" dirty="0"/>
              <a:t>Over the past 5-10 years, consumer AQ sensors have really come into their own – mostly driven by the rise in cheap, accessible electronics and OEM sensors</a:t>
            </a:r>
          </a:p>
          <a:p>
            <a:pPr marL="342900" indent="-342900">
              <a:buFontTx/>
              <a:buChar char="-"/>
            </a:pPr>
            <a:endParaRPr lang="en-US" dirty="0"/>
          </a:p>
          <a:p>
            <a:pPr marL="342900" indent="-342900">
              <a:buFontTx/>
              <a:buChar char="-"/>
            </a:pPr>
            <a:r>
              <a:rPr lang="en-US" dirty="0"/>
              <a:t>Unfortunately, many of them are not much more than random number generators</a:t>
            </a:r>
          </a:p>
          <a:p>
            <a:pPr marL="342900" indent="-342900">
              <a:buFontTx/>
              <a:buChar char="-"/>
            </a:pPr>
            <a:endParaRPr lang="en-US" dirty="0"/>
          </a:p>
          <a:p>
            <a:pPr marL="342900" indent="-342900">
              <a:buFontTx/>
              <a:buChar char="-"/>
            </a:pPr>
            <a:r>
              <a:rPr lang="en-US" dirty="0"/>
              <a:t>For us, the quality of the data is absolutely paramount – we need to at least understand the error bar on the measurement in order for it to be useful</a:t>
            </a:r>
          </a:p>
        </p:txBody>
      </p:sp>
      <p:sp>
        <p:nvSpPr>
          <p:cNvPr id="4" name="Slide Number Placeholder 3"/>
          <p:cNvSpPr>
            <a:spLocks noGrp="1"/>
          </p:cNvSpPr>
          <p:nvPr>
            <p:ph type="sldNum" sz="quarter" idx="5"/>
          </p:nvPr>
        </p:nvSpPr>
        <p:spPr/>
        <p:txBody>
          <a:bodyPr/>
          <a:lstStyle/>
          <a:p>
            <a:fld id="{81370A8D-DD08-954C-8258-46604C837FE0}" type="slidenum">
              <a:rPr lang="en-US" smtClean="0"/>
              <a:t>8</a:t>
            </a:fld>
            <a:endParaRPr lang="en-US"/>
          </a:p>
        </p:txBody>
      </p:sp>
    </p:spTree>
    <p:extLst>
      <p:ext uri="{BB962C8B-B14F-4D97-AF65-F5344CB8AC3E}">
        <p14:creationId xmlns:p14="http://schemas.microsoft.com/office/powerpoint/2010/main" val="156289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Emily Snyder so nicely put in her paper a few years ago, [read quote]</a:t>
            </a:r>
          </a:p>
        </p:txBody>
      </p:sp>
      <p:sp>
        <p:nvSpPr>
          <p:cNvPr id="4" name="Slide Number Placeholder 3"/>
          <p:cNvSpPr>
            <a:spLocks noGrp="1"/>
          </p:cNvSpPr>
          <p:nvPr>
            <p:ph type="sldNum" sz="quarter" idx="5"/>
          </p:nvPr>
        </p:nvSpPr>
        <p:spPr/>
        <p:txBody>
          <a:bodyPr/>
          <a:lstStyle/>
          <a:p>
            <a:fld id="{81370A8D-DD08-954C-8258-46604C837FE0}" type="slidenum">
              <a:rPr lang="en-US" smtClean="0"/>
              <a:t>9</a:t>
            </a:fld>
            <a:endParaRPr lang="en-US"/>
          </a:p>
        </p:txBody>
      </p:sp>
    </p:spTree>
    <p:extLst>
      <p:ext uri="{BB962C8B-B14F-4D97-AF65-F5344CB8AC3E}">
        <p14:creationId xmlns:p14="http://schemas.microsoft.com/office/powerpoint/2010/main" val="416196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74E8678-3D11-284B-B449-F64F40B3DFF1}"/>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70450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417C144-871D-AE46-8534-9B236256BA31}"/>
              </a:ext>
            </a:extLst>
          </p:cNvPr>
          <p:cNvSpPr>
            <a:spLocks noGrp="1"/>
          </p:cNvSpPr>
          <p:nvPr>
            <p:ph type="pic" sz="quarter" idx="16"/>
          </p:nvPr>
        </p:nvSpPr>
        <p:spPr>
          <a:xfrm>
            <a:off x="10057204" y="5008472"/>
            <a:ext cx="4263253" cy="4263244"/>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C417C144-871D-AE46-8534-9B236256BA31}"/>
              </a:ext>
            </a:extLst>
          </p:cNvPr>
          <p:cNvSpPr>
            <a:spLocks noGrp="1"/>
          </p:cNvSpPr>
          <p:nvPr>
            <p:ph type="pic" sz="quarter" idx="17"/>
          </p:nvPr>
        </p:nvSpPr>
        <p:spPr>
          <a:xfrm>
            <a:off x="16864277" y="5008472"/>
            <a:ext cx="4263253" cy="4263244"/>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3" name="Picture Placeholder 8">
            <a:extLst>
              <a:ext uri="{FF2B5EF4-FFF2-40B4-BE49-F238E27FC236}">
                <a16:creationId xmlns:a16="http://schemas.microsoft.com/office/drawing/2014/main" id="{C417C144-871D-AE46-8534-9B236256BA31}"/>
              </a:ext>
            </a:extLst>
          </p:cNvPr>
          <p:cNvSpPr>
            <a:spLocks noGrp="1"/>
          </p:cNvSpPr>
          <p:nvPr>
            <p:ph type="pic" sz="quarter" idx="15"/>
          </p:nvPr>
        </p:nvSpPr>
        <p:spPr>
          <a:xfrm>
            <a:off x="3290497" y="5008472"/>
            <a:ext cx="4263253" cy="4263244"/>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5" name="Date Placeholder 3">
            <a:extLst>
              <a:ext uri="{FF2B5EF4-FFF2-40B4-BE49-F238E27FC236}">
                <a16:creationId xmlns:a16="http://schemas.microsoft.com/office/drawing/2014/main" id="{49A1C228-0A6E-544F-8237-9F95B26CDF9E}"/>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414800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C417C144-871D-AE46-8534-9B236256BA31}"/>
              </a:ext>
            </a:extLst>
          </p:cNvPr>
          <p:cNvSpPr>
            <a:spLocks noGrp="1"/>
          </p:cNvSpPr>
          <p:nvPr>
            <p:ph type="pic" sz="quarter" idx="16"/>
          </p:nvPr>
        </p:nvSpPr>
        <p:spPr>
          <a:xfrm>
            <a:off x="10757176" y="5548276"/>
            <a:ext cx="2619454" cy="2619448"/>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C417C144-871D-AE46-8534-9B236256BA31}"/>
              </a:ext>
            </a:extLst>
          </p:cNvPr>
          <p:cNvSpPr>
            <a:spLocks noGrp="1"/>
          </p:cNvSpPr>
          <p:nvPr>
            <p:ph type="pic" sz="quarter" idx="17"/>
          </p:nvPr>
        </p:nvSpPr>
        <p:spPr>
          <a:xfrm>
            <a:off x="9501245" y="9842422"/>
            <a:ext cx="2619454" cy="2619448"/>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3" name="Picture Placeholder 8">
            <a:extLst>
              <a:ext uri="{FF2B5EF4-FFF2-40B4-BE49-F238E27FC236}">
                <a16:creationId xmlns:a16="http://schemas.microsoft.com/office/drawing/2014/main" id="{C417C144-871D-AE46-8534-9B236256BA31}"/>
              </a:ext>
            </a:extLst>
          </p:cNvPr>
          <p:cNvSpPr>
            <a:spLocks noGrp="1"/>
          </p:cNvSpPr>
          <p:nvPr>
            <p:ph type="pic" sz="quarter" idx="15"/>
          </p:nvPr>
        </p:nvSpPr>
        <p:spPr>
          <a:xfrm>
            <a:off x="9501245" y="1254132"/>
            <a:ext cx="2619454" cy="2619448"/>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5" name="Date Placeholder 3">
            <a:extLst>
              <a:ext uri="{FF2B5EF4-FFF2-40B4-BE49-F238E27FC236}">
                <a16:creationId xmlns:a16="http://schemas.microsoft.com/office/drawing/2014/main" id="{CF598B00-CDBF-AA49-A808-C4A1A22749C6}"/>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380300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1" y="2484732"/>
            <a:ext cx="12188827" cy="8746536"/>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C9247D38-29D1-174A-AD5C-EB9FB96A268F}"/>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3678543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6094410" y="0"/>
            <a:ext cx="6094413" cy="13716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BAF0AD3C-624C-4146-A218-EFCBE2D72BA8}"/>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34580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18283237" y="2"/>
            <a:ext cx="6094413" cy="13716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B9870BAA-C5FA-9248-BECB-49EDE86AC49B}"/>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88548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9259184" y="8661400"/>
            <a:ext cx="7571044" cy="50546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16830230" y="8661400"/>
            <a:ext cx="7547422" cy="50546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4" name="Date Placeholder 3">
            <a:extLst>
              <a:ext uri="{FF2B5EF4-FFF2-40B4-BE49-F238E27FC236}">
                <a16:creationId xmlns:a16="http://schemas.microsoft.com/office/drawing/2014/main" id="{1C84ADE9-4B80-A742-9781-AC667A192E4E}"/>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1606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7565127" y="8661400"/>
            <a:ext cx="7547422" cy="50546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8854" y="8661400"/>
            <a:ext cx="7547422" cy="50546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Tree>
    <p:extLst>
      <p:ext uri="{BB962C8B-B14F-4D97-AF65-F5344CB8AC3E}">
        <p14:creationId xmlns:p14="http://schemas.microsoft.com/office/powerpoint/2010/main" val="1839243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18"/>
          </p:nvPr>
        </p:nvSpPr>
        <p:spPr>
          <a:xfrm>
            <a:off x="10535479" y="6858000"/>
            <a:ext cx="13842172" cy="6858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8" name="Picture Placeholder 8">
            <a:extLst>
              <a:ext uri="{FF2B5EF4-FFF2-40B4-BE49-F238E27FC236}">
                <a16:creationId xmlns:a16="http://schemas.microsoft.com/office/drawing/2014/main" id="{3AF8D21A-6CCE-CD43-8AE8-35782B027FA3}"/>
              </a:ext>
            </a:extLst>
          </p:cNvPr>
          <p:cNvSpPr>
            <a:spLocks noGrp="1"/>
          </p:cNvSpPr>
          <p:nvPr>
            <p:ph type="pic" sz="quarter" idx="17"/>
          </p:nvPr>
        </p:nvSpPr>
        <p:spPr>
          <a:xfrm>
            <a:off x="1" y="0"/>
            <a:ext cx="10535478" cy="6858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4" name="Date Placeholder 3">
            <a:extLst>
              <a:ext uri="{FF2B5EF4-FFF2-40B4-BE49-F238E27FC236}">
                <a16:creationId xmlns:a16="http://schemas.microsoft.com/office/drawing/2014/main" id="{2384449C-6302-BC44-8070-1DE2B05A38BE}"/>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183612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4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18"/>
          </p:nvPr>
        </p:nvSpPr>
        <p:spPr>
          <a:xfrm>
            <a:off x="8125885" y="0"/>
            <a:ext cx="8125883" cy="13716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09320632-5499-4C47-865A-A1CD39CEC302}"/>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145977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5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20"/>
          </p:nvPr>
        </p:nvSpPr>
        <p:spPr>
          <a:xfrm>
            <a:off x="13842170" y="6858000"/>
            <a:ext cx="10535480" cy="6858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5" name="Picture Placeholder 8">
            <a:extLst>
              <a:ext uri="{FF2B5EF4-FFF2-40B4-BE49-F238E27FC236}">
                <a16:creationId xmlns:a16="http://schemas.microsoft.com/office/drawing/2014/main" id="{3AF8D21A-6CCE-CD43-8AE8-35782B027FA3}"/>
              </a:ext>
            </a:extLst>
          </p:cNvPr>
          <p:cNvSpPr>
            <a:spLocks noGrp="1"/>
          </p:cNvSpPr>
          <p:nvPr>
            <p:ph type="pic" sz="quarter" idx="19"/>
          </p:nvPr>
        </p:nvSpPr>
        <p:spPr>
          <a:xfrm>
            <a:off x="0" y="0"/>
            <a:ext cx="13842170" cy="6858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4" name="Date Placeholder 3">
            <a:extLst>
              <a:ext uri="{FF2B5EF4-FFF2-40B4-BE49-F238E27FC236}">
                <a16:creationId xmlns:a16="http://schemas.microsoft.com/office/drawing/2014/main" id="{84B5F30E-C9A4-854B-B2F0-39D0F91ADC97}"/>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386067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276644" y="-261256"/>
            <a:ext cx="24930938" cy="14238512"/>
          </a:xfrm>
          <a:prstGeom prst="rect">
            <a:avLst/>
          </a:prstGeom>
          <a:solidFill>
            <a:schemeClr val="bg1">
              <a:lumMod val="95000"/>
            </a:schemeClr>
          </a:solidFill>
        </p:spPr>
        <p:txBody>
          <a:bodyPr>
            <a:normAutofit/>
          </a:bodyPr>
          <a:lstStyle>
            <a:lvl1pPr>
              <a:defRPr sz="2101"/>
            </a:lvl1pPr>
          </a:lstStyle>
          <a:p>
            <a:r>
              <a:rPr lang="en-US"/>
              <a:t>Click icon to add picture</a:t>
            </a:r>
          </a:p>
        </p:txBody>
      </p:sp>
    </p:spTree>
    <p:extLst>
      <p:ext uri="{BB962C8B-B14F-4D97-AF65-F5344CB8AC3E}">
        <p14:creationId xmlns:p14="http://schemas.microsoft.com/office/powerpoint/2010/main" val="298051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6_Slide">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3AF8D21A-6CCE-CD43-8AE8-35782B027FA3}"/>
              </a:ext>
            </a:extLst>
          </p:cNvPr>
          <p:cNvSpPr>
            <a:spLocks noGrp="1"/>
          </p:cNvSpPr>
          <p:nvPr>
            <p:ph type="pic" sz="quarter" idx="21"/>
          </p:nvPr>
        </p:nvSpPr>
        <p:spPr>
          <a:xfrm>
            <a:off x="15867805" y="1231191"/>
            <a:ext cx="7357955" cy="562681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12" name="Picture Placeholder 8">
            <a:extLst>
              <a:ext uri="{FF2B5EF4-FFF2-40B4-BE49-F238E27FC236}">
                <a16:creationId xmlns:a16="http://schemas.microsoft.com/office/drawing/2014/main" id="{3AF8D21A-6CCE-CD43-8AE8-35782B027FA3}"/>
              </a:ext>
            </a:extLst>
          </p:cNvPr>
          <p:cNvSpPr>
            <a:spLocks noGrp="1"/>
          </p:cNvSpPr>
          <p:nvPr>
            <p:ph type="pic" sz="quarter" idx="22"/>
          </p:nvPr>
        </p:nvSpPr>
        <p:spPr>
          <a:xfrm>
            <a:off x="15867805" y="6858001"/>
            <a:ext cx="7357955" cy="562681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13" name="Picture Placeholder 8">
            <a:extLst>
              <a:ext uri="{FF2B5EF4-FFF2-40B4-BE49-F238E27FC236}">
                <a16:creationId xmlns:a16="http://schemas.microsoft.com/office/drawing/2014/main" id="{3AF8D21A-6CCE-CD43-8AE8-35782B027FA3}"/>
              </a:ext>
            </a:extLst>
          </p:cNvPr>
          <p:cNvSpPr>
            <a:spLocks noGrp="1"/>
          </p:cNvSpPr>
          <p:nvPr>
            <p:ph type="pic" sz="quarter" idx="23"/>
          </p:nvPr>
        </p:nvSpPr>
        <p:spPr>
          <a:xfrm>
            <a:off x="8509849" y="6858001"/>
            <a:ext cx="7357955" cy="562681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14" name="Picture Placeholder 8">
            <a:extLst>
              <a:ext uri="{FF2B5EF4-FFF2-40B4-BE49-F238E27FC236}">
                <a16:creationId xmlns:a16="http://schemas.microsoft.com/office/drawing/2014/main" id="{3AF8D21A-6CCE-CD43-8AE8-35782B027FA3}"/>
              </a:ext>
            </a:extLst>
          </p:cNvPr>
          <p:cNvSpPr>
            <a:spLocks noGrp="1"/>
          </p:cNvSpPr>
          <p:nvPr>
            <p:ph type="pic" sz="quarter" idx="24"/>
          </p:nvPr>
        </p:nvSpPr>
        <p:spPr>
          <a:xfrm>
            <a:off x="1151892" y="6858001"/>
            <a:ext cx="7357955" cy="562681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20"/>
          </p:nvPr>
        </p:nvSpPr>
        <p:spPr>
          <a:xfrm>
            <a:off x="8509849" y="1231191"/>
            <a:ext cx="7357955" cy="562681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7" name="Date Placeholder 3">
            <a:extLst>
              <a:ext uri="{FF2B5EF4-FFF2-40B4-BE49-F238E27FC236}">
                <a16:creationId xmlns:a16="http://schemas.microsoft.com/office/drawing/2014/main" id="{722BE983-5A26-3341-9C65-97280C6FAAEA}"/>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590457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7_Slide">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3AF8D21A-6CCE-CD43-8AE8-35782B027FA3}"/>
              </a:ext>
            </a:extLst>
          </p:cNvPr>
          <p:cNvSpPr>
            <a:spLocks noGrp="1"/>
          </p:cNvSpPr>
          <p:nvPr>
            <p:ph type="pic" sz="quarter" idx="24"/>
          </p:nvPr>
        </p:nvSpPr>
        <p:spPr>
          <a:xfrm>
            <a:off x="10445261" y="0"/>
            <a:ext cx="10832122" cy="13716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01D0E68D-FD05-2D4C-88A2-BDF148E46C2A}"/>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285312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8_Slide">
    <p:spTree>
      <p:nvGrpSpPr>
        <p:cNvPr id="1" name=""/>
        <p:cNvGrpSpPr/>
        <p:nvPr/>
      </p:nvGrpSpPr>
      <p:grpSpPr>
        <a:xfrm>
          <a:off x="0" y="0"/>
          <a:ext cx="0" cy="0"/>
          <a:chOff x="0" y="0"/>
          <a:chExt cx="0" cy="0"/>
        </a:xfrm>
      </p:grpSpPr>
      <p:sp>
        <p:nvSpPr>
          <p:cNvPr id="4" name="Freeform 31">
            <a:extLst>
              <a:ext uri="{FF2B5EF4-FFF2-40B4-BE49-F238E27FC236}">
                <a16:creationId xmlns:a16="http://schemas.microsoft.com/office/drawing/2014/main" id="{090B5575-571E-0742-A6AE-80FF35BF3EB1}"/>
              </a:ext>
            </a:extLst>
          </p:cNvPr>
          <p:cNvSpPr>
            <a:spLocks noGrp="1"/>
          </p:cNvSpPr>
          <p:nvPr>
            <p:ph type="pic" sz="quarter" idx="14"/>
          </p:nvPr>
        </p:nvSpPr>
        <p:spPr>
          <a:xfrm>
            <a:off x="18170742" y="2171182"/>
            <a:ext cx="4353568" cy="9401268"/>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2101"/>
            </a:lvl1pPr>
          </a:lstStyle>
          <a:p>
            <a:r>
              <a:rPr lang="en-US"/>
              <a:t>Click icon to add picture</a:t>
            </a:r>
            <a:endParaRPr lang="en-US" dirty="0"/>
          </a:p>
        </p:txBody>
      </p:sp>
      <p:sp>
        <p:nvSpPr>
          <p:cNvPr id="3" name="Date Placeholder 3">
            <a:extLst>
              <a:ext uri="{FF2B5EF4-FFF2-40B4-BE49-F238E27FC236}">
                <a16:creationId xmlns:a16="http://schemas.microsoft.com/office/drawing/2014/main" id="{AE8AEE78-E146-6A49-9D0E-A187BE3D46A0}"/>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27795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9_Slide">
    <p:spTree>
      <p:nvGrpSpPr>
        <p:cNvPr id="1" name=""/>
        <p:cNvGrpSpPr/>
        <p:nvPr/>
      </p:nvGrpSpPr>
      <p:grpSpPr>
        <a:xfrm>
          <a:off x="0" y="0"/>
          <a:ext cx="0" cy="0"/>
          <a:chOff x="0" y="0"/>
          <a:chExt cx="0" cy="0"/>
        </a:xfrm>
      </p:grpSpPr>
      <p:sp>
        <p:nvSpPr>
          <p:cNvPr id="6" name="Freeform 31">
            <a:extLst>
              <a:ext uri="{FF2B5EF4-FFF2-40B4-BE49-F238E27FC236}">
                <a16:creationId xmlns:a16="http://schemas.microsoft.com/office/drawing/2014/main" id="{090B5575-571E-0742-A6AE-80FF35BF3EB1}"/>
              </a:ext>
            </a:extLst>
          </p:cNvPr>
          <p:cNvSpPr>
            <a:spLocks noGrp="1"/>
          </p:cNvSpPr>
          <p:nvPr>
            <p:ph type="pic" sz="quarter" idx="15"/>
          </p:nvPr>
        </p:nvSpPr>
        <p:spPr>
          <a:xfrm>
            <a:off x="13960425" y="1699860"/>
            <a:ext cx="4781287" cy="10310364"/>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2101"/>
            </a:lvl1pPr>
          </a:lstStyle>
          <a:p>
            <a:r>
              <a:rPr lang="en-US"/>
              <a:t>Click icon to add picture</a:t>
            </a:r>
            <a:endParaRPr lang="en-US" dirty="0"/>
          </a:p>
        </p:txBody>
      </p:sp>
      <p:sp>
        <p:nvSpPr>
          <p:cNvPr id="4" name="Freeform 31">
            <a:extLst>
              <a:ext uri="{FF2B5EF4-FFF2-40B4-BE49-F238E27FC236}">
                <a16:creationId xmlns:a16="http://schemas.microsoft.com/office/drawing/2014/main" id="{090B5575-571E-0742-A6AE-80FF35BF3EB1}"/>
              </a:ext>
            </a:extLst>
          </p:cNvPr>
          <p:cNvSpPr>
            <a:spLocks noGrp="1"/>
          </p:cNvSpPr>
          <p:nvPr>
            <p:ph type="pic" sz="quarter" idx="14"/>
          </p:nvPr>
        </p:nvSpPr>
        <p:spPr>
          <a:xfrm>
            <a:off x="17595120" y="2171180"/>
            <a:ext cx="4353568" cy="9401268"/>
          </a:xfrm>
          <a:custGeom>
            <a:avLst/>
            <a:gdLst>
              <a:gd name="connsiteX0" fmla="*/ 646380 w 5264340"/>
              <a:gd name="connsiteY0" fmla="*/ 0 h 11126596"/>
              <a:gd name="connsiteX1" fmla="*/ 1063726 w 5264340"/>
              <a:gd name="connsiteY1" fmla="*/ 0 h 11126596"/>
              <a:gd name="connsiteX2" fmla="*/ 1143463 w 5264340"/>
              <a:gd name="connsiteY2" fmla="*/ 21612 h 11126596"/>
              <a:gd name="connsiteX3" fmla="*/ 1170607 w 5264340"/>
              <a:gd name="connsiteY3" fmla="*/ 96421 h 11126596"/>
              <a:gd name="connsiteX4" fmla="*/ 1538755 w 5264340"/>
              <a:gd name="connsiteY4" fmla="*/ 422256 h 11126596"/>
              <a:gd name="connsiteX5" fmla="*/ 3732371 w 5264340"/>
              <a:gd name="connsiteY5" fmla="*/ 422256 h 11126596"/>
              <a:gd name="connsiteX6" fmla="*/ 4098822 w 5264340"/>
              <a:gd name="connsiteY6" fmla="*/ 96421 h 11126596"/>
              <a:gd name="connsiteX7" fmla="*/ 4125967 w 5264340"/>
              <a:gd name="connsiteY7" fmla="*/ 21612 h 11126596"/>
              <a:gd name="connsiteX8" fmla="*/ 4207400 w 5264340"/>
              <a:gd name="connsiteY8" fmla="*/ 0 h 11126596"/>
              <a:gd name="connsiteX9" fmla="*/ 4623051 w 5264340"/>
              <a:gd name="connsiteY9" fmla="*/ 0 h 11126596"/>
              <a:gd name="connsiteX10" fmla="*/ 5264340 w 5264340"/>
              <a:gd name="connsiteY10" fmla="*/ 646683 h 11126596"/>
              <a:gd name="connsiteX11" fmla="*/ 5264340 w 5264340"/>
              <a:gd name="connsiteY11" fmla="*/ 718167 h 11126596"/>
              <a:gd name="connsiteX12" fmla="*/ 5264340 w 5264340"/>
              <a:gd name="connsiteY12" fmla="*/ 6234086 h 11126596"/>
              <a:gd name="connsiteX13" fmla="*/ 5264340 w 5264340"/>
              <a:gd name="connsiteY13" fmla="*/ 6423602 h 11126596"/>
              <a:gd name="connsiteX14" fmla="*/ 5264340 w 5264340"/>
              <a:gd name="connsiteY14" fmla="*/ 10408429 h 11126596"/>
              <a:gd name="connsiteX15" fmla="*/ 5264340 w 5264340"/>
              <a:gd name="connsiteY15" fmla="*/ 10479914 h 11126596"/>
              <a:gd name="connsiteX16" fmla="*/ 4623051 w 5264340"/>
              <a:gd name="connsiteY16" fmla="*/ 11126596 h 11126596"/>
              <a:gd name="connsiteX17" fmla="*/ 646380 w 5264340"/>
              <a:gd name="connsiteY17" fmla="*/ 11126596 h 11126596"/>
              <a:gd name="connsiteX18" fmla="*/ 1697 w 5264340"/>
              <a:gd name="connsiteY18" fmla="*/ 10479914 h 11126596"/>
              <a:gd name="connsiteX19" fmla="*/ 0 w 5264340"/>
              <a:gd name="connsiteY19" fmla="*/ 10408429 h 11126596"/>
              <a:gd name="connsiteX20" fmla="*/ 0 w 5264340"/>
              <a:gd name="connsiteY20" fmla="*/ 6423602 h 11126596"/>
              <a:gd name="connsiteX21" fmla="*/ 0 w 5264340"/>
              <a:gd name="connsiteY21" fmla="*/ 6234086 h 11126596"/>
              <a:gd name="connsiteX22" fmla="*/ 0 w 5264340"/>
              <a:gd name="connsiteY22" fmla="*/ 718167 h 11126596"/>
              <a:gd name="connsiteX23" fmla="*/ 1697 w 5264340"/>
              <a:gd name="connsiteY23" fmla="*/ 646683 h 11126596"/>
              <a:gd name="connsiteX24" fmla="*/ 646380 w 5264340"/>
              <a:gd name="connsiteY24" fmla="*/ 0 h 1112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4340" h="11126596">
                <a:moveTo>
                  <a:pt x="646380" y="0"/>
                </a:moveTo>
                <a:lnTo>
                  <a:pt x="1063726" y="0"/>
                </a:lnTo>
                <a:cubicBezTo>
                  <a:pt x="1109533" y="0"/>
                  <a:pt x="1128194" y="6650"/>
                  <a:pt x="1143463" y="21612"/>
                </a:cubicBezTo>
                <a:cubicBezTo>
                  <a:pt x="1160428" y="38236"/>
                  <a:pt x="1170607" y="58185"/>
                  <a:pt x="1170607" y="96421"/>
                </a:cubicBezTo>
                <a:cubicBezTo>
                  <a:pt x="1170607" y="304224"/>
                  <a:pt x="1299544" y="422256"/>
                  <a:pt x="1538755" y="422256"/>
                </a:cubicBezTo>
                <a:lnTo>
                  <a:pt x="3732371" y="422256"/>
                </a:lnTo>
                <a:cubicBezTo>
                  <a:pt x="3969886" y="422256"/>
                  <a:pt x="4098822" y="304224"/>
                  <a:pt x="4098822" y="96421"/>
                </a:cubicBezTo>
                <a:cubicBezTo>
                  <a:pt x="4098822" y="58185"/>
                  <a:pt x="4109002" y="38236"/>
                  <a:pt x="4125967" y="21612"/>
                </a:cubicBezTo>
                <a:cubicBezTo>
                  <a:pt x="4141236" y="6650"/>
                  <a:pt x="4159898" y="0"/>
                  <a:pt x="4207400" y="0"/>
                </a:cubicBezTo>
                <a:lnTo>
                  <a:pt x="4623051" y="0"/>
                </a:lnTo>
                <a:cubicBezTo>
                  <a:pt x="5033612" y="0"/>
                  <a:pt x="5264340" y="204478"/>
                  <a:pt x="5264340" y="646683"/>
                </a:cubicBezTo>
                <a:cubicBezTo>
                  <a:pt x="5264340" y="658320"/>
                  <a:pt x="5264340" y="706530"/>
                  <a:pt x="5264340" y="718167"/>
                </a:cubicBezTo>
                <a:lnTo>
                  <a:pt x="5264340" y="6234086"/>
                </a:lnTo>
                <a:lnTo>
                  <a:pt x="5264340" y="6423602"/>
                </a:lnTo>
                <a:lnTo>
                  <a:pt x="5264340" y="10408429"/>
                </a:lnTo>
                <a:cubicBezTo>
                  <a:pt x="5264340" y="10420066"/>
                  <a:pt x="5264340" y="10468277"/>
                  <a:pt x="5264340" y="10479914"/>
                </a:cubicBezTo>
                <a:cubicBezTo>
                  <a:pt x="5264340" y="10922118"/>
                  <a:pt x="5033612" y="11126596"/>
                  <a:pt x="4623051" y="11126596"/>
                </a:cubicBezTo>
                <a:lnTo>
                  <a:pt x="646380" y="11126596"/>
                </a:lnTo>
                <a:cubicBezTo>
                  <a:pt x="237515" y="11126596"/>
                  <a:pt x="1697" y="10922118"/>
                  <a:pt x="1697" y="10479914"/>
                </a:cubicBezTo>
                <a:cubicBezTo>
                  <a:pt x="1697" y="10468277"/>
                  <a:pt x="0" y="10420066"/>
                  <a:pt x="0" y="10408429"/>
                </a:cubicBezTo>
                <a:lnTo>
                  <a:pt x="0" y="6423602"/>
                </a:lnTo>
                <a:lnTo>
                  <a:pt x="0" y="6234086"/>
                </a:lnTo>
                <a:lnTo>
                  <a:pt x="0" y="718167"/>
                </a:lnTo>
                <a:cubicBezTo>
                  <a:pt x="0" y="706530"/>
                  <a:pt x="1697" y="658320"/>
                  <a:pt x="1697" y="646683"/>
                </a:cubicBezTo>
                <a:cubicBezTo>
                  <a:pt x="1697" y="204478"/>
                  <a:pt x="237515" y="0"/>
                  <a:pt x="646380" y="0"/>
                </a:cubicBezTo>
                <a:close/>
              </a:path>
            </a:pathLst>
          </a:custGeom>
          <a:solidFill>
            <a:schemeClr val="bg1">
              <a:lumMod val="95000"/>
            </a:schemeClr>
          </a:solidFill>
        </p:spPr>
        <p:txBody>
          <a:bodyPr wrap="square">
            <a:noAutofit/>
          </a:bodyPr>
          <a:lstStyle>
            <a:lvl1pPr>
              <a:defRPr sz="2101"/>
            </a:lvl1pPr>
          </a:lstStyle>
          <a:p>
            <a:r>
              <a:rPr lang="en-US"/>
              <a:t>Click icon to add picture</a:t>
            </a:r>
            <a:endParaRPr lang="en-US" dirty="0"/>
          </a:p>
        </p:txBody>
      </p:sp>
      <p:sp>
        <p:nvSpPr>
          <p:cNvPr id="5" name="Date Placeholder 3">
            <a:extLst>
              <a:ext uri="{FF2B5EF4-FFF2-40B4-BE49-F238E27FC236}">
                <a16:creationId xmlns:a16="http://schemas.microsoft.com/office/drawing/2014/main" id="{5394FCB7-75A9-B041-8E5D-D8A8A581DEEE}"/>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66995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0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24"/>
          </p:nvPr>
        </p:nvSpPr>
        <p:spPr>
          <a:xfrm>
            <a:off x="8251467" y="4752794"/>
            <a:ext cx="7833398" cy="103933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814E2C1F-9716-A047-91E1-FABD24E244E7}"/>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878086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1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417C144-871D-AE46-8534-9B236256BA31}"/>
              </a:ext>
            </a:extLst>
          </p:cNvPr>
          <p:cNvSpPr>
            <a:spLocks noGrp="1"/>
          </p:cNvSpPr>
          <p:nvPr>
            <p:ph type="pic" sz="quarter" idx="15"/>
          </p:nvPr>
        </p:nvSpPr>
        <p:spPr>
          <a:xfrm>
            <a:off x="-4242059" y="-1361892"/>
            <a:ext cx="16439822" cy="16439784"/>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Tree>
    <p:extLst>
      <p:ext uri="{BB962C8B-B14F-4D97-AF65-F5344CB8AC3E}">
        <p14:creationId xmlns:p14="http://schemas.microsoft.com/office/powerpoint/2010/main" val="1957091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2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417C144-871D-AE46-8534-9B236256BA31}"/>
              </a:ext>
            </a:extLst>
          </p:cNvPr>
          <p:cNvSpPr>
            <a:spLocks noGrp="1"/>
          </p:cNvSpPr>
          <p:nvPr>
            <p:ph type="pic" sz="quarter" idx="15"/>
          </p:nvPr>
        </p:nvSpPr>
        <p:spPr>
          <a:xfrm>
            <a:off x="12179887" y="-1361892"/>
            <a:ext cx="16439822" cy="16439784"/>
          </a:xfrm>
          <a:prstGeom prst="ellipse">
            <a:avLst/>
          </a:prstGeom>
          <a:solidFill>
            <a:schemeClr val="bg1">
              <a:lumMod val="95000"/>
            </a:schemeClr>
          </a:solidFill>
        </p:spPr>
        <p:txBody>
          <a:bodyPr>
            <a:normAutofit/>
          </a:bodyPr>
          <a:lstStyle>
            <a:lvl1pPr>
              <a:defRPr sz="2101"/>
            </a:lvl1pPr>
          </a:lstStyle>
          <a:p>
            <a:r>
              <a:rPr lang="en-US"/>
              <a:t>Click icon to add picture</a:t>
            </a:r>
            <a:endParaRPr lang="en-US" dirty="0"/>
          </a:p>
        </p:txBody>
      </p:sp>
      <p:sp>
        <p:nvSpPr>
          <p:cNvPr id="3" name="Date Placeholder 3">
            <a:extLst>
              <a:ext uri="{FF2B5EF4-FFF2-40B4-BE49-F238E27FC236}">
                <a16:creationId xmlns:a16="http://schemas.microsoft.com/office/drawing/2014/main" id="{5C633BF2-1B98-154B-B538-3EFE986B8BDD}"/>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704880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E69B-7896-9347-8CDC-CDF68C7EE21D}"/>
              </a:ext>
            </a:extLst>
          </p:cNvPr>
          <p:cNvSpPr>
            <a:spLocks noGrp="1"/>
          </p:cNvSpPr>
          <p:nvPr>
            <p:ph type="ctrTitle"/>
          </p:nvPr>
        </p:nvSpPr>
        <p:spPr>
          <a:xfrm>
            <a:off x="3047206" y="2244726"/>
            <a:ext cx="18283238" cy="4775200"/>
          </a:xfrm>
        </p:spPr>
        <p:txBody>
          <a:bodyPr anchor="b"/>
          <a:lstStyle>
            <a:lvl1pPr algn="ctr">
              <a:defRPr sz="11997" b="0" i="0">
                <a:latin typeface="Montserrat Medium"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D38F24F4-9331-8949-83F7-D4008160CFB7}"/>
              </a:ext>
            </a:extLst>
          </p:cNvPr>
          <p:cNvSpPr>
            <a:spLocks noGrp="1"/>
          </p:cNvSpPr>
          <p:nvPr>
            <p:ph type="subTitle" idx="1"/>
          </p:nvPr>
        </p:nvSpPr>
        <p:spPr>
          <a:xfrm>
            <a:off x="3047206" y="7204076"/>
            <a:ext cx="18283238" cy="3311524"/>
          </a:xfrm>
        </p:spPr>
        <p:txBody>
          <a:bodyPr/>
          <a:lstStyle>
            <a:lvl1pPr marL="0" indent="0" algn="ctr">
              <a:buNone/>
              <a:defRPr sz="4799" b="0" i="0">
                <a:latin typeface="Montserrat Light" pitchFamily="2" charset="77"/>
              </a:defRPr>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dirty="0"/>
              <a:t>Click to edit Master subtitle style</a:t>
            </a:r>
          </a:p>
        </p:txBody>
      </p:sp>
      <p:sp>
        <p:nvSpPr>
          <p:cNvPr id="4" name="Date Placeholder 3">
            <a:extLst>
              <a:ext uri="{FF2B5EF4-FFF2-40B4-BE49-F238E27FC236}">
                <a16:creationId xmlns:a16="http://schemas.microsoft.com/office/drawing/2014/main" id="{DF60B264-F315-A844-9E78-76D921124D2A}"/>
              </a:ext>
            </a:extLst>
          </p:cNvPr>
          <p:cNvSpPr>
            <a:spLocks noGrp="1"/>
          </p:cNvSpPr>
          <p:nvPr>
            <p:ph type="dt" sz="half" idx="10"/>
          </p:nvPr>
        </p:nvSpPr>
        <p:spPr/>
        <p:txBody>
          <a:bodyPr/>
          <a:lstStyle/>
          <a:p>
            <a:r>
              <a:rPr lang="en-US" dirty="0"/>
              <a:t>&lt;#&gt;</a:t>
            </a:r>
          </a:p>
        </p:txBody>
      </p:sp>
    </p:spTree>
    <p:extLst>
      <p:ext uri="{BB962C8B-B14F-4D97-AF65-F5344CB8AC3E}">
        <p14:creationId xmlns:p14="http://schemas.microsoft.com/office/powerpoint/2010/main" val="64475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30B-2FF0-9C44-90D9-20A43AA9C08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DF89CA2-C5AE-1743-A74D-C2FE50B7FD4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1303CD5-F8F7-2D40-86D8-4A8DCA494987}"/>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57126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276644" y="-261255"/>
            <a:ext cx="24930938" cy="9004778"/>
          </a:xfrm>
          <a:prstGeom prst="rect">
            <a:avLst/>
          </a:prstGeom>
          <a:solidFill>
            <a:schemeClr val="bg1">
              <a:lumMod val="95000"/>
            </a:schemeClr>
          </a:solidFill>
        </p:spPr>
        <p:txBody>
          <a:bodyPr>
            <a:normAutofit/>
          </a:bodyPr>
          <a:lstStyle>
            <a:lvl1pPr>
              <a:defRPr sz="2101"/>
            </a:lvl1pPr>
          </a:lstStyle>
          <a:p>
            <a:r>
              <a:rPr lang="en-US"/>
              <a:t>Click icon to add picture</a:t>
            </a:r>
          </a:p>
        </p:txBody>
      </p:sp>
    </p:spTree>
    <p:extLst>
      <p:ext uri="{BB962C8B-B14F-4D97-AF65-F5344CB8AC3E}">
        <p14:creationId xmlns:p14="http://schemas.microsoft.com/office/powerpoint/2010/main" val="161406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1246862" y="0"/>
            <a:ext cx="13130788" cy="13716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E31A745A-39A4-0040-B4A7-52D31340716F}"/>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64366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2223876" y="2572077"/>
            <a:ext cx="10821063" cy="541481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F7FCBF13-BC7D-8743-8CE4-EC7CDDF4F2E7}"/>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132792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1" y="2"/>
            <a:ext cx="13130786" cy="13716000"/>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3C32AFEB-9424-9F48-B5EF-6BB8DF3105C6}"/>
              </a:ext>
            </a:extLst>
          </p:cNvPr>
          <p:cNvSpPr>
            <a:spLocks noGrp="1"/>
          </p:cNvSpPr>
          <p:nvPr>
            <p:ph type="dt" sz="half" idx="2"/>
          </p:nvPr>
        </p:nvSpPr>
        <p:spPr>
          <a:xfrm>
            <a:off x="18135164" y="12541253"/>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r>
              <a:rPr lang="en-US"/>
              <a:t>&lt;#&gt;</a:t>
            </a:r>
            <a:endParaRPr lang="en-US" dirty="0"/>
          </a:p>
        </p:txBody>
      </p:sp>
    </p:spTree>
    <p:extLst>
      <p:ext uri="{BB962C8B-B14F-4D97-AF65-F5344CB8AC3E}">
        <p14:creationId xmlns:p14="http://schemas.microsoft.com/office/powerpoint/2010/main" val="212942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F6B087BF-5F2B-4144-9B3A-1C9DA1B453EB}"/>
              </a:ext>
            </a:extLst>
          </p:cNvPr>
          <p:cNvSpPr>
            <a:spLocks noGrp="1"/>
          </p:cNvSpPr>
          <p:nvPr>
            <p:ph type="pic" sz="quarter" idx="15"/>
          </p:nvPr>
        </p:nvSpPr>
        <p:spPr>
          <a:xfrm>
            <a:off x="-276644" y="-261255"/>
            <a:ext cx="24930938" cy="10345058"/>
          </a:xfrm>
          <a:prstGeom prst="rect">
            <a:avLst/>
          </a:prstGeom>
          <a:solidFill>
            <a:schemeClr val="bg1">
              <a:lumMod val="95000"/>
            </a:schemeClr>
          </a:solidFill>
        </p:spPr>
        <p:txBody>
          <a:bodyPr>
            <a:normAutofit/>
          </a:bodyPr>
          <a:lstStyle>
            <a:lvl1pPr>
              <a:defRPr sz="2101"/>
            </a:lvl1pPr>
          </a:lstStyle>
          <a:p>
            <a:r>
              <a:rPr lang="en-US"/>
              <a:t>Click icon to add picture</a:t>
            </a:r>
          </a:p>
        </p:txBody>
      </p:sp>
    </p:spTree>
    <p:extLst>
      <p:ext uri="{BB962C8B-B14F-4D97-AF65-F5344CB8AC3E}">
        <p14:creationId xmlns:p14="http://schemas.microsoft.com/office/powerpoint/2010/main" val="86953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3AF8D21A-6CCE-CD43-8AE8-35782B027FA3}"/>
              </a:ext>
            </a:extLst>
          </p:cNvPr>
          <p:cNvSpPr>
            <a:spLocks noGrp="1"/>
          </p:cNvSpPr>
          <p:nvPr>
            <p:ph type="pic" sz="quarter" idx="15"/>
          </p:nvPr>
        </p:nvSpPr>
        <p:spPr>
          <a:xfrm>
            <a:off x="4982348" y="7561384"/>
            <a:ext cx="4720122" cy="3836628"/>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9964699" y="7561384"/>
            <a:ext cx="4720122" cy="3836628"/>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2" name="Picture Placeholder 8">
            <a:extLst>
              <a:ext uri="{FF2B5EF4-FFF2-40B4-BE49-F238E27FC236}">
                <a16:creationId xmlns:a16="http://schemas.microsoft.com/office/drawing/2014/main" id="{3AF8D21A-6CCE-CD43-8AE8-35782B027FA3}"/>
              </a:ext>
            </a:extLst>
          </p:cNvPr>
          <p:cNvSpPr>
            <a:spLocks noGrp="1"/>
          </p:cNvSpPr>
          <p:nvPr>
            <p:ph type="pic" sz="quarter" idx="14"/>
          </p:nvPr>
        </p:nvSpPr>
        <p:spPr>
          <a:xfrm>
            <a:off x="0" y="7561384"/>
            <a:ext cx="4720122" cy="3836628"/>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5" name="Date Placeholder 3">
            <a:extLst>
              <a:ext uri="{FF2B5EF4-FFF2-40B4-BE49-F238E27FC236}">
                <a16:creationId xmlns:a16="http://schemas.microsoft.com/office/drawing/2014/main" id="{9E466ADB-2A4C-F546-84FA-D3CD07B9523F}"/>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256586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Slid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AF8D21A-6CCE-CD43-8AE8-35782B027FA3}"/>
              </a:ext>
            </a:extLst>
          </p:cNvPr>
          <p:cNvSpPr>
            <a:spLocks noGrp="1"/>
          </p:cNvSpPr>
          <p:nvPr>
            <p:ph type="pic" sz="quarter" idx="16"/>
          </p:nvPr>
        </p:nvSpPr>
        <p:spPr>
          <a:xfrm>
            <a:off x="1" y="2911591"/>
            <a:ext cx="14556618" cy="9185482"/>
          </a:xfrm>
          <a:prstGeom prst="rect">
            <a:avLst/>
          </a:prstGeom>
          <a:solidFill>
            <a:schemeClr val="bg1">
              <a:lumMod val="95000"/>
            </a:schemeClr>
          </a:solidFill>
        </p:spPr>
        <p:txBody>
          <a:bodyPr>
            <a:normAutofit/>
          </a:bodyPr>
          <a:lstStyle>
            <a:lvl1pPr>
              <a:defRPr sz="2101"/>
            </a:lvl1pPr>
          </a:lstStyle>
          <a:p>
            <a:r>
              <a:rPr lang="en-US"/>
              <a:t>Click icon to add picture</a:t>
            </a:r>
          </a:p>
        </p:txBody>
      </p:sp>
      <p:sp>
        <p:nvSpPr>
          <p:cNvPr id="3" name="Date Placeholder 3">
            <a:extLst>
              <a:ext uri="{FF2B5EF4-FFF2-40B4-BE49-F238E27FC236}">
                <a16:creationId xmlns:a16="http://schemas.microsoft.com/office/drawing/2014/main" id="{6747C243-5994-0441-B49E-92BEF927AC62}"/>
              </a:ext>
            </a:extLst>
          </p:cNvPr>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Tree>
    <p:extLst>
      <p:ext uri="{BB962C8B-B14F-4D97-AF65-F5344CB8AC3E}">
        <p14:creationId xmlns:p14="http://schemas.microsoft.com/office/powerpoint/2010/main" val="38166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5" y="730253"/>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5"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5964" y="12712703"/>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r>
              <a:rPr lang="en-US" dirty="0"/>
              <a:t>&lt;#&gt;</a:t>
            </a:r>
          </a:p>
        </p:txBody>
      </p:sp>
      <p:sp>
        <p:nvSpPr>
          <p:cNvPr id="7" name="TextBox 6">
            <a:extLst>
              <a:ext uri="{FF2B5EF4-FFF2-40B4-BE49-F238E27FC236}">
                <a16:creationId xmlns:a16="http://schemas.microsoft.com/office/drawing/2014/main" id="{6510EC9C-7AA6-034B-8A74-39E46AF9908C}"/>
              </a:ext>
            </a:extLst>
          </p:cNvPr>
          <p:cNvSpPr txBox="1"/>
          <p:nvPr/>
        </p:nvSpPr>
        <p:spPr>
          <a:xfrm>
            <a:off x="23660949" y="610543"/>
            <a:ext cx="826019" cy="492358"/>
          </a:xfrm>
          <a:prstGeom prst="rect">
            <a:avLst/>
          </a:prstGeom>
          <a:noFill/>
        </p:spPr>
        <p:txBody>
          <a:bodyPr wrap="none" lIns="182796" tIns="91398" rIns="182796" bIns="91398" rtlCol="0">
            <a:spAutoFit/>
          </a:bodyPr>
          <a:lstStyle/>
          <a:p>
            <a:pPr algn="ctr"/>
            <a:fld id="{260E2A6B-A809-4840-BF14-8648BC0BDF87}" type="slidenum">
              <a:rPr lang="id-ID" sz="2000" b="0" i="0" smtClean="0">
                <a:solidFill>
                  <a:schemeClr val="bg1"/>
                </a:solidFill>
                <a:latin typeface="Roboto" panose="02000000000000000000" pitchFamily="2" charset="0"/>
                <a:ea typeface="Roboto" panose="02000000000000000000" pitchFamily="2" charset="0"/>
                <a:cs typeface="Montserrat" charset="0"/>
              </a:rPr>
              <a:pPr algn="ctr"/>
              <a:t>‹#›</a:t>
            </a:fld>
            <a:r>
              <a:rPr lang="id-ID" sz="2000" b="1" i="0" dirty="0">
                <a:solidFill>
                  <a:schemeClr val="bg1"/>
                </a:solidFill>
                <a:latin typeface="Montserrat" charset="0"/>
                <a:ea typeface="Montserrat" charset="0"/>
                <a:cs typeface="Montserrat" charset="0"/>
              </a:rPr>
              <a:t>  </a:t>
            </a:r>
          </a:p>
        </p:txBody>
      </p:sp>
    </p:spTree>
    <p:extLst>
      <p:ext uri="{BB962C8B-B14F-4D97-AF65-F5344CB8AC3E}">
        <p14:creationId xmlns:p14="http://schemas.microsoft.com/office/powerpoint/2010/main" val="35292033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hf hdr="0" ftr="0" dt="0"/>
  <p:txStyles>
    <p:titleStyle>
      <a:lvl1pPr algn="l" defTabSz="1827887" rtl="0" eaLnBrk="1" latinLnBrk="0" hangingPunct="1">
        <a:lnSpc>
          <a:spcPct val="90000"/>
        </a:lnSpc>
        <a:spcBef>
          <a:spcPct val="0"/>
        </a:spcBef>
        <a:buNone/>
        <a:defRPr sz="8796" kern="1200">
          <a:solidFill>
            <a:schemeClr val="tx1"/>
          </a:solidFill>
          <a:latin typeface="+mj-lt"/>
          <a:ea typeface="+mj-ea"/>
          <a:cs typeface="+mj-cs"/>
        </a:defRPr>
      </a:lvl1pPr>
    </p:titleStyle>
    <p:bodyStyle>
      <a:lvl1pPr marL="0" indent="0" algn="l" defTabSz="1827887"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3943" indent="0" algn="l" defTabSz="1827887"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7887" indent="0" algn="l" defTabSz="1827887"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1828" indent="0" algn="l" defTabSz="1827887"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5772" indent="0" algn="l" defTabSz="1827887"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6687" indent="-456972" algn="l" defTabSz="1827887"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0628" indent="-456972" algn="l" defTabSz="1827887"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4572" indent="-456972" algn="l" defTabSz="1827887"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68515" indent="-456972" algn="l" defTabSz="1827887"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7887" rtl="0" eaLnBrk="1" latinLnBrk="0" hangingPunct="1">
        <a:defRPr sz="3599" kern="1200">
          <a:solidFill>
            <a:schemeClr val="tx1"/>
          </a:solidFill>
          <a:latin typeface="+mn-lt"/>
          <a:ea typeface="+mn-ea"/>
          <a:cs typeface="+mn-cs"/>
        </a:defRPr>
      </a:lvl1pPr>
      <a:lvl2pPr marL="913943" algn="l" defTabSz="1827887" rtl="0" eaLnBrk="1" latinLnBrk="0" hangingPunct="1">
        <a:defRPr sz="3599" kern="1200">
          <a:solidFill>
            <a:schemeClr val="tx1"/>
          </a:solidFill>
          <a:latin typeface="+mn-lt"/>
          <a:ea typeface="+mn-ea"/>
          <a:cs typeface="+mn-cs"/>
        </a:defRPr>
      </a:lvl2pPr>
      <a:lvl3pPr marL="1827887" algn="l" defTabSz="1827887" rtl="0" eaLnBrk="1" latinLnBrk="0" hangingPunct="1">
        <a:defRPr sz="3599" kern="1200">
          <a:solidFill>
            <a:schemeClr val="tx1"/>
          </a:solidFill>
          <a:latin typeface="+mn-lt"/>
          <a:ea typeface="+mn-ea"/>
          <a:cs typeface="+mn-cs"/>
        </a:defRPr>
      </a:lvl3pPr>
      <a:lvl4pPr marL="2741828" algn="l" defTabSz="1827887" rtl="0" eaLnBrk="1" latinLnBrk="0" hangingPunct="1">
        <a:defRPr sz="3599" kern="1200">
          <a:solidFill>
            <a:schemeClr val="tx1"/>
          </a:solidFill>
          <a:latin typeface="+mn-lt"/>
          <a:ea typeface="+mn-ea"/>
          <a:cs typeface="+mn-cs"/>
        </a:defRPr>
      </a:lvl4pPr>
      <a:lvl5pPr marL="3655772" algn="l" defTabSz="1827887" rtl="0" eaLnBrk="1" latinLnBrk="0" hangingPunct="1">
        <a:defRPr sz="3599" kern="1200">
          <a:solidFill>
            <a:schemeClr val="tx1"/>
          </a:solidFill>
          <a:latin typeface="+mn-lt"/>
          <a:ea typeface="+mn-ea"/>
          <a:cs typeface="+mn-cs"/>
        </a:defRPr>
      </a:lvl5pPr>
      <a:lvl6pPr marL="4569715" algn="l" defTabSz="1827887" rtl="0" eaLnBrk="1" latinLnBrk="0" hangingPunct="1">
        <a:defRPr sz="3599" kern="1200">
          <a:solidFill>
            <a:schemeClr val="tx1"/>
          </a:solidFill>
          <a:latin typeface="+mn-lt"/>
          <a:ea typeface="+mn-ea"/>
          <a:cs typeface="+mn-cs"/>
        </a:defRPr>
      </a:lvl6pPr>
      <a:lvl7pPr marL="5483657" algn="l" defTabSz="1827887" rtl="0" eaLnBrk="1" latinLnBrk="0" hangingPunct="1">
        <a:defRPr sz="3599" kern="1200">
          <a:solidFill>
            <a:schemeClr val="tx1"/>
          </a:solidFill>
          <a:latin typeface="+mn-lt"/>
          <a:ea typeface="+mn-ea"/>
          <a:cs typeface="+mn-cs"/>
        </a:defRPr>
      </a:lvl7pPr>
      <a:lvl8pPr marL="6397600" algn="l" defTabSz="1827887" rtl="0" eaLnBrk="1" latinLnBrk="0" hangingPunct="1">
        <a:defRPr sz="3599" kern="1200">
          <a:solidFill>
            <a:schemeClr val="tx1"/>
          </a:solidFill>
          <a:latin typeface="+mn-lt"/>
          <a:ea typeface="+mn-ea"/>
          <a:cs typeface="+mn-cs"/>
        </a:defRPr>
      </a:lvl8pPr>
      <a:lvl9pPr marL="7311544" algn="l" defTabSz="1827887"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006C-13BB-6542-93A0-5B30471BF3AB}"/>
              </a:ext>
            </a:extLst>
          </p:cNvPr>
          <p:cNvSpPr>
            <a:spLocks noGrp="1"/>
          </p:cNvSpPr>
          <p:nvPr>
            <p:ph type="ctrTitle"/>
          </p:nvPr>
        </p:nvSpPr>
        <p:spPr>
          <a:xfrm>
            <a:off x="652102" y="947226"/>
            <a:ext cx="10451327" cy="5189333"/>
          </a:xfrm>
        </p:spPr>
        <p:txBody>
          <a:bodyPr>
            <a:noAutofit/>
          </a:bodyPr>
          <a:lstStyle/>
          <a:p>
            <a:pPr algn="l">
              <a:lnSpc>
                <a:spcPct val="125000"/>
              </a:lnSpc>
            </a:pPr>
            <a:r>
              <a:rPr lang="en-US" sz="6000" dirty="0">
                <a:solidFill>
                  <a:schemeClr val="tx2"/>
                </a:solidFill>
                <a:latin typeface="Montserrat" pitchFamily="2" charset="77"/>
              </a:rPr>
              <a:t>Inferring aerosol sources using multi-pollutant, </a:t>
            </a:r>
            <a:br>
              <a:rPr lang="en-US" sz="6000" dirty="0">
                <a:solidFill>
                  <a:schemeClr val="tx2"/>
                </a:solidFill>
                <a:latin typeface="Montserrat" pitchFamily="2" charset="77"/>
              </a:rPr>
            </a:br>
            <a:r>
              <a:rPr lang="en-US" sz="6000" dirty="0">
                <a:solidFill>
                  <a:schemeClr val="tx2"/>
                </a:solidFill>
                <a:latin typeface="Montserrat" pitchFamily="2" charset="77"/>
              </a:rPr>
              <a:t>low-cost air quality sensors</a:t>
            </a:r>
            <a:endParaRPr lang="en-US" sz="9600" dirty="0">
              <a:solidFill>
                <a:schemeClr val="tx2"/>
              </a:solidFill>
              <a:latin typeface="Montserrat" pitchFamily="2" charset="77"/>
            </a:endParaRPr>
          </a:p>
        </p:txBody>
      </p:sp>
      <p:sp>
        <p:nvSpPr>
          <p:cNvPr id="3" name="Subtitle 2">
            <a:extLst>
              <a:ext uri="{FF2B5EF4-FFF2-40B4-BE49-F238E27FC236}">
                <a16:creationId xmlns:a16="http://schemas.microsoft.com/office/drawing/2014/main" id="{25FD23BD-EF8C-8D42-9351-7A9DCB53EEF0}"/>
              </a:ext>
            </a:extLst>
          </p:cNvPr>
          <p:cNvSpPr>
            <a:spLocks noGrp="1"/>
          </p:cNvSpPr>
          <p:nvPr>
            <p:ph type="subTitle" idx="1"/>
          </p:nvPr>
        </p:nvSpPr>
        <p:spPr>
          <a:xfrm>
            <a:off x="652102" y="7203779"/>
            <a:ext cx="8622527" cy="2378217"/>
          </a:xfrm>
        </p:spPr>
        <p:txBody>
          <a:bodyPr>
            <a:normAutofit fontScale="92500" lnSpcReduction="10000"/>
          </a:bodyPr>
          <a:lstStyle/>
          <a:p>
            <a:pPr algn="l">
              <a:lnSpc>
                <a:spcPct val="135000"/>
              </a:lnSpc>
            </a:pPr>
            <a:r>
              <a:rPr lang="en-US" sz="3200" b="1" dirty="0"/>
              <a:t>DAVID HAGAN</a:t>
            </a:r>
            <a:r>
              <a:rPr lang="en-US" sz="3200" dirty="0"/>
              <a:t>, JESSE H. KROLL, SHAHZAD GANI, JOSH APTE, SAHIL BHANDARI, LEA HILDEBRANDT-RUIZ, KANAN PATEL, AND GAZALA HABIB</a:t>
            </a:r>
          </a:p>
        </p:txBody>
      </p:sp>
      <p:pic>
        <p:nvPicPr>
          <p:cNvPr id="5" name="Picture 4">
            <a:extLst>
              <a:ext uri="{FF2B5EF4-FFF2-40B4-BE49-F238E27FC236}">
                <a16:creationId xmlns:a16="http://schemas.microsoft.com/office/drawing/2014/main" id="{2AC6D878-B735-5149-8548-38912008DAD3}"/>
              </a:ext>
            </a:extLst>
          </p:cNvPr>
          <p:cNvPicPr>
            <a:picLocks noChangeAspect="1"/>
          </p:cNvPicPr>
          <p:nvPr/>
        </p:nvPicPr>
        <p:blipFill>
          <a:blip r:embed="rId3"/>
          <a:srcRect/>
          <a:stretch/>
        </p:blipFill>
        <p:spPr>
          <a:xfrm>
            <a:off x="9117597" y="-609417"/>
            <a:ext cx="19098174" cy="14323631"/>
          </a:xfrm>
          <a:prstGeom prst="parallelogram">
            <a:avLst/>
          </a:prstGeom>
        </p:spPr>
      </p:pic>
      <p:pic>
        <p:nvPicPr>
          <p:cNvPr id="7" name="Picture 6">
            <a:extLst>
              <a:ext uri="{FF2B5EF4-FFF2-40B4-BE49-F238E27FC236}">
                <a16:creationId xmlns:a16="http://schemas.microsoft.com/office/drawing/2014/main" id="{F6AE1B38-42A6-0C45-9401-B375D581C663}"/>
              </a:ext>
            </a:extLst>
          </p:cNvPr>
          <p:cNvPicPr>
            <a:picLocks noChangeAspect="1"/>
          </p:cNvPicPr>
          <p:nvPr/>
        </p:nvPicPr>
        <p:blipFill>
          <a:blip r:embed="rId4"/>
          <a:stretch>
            <a:fillRect/>
          </a:stretch>
        </p:blipFill>
        <p:spPr>
          <a:xfrm>
            <a:off x="3316732" y="11335170"/>
            <a:ext cx="5126417" cy="1062651"/>
          </a:xfrm>
          <a:prstGeom prst="rect">
            <a:avLst/>
          </a:prstGeom>
        </p:spPr>
      </p:pic>
      <p:pic>
        <p:nvPicPr>
          <p:cNvPr id="9" name="Picture 8" descr="A close up of a logo&#10;&#10;Description automatically generated">
            <a:extLst>
              <a:ext uri="{FF2B5EF4-FFF2-40B4-BE49-F238E27FC236}">
                <a16:creationId xmlns:a16="http://schemas.microsoft.com/office/drawing/2014/main" id="{6E4423B7-3067-6B4E-86CE-45DDEE5874B2}"/>
              </a:ext>
            </a:extLst>
          </p:cNvPr>
          <p:cNvPicPr>
            <a:picLocks noChangeAspect="1"/>
          </p:cNvPicPr>
          <p:nvPr/>
        </p:nvPicPr>
        <p:blipFill rotWithShape="1">
          <a:blip r:embed="rId5"/>
          <a:srcRect l="27734" t="25602" r="24476" b="26514"/>
          <a:stretch/>
        </p:blipFill>
        <p:spPr>
          <a:xfrm>
            <a:off x="472317" y="11086824"/>
            <a:ext cx="3071584" cy="2378217"/>
          </a:xfrm>
          <a:prstGeom prst="rect">
            <a:avLst/>
          </a:prstGeom>
        </p:spPr>
      </p:pic>
    </p:spTree>
    <p:extLst>
      <p:ext uri="{BB962C8B-B14F-4D97-AF65-F5344CB8AC3E}">
        <p14:creationId xmlns:p14="http://schemas.microsoft.com/office/powerpoint/2010/main" val="271808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192C34-8644-D24E-BEAF-1134E99C4AF9}"/>
              </a:ext>
            </a:extLst>
          </p:cNvPr>
          <p:cNvSpPr txBox="1"/>
          <p:nvPr/>
        </p:nvSpPr>
        <p:spPr>
          <a:xfrm>
            <a:off x="2860900" y="1157843"/>
            <a:ext cx="18655850" cy="1754326"/>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LOWER COST AQ SENSORS MAKE DISTRIBUTED MEASUREMENTS ECONOMICAL</a:t>
            </a:r>
          </a:p>
        </p:txBody>
      </p:sp>
      <p:sp>
        <p:nvSpPr>
          <p:cNvPr id="18" name="Rectangle 17">
            <a:extLst>
              <a:ext uri="{FF2B5EF4-FFF2-40B4-BE49-F238E27FC236}">
                <a16:creationId xmlns:a16="http://schemas.microsoft.com/office/drawing/2014/main" id="{FFD29359-283A-5349-B333-1A84740DDEA9}"/>
              </a:ext>
            </a:extLst>
          </p:cNvPr>
          <p:cNvSpPr/>
          <p:nvPr/>
        </p:nvSpPr>
        <p:spPr>
          <a:xfrm>
            <a:off x="14265412" y="6926875"/>
            <a:ext cx="4829054" cy="769440"/>
          </a:xfrm>
          <a:prstGeom prst="rect">
            <a:avLst/>
          </a:prstGeom>
        </p:spPr>
        <p:txBody>
          <a:bodyPr wrap="square">
            <a:spAutoFit/>
          </a:bodyPr>
          <a:lstStyle/>
          <a:p>
            <a:pPr algn="ctr"/>
            <a:r>
              <a:rPr lang="en-US" sz="4400" dirty="0">
                <a:solidFill>
                  <a:schemeClr val="tx2"/>
                </a:solidFill>
                <a:latin typeface="Montserrat" pitchFamily="2" charset="77"/>
                <a:ea typeface="Roboto" panose="02000000000000000000" pitchFamily="2" charset="0"/>
                <a:cs typeface="Lato Light" panose="020F0502020204030203" pitchFamily="34" charset="0"/>
              </a:rPr>
              <a:t>Regulatory</a:t>
            </a:r>
          </a:p>
        </p:txBody>
      </p:sp>
      <p:grpSp>
        <p:nvGrpSpPr>
          <p:cNvPr id="32" name="Group 31">
            <a:extLst>
              <a:ext uri="{FF2B5EF4-FFF2-40B4-BE49-F238E27FC236}">
                <a16:creationId xmlns:a16="http://schemas.microsoft.com/office/drawing/2014/main" id="{18231F5E-30DC-E54C-9321-2AAF27EFA28D}"/>
              </a:ext>
            </a:extLst>
          </p:cNvPr>
          <p:cNvGrpSpPr/>
          <p:nvPr/>
        </p:nvGrpSpPr>
        <p:grpSpPr>
          <a:xfrm>
            <a:off x="15283903" y="3682595"/>
            <a:ext cx="5216350" cy="2968932"/>
            <a:chOff x="17230695" y="3889068"/>
            <a:chExt cx="5216350" cy="2968932"/>
          </a:xfrm>
        </p:grpSpPr>
        <p:pic>
          <p:nvPicPr>
            <p:cNvPr id="6" name="Picture 5" descr="A picture containing table&#10;&#10;Description automatically generated">
              <a:extLst>
                <a:ext uri="{FF2B5EF4-FFF2-40B4-BE49-F238E27FC236}">
                  <a16:creationId xmlns:a16="http://schemas.microsoft.com/office/drawing/2014/main" id="{90EE2B58-7E43-7E4D-B351-6755070B16A9}"/>
                </a:ext>
              </a:extLst>
            </p:cNvPr>
            <p:cNvPicPr>
              <a:picLocks noChangeAspect="1"/>
            </p:cNvPicPr>
            <p:nvPr/>
          </p:nvPicPr>
          <p:blipFill>
            <a:blip r:embed="rId3"/>
            <a:stretch>
              <a:fillRect/>
            </a:stretch>
          </p:blipFill>
          <p:spPr>
            <a:xfrm>
              <a:off x="18638720" y="3889068"/>
              <a:ext cx="1387330" cy="2968932"/>
            </a:xfrm>
            <a:prstGeom prst="rect">
              <a:avLst/>
            </a:prstGeom>
          </p:spPr>
        </p:pic>
        <p:pic>
          <p:nvPicPr>
            <p:cNvPr id="7" name="Picture 6" descr="A close up of a sign&#10;&#10;Description automatically generated">
              <a:extLst>
                <a:ext uri="{FF2B5EF4-FFF2-40B4-BE49-F238E27FC236}">
                  <a16:creationId xmlns:a16="http://schemas.microsoft.com/office/drawing/2014/main" id="{0BC170C1-9C54-C146-8523-9451772B18C2}"/>
                </a:ext>
              </a:extLst>
            </p:cNvPr>
            <p:cNvPicPr>
              <a:picLocks noChangeAspect="1"/>
            </p:cNvPicPr>
            <p:nvPr/>
          </p:nvPicPr>
          <p:blipFill>
            <a:blip r:embed="rId4"/>
            <a:stretch>
              <a:fillRect/>
            </a:stretch>
          </p:blipFill>
          <p:spPr>
            <a:xfrm>
              <a:off x="17230695" y="4518368"/>
              <a:ext cx="1396036" cy="2339632"/>
            </a:xfrm>
            <a:prstGeom prst="rect">
              <a:avLst/>
            </a:prstGeom>
          </p:spPr>
        </p:pic>
        <p:sp>
          <p:nvSpPr>
            <p:cNvPr id="20" name="TextBox 19">
              <a:extLst>
                <a:ext uri="{FF2B5EF4-FFF2-40B4-BE49-F238E27FC236}">
                  <a16:creationId xmlns:a16="http://schemas.microsoft.com/office/drawing/2014/main" id="{ACFEB144-613B-1D42-87BB-C80E8B980F54}"/>
                </a:ext>
              </a:extLst>
            </p:cNvPr>
            <p:cNvSpPr txBox="1"/>
            <p:nvPr/>
          </p:nvSpPr>
          <p:spPr>
            <a:xfrm>
              <a:off x="20551771" y="4006141"/>
              <a:ext cx="1895274" cy="830997"/>
            </a:xfrm>
            <a:prstGeom prst="rect">
              <a:avLst/>
            </a:prstGeom>
            <a:noFill/>
          </p:spPr>
          <p:txBody>
            <a:bodyPr wrap="square" rtlCol="0">
              <a:spAutoFit/>
            </a:bodyPr>
            <a:lstStyle/>
            <a:p>
              <a:pPr algn="ctr"/>
              <a:r>
                <a:rPr lang="en-US" sz="2400" dirty="0">
                  <a:latin typeface="Montserrat" pitchFamily="2" charset="77"/>
                  <a:cs typeface="Nirmala UI Semilight" panose="020B0402040204020203" pitchFamily="34" charset="0"/>
                </a:rPr>
                <a:t>US EPA </a:t>
              </a:r>
            </a:p>
            <a:p>
              <a:pPr algn="ctr"/>
              <a:r>
                <a:rPr lang="en-US" sz="2400" dirty="0">
                  <a:latin typeface="Montserrat" pitchFamily="2" charset="77"/>
                  <a:cs typeface="Nirmala UI Semilight" panose="020B0402040204020203" pitchFamily="34" charset="0"/>
                </a:rPr>
                <a:t>certified</a:t>
              </a:r>
            </a:p>
          </p:txBody>
        </p:sp>
        <p:cxnSp>
          <p:nvCxnSpPr>
            <p:cNvPr id="21" name="Straight Arrow Connector 20">
              <a:extLst>
                <a:ext uri="{FF2B5EF4-FFF2-40B4-BE49-F238E27FC236}">
                  <a16:creationId xmlns:a16="http://schemas.microsoft.com/office/drawing/2014/main" id="{1B09433A-0DA0-F742-885F-A4E1CD4E72F5}"/>
                </a:ext>
              </a:extLst>
            </p:cNvPr>
            <p:cNvCxnSpPr/>
            <p:nvPr/>
          </p:nvCxnSpPr>
          <p:spPr>
            <a:xfrm flipH="1">
              <a:off x="20026050" y="4574254"/>
              <a:ext cx="541872" cy="344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4D61C83-F670-9140-85E1-8C286B7EB9E0}"/>
              </a:ext>
            </a:extLst>
          </p:cNvPr>
          <p:cNvGrpSpPr/>
          <p:nvPr/>
        </p:nvGrpSpPr>
        <p:grpSpPr>
          <a:xfrm>
            <a:off x="4840679" y="4543954"/>
            <a:ext cx="2803492" cy="1880910"/>
            <a:chOff x="3864656" y="4847873"/>
            <a:chExt cx="2803492" cy="1880910"/>
          </a:xfrm>
        </p:grpSpPr>
        <p:pic>
          <p:nvPicPr>
            <p:cNvPr id="23" name="Picture 22">
              <a:extLst>
                <a:ext uri="{FF2B5EF4-FFF2-40B4-BE49-F238E27FC236}">
                  <a16:creationId xmlns:a16="http://schemas.microsoft.com/office/drawing/2014/main" id="{C1B876D4-0791-0142-85AF-E96BD858D586}"/>
                </a:ext>
              </a:extLst>
            </p:cNvPr>
            <p:cNvPicPr>
              <a:picLocks noChangeAspect="1"/>
            </p:cNvPicPr>
            <p:nvPr/>
          </p:nvPicPr>
          <p:blipFill>
            <a:blip r:embed="rId5"/>
            <a:stretch>
              <a:fillRect/>
            </a:stretch>
          </p:blipFill>
          <p:spPr>
            <a:xfrm flipH="1">
              <a:off x="3864656" y="5079573"/>
              <a:ext cx="1567066" cy="1649210"/>
            </a:xfrm>
            <a:prstGeom prst="rect">
              <a:avLst/>
            </a:prstGeom>
          </p:spPr>
        </p:pic>
        <p:pic>
          <p:nvPicPr>
            <p:cNvPr id="24" name="Picture 23">
              <a:extLst>
                <a:ext uri="{FF2B5EF4-FFF2-40B4-BE49-F238E27FC236}">
                  <a16:creationId xmlns:a16="http://schemas.microsoft.com/office/drawing/2014/main" id="{64AD1B6A-BFB3-594F-BF24-EC07F341A7E8}"/>
                </a:ext>
              </a:extLst>
            </p:cNvPr>
            <p:cNvPicPr>
              <a:picLocks noChangeAspect="1"/>
            </p:cNvPicPr>
            <p:nvPr/>
          </p:nvPicPr>
          <p:blipFill>
            <a:blip r:embed="rId6"/>
            <a:stretch>
              <a:fillRect/>
            </a:stretch>
          </p:blipFill>
          <p:spPr>
            <a:xfrm flipH="1">
              <a:off x="4833690" y="4847873"/>
              <a:ext cx="1834458" cy="1649210"/>
            </a:xfrm>
            <a:prstGeom prst="rect">
              <a:avLst/>
            </a:prstGeom>
          </p:spPr>
        </p:pic>
      </p:grpSp>
      <p:sp>
        <p:nvSpPr>
          <p:cNvPr id="25" name="Rectangle 24">
            <a:extLst>
              <a:ext uri="{FF2B5EF4-FFF2-40B4-BE49-F238E27FC236}">
                <a16:creationId xmlns:a16="http://schemas.microsoft.com/office/drawing/2014/main" id="{A6C6CABB-889B-5A4F-B296-829AEB298008}"/>
              </a:ext>
            </a:extLst>
          </p:cNvPr>
          <p:cNvSpPr/>
          <p:nvPr/>
        </p:nvSpPr>
        <p:spPr>
          <a:xfrm>
            <a:off x="3624627" y="6926875"/>
            <a:ext cx="4829054" cy="769440"/>
          </a:xfrm>
          <a:prstGeom prst="rect">
            <a:avLst/>
          </a:prstGeom>
        </p:spPr>
        <p:txBody>
          <a:bodyPr wrap="square">
            <a:spAutoFit/>
          </a:bodyPr>
          <a:lstStyle/>
          <a:p>
            <a:pPr algn="ctr"/>
            <a:r>
              <a:rPr lang="en-US" sz="4400" dirty="0">
                <a:solidFill>
                  <a:schemeClr val="tx2"/>
                </a:solidFill>
                <a:latin typeface="Montserrat" pitchFamily="2" charset="77"/>
                <a:ea typeface="Roboto" panose="02000000000000000000" pitchFamily="2" charset="0"/>
                <a:cs typeface="Lato Light" panose="020F0502020204030203" pitchFamily="34" charset="0"/>
              </a:rPr>
              <a:t>Consumer</a:t>
            </a:r>
          </a:p>
        </p:txBody>
      </p:sp>
      <p:grpSp>
        <p:nvGrpSpPr>
          <p:cNvPr id="42" name="Group 41">
            <a:extLst>
              <a:ext uri="{FF2B5EF4-FFF2-40B4-BE49-F238E27FC236}">
                <a16:creationId xmlns:a16="http://schemas.microsoft.com/office/drawing/2014/main" id="{E0E0C302-82D3-B842-9873-EB850B476E3F}"/>
              </a:ext>
            </a:extLst>
          </p:cNvPr>
          <p:cNvGrpSpPr/>
          <p:nvPr/>
        </p:nvGrpSpPr>
        <p:grpSpPr>
          <a:xfrm>
            <a:off x="1016324" y="8610794"/>
            <a:ext cx="22045390" cy="1369606"/>
            <a:chOff x="1016324" y="7342424"/>
            <a:chExt cx="22045390" cy="1369606"/>
          </a:xfrm>
        </p:grpSpPr>
        <p:grpSp>
          <p:nvGrpSpPr>
            <p:cNvPr id="31" name="Group 30">
              <a:extLst>
                <a:ext uri="{FF2B5EF4-FFF2-40B4-BE49-F238E27FC236}">
                  <a16:creationId xmlns:a16="http://schemas.microsoft.com/office/drawing/2014/main" id="{305799BF-722E-AD49-B2F3-36DE7F705C3F}"/>
                </a:ext>
              </a:extLst>
            </p:cNvPr>
            <p:cNvGrpSpPr/>
            <p:nvPr/>
          </p:nvGrpSpPr>
          <p:grpSpPr>
            <a:xfrm>
              <a:off x="1016324" y="7634812"/>
              <a:ext cx="22045390" cy="1077218"/>
              <a:chOff x="1016324" y="8313239"/>
              <a:chExt cx="22045390" cy="1077218"/>
            </a:xfrm>
          </p:grpSpPr>
          <p:cxnSp>
            <p:nvCxnSpPr>
              <p:cNvPr id="12" name="Straight Arrow Connector 11">
                <a:extLst>
                  <a:ext uri="{FF2B5EF4-FFF2-40B4-BE49-F238E27FC236}">
                    <a16:creationId xmlns:a16="http://schemas.microsoft.com/office/drawing/2014/main" id="{E3BCA452-4573-7D4B-9DE5-C7CA74F72A97}"/>
                  </a:ext>
                </a:extLst>
              </p:cNvPr>
              <p:cNvCxnSpPr>
                <a:cxnSpLocks/>
              </p:cNvCxnSpPr>
              <p:nvPr/>
            </p:nvCxnSpPr>
            <p:spPr>
              <a:xfrm>
                <a:off x="3657600" y="8851848"/>
                <a:ext cx="16368450" cy="0"/>
              </a:xfrm>
              <a:prstGeom prst="straightConnector1">
                <a:avLst/>
              </a:prstGeom>
              <a:ln w="63500">
                <a:prstDash val="solid"/>
                <a:headEnd type="none" w="med" len="med"/>
                <a:tailEnd type="triangle" w="lg"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44DA0E2-6180-EF4A-8E41-1E197CC742F1}"/>
                  </a:ext>
                </a:extLst>
              </p:cNvPr>
              <p:cNvSpPr txBox="1"/>
              <p:nvPr/>
            </p:nvSpPr>
            <p:spPr>
              <a:xfrm>
                <a:off x="20821998" y="8313239"/>
                <a:ext cx="2239716" cy="1077218"/>
              </a:xfrm>
              <a:prstGeom prst="rect">
                <a:avLst/>
              </a:prstGeom>
              <a:noFill/>
            </p:spPr>
            <p:txBody>
              <a:bodyPr wrap="none" rtlCol="0">
                <a:spAutoFit/>
              </a:bodyPr>
              <a:lstStyle/>
              <a:p>
                <a:pPr algn="ctr"/>
                <a:r>
                  <a:rPr lang="en-US" sz="3200" dirty="0">
                    <a:solidFill>
                      <a:schemeClr val="tx2"/>
                    </a:solidFill>
                    <a:latin typeface="Montserrat" pitchFamily="2" charset="77"/>
                  </a:rPr>
                  <a:t>More </a:t>
                </a:r>
              </a:p>
              <a:p>
                <a:pPr algn="ctr"/>
                <a:r>
                  <a:rPr lang="en-US" sz="3200" dirty="0">
                    <a:solidFill>
                      <a:schemeClr val="tx2"/>
                    </a:solidFill>
                    <a:latin typeface="Montserrat" pitchFamily="2" charset="77"/>
                  </a:rPr>
                  <a:t>expensive</a:t>
                </a:r>
                <a:endParaRPr lang="en-US" sz="6000" dirty="0">
                  <a:solidFill>
                    <a:schemeClr val="tx2"/>
                  </a:solidFill>
                  <a:latin typeface="Montserrat" pitchFamily="2" charset="77"/>
                </a:endParaRPr>
              </a:p>
            </p:txBody>
          </p:sp>
          <p:sp>
            <p:nvSpPr>
              <p:cNvPr id="30" name="TextBox 29">
                <a:extLst>
                  <a:ext uri="{FF2B5EF4-FFF2-40B4-BE49-F238E27FC236}">
                    <a16:creationId xmlns:a16="http://schemas.microsoft.com/office/drawing/2014/main" id="{D95CAFE6-C4F8-C64B-BC7D-BF99DB7CC2FD}"/>
                  </a:ext>
                </a:extLst>
              </p:cNvPr>
              <p:cNvSpPr txBox="1"/>
              <p:nvPr/>
            </p:nvSpPr>
            <p:spPr>
              <a:xfrm>
                <a:off x="1016324" y="8313239"/>
                <a:ext cx="2239716" cy="1077218"/>
              </a:xfrm>
              <a:prstGeom prst="rect">
                <a:avLst/>
              </a:prstGeom>
              <a:noFill/>
            </p:spPr>
            <p:txBody>
              <a:bodyPr wrap="none" rtlCol="0">
                <a:spAutoFit/>
              </a:bodyPr>
              <a:lstStyle/>
              <a:p>
                <a:pPr algn="ctr"/>
                <a:r>
                  <a:rPr lang="en-US" sz="3200" dirty="0">
                    <a:solidFill>
                      <a:schemeClr val="tx2"/>
                    </a:solidFill>
                    <a:latin typeface="Montserrat" pitchFamily="2" charset="77"/>
                  </a:rPr>
                  <a:t>Less </a:t>
                </a:r>
              </a:p>
              <a:p>
                <a:pPr algn="ctr"/>
                <a:r>
                  <a:rPr lang="en-US" sz="3200" dirty="0">
                    <a:solidFill>
                      <a:schemeClr val="tx2"/>
                    </a:solidFill>
                    <a:latin typeface="Montserrat" pitchFamily="2" charset="77"/>
                  </a:rPr>
                  <a:t>expensive</a:t>
                </a:r>
                <a:endParaRPr lang="en-US" sz="6000" dirty="0">
                  <a:solidFill>
                    <a:schemeClr val="tx2"/>
                  </a:solidFill>
                  <a:latin typeface="Montserrat" pitchFamily="2" charset="77"/>
                </a:endParaRPr>
              </a:p>
            </p:txBody>
          </p:sp>
        </p:grpSp>
        <p:sp>
          <p:nvSpPr>
            <p:cNvPr id="34" name="TextBox 33">
              <a:extLst>
                <a:ext uri="{FF2B5EF4-FFF2-40B4-BE49-F238E27FC236}">
                  <a16:creationId xmlns:a16="http://schemas.microsoft.com/office/drawing/2014/main" id="{C521417B-236B-FE45-9C94-AFA3A2DBFCD2}"/>
                </a:ext>
              </a:extLst>
            </p:cNvPr>
            <p:cNvSpPr txBox="1"/>
            <p:nvPr/>
          </p:nvSpPr>
          <p:spPr>
            <a:xfrm>
              <a:off x="3624627" y="7345784"/>
              <a:ext cx="854721" cy="584775"/>
            </a:xfrm>
            <a:prstGeom prst="rect">
              <a:avLst/>
            </a:prstGeom>
            <a:noFill/>
          </p:spPr>
          <p:txBody>
            <a:bodyPr wrap="none" rtlCol="0">
              <a:spAutoFit/>
            </a:bodyPr>
            <a:lstStyle/>
            <a:p>
              <a:r>
                <a:rPr lang="en-US" sz="3200" dirty="0">
                  <a:solidFill>
                    <a:schemeClr val="tx2"/>
                  </a:solidFill>
                  <a:latin typeface="Montserrat" pitchFamily="2" charset="77"/>
                </a:rPr>
                <a:t>$10</a:t>
              </a:r>
              <a:endParaRPr lang="en-US" dirty="0">
                <a:solidFill>
                  <a:schemeClr val="tx2"/>
                </a:solidFill>
                <a:latin typeface="Montserrat" pitchFamily="2" charset="77"/>
              </a:endParaRPr>
            </a:p>
          </p:txBody>
        </p:sp>
        <p:sp>
          <p:nvSpPr>
            <p:cNvPr id="35" name="TextBox 34">
              <a:extLst>
                <a:ext uri="{FF2B5EF4-FFF2-40B4-BE49-F238E27FC236}">
                  <a16:creationId xmlns:a16="http://schemas.microsoft.com/office/drawing/2014/main" id="{269B11F4-2980-A54A-B963-8B99E07294BB}"/>
                </a:ext>
              </a:extLst>
            </p:cNvPr>
            <p:cNvSpPr txBox="1"/>
            <p:nvPr/>
          </p:nvSpPr>
          <p:spPr>
            <a:xfrm>
              <a:off x="8175523" y="7345784"/>
              <a:ext cx="1396536" cy="584775"/>
            </a:xfrm>
            <a:prstGeom prst="rect">
              <a:avLst/>
            </a:prstGeom>
            <a:noFill/>
          </p:spPr>
          <p:txBody>
            <a:bodyPr wrap="none" rtlCol="0">
              <a:spAutoFit/>
            </a:bodyPr>
            <a:lstStyle/>
            <a:p>
              <a:r>
                <a:rPr lang="en-US" sz="3200" dirty="0">
                  <a:solidFill>
                    <a:schemeClr val="tx2"/>
                  </a:solidFill>
                  <a:latin typeface="Montserrat" pitchFamily="2" charset="77"/>
                </a:rPr>
                <a:t>$1000</a:t>
              </a:r>
              <a:endParaRPr lang="en-US" dirty="0">
                <a:solidFill>
                  <a:schemeClr val="tx2"/>
                </a:solidFill>
                <a:latin typeface="Montserrat" pitchFamily="2" charset="77"/>
              </a:endParaRPr>
            </a:p>
          </p:txBody>
        </p:sp>
        <p:sp>
          <p:nvSpPr>
            <p:cNvPr id="36" name="TextBox 35">
              <a:extLst>
                <a:ext uri="{FF2B5EF4-FFF2-40B4-BE49-F238E27FC236}">
                  <a16:creationId xmlns:a16="http://schemas.microsoft.com/office/drawing/2014/main" id="{E0CB2C99-5AC2-2643-937B-055476CB8756}"/>
                </a:ext>
              </a:extLst>
            </p:cNvPr>
            <p:cNvSpPr txBox="1"/>
            <p:nvPr/>
          </p:nvSpPr>
          <p:spPr>
            <a:xfrm>
              <a:off x="13404395" y="7342424"/>
              <a:ext cx="1101584" cy="584775"/>
            </a:xfrm>
            <a:prstGeom prst="rect">
              <a:avLst/>
            </a:prstGeom>
            <a:noFill/>
          </p:spPr>
          <p:txBody>
            <a:bodyPr wrap="none" rtlCol="0">
              <a:spAutoFit/>
            </a:bodyPr>
            <a:lstStyle/>
            <a:p>
              <a:r>
                <a:rPr lang="en-US" sz="3200" dirty="0">
                  <a:solidFill>
                    <a:schemeClr val="tx2"/>
                  </a:solidFill>
                  <a:latin typeface="Montserrat" pitchFamily="2" charset="77"/>
                </a:rPr>
                <a:t>$10k</a:t>
              </a:r>
              <a:endParaRPr lang="en-US" dirty="0">
                <a:solidFill>
                  <a:schemeClr val="tx2"/>
                </a:solidFill>
                <a:latin typeface="Montserrat" pitchFamily="2" charset="77"/>
              </a:endParaRPr>
            </a:p>
          </p:txBody>
        </p:sp>
        <p:sp>
          <p:nvSpPr>
            <p:cNvPr id="37" name="TextBox 36">
              <a:extLst>
                <a:ext uri="{FF2B5EF4-FFF2-40B4-BE49-F238E27FC236}">
                  <a16:creationId xmlns:a16="http://schemas.microsoft.com/office/drawing/2014/main" id="{34DCBC86-2075-0940-882E-D7A22918C37A}"/>
                </a:ext>
              </a:extLst>
            </p:cNvPr>
            <p:cNvSpPr txBox="1"/>
            <p:nvPr/>
          </p:nvSpPr>
          <p:spPr>
            <a:xfrm>
              <a:off x="18497106" y="7342424"/>
              <a:ext cx="1372492" cy="584775"/>
            </a:xfrm>
            <a:prstGeom prst="rect">
              <a:avLst/>
            </a:prstGeom>
            <a:noFill/>
          </p:spPr>
          <p:txBody>
            <a:bodyPr wrap="none" rtlCol="0">
              <a:spAutoFit/>
            </a:bodyPr>
            <a:lstStyle/>
            <a:p>
              <a:r>
                <a:rPr lang="en-US" sz="3200" dirty="0">
                  <a:solidFill>
                    <a:schemeClr val="tx2"/>
                  </a:solidFill>
                  <a:latin typeface="Montserrat" pitchFamily="2" charset="77"/>
                </a:rPr>
                <a:t>$100k</a:t>
              </a:r>
              <a:endParaRPr lang="en-US" dirty="0">
                <a:solidFill>
                  <a:schemeClr val="tx2"/>
                </a:solidFill>
                <a:latin typeface="Montserrat" pitchFamily="2" charset="77"/>
              </a:endParaRPr>
            </a:p>
          </p:txBody>
        </p:sp>
      </p:grpSp>
      <p:sp>
        <p:nvSpPr>
          <p:cNvPr id="27" name="TextBox 26">
            <a:extLst>
              <a:ext uri="{FF2B5EF4-FFF2-40B4-BE49-F238E27FC236}">
                <a16:creationId xmlns:a16="http://schemas.microsoft.com/office/drawing/2014/main" id="{8D24D802-4DDE-2A4B-9A7B-DC4BCDA3C9C6}"/>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Drawings by Jen Nguyen</a:t>
            </a:r>
          </a:p>
        </p:txBody>
      </p:sp>
      <p:sp>
        <p:nvSpPr>
          <p:cNvPr id="2" name="Rectangle 1">
            <a:extLst>
              <a:ext uri="{FF2B5EF4-FFF2-40B4-BE49-F238E27FC236}">
                <a16:creationId xmlns:a16="http://schemas.microsoft.com/office/drawing/2014/main" id="{6D53D2E9-A9D9-3943-8FA2-8C376502F405}"/>
              </a:ext>
            </a:extLst>
          </p:cNvPr>
          <p:cNvSpPr/>
          <p:nvPr/>
        </p:nvSpPr>
        <p:spPr>
          <a:xfrm>
            <a:off x="8169892" y="3421624"/>
            <a:ext cx="6572139" cy="9938321"/>
          </a:xfrm>
          <a:prstGeom prst="rect">
            <a:avLst/>
          </a:prstGeom>
          <a:noFill/>
          <a:ln w="571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 name="TextBox 2">
            <a:extLst>
              <a:ext uri="{FF2B5EF4-FFF2-40B4-BE49-F238E27FC236}">
                <a16:creationId xmlns:a16="http://schemas.microsoft.com/office/drawing/2014/main" id="{8EDE54BE-3627-8241-B7EB-825BBDBCB7B5}"/>
              </a:ext>
            </a:extLst>
          </p:cNvPr>
          <p:cNvSpPr txBox="1"/>
          <p:nvPr/>
        </p:nvSpPr>
        <p:spPr>
          <a:xfrm>
            <a:off x="8453682" y="10991204"/>
            <a:ext cx="6052298" cy="2250424"/>
          </a:xfrm>
          <a:prstGeom prst="rect">
            <a:avLst/>
          </a:prstGeom>
          <a:noFill/>
        </p:spPr>
        <p:txBody>
          <a:bodyPr wrap="square" rtlCol="0">
            <a:spAutoFit/>
          </a:bodyPr>
          <a:lstStyle/>
          <a:p>
            <a:pPr algn="ctr">
              <a:lnSpc>
                <a:spcPct val="120000"/>
              </a:lnSpc>
            </a:pPr>
            <a:r>
              <a:rPr lang="en-US" sz="4000" dirty="0">
                <a:solidFill>
                  <a:schemeClr val="tx2"/>
                </a:solidFill>
                <a:latin typeface="Montserrat" pitchFamily="2" charset="77"/>
              </a:rPr>
              <a:t>10-100x capital cost reduction provides new opportunities </a:t>
            </a:r>
          </a:p>
        </p:txBody>
      </p:sp>
      <p:pic>
        <p:nvPicPr>
          <p:cNvPr id="28" name="Picture 27">
            <a:extLst>
              <a:ext uri="{FF2B5EF4-FFF2-40B4-BE49-F238E27FC236}">
                <a16:creationId xmlns:a16="http://schemas.microsoft.com/office/drawing/2014/main" id="{86FE6E48-2620-FE47-BA35-791C84ED4A18}"/>
              </a:ext>
            </a:extLst>
          </p:cNvPr>
          <p:cNvPicPr>
            <a:picLocks noChangeAspect="1"/>
          </p:cNvPicPr>
          <p:nvPr/>
        </p:nvPicPr>
        <p:blipFill>
          <a:blip r:embed="rId7"/>
          <a:stretch>
            <a:fillRect/>
          </a:stretch>
        </p:blipFill>
        <p:spPr>
          <a:xfrm>
            <a:off x="10369892" y="4456956"/>
            <a:ext cx="2267699" cy="3063480"/>
          </a:xfrm>
          <a:prstGeom prst="rect">
            <a:avLst/>
          </a:prstGeom>
        </p:spPr>
      </p:pic>
      <p:sp>
        <p:nvSpPr>
          <p:cNvPr id="29" name="TextBox 28">
            <a:extLst>
              <a:ext uri="{FF2B5EF4-FFF2-40B4-BE49-F238E27FC236}">
                <a16:creationId xmlns:a16="http://schemas.microsoft.com/office/drawing/2014/main" id="{16647865-5C84-2449-8641-A3E39CBC51E6}"/>
              </a:ext>
            </a:extLst>
          </p:cNvPr>
          <p:cNvSpPr txBox="1"/>
          <p:nvPr/>
        </p:nvSpPr>
        <p:spPr>
          <a:xfrm>
            <a:off x="1154182" y="10181502"/>
            <a:ext cx="1963999" cy="1077218"/>
          </a:xfrm>
          <a:prstGeom prst="rect">
            <a:avLst/>
          </a:prstGeom>
          <a:noFill/>
        </p:spPr>
        <p:txBody>
          <a:bodyPr wrap="none" rtlCol="0">
            <a:spAutoFit/>
          </a:bodyPr>
          <a:lstStyle/>
          <a:p>
            <a:pPr algn="ctr"/>
            <a:r>
              <a:rPr lang="en-US" sz="3200" dirty="0">
                <a:solidFill>
                  <a:schemeClr val="tx2"/>
                </a:solidFill>
                <a:latin typeface="Montserrat" pitchFamily="2" charset="77"/>
              </a:rPr>
              <a:t>Network</a:t>
            </a:r>
          </a:p>
          <a:p>
            <a:pPr algn="ctr"/>
            <a:r>
              <a:rPr lang="en-US" sz="3200" dirty="0">
                <a:solidFill>
                  <a:schemeClr val="tx2"/>
                </a:solidFill>
                <a:latin typeface="Montserrat" pitchFamily="2" charset="77"/>
              </a:rPr>
              <a:t>Size</a:t>
            </a:r>
          </a:p>
        </p:txBody>
      </p:sp>
      <p:cxnSp>
        <p:nvCxnSpPr>
          <p:cNvPr id="38" name="Straight Arrow Connector 37">
            <a:extLst>
              <a:ext uri="{FF2B5EF4-FFF2-40B4-BE49-F238E27FC236}">
                <a16:creationId xmlns:a16="http://schemas.microsoft.com/office/drawing/2014/main" id="{171A2263-686E-9449-A574-2A4AA503C0B4}"/>
              </a:ext>
            </a:extLst>
          </p:cNvPr>
          <p:cNvCxnSpPr/>
          <p:nvPr/>
        </p:nvCxnSpPr>
        <p:spPr>
          <a:xfrm flipH="1">
            <a:off x="3624627" y="10687050"/>
            <a:ext cx="16401423"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D0F948E-133B-BC41-879C-3204DFC53D67}"/>
              </a:ext>
            </a:extLst>
          </p:cNvPr>
          <p:cNvSpPr txBox="1"/>
          <p:nvPr/>
        </p:nvSpPr>
        <p:spPr>
          <a:xfrm>
            <a:off x="10452452" y="9904363"/>
            <a:ext cx="1736373" cy="584775"/>
          </a:xfrm>
          <a:prstGeom prst="rect">
            <a:avLst/>
          </a:prstGeom>
          <a:noFill/>
        </p:spPr>
        <p:txBody>
          <a:bodyPr wrap="none" rtlCol="0">
            <a:spAutoFit/>
          </a:bodyPr>
          <a:lstStyle/>
          <a:p>
            <a:r>
              <a:rPr lang="en-US" sz="3200" dirty="0">
                <a:solidFill>
                  <a:schemeClr val="tx2"/>
                </a:solidFill>
                <a:latin typeface="Montserrat Light" pitchFamily="2" charset="77"/>
              </a:rPr>
              <a:t>50-100x</a:t>
            </a:r>
            <a:endParaRPr lang="en-US" dirty="0">
              <a:solidFill>
                <a:schemeClr val="tx2"/>
              </a:solidFill>
              <a:latin typeface="Montserrat Light" pitchFamily="2" charset="77"/>
            </a:endParaRPr>
          </a:p>
        </p:txBody>
      </p:sp>
      <p:sp>
        <p:nvSpPr>
          <p:cNvPr id="41" name="TextBox 40">
            <a:extLst>
              <a:ext uri="{FF2B5EF4-FFF2-40B4-BE49-F238E27FC236}">
                <a16:creationId xmlns:a16="http://schemas.microsoft.com/office/drawing/2014/main" id="{90131FC2-6B43-5A46-AC8B-D8DDD7C79EC9}"/>
              </a:ext>
            </a:extLst>
          </p:cNvPr>
          <p:cNvSpPr txBox="1"/>
          <p:nvPr/>
        </p:nvSpPr>
        <p:spPr>
          <a:xfrm>
            <a:off x="16156539" y="9911113"/>
            <a:ext cx="928459" cy="584775"/>
          </a:xfrm>
          <a:prstGeom prst="rect">
            <a:avLst/>
          </a:prstGeom>
          <a:noFill/>
        </p:spPr>
        <p:txBody>
          <a:bodyPr wrap="none" rtlCol="0">
            <a:spAutoFit/>
          </a:bodyPr>
          <a:lstStyle/>
          <a:p>
            <a:r>
              <a:rPr lang="en-US" sz="3200" dirty="0">
                <a:solidFill>
                  <a:schemeClr val="tx2"/>
                </a:solidFill>
                <a:latin typeface="Montserrat Light" pitchFamily="2" charset="77"/>
              </a:rPr>
              <a:t>1-5x</a:t>
            </a:r>
            <a:endParaRPr lang="en-US" dirty="0">
              <a:solidFill>
                <a:schemeClr val="tx2"/>
              </a:solidFill>
              <a:latin typeface="Montserrat Light" pitchFamily="2" charset="77"/>
            </a:endParaRPr>
          </a:p>
        </p:txBody>
      </p:sp>
      <p:sp>
        <p:nvSpPr>
          <p:cNvPr id="43" name="TextBox 42">
            <a:extLst>
              <a:ext uri="{FF2B5EF4-FFF2-40B4-BE49-F238E27FC236}">
                <a16:creationId xmlns:a16="http://schemas.microsoft.com/office/drawing/2014/main" id="{74E89A2C-8E0C-354C-B57D-D4D55ED5BE52}"/>
              </a:ext>
            </a:extLst>
          </p:cNvPr>
          <p:cNvSpPr txBox="1"/>
          <p:nvPr/>
        </p:nvSpPr>
        <p:spPr>
          <a:xfrm>
            <a:off x="4944142" y="9911112"/>
            <a:ext cx="2190023" cy="584775"/>
          </a:xfrm>
          <a:prstGeom prst="rect">
            <a:avLst/>
          </a:prstGeom>
          <a:noFill/>
        </p:spPr>
        <p:txBody>
          <a:bodyPr wrap="none" rtlCol="0">
            <a:spAutoFit/>
          </a:bodyPr>
          <a:lstStyle/>
          <a:p>
            <a:r>
              <a:rPr lang="en-US" sz="3200" dirty="0">
                <a:solidFill>
                  <a:schemeClr val="tx2"/>
                </a:solidFill>
                <a:latin typeface="Montserrat Light" pitchFamily="2" charset="77"/>
              </a:rPr>
              <a:t>100-1000x</a:t>
            </a:r>
            <a:endParaRPr lang="en-US" dirty="0">
              <a:solidFill>
                <a:schemeClr val="tx2"/>
              </a:solidFill>
              <a:latin typeface="Montserrat Light" pitchFamily="2" charset="77"/>
            </a:endParaRPr>
          </a:p>
        </p:txBody>
      </p:sp>
    </p:spTree>
    <p:extLst>
      <p:ext uri="{BB962C8B-B14F-4D97-AF65-F5344CB8AC3E}">
        <p14:creationId xmlns:p14="http://schemas.microsoft.com/office/powerpoint/2010/main" val="10955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7F5AD6C-A9F3-2E4F-8972-961D0BE259F3}"/>
              </a:ext>
            </a:extLst>
          </p:cNvPr>
          <p:cNvSpPr/>
          <p:nvPr/>
        </p:nvSpPr>
        <p:spPr>
          <a:xfrm>
            <a:off x="10139136" y="2046515"/>
            <a:ext cx="1436914" cy="14369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1E1A4A37-8AA2-C24E-91B0-7CADABEC2AAC}"/>
              </a:ext>
            </a:extLst>
          </p:cNvPr>
          <p:cNvSpPr/>
          <p:nvPr/>
        </p:nvSpPr>
        <p:spPr>
          <a:xfrm>
            <a:off x="11649075" y="4775201"/>
            <a:ext cx="1436914" cy="14369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B28AD205-A840-DD43-9DD0-D64BF9F68B27}"/>
              </a:ext>
            </a:extLst>
          </p:cNvPr>
          <p:cNvSpPr/>
          <p:nvPr/>
        </p:nvSpPr>
        <p:spPr>
          <a:xfrm>
            <a:off x="11649075" y="7503887"/>
            <a:ext cx="1436914" cy="14369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sp>
        <p:nvSpPr>
          <p:cNvPr id="10" name="Oval 9">
            <a:extLst>
              <a:ext uri="{FF2B5EF4-FFF2-40B4-BE49-F238E27FC236}">
                <a16:creationId xmlns:a16="http://schemas.microsoft.com/office/drawing/2014/main" id="{0A6CE6A3-075C-CB4F-B7C3-017CACD31820}"/>
              </a:ext>
            </a:extLst>
          </p:cNvPr>
          <p:cNvSpPr/>
          <p:nvPr/>
        </p:nvSpPr>
        <p:spPr>
          <a:xfrm>
            <a:off x="10139136" y="10232572"/>
            <a:ext cx="1436914" cy="14369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p>
        </p:txBody>
      </p:sp>
      <p:sp>
        <p:nvSpPr>
          <p:cNvPr id="11" name="TextBox 10">
            <a:extLst>
              <a:ext uri="{FF2B5EF4-FFF2-40B4-BE49-F238E27FC236}">
                <a16:creationId xmlns:a16="http://schemas.microsoft.com/office/drawing/2014/main" id="{FC471279-625A-D14F-85DA-37DCF3F5F89D}"/>
              </a:ext>
            </a:extLst>
          </p:cNvPr>
          <p:cNvSpPr txBox="1"/>
          <p:nvPr/>
        </p:nvSpPr>
        <p:spPr>
          <a:xfrm>
            <a:off x="11845018" y="2009091"/>
            <a:ext cx="8581118" cy="1511761"/>
          </a:xfrm>
          <a:prstGeom prst="rect">
            <a:avLst/>
          </a:prstGeom>
          <a:noFill/>
        </p:spPr>
        <p:txBody>
          <a:bodyPr wrap="square" rtlCol="0">
            <a:spAutoFit/>
          </a:bodyPr>
          <a:lstStyle/>
          <a:p>
            <a:pPr algn="ctr">
              <a:lnSpc>
                <a:spcPct val="120000"/>
              </a:lnSpc>
            </a:pPr>
            <a:r>
              <a:rPr lang="en-US" sz="4000" dirty="0">
                <a:solidFill>
                  <a:schemeClr val="tx2"/>
                </a:solidFill>
                <a:latin typeface="Montserrat" pitchFamily="2" charset="77"/>
              </a:rPr>
              <a:t>Citizen science &amp; community engagement</a:t>
            </a:r>
          </a:p>
        </p:txBody>
      </p:sp>
      <p:sp>
        <p:nvSpPr>
          <p:cNvPr id="12" name="TextBox 11">
            <a:extLst>
              <a:ext uri="{FF2B5EF4-FFF2-40B4-BE49-F238E27FC236}">
                <a16:creationId xmlns:a16="http://schemas.microsoft.com/office/drawing/2014/main" id="{44E96559-81BB-8A47-909D-1655D81607D1}"/>
              </a:ext>
            </a:extLst>
          </p:cNvPr>
          <p:cNvSpPr txBox="1"/>
          <p:nvPr/>
        </p:nvSpPr>
        <p:spPr>
          <a:xfrm>
            <a:off x="13516882" y="4737777"/>
            <a:ext cx="8581118" cy="1511761"/>
          </a:xfrm>
          <a:prstGeom prst="rect">
            <a:avLst/>
          </a:prstGeom>
          <a:noFill/>
        </p:spPr>
        <p:txBody>
          <a:bodyPr wrap="square" rtlCol="0">
            <a:spAutoFit/>
          </a:bodyPr>
          <a:lstStyle/>
          <a:p>
            <a:pPr algn="ctr">
              <a:lnSpc>
                <a:spcPct val="120000"/>
              </a:lnSpc>
            </a:pPr>
            <a:r>
              <a:rPr lang="en-US" sz="4000" dirty="0">
                <a:solidFill>
                  <a:schemeClr val="tx2"/>
                </a:solidFill>
                <a:latin typeface="Montserrat" pitchFamily="2" charset="77"/>
              </a:rPr>
              <a:t>Personal exposure assessment / epidemiology</a:t>
            </a:r>
          </a:p>
        </p:txBody>
      </p:sp>
      <p:sp>
        <p:nvSpPr>
          <p:cNvPr id="13" name="TextBox 12">
            <a:extLst>
              <a:ext uri="{FF2B5EF4-FFF2-40B4-BE49-F238E27FC236}">
                <a16:creationId xmlns:a16="http://schemas.microsoft.com/office/drawing/2014/main" id="{F060AACD-11F9-9D45-9469-0A5F019FBC32}"/>
              </a:ext>
            </a:extLst>
          </p:cNvPr>
          <p:cNvSpPr txBox="1"/>
          <p:nvPr/>
        </p:nvSpPr>
        <p:spPr>
          <a:xfrm>
            <a:off x="13516882" y="7618864"/>
            <a:ext cx="8581118" cy="1511761"/>
          </a:xfrm>
          <a:prstGeom prst="rect">
            <a:avLst/>
          </a:prstGeom>
          <a:noFill/>
        </p:spPr>
        <p:txBody>
          <a:bodyPr wrap="square" rtlCol="0">
            <a:spAutoFit/>
          </a:bodyPr>
          <a:lstStyle/>
          <a:p>
            <a:pPr algn="ctr">
              <a:lnSpc>
                <a:spcPct val="120000"/>
              </a:lnSpc>
            </a:pPr>
            <a:r>
              <a:rPr lang="en-US" sz="4000" dirty="0">
                <a:solidFill>
                  <a:schemeClr val="tx2"/>
                </a:solidFill>
                <a:latin typeface="Montserrat" pitchFamily="2" charset="77"/>
              </a:rPr>
              <a:t>Model and satellite data validation (i.e. ground-truth)</a:t>
            </a:r>
          </a:p>
        </p:txBody>
      </p:sp>
      <p:sp>
        <p:nvSpPr>
          <p:cNvPr id="14" name="TextBox 13">
            <a:extLst>
              <a:ext uri="{FF2B5EF4-FFF2-40B4-BE49-F238E27FC236}">
                <a16:creationId xmlns:a16="http://schemas.microsoft.com/office/drawing/2014/main" id="{4285195A-A2A7-334D-9216-90B64316E7A7}"/>
              </a:ext>
            </a:extLst>
          </p:cNvPr>
          <p:cNvSpPr txBox="1"/>
          <p:nvPr/>
        </p:nvSpPr>
        <p:spPr>
          <a:xfrm>
            <a:off x="11845018" y="10359792"/>
            <a:ext cx="10252982" cy="1511761"/>
          </a:xfrm>
          <a:prstGeom prst="rect">
            <a:avLst/>
          </a:prstGeom>
          <a:noFill/>
        </p:spPr>
        <p:txBody>
          <a:bodyPr wrap="square" rtlCol="0">
            <a:spAutoFit/>
          </a:bodyPr>
          <a:lstStyle/>
          <a:p>
            <a:pPr algn="ctr">
              <a:lnSpc>
                <a:spcPct val="120000"/>
              </a:lnSpc>
            </a:pPr>
            <a:r>
              <a:rPr lang="en-US" sz="4000" dirty="0">
                <a:solidFill>
                  <a:schemeClr val="tx2"/>
                </a:solidFill>
                <a:latin typeface="Montserrat" pitchFamily="2" charset="77"/>
              </a:rPr>
              <a:t>Understanding chemical composition and atmospheric chemistry</a:t>
            </a:r>
          </a:p>
        </p:txBody>
      </p:sp>
      <p:sp>
        <p:nvSpPr>
          <p:cNvPr id="16" name="TextBox 15">
            <a:extLst>
              <a:ext uri="{FF2B5EF4-FFF2-40B4-BE49-F238E27FC236}">
                <a16:creationId xmlns:a16="http://schemas.microsoft.com/office/drawing/2014/main" id="{B1554968-2641-004D-8022-AC277D78E385}"/>
              </a:ext>
            </a:extLst>
          </p:cNvPr>
          <p:cNvSpPr txBox="1"/>
          <p:nvPr/>
        </p:nvSpPr>
        <p:spPr>
          <a:xfrm>
            <a:off x="1484185" y="4389086"/>
            <a:ext cx="8060772" cy="4937827"/>
          </a:xfrm>
          <a:prstGeom prst="rect">
            <a:avLst/>
          </a:prstGeom>
          <a:noFill/>
          <a:ln>
            <a:noFill/>
          </a:ln>
        </p:spPr>
        <p:txBody>
          <a:bodyPr wrap="square" rtlCol="0">
            <a:spAutoFit/>
          </a:bodyPr>
          <a:lstStyle/>
          <a:p>
            <a:pPr>
              <a:lnSpc>
                <a:spcPct val="150000"/>
              </a:lnSpc>
            </a:pPr>
            <a:r>
              <a:rPr lang="en-US" sz="5400" spc="300" dirty="0">
                <a:solidFill>
                  <a:schemeClr val="tx2"/>
                </a:solidFill>
                <a:latin typeface="Montserrat Medium" pitchFamily="2" charset="77"/>
                <a:ea typeface="Roboto" panose="02000000000000000000" pitchFamily="2" charset="0"/>
                <a:cs typeface="Poppins Medium" pitchFamily="2" charset="77"/>
              </a:rPr>
              <a:t>CURRENT AND POTENTIAL USES FOR LOW-COST AIR QUALITY SENSORS</a:t>
            </a:r>
            <a:endParaRPr lang="en-US" sz="6000" spc="300" dirty="0">
              <a:solidFill>
                <a:schemeClr val="tx2"/>
              </a:solidFill>
              <a:latin typeface="Montserrat Medium" pitchFamily="2" charset="77"/>
              <a:ea typeface="Roboto" panose="02000000000000000000" pitchFamily="2" charset="0"/>
              <a:cs typeface="Poppins Medium" pitchFamily="2" charset="77"/>
            </a:endParaRPr>
          </a:p>
        </p:txBody>
      </p:sp>
      <p:cxnSp>
        <p:nvCxnSpPr>
          <p:cNvPr id="18" name="Straight Connector 17">
            <a:extLst>
              <a:ext uri="{FF2B5EF4-FFF2-40B4-BE49-F238E27FC236}">
                <a16:creationId xmlns:a16="http://schemas.microsoft.com/office/drawing/2014/main" id="{7109E25C-CDDC-3D45-BF37-8FB00B0CB162}"/>
              </a:ext>
            </a:extLst>
          </p:cNvPr>
          <p:cNvCxnSpPr/>
          <p:nvPr/>
        </p:nvCxnSpPr>
        <p:spPr>
          <a:xfrm>
            <a:off x="12573000" y="12279086"/>
            <a:ext cx="898071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4">
            <a:extLst>
              <a:ext uri="{FF2B5EF4-FFF2-40B4-BE49-F238E27FC236}">
                <a16:creationId xmlns:a16="http://schemas.microsoft.com/office/drawing/2014/main" id="{029C494A-B647-EE4D-9B70-43405F1D07B4}"/>
              </a:ext>
            </a:extLst>
          </p:cNvPr>
          <p:cNvPicPr>
            <a:picLocks noGrp="1" noChangeAspect="1"/>
          </p:cNvPicPr>
          <p:nvPr>
            <p:ph sz="half" idx="1"/>
          </p:nvPr>
        </p:nvPicPr>
        <p:blipFill>
          <a:blip r:embed="rId3"/>
          <a:stretch>
            <a:fillRect/>
          </a:stretch>
        </p:blipFill>
        <p:spPr>
          <a:xfrm>
            <a:off x="1675965" y="3381379"/>
            <a:ext cx="8778678" cy="8878720"/>
          </a:xfrm>
        </p:spPr>
      </p:pic>
      <p:sp>
        <p:nvSpPr>
          <p:cNvPr id="6" name="TextBox 5">
            <a:extLst>
              <a:ext uri="{FF2B5EF4-FFF2-40B4-BE49-F238E27FC236}">
                <a16:creationId xmlns:a16="http://schemas.microsoft.com/office/drawing/2014/main" id="{C217F074-F7EB-6C42-B7FC-3747C632E31B}"/>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Figure adapted from Gani, et al. ACP (2018); </a:t>
            </a:r>
            <a:r>
              <a:rPr lang="en-US" sz="2400" baseline="30000" dirty="0">
                <a:latin typeface="Montserrat Light" pitchFamily="2" charset="77"/>
              </a:rPr>
              <a:t>[1]</a:t>
            </a:r>
            <a:r>
              <a:rPr lang="en-US" sz="2400" dirty="0">
                <a:latin typeface="Montserrat Light" pitchFamily="2" charset="77"/>
              </a:rPr>
              <a:t>Apte, et al. ES&amp;T (2018)</a:t>
            </a:r>
          </a:p>
        </p:txBody>
      </p:sp>
      <p:grpSp>
        <p:nvGrpSpPr>
          <p:cNvPr id="7" name="Group 6">
            <a:extLst>
              <a:ext uri="{FF2B5EF4-FFF2-40B4-BE49-F238E27FC236}">
                <a16:creationId xmlns:a16="http://schemas.microsoft.com/office/drawing/2014/main" id="{7A371E4C-F4E9-ED40-8CB7-666B21A58F81}"/>
              </a:ext>
            </a:extLst>
          </p:cNvPr>
          <p:cNvGrpSpPr/>
          <p:nvPr/>
        </p:nvGrpSpPr>
        <p:grpSpPr>
          <a:xfrm>
            <a:off x="14674614" y="8113593"/>
            <a:ext cx="8027071" cy="1101135"/>
            <a:chOff x="1861626" y="8932349"/>
            <a:chExt cx="8027071" cy="1101135"/>
          </a:xfrm>
        </p:grpSpPr>
        <p:sp>
          <p:nvSpPr>
            <p:cNvPr id="8" name="Oval 7">
              <a:extLst>
                <a:ext uri="{FF2B5EF4-FFF2-40B4-BE49-F238E27FC236}">
                  <a16:creationId xmlns:a16="http://schemas.microsoft.com/office/drawing/2014/main" id="{766E8CE5-C806-1042-8D93-40E69B9D5110}"/>
                </a:ext>
              </a:extLst>
            </p:cNvPr>
            <p:cNvSpPr/>
            <p:nvPr/>
          </p:nvSpPr>
          <p:spPr>
            <a:xfrm>
              <a:off x="1861626" y="9310504"/>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5B68EE-6BF9-8D4D-B8B0-7035EDDF4881}"/>
                </a:ext>
              </a:extLst>
            </p:cNvPr>
            <p:cNvSpPr txBox="1"/>
            <p:nvPr/>
          </p:nvSpPr>
          <p:spPr>
            <a:xfrm>
              <a:off x="2531017" y="8932349"/>
              <a:ext cx="7357680" cy="1101135"/>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Unfavorable meteorology with shallow mixing heights (esp. winters)</a:t>
              </a:r>
            </a:p>
          </p:txBody>
        </p:sp>
      </p:grpSp>
      <p:grpSp>
        <p:nvGrpSpPr>
          <p:cNvPr id="10" name="Group 9">
            <a:extLst>
              <a:ext uri="{FF2B5EF4-FFF2-40B4-BE49-F238E27FC236}">
                <a16:creationId xmlns:a16="http://schemas.microsoft.com/office/drawing/2014/main" id="{B8C7A5AB-B025-4042-9B15-B30473404133}"/>
              </a:ext>
            </a:extLst>
          </p:cNvPr>
          <p:cNvGrpSpPr/>
          <p:nvPr/>
        </p:nvGrpSpPr>
        <p:grpSpPr>
          <a:xfrm>
            <a:off x="14674614" y="5692377"/>
            <a:ext cx="8027071" cy="575350"/>
            <a:chOff x="1861626" y="7971997"/>
            <a:chExt cx="8027071" cy="575350"/>
          </a:xfrm>
        </p:grpSpPr>
        <p:sp>
          <p:nvSpPr>
            <p:cNvPr id="11" name="Oval 10">
              <a:extLst>
                <a:ext uri="{FF2B5EF4-FFF2-40B4-BE49-F238E27FC236}">
                  <a16:creationId xmlns:a16="http://schemas.microsoft.com/office/drawing/2014/main" id="{820C8053-DF41-8049-9A2D-B7A879465125}"/>
                </a:ext>
              </a:extLst>
            </p:cNvPr>
            <p:cNvSpPr/>
            <p:nvPr/>
          </p:nvSpPr>
          <p:spPr>
            <a:xfrm>
              <a:off x="1861626" y="8087260"/>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990D5B4-BAF6-C142-97EA-8A1A1C490706}"/>
                </a:ext>
              </a:extLst>
            </p:cNvPr>
            <p:cNvSpPr txBox="1"/>
            <p:nvPr/>
          </p:nvSpPr>
          <p:spPr>
            <a:xfrm>
              <a:off x="2531017" y="7971997"/>
              <a:ext cx="7357680" cy="57535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Annual mean PM</a:t>
              </a:r>
              <a:r>
                <a:rPr lang="en-US" sz="2800" baseline="-25000" dirty="0">
                  <a:latin typeface="Montserrat Light" pitchFamily="2" charset="77"/>
                  <a:ea typeface="Lato Light" panose="020F0502020204030203" pitchFamily="34" charset="0"/>
                  <a:cs typeface="Lato Light" panose="020F0502020204030203" pitchFamily="34" charset="0"/>
                </a:rPr>
                <a:t>2.5</a:t>
              </a:r>
              <a:r>
                <a:rPr lang="en-US" sz="2800" dirty="0">
                  <a:latin typeface="Montserrat Light" pitchFamily="2" charset="77"/>
                  <a:ea typeface="Lato Light" panose="020F0502020204030203" pitchFamily="34" charset="0"/>
                  <a:cs typeface="Lato Light" panose="020F0502020204030203" pitchFamily="34" charset="0"/>
                </a:rPr>
                <a:t> ~ 140 µgm</a:t>
              </a:r>
              <a:r>
                <a:rPr lang="en-US" sz="2800" baseline="30000" dirty="0">
                  <a:latin typeface="Montserrat Light" pitchFamily="2" charset="77"/>
                  <a:ea typeface="Lato Light" panose="020F0502020204030203" pitchFamily="34" charset="0"/>
                  <a:cs typeface="Lato Light" panose="020F0502020204030203" pitchFamily="34" charset="0"/>
                </a:rPr>
                <a:t>-3</a:t>
              </a:r>
            </a:p>
          </p:txBody>
        </p:sp>
      </p:grpSp>
      <p:grpSp>
        <p:nvGrpSpPr>
          <p:cNvPr id="13" name="Group 12">
            <a:extLst>
              <a:ext uri="{FF2B5EF4-FFF2-40B4-BE49-F238E27FC236}">
                <a16:creationId xmlns:a16="http://schemas.microsoft.com/office/drawing/2014/main" id="{F38F9160-AB64-5842-97EB-7325A234412B}"/>
              </a:ext>
            </a:extLst>
          </p:cNvPr>
          <p:cNvGrpSpPr/>
          <p:nvPr/>
        </p:nvGrpSpPr>
        <p:grpSpPr>
          <a:xfrm>
            <a:off x="14674614" y="6902985"/>
            <a:ext cx="8027071" cy="575350"/>
            <a:chOff x="1861626" y="7971997"/>
            <a:chExt cx="8027071" cy="575350"/>
          </a:xfrm>
        </p:grpSpPr>
        <p:sp>
          <p:nvSpPr>
            <p:cNvPr id="14" name="Oval 13">
              <a:extLst>
                <a:ext uri="{FF2B5EF4-FFF2-40B4-BE49-F238E27FC236}">
                  <a16:creationId xmlns:a16="http://schemas.microsoft.com/office/drawing/2014/main" id="{77B3FEA6-BC1D-6F46-A9D8-227298E407EB}"/>
                </a:ext>
              </a:extLst>
            </p:cNvPr>
            <p:cNvSpPr/>
            <p:nvPr/>
          </p:nvSpPr>
          <p:spPr>
            <a:xfrm>
              <a:off x="1861626" y="8087260"/>
              <a:ext cx="344824" cy="344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28B9075-FFBC-304A-BE26-1413005EE2A6}"/>
                </a:ext>
              </a:extLst>
            </p:cNvPr>
            <p:cNvSpPr txBox="1"/>
            <p:nvPr/>
          </p:nvSpPr>
          <p:spPr>
            <a:xfrm>
              <a:off x="2531017" y="7971997"/>
              <a:ext cx="7357680" cy="57535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Hot summers with cool, wet winters</a:t>
              </a:r>
            </a:p>
          </p:txBody>
        </p:sp>
      </p:grpSp>
      <p:grpSp>
        <p:nvGrpSpPr>
          <p:cNvPr id="16" name="Group 15">
            <a:extLst>
              <a:ext uri="{FF2B5EF4-FFF2-40B4-BE49-F238E27FC236}">
                <a16:creationId xmlns:a16="http://schemas.microsoft.com/office/drawing/2014/main" id="{F85C2C69-4994-4647-9E75-A5060B8C0AA0}"/>
              </a:ext>
            </a:extLst>
          </p:cNvPr>
          <p:cNvGrpSpPr/>
          <p:nvPr/>
        </p:nvGrpSpPr>
        <p:grpSpPr>
          <a:xfrm>
            <a:off x="14674614" y="4481769"/>
            <a:ext cx="8027071" cy="575350"/>
            <a:chOff x="1861626" y="8932349"/>
            <a:chExt cx="8027071" cy="575350"/>
          </a:xfrm>
        </p:grpSpPr>
        <p:sp>
          <p:nvSpPr>
            <p:cNvPr id="17" name="Oval 16">
              <a:extLst>
                <a:ext uri="{FF2B5EF4-FFF2-40B4-BE49-F238E27FC236}">
                  <a16:creationId xmlns:a16="http://schemas.microsoft.com/office/drawing/2014/main" id="{E06BDD31-7647-C849-BA66-32BE1BE77C4A}"/>
                </a:ext>
              </a:extLst>
            </p:cNvPr>
            <p:cNvSpPr/>
            <p:nvPr/>
          </p:nvSpPr>
          <p:spPr>
            <a:xfrm>
              <a:off x="1861626" y="9047612"/>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F2B46E9-64DC-E145-BE4A-198D7274D8F4}"/>
                </a:ext>
              </a:extLst>
            </p:cNvPr>
            <p:cNvSpPr txBox="1"/>
            <p:nvPr/>
          </p:nvSpPr>
          <p:spPr>
            <a:xfrm>
              <a:off x="2531017" y="8932349"/>
              <a:ext cx="7357680" cy="57535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Population ~ 26M</a:t>
              </a:r>
            </a:p>
          </p:txBody>
        </p:sp>
      </p:grpSp>
      <p:grpSp>
        <p:nvGrpSpPr>
          <p:cNvPr id="19" name="Group 18">
            <a:extLst>
              <a:ext uri="{FF2B5EF4-FFF2-40B4-BE49-F238E27FC236}">
                <a16:creationId xmlns:a16="http://schemas.microsoft.com/office/drawing/2014/main" id="{6BA9E754-EB4D-0C40-A704-E1DEAD8419A1}"/>
              </a:ext>
            </a:extLst>
          </p:cNvPr>
          <p:cNvGrpSpPr/>
          <p:nvPr/>
        </p:nvGrpSpPr>
        <p:grpSpPr>
          <a:xfrm>
            <a:off x="14674614" y="9849987"/>
            <a:ext cx="8027071" cy="1101135"/>
            <a:chOff x="1861626" y="8363886"/>
            <a:chExt cx="8027071" cy="1101135"/>
          </a:xfrm>
        </p:grpSpPr>
        <p:sp>
          <p:nvSpPr>
            <p:cNvPr id="20" name="Oval 19">
              <a:extLst>
                <a:ext uri="{FF2B5EF4-FFF2-40B4-BE49-F238E27FC236}">
                  <a16:creationId xmlns:a16="http://schemas.microsoft.com/office/drawing/2014/main" id="{EB76C59C-6969-9645-9BC6-738A3D4D5410}"/>
                </a:ext>
              </a:extLst>
            </p:cNvPr>
            <p:cNvSpPr/>
            <p:nvPr/>
          </p:nvSpPr>
          <p:spPr>
            <a:xfrm>
              <a:off x="1861626" y="8742041"/>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8A6DAFD-C35C-9442-A7A3-910C11628F1A}"/>
                </a:ext>
              </a:extLst>
            </p:cNvPr>
            <p:cNvSpPr txBox="1"/>
            <p:nvPr/>
          </p:nvSpPr>
          <p:spPr>
            <a:xfrm>
              <a:off x="2531017" y="8363886"/>
              <a:ext cx="7357680" cy="1101135"/>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Life expectancy impact ~1.5 years across India</a:t>
              </a:r>
              <a:r>
                <a:rPr lang="en-US" sz="2800" baseline="30000" dirty="0">
                  <a:latin typeface="Montserrat Light" pitchFamily="2" charset="77"/>
                  <a:ea typeface="Lato Light" panose="020F0502020204030203" pitchFamily="34" charset="0"/>
                  <a:cs typeface="Lato Light" panose="020F0502020204030203" pitchFamily="34" charset="0"/>
                </a:rPr>
                <a:t>[1]</a:t>
              </a:r>
            </a:p>
          </p:txBody>
        </p:sp>
      </p:grpSp>
      <p:sp>
        <p:nvSpPr>
          <p:cNvPr id="27" name="TextBox 26">
            <a:extLst>
              <a:ext uri="{FF2B5EF4-FFF2-40B4-BE49-F238E27FC236}">
                <a16:creationId xmlns:a16="http://schemas.microsoft.com/office/drawing/2014/main" id="{E74A5EAD-D3A1-BD43-B4AA-451719A044AB}"/>
              </a:ext>
            </a:extLst>
          </p:cNvPr>
          <p:cNvSpPr txBox="1"/>
          <p:nvPr/>
        </p:nvSpPr>
        <p:spPr>
          <a:xfrm>
            <a:off x="0" y="1618928"/>
            <a:ext cx="24377650" cy="923330"/>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OVERVIEW OF AIR QUALITY IN DELHI, INDIA</a:t>
            </a:r>
          </a:p>
        </p:txBody>
      </p:sp>
    </p:spTree>
    <p:extLst>
      <p:ext uri="{BB962C8B-B14F-4D97-AF65-F5344CB8AC3E}">
        <p14:creationId xmlns:p14="http://schemas.microsoft.com/office/powerpoint/2010/main" val="156023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in front of a window&#10;&#10;Description automatically generated">
            <a:extLst>
              <a:ext uri="{FF2B5EF4-FFF2-40B4-BE49-F238E27FC236}">
                <a16:creationId xmlns:a16="http://schemas.microsoft.com/office/drawing/2014/main" id="{49916603-4EAA-E743-B07E-499A32486E52}"/>
              </a:ext>
            </a:extLst>
          </p:cNvPr>
          <p:cNvPicPr>
            <a:picLocks noGrp="1" noChangeAspect="1"/>
          </p:cNvPicPr>
          <p:nvPr>
            <p:ph type="pic" sz="quarter" idx="14"/>
          </p:nvPr>
        </p:nvPicPr>
        <p:blipFill>
          <a:blip r:embed="rId3"/>
          <a:srcRect l="972" r="972"/>
          <a:stretch>
            <a:fillRect/>
          </a:stretch>
        </p:blipFill>
        <p:spPr>
          <a:xfrm>
            <a:off x="-276644" y="-261256"/>
            <a:ext cx="24930938" cy="14238512"/>
          </a:xfrm>
        </p:spPr>
      </p:pic>
      <p:sp>
        <p:nvSpPr>
          <p:cNvPr id="14" name="TextBox 13">
            <a:extLst>
              <a:ext uri="{FF2B5EF4-FFF2-40B4-BE49-F238E27FC236}">
                <a16:creationId xmlns:a16="http://schemas.microsoft.com/office/drawing/2014/main" id="{51237077-72AD-0F41-ACC9-62F938DEF9E8}"/>
              </a:ext>
            </a:extLst>
          </p:cNvPr>
          <p:cNvSpPr txBox="1"/>
          <p:nvPr/>
        </p:nvSpPr>
        <p:spPr>
          <a:xfrm>
            <a:off x="1071154" y="7848210"/>
            <a:ext cx="5590903" cy="707886"/>
          </a:xfrm>
          <a:prstGeom prst="rect">
            <a:avLst/>
          </a:prstGeom>
          <a:solidFill>
            <a:srgbClr val="C00000"/>
          </a:solidFill>
          <a:ln>
            <a:solidFill>
              <a:srgbClr val="C00000"/>
            </a:solidFill>
          </a:ln>
        </p:spPr>
        <p:txBody>
          <a:bodyPr wrap="square" rtlCol="0">
            <a:spAutoFit/>
          </a:bodyPr>
          <a:lstStyle/>
          <a:p>
            <a:pPr algn="ctr"/>
            <a:r>
              <a:rPr lang="en-US" sz="4000" dirty="0">
                <a:solidFill>
                  <a:schemeClr val="bg1"/>
                </a:solidFill>
                <a:latin typeface="Montserrat" pitchFamily="2" charset="77"/>
              </a:rPr>
              <a:t>Aethalometer (BC)</a:t>
            </a:r>
          </a:p>
        </p:txBody>
      </p:sp>
      <p:sp>
        <p:nvSpPr>
          <p:cNvPr id="15" name="TextBox 14">
            <a:extLst>
              <a:ext uri="{FF2B5EF4-FFF2-40B4-BE49-F238E27FC236}">
                <a16:creationId xmlns:a16="http://schemas.microsoft.com/office/drawing/2014/main" id="{9B1EE8F5-7D06-C54E-9ED2-3C62EC326339}"/>
              </a:ext>
            </a:extLst>
          </p:cNvPr>
          <p:cNvSpPr txBox="1"/>
          <p:nvPr/>
        </p:nvSpPr>
        <p:spPr>
          <a:xfrm>
            <a:off x="7140486" y="4777636"/>
            <a:ext cx="6199960" cy="707886"/>
          </a:xfrm>
          <a:prstGeom prst="rect">
            <a:avLst/>
          </a:prstGeom>
          <a:solidFill>
            <a:schemeClr val="accent1">
              <a:lumMod val="75000"/>
            </a:schemeClr>
          </a:solidFill>
          <a:ln>
            <a:noFill/>
          </a:ln>
        </p:spPr>
        <p:txBody>
          <a:bodyPr wrap="square" rtlCol="0">
            <a:spAutoFit/>
          </a:bodyPr>
          <a:lstStyle/>
          <a:p>
            <a:pPr algn="ctr"/>
            <a:r>
              <a:rPr lang="en-US" sz="4000" dirty="0">
                <a:solidFill>
                  <a:schemeClr val="bg1"/>
                </a:solidFill>
                <a:latin typeface="Montserrat" pitchFamily="2" charset="77"/>
              </a:rPr>
              <a:t>SMPS (PSD, &lt;= 560 nm)</a:t>
            </a:r>
          </a:p>
        </p:txBody>
      </p:sp>
      <p:sp>
        <p:nvSpPr>
          <p:cNvPr id="16" name="TextBox 15">
            <a:extLst>
              <a:ext uri="{FF2B5EF4-FFF2-40B4-BE49-F238E27FC236}">
                <a16:creationId xmlns:a16="http://schemas.microsoft.com/office/drawing/2014/main" id="{279A9011-E3F4-A140-BD08-7AF8A84E272C}"/>
              </a:ext>
            </a:extLst>
          </p:cNvPr>
          <p:cNvSpPr txBox="1"/>
          <p:nvPr/>
        </p:nvSpPr>
        <p:spPr>
          <a:xfrm>
            <a:off x="15597051" y="2703917"/>
            <a:ext cx="5130737" cy="707886"/>
          </a:xfrm>
          <a:prstGeom prst="rect">
            <a:avLst/>
          </a:prstGeom>
          <a:solidFill>
            <a:schemeClr val="accent4">
              <a:lumMod val="60000"/>
              <a:lumOff val="40000"/>
            </a:schemeClr>
          </a:solidFill>
          <a:ln>
            <a:noFill/>
          </a:ln>
        </p:spPr>
        <p:txBody>
          <a:bodyPr wrap="square" rtlCol="0">
            <a:spAutoFit/>
          </a:bodyPr>
          <a:lstStyle/>
          <a:p>
            <a:pPr algn="ctr"/>
            <a:r>
              <a:rPr lang="en-US" sz="4000" dirty="0">
                <a:solidFill>
                  <a:schemeClr val="tx2"/>
                </a:solidFill>
                <a:latin typeface="Montserrat" pitchFamily="2" charset="77"/>
              </a:rPr>
              <a:t>ACSM (NR-PM1)</a:t>
            </a:r>
          </a:p>
        </p:txBody>
      </p:sp>
      <p:sp>
        <p:nvSpPr>
          <p:cNvPr id="17" name="TextBox 16">
            <a:extLst>
              <a:ext uri="{FF2B5EF4-FFF2-40B4-BE49-F238E27FC236}">
                <a16:creationId xmlns:a16="http://schemas.microsoft.com/office/drawing/2014/main" id="{80A1BC2F-0184-984A-99C7-806BDC2AA9CB}"/>
              </a:ext>
            </a:extLst>
          </p:cNvPr>
          <p:cNvSpPr txBox="1"/>
          <p:nvPr/>
        </p:nvSpPr>
        <p:spPr>
          <a:xfrm>
            <a:off x="14884222" y="0"/>
            <a:ext cx="9493428" cy="1938992"/>
          </a:xfrm>
          <a:prstGeom prst="rect">
            <a:avLst/>
          </a:prstGeom>
          <a:solidFill>
            <a:schemeClr val="accent6">
              <a:lumMod val="75000"/>
            </a:schemeClr>
          </a:solidFill>
          <a:ln>
            <a:noFill/>
          </a:ln>
        </p:spPr>
        <p:txBody>
          <a:bodyPr wrap="square" rtlCol="0">
            <a:spAutoFit/>
          </a:bodyPr>
          <a:lstStyle/>
          <a:p>
            <a:r>
              <a:rPr lang="en-US" sz="4000" dirty="0">
                <a:solidFill>
                  <a:schemeClr val="bg1"/>
                </a:solidFill>
                <a:latin typeface="Montserrat" pitchFamily="2" charset="77"/>
              </a:rPr>
              <a:t>Not pictured (just outside window)</a:t>
            </a:r>
          </a:p>
          <a:p>
            <a:r>
              <a:rPr lang="en-US" sz="4000" dirty="0">
                <a:solidFill>
                  <a:schemeClr val="bg1"/>
                </a:solidFill>
                <a:latin typeface="Montserrat" pitchFamily="2" charset="77"/>
              </a:rPr>
              <a:t> 4 MIT MPAQS</a:t>
            </a:r>
          </a:p>
          <a:p>
            <a:r>
              <a:rPr lang="en-US" sz="4000" dirty="0">
                <a:solidFill>
                  <a:schemeClr val="bg1"/>
                </a:solidFill>
                <a:latin typeface="Montserrat" pitchFamily="2" charset="77"/>
              </a:rPr>
              <a:t>O</a:t>
            </a:r>
            <a:r>
              <a:rPr lang="en-US" sz="4000" baseline="-25000" dirty="0">
                <a:solidFill>
                  <a:schemeClr val="bg1"/>
                </a:solidFill>
                <a:latin typeface="Montserrat" pitchFamily="2" charset="77"/>
              </a:rPr>
              <a:t>3</a:t>
            </a:r>
            <a:r>
              <a:rPr lang="en-US" sz="4000" dirty="0">
                <a:solidFill>
                  <a:schemeClr val="bg1"/>
                </a:solidFill>
                <a:latin typeface="Montserrat" pitchFamily="2" charset="77"/>
              </a:rPr>
              <a:t>, NO</a:t>
            </a:r>
            <a:r>
              <a:rPr lang="en-US" sz="4000" baseline="-25000" dirty="0">
                <a:solidFill>
                  <a:schemeClr val="bg1"/>
                </a:solidFill>
                <a:latin typeface="Montserrat" pitchFamily="2" charset="77"/>
              </a:rPr>
              <a:t>2</a:t>
            </a:r>
            <a:r>
              <a:rPr lang="en-US" sz="4000" dirty="0">
                <a:solidFill>
                  <a:schemeClr val="bg1"/>
                </a:solidFill>
                <a:latin typeface="Montserrat" pitchFamily="2" charset="77"/>
              </a:rPr>
              <a:t>, CO, SO</a:t>
            </a:r>
            <a:r>
              <a:rPr lang="en-US" sz="4000" baseline="-25000" dirty="0">
                <a:solidFill>
                  <a:schemeClr val="bg1"/>
                </a:solidFill>
                <a:latin typeface="Montserrat" pitchFamily="2" charset="77"/>
              </a:rPr>
              <a:t>2</a:t>
            </a:r>
            <a:r>
              <a:rPr lang="en-US" sz="4000" dirty="0">
                <a:solidFill>
                  <a:schemeClr val="bg1"/>
                </a:solidFill>
                <a:latin typeface="Montserrat" pitchFamily="2" charset="77"/>
              </a:rPr>
              <a:t>, PM (0.38-17.5μm)</a:t>
            </a:r>
          </a:p>
        </p:txBody>
      </p:sp>
      <p:sp>
        <p:nvSpPr>
          <p:cNvPr id="18" name="TextBox 17">
            <a:extLst>
              <a:ext uri="{FF2B5EF4-FFF2-40B4-BE49-F238E27FC236}">
                <a16:creationId xmlns:a16="http://schemas.microsoft.com/office/drawing/2014/main" id="{5FADE920-2198-D24A-9F3F-AD8DF74C3AD3}"/>
              </a:ext>
            </a:extLst>
          </p:cNvPr>
          <p:cNvSpPr txBox="1"/>
          <p:nvPr/>
        </p:nvSpPr>
        <p:spPr>
          <a:xfrm>
            <a:off x="18523132" y="12052926"/>
            <a:ext cx="5869905" cy="1323439"/>
          </a:xfrm>
          <a:prstGeom prst="rect">
            <a:avLst/>
          </a:prstGeom>
          <a:solidFill>
            <a:schemeClr val="bg1">
              <a:lumMod val="75000"/>
            </a:schemeClr>
          </a:solidFill>
          <a:ln>
            <a:solidFill>
              <a:schemeClr val="bg1">
                <a:lumMod val="85000"/>
              </a:schemeClr>
            </a:solidFill>
          </a:ln>
        </p:spPr>
        <p:txBody>
          <a:bodyPr wrap="square" rtlCol="0">
            <a:spAutoFit/>
          </a:bodyPr>
          <a:lstStyle/>
          <a:p>
            <a:r>
              <a:rPr lang="en-US" sz="4000" dirty="0">
                <a:solidFill>
                  <a:schemeClr val="tx2"/>
                </a:solidFill>
                <a:latin typeface="Montserrat" pitchFamily="2" charset="77"/>
              </a:rPr>
              <a:t>Inlet height ~ 20m</a:t>
            </a:r>
          </a:p>
          <a:p>
            <a:r>
              <a:rPr lang="en-US" sz="4000" dirty="0">
                <a:solidFill>
                  <a:schemeClr val="tx2"/>
                </a:solidFill>
                <a:latin typeface="Montserrat" pitchFamily="2" charset="77"/>
              </a:rPr>
              <a:t>150m from major road</a:t>
            </a:r>
          </a:p>
        </p:txBody>
      </p:sp>
      <p:sp>
        <p:nvSpPr>
          <p:cNvPr id="19" name="TextBox 18">
            <a:extLst>
              <a:ext uri="{FF2B5EF4-FFF2-40B4-BE49-F238E27FC236}">
                <a16:creationId xmlns:a16="http://schemas.microsoft.com/office/drawing/2014/main" id="{DC898682-F5C1-A24B-B8AF-A9700B786A4F}"/>
              </a:ext>
            </a:extLst>
          </p:cNvPr>
          <p:cNvSpPr txBox="1"/>
          <p:nvPr/>
        </p:nvSpPr>
        <p:spPr>
          <a:xfrm>
            <a:off x="350372" y="12789597"/>
            <a:ext cx="8976507" cy="707886"/>
          </a:xfrm>
          <a:prstGeom prst="rect">
            <a:avLst/>
          </a:prstGeom>
          <a:noFill/>
          <a:ln>
            <a:noFill/>
          </a:ln>
        </p:spPr>
        <p:txBody>
          <a:bodyPr wrap="square" rtlCol="0">
            <a:spAutoFit/>
          </a:bodyPr>
          <a:lstStyle/>
          <a:p>
            <a:r>
              <a:rPr lang="en-US" sz="4000" dirty="0">
                <a:solidFill>
                  <a:schemeClr val="bg1"/>
                </a:solidFill>
                <a:latin typeface="Montserrat" pitchFamily="2" charset="77"/>
              </a:rPr>
              <a:t>Photo provided by Shahzad Gani</a:t>
            </a:r>
          </a:p>
        </p:txBody>
      </p:sp>
      <p:pic>
        <p:nvPicPr>
          <p:cNvPr id="20" name="Picture 19">
            <a:extLst>
              <a:ext uri="{FF2B5EF4-FFF2-40B4-BE49-F238E27FC236}">
                <a16:creationId xmlns:a16="http://schemas.microsoft.com/office/drawing/2014/main" id="{6DC3F718-37C7-0D4F-8DBC-0A6DD18DF329}"/>
              </a:ext>
            </a:extLst>
          </p:cNvPr>
          <p:cNvPicPr>
            <a:picLocks noChangeAspect="1"/>
          </p:cNvPicPr>
          <p:nvPr/>
        </p:nvPicPr>
        <p:blipFill>
          <a:blip r:embed="rId4"/>
          <a:stretch>
            <a:fillRect/>
          </a:stretch>
        </p:blipFill>
        <p:spPr>
          <a:xfrm>
            <a:off x="-276643" y="-230893"/>
            <a:ext cx="7400996" cy="5008529"/>
          </a:xfrm>
          <a:prstGeom prst="rect">
            <a:avLst/>
          </a:prstGeom>
          <a:ln w="19050">
            <a:solidFill>
              <a:schemeClr val="bg1"/>
            </a:solidFill>
          </a:ln>
        </p:spPr>
      </p:pic>
      <p:sp>
        <p:nvSpPr>
          <p:cNvPr id="21" name="Oval 20">
            <a:extLst>
              <a:ext uri="{FF2B5EF4-FFF2-40B4-BE49-F238E27FC236}">
                <a16:creationId xmlns:a16="http://schemas.microsoft.com/office/drawing/2014/main" id="{35F0E22D-1F99-054F-B47C-28E62633339A}"/>
              </a:ext>
            </a:extLst>
          </p:cNvPr>
          <p:cNvSpPr/>
          <p:nvPr/>
        </p:nvSpPr>
        <p:spPr>
          <a:xfrm>
            <a:off x="1667830" y="1471112"/>
            <a:ext cx="473910" cy="4678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C95497-9AB4-A748-9B2D-16E72A3202DB}"/>
              </a:ext>
            </a:extLst>
          </p:cNvPr>
          <p:cNvSpPr txBox="1"/>
          <p:nvPr/>
        </p:nvSpPr>
        <p:spPr>
          <a:xfrm>
            <a:off x="910185" y="-106903"/>
            <a:ext cx="5552655" cy="707886"/>
          </a:xfrm>
          <a:prstGeom prst="rect">
            <a:avLst/>
          </a:prstGeom>
          <a:noFill/>
        </p:spPr>
        <p:txBody>
          <a:bodyPr wrap="square" rtlCol="0">
            <a:spAutoFit/>
          </a:bodyPr>
          <a:lstStyle/>
          <a:p>
            <a:r>
              <a:rPr lang="en-US" sz="4000" dirty="0">
                <a:solidFill>
                  <a:schemeClr val="tx2"/>
                </a:solidFill>
                <a:latin typeface="Montserrat" pitchFamily="2" charset="77"/>
              </a:rPr>
              <a:t>IIT-Delhi Campus</a:t>
            </a:r>
          </a:p>
        </p:txBody>
      </p:sp>
    </p:spTree>
    <p:extLst>
      <p:ext uri="{BB962C8B-B14F-4D97-AF65-F5344CB8AC3E}">
        <p14:creationId xmlns:p14="http://schemas.microsoft.com/office/powerpoint/2010/main" val="253154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4EDB88-3DC1-334C-858D-99134F3B23F1}"/>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Hagan, et al. ES&amp;T Letters (2019)</a:t>
            </a:r>
          </a:p>
        </p:txBody>
      </p:sp>
      <p:sp>
        <p:nvSpPr>
          <p:cNvPr id="9" name="TextBox 8">
            <a:extLst>
              <a:ext uri="{FF2B5EF4-FFF2-40B4-BE49-F238E27FC236}">
                <a16:creationId xmlns:a16="http://schemas.microsoft.com/office/drawing/2014/main" id="{E412F806-8598-5F48-9BF4-1C9DE1A09654}"/>
              </a:ext>
            </a:extLst>
          </p:cNvPr>
          <p:cNvSpPr txBox="1"/>
          <p:nvPr/>
        </p:nvSpPr>
        <p:spPr>
          <a:xfrm>
            <a:off x="1720041" y="1913966"/>
            <a:ext cx="10040158" cy="2585323"/>
          </a:xfrm>
          <a:prstGeom prst="rect">
            <a:avLst/>
          </a:prstGeom>
          <a:noFill/>
          <a:ln>
            <a:noFill/>
          </a:ln>
        </p:spPr>
        <p:txBody>
          <a:bodyPr wrap="square" rtlCol="0">
            <a:spAutoFit/>
          </a:bodyPr>
          <a:lstStyle/>
          <a:p>
            <a:r>
              <a:rPr lang="en-US" sz="5400" spc="300" dirty="0">
                <a:solidFill>
                  <a:schemeClr val="tx2"/>
                </a:solidFill>
                <a:latin typeface="Montserrat Medium" pitchFamily="2" charset="77"/>
                <a:ea typeface="Roboto" panose="02000000000000000000" pitchFamily="2" charset="0"/>
                <a:cs typeface="Poppins Medium" pitchFamily="2" charset="77"/>
              </a:rPr>
              <a:t>Multi-Pollutant Air Quality Sensor (MPAQS)</a:t>
            </a:r>
          </a:p>
        </p:txBody>
      </p:sp>
      <p:pic>
        <p:nvPicPr>
          <p:cNvPr id="13" name="Picture 12" descr="A picture containing electronics&#10;&#10;Description automatically generated">
            <a:extLst>
              <a:ext uri="{FF2B5EF4-FFF2-40B4-BE49-F238E27FC236}">
                <a16:creationId xmlns:a16="http://schemas.microsoft.com/office/drawing/2014/main" id="{6B4194CA-F385-8D40-9885-E806474FB3B1}"/>
              </a:ext>
            </a:extLst>
          </p:cNvPr>
          <p:cNvPicPr>
            <a:picLocks noChangeAspect="1"/>
          </p:cNvPicPr>
          <p:nvPr/>
        </p:nvPicPr>
        <p:blipFill>
          <a:blip r:embed="rId3"/>
          <a:stretch>
            <a:fillRect/>
          </a:stretch>
        </p:blipFill>
        <p:spPr>
          <a:xfrm>
            <a:off x="10883445" y="3022288"/>
            <a:ext cx="13199788" cy="8423025"/>
          </a:xfrm>
          <a:prstGeom prst="rect">
            <a:avLst/>
          </a:prstGeom>
        </p:spPr>
      </p:pic>
      <p:grpSp>
        <p:nvGrpSpPr>
          <p:cNvPr id="14" name="Group 13">
            <a:extLst>
              <a:ext uri="{FF2B5EF4-FFF2-40B4-BE49-F238E27FC236}">
                <a16:creationId xmlns:a16="http://schemas.microsoft.com/office/drawing/2014/main" id="{56341A07-BB7F-0E46-A018-72D742EEDEF4}"/>
              </a:ext>
            </a:extLst>
          </p:cNvPr>
          <p:cNvGrpSpPr/>
          <p:nvPr/>
        </p:nvGrpSpPr>
        <p:grpSpPr>
          <a:xfrm>
            <a:off x="1963226" y="4845556"/>
            <a:ext cx="8027071" cy="575350"/>
            <a:chOff x="1861626" y="7971997"/>
            <a:chExt cx="8027071" cy="575350"/>
          </a:xfrm>
        </p:grpSpPr>
        <p:sp>
          <p:nvSpPr>
            <p:cNvPr id="15" name="Oval 14">
              <a:extLst>
                <a:ext uri="{FF2B5EF4-FFF2-40B4-BE49-F238E27FC236}">
                  <a16:creationId xmlns:a16="http://schemas.microsoft.com/office/drawing/2014/main" id="{A5636B48-3FC8-DF42-9D56-B5C0D36D7BFC}"/>
                </a:ext>
              </a:extLst>
            </p:cNvPr>
            <p:cNvSpPr/>
            <p:nvPr/>
          </p:nvSpPr>
          <p:spPr>
            <a:xfrm>
              <a:off x="1861626" y="8087260"/>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2CDB50B-16EE-9D45-9645-0A64456E19D7}"/>
                </a:ext>
              </a:extLst>
            </p:cNvPr>
            <p:cNvSpPr txBox="1"/>
            <p:nvPr/>
          </p:nvSpPr>
          <p:spPr>
            <a:xfrm>
              <a:off x="2531017" y="7971997"/>
              <a:ext cx="7357680" cy="57535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Material Cost (BOM) ~ $1250</a:t>
              </a:r>
            </a:p>
          </p:txBody>
        </p:sp>
      </p:grpSp>
      <p:grpSp>
        <p:nvGrpSpPr>
          <p:cNvPr id="17" name="Group 16">
            <a:extLst>
              <a:ext uri="{FF2B5EF4-FFF2-40B4-BE49-F238E27FC236}">
                <a16:creationId xmlns:a16="http://schemas.microsoft.com/office/drawing/2014/main" id="{CC1702A3-38FD-1F41-A359-4934D9741B32}"/>
              </a:ext>
            </a:extLst>
          </p:cNvPr>
          <p:cNvGrpSpPr/>
          <p:nvPr/>
        </p:nvGrpSpPr>
        <p:grpSpPr>
          <a:xfrm>
            <a:off x="1963226" y="6169821"/>
            <a:ext cx="8027071" cy="1626920"/>
            <a:chOff x="1861626" y="7898166"/>
            <a:chExt cx="8027071" cy="1626920"/>
          </a:xfrm>
        </p:grpSpPr>
        <p:sp>
          <p:nvSpPr>
            <p:cNvPr id="18" name="Oval 17">
              <a:extLst>
                <a:ext uri="{FF2B5EF4-FFF2-40B4-BE49-F238E27FC236}">
                  <a16:creationId xmlns:a16="http://schemas.microsoft.com/office/drawing/2014/main" id="{70690B0F-9BC9-CA43-B0A8-820D56949D5A}"/>
                </a:ext>
              </a:extLst>
            </p:cNvPr>
            <p:cNvSpPr/>
            <p:nvPr/>
          </p:nvSpPr>
          <p:spPr>
            <a:xfrm>
              <a:off x="1861626" y="8539214"/>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2BE3FC8-1239-A84D-A257-B9D6F4EF2304}"/>
                </a:ext>
              </a:extLst>
            </p:cNvPr>
            <p:cNvSpPr txBox="1"/>
            <p:nvPr/>
          </p:nvSpPr>
          <p:spPr>
            <a:xfrm>
              <a:off x="2531017" y="7898166"/>
              <a:ext cx="7357680" cy="162692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Counts and sizes particles using a modified Alphasense OPC-N2 (380-17,500 nm, 658 nm laser)</a:t>
              </a:r>
            </a:p>
          </p:txBody>
        </p:sp>
      </p:grpSp>
      <p:grpSp>
        <p:nvGrpSpPr>
          <p:cNvPr id="20" name="Group 19">
            <a:extLst>
              <a:ext uri="{FF2B5EF4-FFF2-40B4-BE49-F238E27FC236}">
                <a16:creationId xmlns:a16="http://schemas.microsoft.com/office/drawing/2014/main" id="{58BB00DC-21C2-EB4A-845E-424A083C40FF}"/>
              </a:ext>
            </a:extLst>
          </p:cNvPr>
          <p:cNvGrpSpPr/>
          <p:nvPr/>
        </p:nvGrpSpPr>
        <p:grpSpPr>
          <a:xfrm>
            <a:off x="1962056" y="8545656"/>
            <a:ext cx="8679374" cy="1101135"/>
            <a:chOff x="1861626" y="7898166"/>
            <a:chExt cx="8027071" cy="1101135"/>
          </a:xfrm>
        </p:grpSpPr>
        <p:sp>
          <p:nvSpPr>
            <p:cNvPr id="21" name="Oval 20">
              <a:extLst>
                <a:ext uri="{FF2B5EF4-FFF2-40B4-BE49-F238E27FC236}">
                  <a16:creationId xmlns:a16="http://schemas.microsoft.com/office/drawing/2014/main" id="{D39B0C11-C43A-314B-B625-1AF6E4E30415}"/>
                </a:ext>
              </a:extLst>
            </p:cNvPr>
            <p:cNvSpPr/>
            <p:nvPr/>
          </p:nvSpPr>
          <p:spPr>
            <a:xfrm>
              <a:off x="1861626" y="8276354"/>
              <a:ext cx="344824" cy="344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30324F5-D16F-C142-94E1-CEBEF2E84DA3}"/>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Measures CO, NO, SO</a:t>
              </a:r>
              <a:r>
                <a:rPr lang="en-US" sz="2800" baseline="-25000" dirty="0">
                  <a:latin typeface="Montserrat Light" pitchFamily="2" charset="77"/>
                  <a:ea typeface="Lato Light" panose="020F0502020204030203" pitchFamily="34" charset="0"/>
                  <a:cs typeface="Lato Light" panose="020F0502020204030203" pitchFamily="34" charset="0"/>
                </a:rPr>
                <a:t>2</a:t>
              </a:r>
              <a:r>
                <a:rPr lang="en-US" sz="2800" dirty="0">
                  <a:latin typeface="Montserrat Light" pitchFamily="2" charset="77"/>
                  <a:ea typeface="Lato Light" panose="020F0502020204030203" pitchFamily="34" charset="0"/>
                  <a:cs typeface="Lato Light" panose="020F0502020204030203" pitchFamily="34" charset="0"/>
                </a:rPr>
                <a:t>, O</a:t>
              </a:r>
              <a:r>
                <a:rPr lang="en-US" sz="2800" baseline="-25000" dirty="0">
                  <a:latin typeface="Montserrat Light" pitchFamily="2" charset="77"/>
                  <a:ea typeface="Lato Light" panose="020F0502020204030203" pitchFamily="34" charset="0"/>
                  <a:cs typeface="Lato Light" panose="020F0502020204030203" pitchFamily="34" charset="0"/>
                </a:rPr>
                <a:t>3</a:t>
              </a:r>
              <a:r>
                <a:rPr lang="en-US" sz="2800" dirty="0">
                  <a:latin typeface="Montserrat Light" pitchFamily="2" charset="77"/>
                  <a:ea typeface="Lato Light" panose="020F0502020204030203" pitchFamily="34" charset="0"/>
                  <a:cs typeface="Lato Light" panose="020F0502020204030203" pitchFamily="34" charset="0"/>
                </a:rPr>
                <a:t> using Alphasense A-series EC sensors</a:t>
              </a:r>
            </a:p>
          </p:txBody>
        </p:sp>
      </p:grpSp>
      <p:grpSp>
        <p:nvGrpSpPr>
          <p:cNvPr id="23" name="Group 22">
            <a:extLst>
              <a:ext uri="{FF2B5EF4-FFF2-40B4-BE49-F238E27FC236}">
                <a16:creationId xmlns:a16="http://schemas.microsoft.com/office/drawing/2014/main" id="{881B11C2-65CF-2C41-8909-F73AB78B4232}"/>
              </a:ext>
            </a:extLst>
          </p:cNvPr>
          <p:cNvGrpSpPr/>
          <p:nvPr/>
        </p:nvGrpSpPr>
        <p:grpSpPr>
          <a:xfrm>
            <a:off x="1929665" y="10395706"/>
            <a:ext cx="9467944" cy="1626920"/>
            <a:chOff x="1861626" y="7898166"/>
            <a:chExt cx="8027071" cy="1626920"/>
          </a:xfrm>
        </p:grpSpPr>
        <p:sp>
          <p:nvSpPr>
            <p:cNvPr id="24" name="Oval 23">
              <a:extLst>
                <a:ext uri="{FF2B5EF4-FFF2-40B4-BE49-F238E27FC236}">
                  <a16:creationId xmlns:a16="http://schemas.microsoft.com/office/drawing/2014/main" id="{DA79FACD-D196-FB49-93F5-9915DD7669D7}"/>
                </a:ext>
              </a:extLst>
            </p:cNvPr>
            <p:cNvSpPr/>
            <p:nvPr/>
          </p:nvSpPr>
          <p:spPr>
            <a:xfrm>
              <a:off x="1861626" y="8276354"/>
              <a:ext cx="344824" cy="344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4EC5656-7037-1644-A013-53DFEB69D201}"/>
                </a:ext>
              </a:extLst>
            </p:cNvPr>
            <p:cNvSpPr txBox="1"/>
            <p:nvPr/>
          </p:nvSpPr>
          <p:spPr>
            <a:xfrm>
              <a:off x="2531017" y="7898166"/>
              <a:ext cx="7357680" cy="162692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Data is stored locally on a µSD card (1 Hz) and pushed to a remote server every minute</a:t>
              </a:r>
            </a:p>
          </p:txBody>
        </p:sp>
      </p:grpSp>
    </p:spTree>
    <p:extLst>
      <p:ext uri="{BB962C8B-B14F-4D97-AF65-F5344CB8AC3E}">
        <p14:creationId xmlns:p14="http://schemas.microsoft.com/office/powerpoint/2010/main" val="966829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5F4BA891-12F8-484E-9448-7506ED2876A2}"/>
              </a:ext>
            </a:extLst>
          </p:cNvPr>
          <p:cNvPicPr>
            <a:picLocks noChangeAspect="1"/>
          </p:cNvPicPr>
          <p:nvPr/>
        </p:nvPicPr>
        <p:blipFill>
          <a:blip r:embed="rId3"/>
          <a:stretch>
            <a:fillRect/>
          </a:stretch>
        </p:blipFill>
        <p:spPr>
          <a:xfrm>
            <a:off x="10132658" y="1514725"/>
            <a:ext cx="13591750" cy="10854257"/>
          </a:xfrm>
          <a:prstGeom prst="rect">
            <a:avLst/>
          </a:prstGeom>
        </p:spPr>
      </p:pic>
      <p:sp>
        <p:nvSpPr>
          <p:cNvPr id="13" name="TextBox 12">
            <a:extLst>
              <a:ext uri="{FF2B5EF4-FFF2-40B4-BE49-F238E27FC236}">
                <a16:creationId xmlns:a16="http://schemas.microsoft.com/office/drawing/2014/main" id="{1FCF9D46-091F-9247-960F-8DCEC7049D1A}"/>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Hagan, et al. ES&amp;T Letters (2019)</a:t>
            </a:r>
          </a:p>
        </p:txBody>
      </p:sp>
      <p:grpSp>
        <p:nvGrpSpPr>
          <p:cNvPr id="14" name="Group 13">
            <a:extLst>
              <a:ext uri="{FF2B5EF4-FFF2-40B4-BE49-F238E27FC236}">
                <a16:creationId xmlns:a16="http://schemas.microsoft.com/office/drawing/2014/main" id="{3A5747DB-7F3C-1845-B86C-1EDBBB3F238A}"/>
              </a:ext>
            </a:extLst>
          </p:cNvPr>
          <p:cNvGrpSpPr/>
          <p:nvPr/>
        </p:nvGrpSpPr>
        <p:grpSpPr>
          <a:xfrm>
            <a:off x="653242" y="1831193"/>
            <a:ext cx="9176854" cy="1200329"/>
            <a:chOff x="7600398" y="1249596"/>
            <a:chExt cx="9176854" cy="1200329"/>
          </a:xfrm>
        </p:grpSpPr>
        <p:sp>
          <p:nvSpPr>
            <p:cNvPr id="15" name="TextBox 14">
              <a:extLst>
                <a:ext uri="{FF2B5EF4-FFF2-40B4-BE49-F238E27FC236}">
                  <a16:creationId xmlns:a16="http://schemas.microsoft.com/office/drawing/2014/main" id="{AAB60372-867E-F34F-99D8-057984FB3096}"/>
                </a:ext>
              </a:extLst>
            </p:cNvPr>
            <p:cNvSpPr txBox="1"/>
            <p:nvPr/>
          </p:nvSpPr>
          <p:spPr>
            <a:xfrm>
              <a:off x="7600398" y="1618928"/>
              <a:ext cx="9176854" cy="830997"/>
            </a:xfrm>
            <a:prstGeom prst="rect">
              <a:avLst/>
            </a:prstGeom>
            <a:noFill/>
            <a:ln>
              <a:noFill/>
            </a:ln>
          </p:spPr>
          <p:txBody>
            <a:bodyPr wrap="square" rtlCol="0">
              <a:spAutoFit/>
            </a:bodyPr>
            <a:lstStyle/>
            <a:p>
              <a:r>
                <a:rPr lang="en-US" sz="4800" spc="300" dirty="0">
                  <a:solidFill>
                    <a:schemeClr val="tx2"/>
                  </a:solidFill>
                  <a:latin typeface="Montserrat Medium" pitchFamily="2" charset="77"/>
                  <a:ea typeface="Roboto" panose="02000000000000000000" pitchFamily="2" charset="0"/>
                  <a:cs typeface="Poppins Medium" pitchFamily="2" charset="77"/>
                </a:rPr>
                <a:t>EVALUATION PERIOD</a:t>
              </a:r>
            </a:p>
          </p:txBody>
        </p:sp>
        <p:sp>
          <p:nvSpPr>
            <p:cNvPr id="16" name="TextBox 15">
              <a:extLst>
                <a:ext uri="{FF2B5EF4-FFF2-40B4-BE49-F238E27FC236}">
                  <a16:creationId xmlns:a16="http://schemas.microsoft.com/office/drawing/2014/main" id="{6D1971FA-2D4A-4143-AB56-0B83A15C3DFE}"/>
                </a:ext>
              </a:extLst>
            </p:cNvPr>
            <p:cNvSpPr txBox="1"/>
            <p:nvPr/>
          </p:nvSpPr>
          <p:spPr>
            <a:xfrm>
              <a:off x="7600398" y="1249596"/>
              <a:ext cx="3433953" cy="369332"/>
            </a:xfrm>
            <a:prstGeom prst="rect">
              <a:avLst/>
            </a:prstGeom>
            <a:noFill/>
          </p:spPr>
          <p:txBody>
            <a:bodyPr wrap="none" rtlCol="0">
              <a:spAutoFit/>
            </a:bodyPr>
            <a:lstStyle/>
            <a:p>
              <a:r>
                <a:rPr lang="en-US" sz="1800" spc="600" dirty="0">
                  <a:latin typeface="Montserrat Light" pitchFamily="2" charset="77"/>
                  <a:ea typeface="Lato Medium" panose="020F0502020204030203" pitchFamily="34" charset="0"/>
                  <a:cs typeface="Lato Medium" panose="020F0502020204030203" pitchFamily="34" charset="0"/>
                </a:rPr>
                <a:t>DELHI SUPERSITE</a:t>
              </a:r>
            </a:p>
          </p:txBody>
        </p:sp>
      </p:grpSp>
      <p:grpSp>
        <p:nvGrpSpPr>
          <p:cNvPr id="17" name="Group 16">
            <a:extLst>
              <a:ext uri="{FF2B5EF4-FFF2-40B4-BE49-F238E27FC236}">
                <a16:creationId xmlns:a16="http://schemas.microsoft.com/office/drawing/2014/main" id="{D17DE241-8C3D-8348-84E3-129FF47620D2}"/>
              </a:ext>
            </a:extLst>
          </p:cNvPr>
          <p:cNvGrpSpPr/>
          <p:nvPr/>
        </p:nvGrpSpPr>
        <p:grpSpPr>
          <a:xfrm>
            <a:off x="1633243" y="4209289"/>
            <a:ext cx="8027071" cy="575350"/>
            <a:chOff x="1861626" y="8932349"/>
            <a:chExt cx="8027071" cy="575350"/>
          </a:xfrm>
        </p:grpSpPr>
        <p:sp>
          <p:nvSpPr>
            <p:cNvPr id="18" name="Oval 17">
              <a:extLst>
                <a:ext uri="{FF2B5EF4-FFF2-40B4-BE49-F238E27FC236}">
                  <a16:creationId xmlns:a16="http://schemas.microsoft.com/office/drawing/2014/main" id="{F2597D5C-7503-1B4B-B733-EF980A2D783B}"/>
                </a:ext>
              </a:extLst>
            </p:cNvPr>
            <p:cNvSpPr/>
            <p:nvPr/>
          </p:nvSpPr>
          <p:spPr>
            <a:xfrm>
              <a:off x="1861626" y="9047612"/>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3230A04-6E50-3342-B831-9C6292964ACE}"/>
                </a:ext>
              </a:extLst>
            </p:cNvPr>
            <p:cNvSpPr txBox="1"/>
            <p:nvPr/>
          </p:nvSpPr>
          <p:spPr>
            <a:xfrm>
              <a:off x="2531017" y="8932349"/>
              <a:ext cx="7357680" cy="57535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January 10</a:t>
              </a:r>
              <a:r>
                <a:rPr lang="en-US" sz="2800" baseline="30000" dirty="0">
                  <a:latin typeface="Montserrat Light" pitchFamily="2" charset="77"/>
                  <a:ea typeface="Lato Light" panose="020F0502020204030203" pitchFamily="34" charset="0"/>
                  <a:cs typeface="Lato Light" panose="020F0502020204030203" pitchFamily="34" charset="0"/>
                </a:rPr>
                <a:t>th</a:t>
              </a:r>
              <a:r>
                <a:rPr lang="en-US" sz="2800" dirty="0">
                  <a:latin typeface="Montserrat Light" pitchFamily="2" charset="77"/>
                  <a:ea typeface="Lato Light" panose="020F0502020204030203" pitchFamily="34" charset="0"/>
                  <a:cs typeface="Lato Light" panose="020F0502020204030203" pitchFamily="34" charset="0"/>
                </a:rPr>
                <a:t> – February 16</a:t>
              </a:r>
              <a:r>
                <a:rPr lang="en-US" sz="2800" baseline="30000" dirty="0">
                  <a:latin typeface="Montserrat Light" pitchFamily="2" charset="77"/>
                  <a:ea typeface="Lato Light" panose="020F0502020204030203" pitchFamily="34" charset="0"/>
                  <a:cs typeface="Lato Light" panose="020F0502020204030203" pitchFamily="34" charset="0"/>
                </a:rPr>
                <a:t>th</a:t>
              </a:r>
              <a:r>
                <a:rPr lang="en-US" sz="2800" dirty="0">
                  <a:latin typeface="Montserrat Light" pitchFamily="2" charset="77"/>
                  <a:ea typeface="Lato Light" panose="020F0502020204030203" pitchFamily="34" charset="0"/>
                  <a:cs typeface="Lato Light" panose="020F0502020204030203" pitchFamily="34" charset="0"/>
                </a:rPr>
                <a:t>, 2018</a:t>
              </a:r>
            </a:p>
          </p:txBody>
        </p:sp>
      </p:grpSp>
      <p:grpSp>
        <p:nvGrpSpPr>
          <p:cNvPr id="20" name="Group 19">
            <a:extLst>
              <a:ext uri="{FF2B5EF4-FFF2-40B4-BE49-F238E27FC236}">
                <a16:creationId xmlns:a16="http://schemas.microsoft.com/office/drawing/2014/main" id="{136920C6-A859-B541-A5CF-3C3003FE846E}"/>
              </a:ext>
            </a:extLst>
          </p:cNvPr>
          <p:cNvGrpSpPr/>
          <p:nvPr/>
        </p:nvGrpSpPr>
        <p:grpSpPr>
          <a:xfrm>
            <a:off x="1633243" y="5360531"/>
            <a:ext cx="8027071" cy="575350"/>
            <a:chOff x="1861626" y="7971997"/>
            <a:chExt cx="8027071" cy="575350"/>
          </a:xfrm>
        </p:grpSpPr>
        <p:sp>
          <p:nvSpPr>
            <p:cNvPr id="21" name="Oval 20">
              <a:extLst>
                <a:ext uri="{FF2B5EF4-FFF2-40B4-BE49-F238E27FC236}">
                  <a16:creationId xmlns:a16="http://schemas.microsoft.com/office/drawing/2014/main" id="{8DB110FE-5E77-1F4D-94E7-DDDD5CD5556B}"/>
                </a:ext>
              </a:extLst>
            </p:cNvPr>
            <p:cNvSpPr/>
            <p:nvPr/>
          </p:nvSpPr>
          <p:spPr>
            <a:xfrm>
              <a:off x="1861626" y="8087260"/>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E8CC49-1778-CB46-A3B6-C474DE1FBEBB}"/>
                </a:ext>
              </a:extLst>
            </p:cNvPr>
            <p:cNvSpPr txBox="1"/>
            <p:nvPr/>
          </p:nvSpPr>
          <p:spPr>
            <a:xfrm>
              <a:off x="2531017" y="7971997"/>
              <a:ext cx="7357680" cy="575350"/>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PM</a:t>
              </a:r>
              <a:r>
                <a:rPr lang="en-US" sz="2800" baseline="-25000" dirty="0">
                  <a:latin typeface="Montserrat Light" pitchFamily="2" charset="77"/>
                  <a:ea typeface="Lato Light" panose="020F0502020204030203" pitchFamily="34" charset="0"/>
                  <a:cs typeface="Lato Light" panose="020F0502020204030203" pitchFamily="34" charset="0"/>
                </a:rPr>
                <a:t>1</a:t>
              </a:r>
              <a:r>
                <a:rPr lang="en-US" sz="2800" dirty="0">
                  <a:latin typeface="Montserrat Light" pitchFamily="2" charset="77"/>
                  <a:ea typeface="Lato Light" panose="020F0502020204030203" pitchFamily="34" charset="0"/>
                  <a:cs typeface="Lato Light" panose="020F0502020204030203" pitchFamily="34" charset="0"/>
                </a:rPr>
                <a:t> = 142 ± 73 µgm</a:t>
              </a:r>
              <a:r>
                <a:rPr lang="en-US" sz="2800" baseline="30000" dirty="0">
                  <a:latin typeface="Montserrat Light" pitchFamily="2" charset="77"/>
                  <a:ea typeface="Lato Light" panose="020F0502020204030203" pitchFamily="34" charset="0"/>
                  <a:cs typeface="Lato Light" panose="020F0502020204030203" pitchFamily="34" charset="0"/>
                </a:rPr>
                <a:t>-3</a:t>
              </a:r>
            </a:p>
          </p:txBody>
        </p:sp>
      </p:grpSp>
      <p:sp>
        <p:nvSpPr>
          <p:cNvPr id="25" name="TextBox 24">
            <a:extLst>
              <a:ext uri="{FF2B5EF4-FFF2-40B4-BE49-F238E27FC236}">
                <a16:creationId xmlns:a16="http://schemas.microsoft.com/office/drawing/2014/main" id="{0356B299-1FFA-7E40-BCB2-D505F29BCB7C}"/>
              </a:ext>
            </a:extLst>
          </p:cNvPr>
          <p:cNvSpPr txBox="1"/>
          <p:nvPr/>
        </p:nvSpPr>
        <p:spPr>
          <a:xfrm>
            <a:off x="3075069" y="10319220"/>
            <a:ext cx="5812810" cy="954107"/>
          </a:xfrm>
          <a:prstGeom prst="rect">
            <a:avLst/>
          </a:prstGeom>
          <a:noFill/>
        </p:spPr>
        <p:txBody>
          <a:bodyPr wrap="none" rtlCol="0">
            <a:spAutoFit/>
          </a:bodyPr>
          <a:lstStyle/>
          <a:p>
            <a:pPr algn="ctr"/>
            <a:r>
              <a:rPr lang="en-US" sz="2800" dirty="0">
                <a:solidFill>
                  <a:schemeClr val="tx2"/>
                </a:solidFill>
                <a:latin typeface="Montserrat Light" pitchFamily="2" charset="77"/>
              </a:rPr>
              <a:t>Source Apportionment Analysis</a:t>
            </a:r>
          </a:p>
          <a:p>
            <a:pPr algn="ctr"/>
            <a:r>
              <a:rPr lang="en-US" sz="2800" dirty="0">
                <a:solidFill>
                  <a:schemeClr val="tx2"/>
                </a:solidFill>
                <a:latin typeface="Montserrat Light" pitchFamily="2" charset="77"/>
              </a:rPr>
              <a:t>By UT Austin</a:t>
            </a:r>
          </a:p>
        </p:txBody>
      </p:sp>
      <p:sp>
        <p:nvSpPr>
          <p:cNvPr id="26" name="Right Arrow 25">
            <a:extLst>
              <a:ext uri="{FF2B5EF4-FFF2-40B4-BE49-F238E27FC236}">
                <a16:creationId xmlns:a16="http://schemas.microsoft.com/office/drawing/2014/main" id="{9A69D3F8-B311-7A45-8229-DE70CA952280}"/>
              </a:ext>
            </a:extLst>
          </p:cNvPr>
          <p:cNvSpPr/>
          <p:nvPr/>
        </p:nvSpPr>
        <p:spPr>
          <a:xfrm>
            <a:off x="9076114" y="10796273"/>
            <a:ext cx="762296" cy="252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018A90-E98E-0F49-93C0-EC04E43E5646}"/>
              </a:ext>
            </a:extLst>
          </p:cNvPr>
          <p:cNvSpPr txBox="1"/>
          <p:nvPr/>
        </p:nvSpPr>
        <p:spPr>
          <a:xfrm>
            <a:off x="1392370" y="7641172"/>
            <a:ext cx="7254636" cy="1662186"/>
          </a:xfrm>
          <a:prstGeom prst="rect">
            <a:avLst/>
          </a:prstGeom>
          <a:noFill/>
          <a:ln>
            <a:solidFill>
              <a:schemeClr val="tx2"/>
            </a:solidFill>
          </a:ln>
        </p:spPr>
        <p:txBody>
          <a:bodyPr wrap="square" rtlCol="0">
            <a:spAutoFit/>
          </a:bodyPr>
          <a:lstStyle/>
          <a:p>
            <a:pPr algn="ctr">
              <a:lnSpc>
                <a:spcPct val="125000"/>
              </a:lnSpc>
            </a:pPr>
            <a:r>
              <a:rPr lang="en-US" sz="2800" dirty="0">
                <a:solidFill>
                  <a:schemeClr val="tx2"/>
                </a:solidFill>
                <a:latin typeface="Montserrat" pitchFamily="2" charset="77"/>
              </a:rPr>
              <a:t>We want to find like signals – are there pollutants that appear together over and over?</a:t>
            </a:r>
          </a:p>
        </p:txBody>
      </p:sp>
    </p:spTree>
    <p:extLst>
      <p:ext uri="{BB962C8B-B14F-4D97-AF65-F5344CB8AC3E}">
        <p14:creationId xmlns:p14="http://schemas.microsoft.com/office/powerpoint/2010/main" val="13688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06B44-2ABF-2A4F-98AA-C02979930AA0}"/>
              </a:ext>
            </a:extLst>
          </p:cNvPr>
          <p:cNvSpPr txBox="1"/>
          <p:nvPr/>
        </p:nvSpPr>
        <p:spPr>
          <a:xfrm>
            <a:off x="1422400" y="1618928"/>
            <a:ext cx="21513800" cy="1446550"/>
          </a:xfrm>
          <a:prstGeom prst="rect">
            <a:avLst/>
          </a:prstGeom>
          <a:noFill/>
          <a:ln>
            <a:noFill/>
          </a:ln>
        </p:spPr>
        <p:txBody>
          <a:bodyPr wrap="square" rtlCol="0">
            <a:spAutoFit/>
          </a:bodyPr>
          <a:lstStyle/>
          <a:p>
            <a:pPr algn="ctr"/>
            <a:r>
              <a:rPr lang="en-US" sz="4400" spc="300" dirty="0">
                <a:solidFill>
                  <a:schemeClr val="tx2"/>
                </a:solidFill>
                <a:latin typeface="Montserrat Medium" pitchFamily="2" charset="77"/>
                <a:ea typeface="Roboto" panose="02000000000000000000" pitchFamily="2" charset="0"/>
                <a:cs typeface="Poppins Medium" pitchFamily="2" charset="77"/>
              </a:rPr>
              <a:t>NON-NEGATIVE MATRIX FACTORIZATION (NMF) AS A TOOL FOR EXTRACTING SOURCE INFORMATION</a:t>
            </a:r>
          </a:p>
        </p:txBody>
      </p:sp>
      <p:pic>
        <p:nvPicPr>
          <p:cNvPr id="5" name="Picture 4">
            <a:extLst>
              <a:ext uri="{FF2B5EF4-FFF2-40B4-BE49-F238E27FC236}">
                <a16:creationId xmlns:a16="http://schemas.microsoft.com/office/drawing/2014/main" id="{963C57B7-C086-4347-AA11-D1B5DF459838}"/>
              </a:ext>
            </a:extLst>
          </p:cNvPr>
          <p:cNvPicPr>
            <a:picLocks noChangeAspect="1"/>
          </p:cNvPicPr>
          <p:nvPr/>
        </p:nvPicPr>
        <p:blipFill rotWithShape="1">
          <a:blip r:embed="rId3"/>
          <a:srcRect l="3860" t="9133" r="6927"/>
          <a:stretch/>
        </p:blipFill>
        <p:spPr>
          <a:xfrm>
            <a:off x="1933700" y="5104002"/>
            <a:ext cx="6708911" cy="7687410"/>
          </a:xfrm>
          <a:prstGeom prst="rect">
            <a:avLst/>
          </a:prstGeom>
        </p:spPr>
      </p:pic>
      <p:pic>
        <p:nvPicPr>
          <p:cNvPr id="6" name="Picture 5">
            <a:extLst>
              <a:ext uri="{FF2B5EF4-FFF2-40B4-BE49-F238E27FC236}">
                <a16:creationId xmlns:a16="http://schemas.microsoft.com/office/drawing/2014/main" id="{B16F1A85-C946-024E-A21B-C72B76A0B155}"/>
              </a:ext>
            </a:extLst>
          </p:cNvPr>
          <p:cNvPicPr>
            <a:picLocks noChangeAspect="1"/>
          </p:cNvPicPr>
          <p:nvPr/>
        </p:nvPicPr>
        <p:blipFill>
          <a:blip r:embed="rId4"/>
          <a:stretch>
            <a:fillRect/>
          </a:stretch>
        </p:blipFill>
        <p:spPr>
          <a:xfrm>
            <a:off x="15735040" y="6080786"/>
            <a:ext cx="7918450" cy="4949031"/>
          </a:xfrm>
          <a:prstGeom prst="rect">
            <a:avLst/>
          </a:prstGeom>
        </p:spPr>
      </p:pic>
      <p:sp>
        <p:nvSpPr>
          <p:cNvPr id="8" name="Right Arrow 7">
            <a:extLst>
              <a:ext uri="{FF2B5EF4-FFF2-40B4-BE49-F238E27FC236}">
                <a16:creationId xmlns:a16="http://schemas.microsoft.com/office/drawing/2014/main" id="{8C213B9E-5EE4-454D-B42C-1118F41D73B8}"/>
              </a:ext>
            </a:extLst>
          </p:cNvPr>
          <p:cNvSpPr/>
          <p:nvPr/>
        </p:nvSpPr>
        <p:spPr>
          <a:xfrm>
            <a:off x="9088194" y="7914598"/>
            <a:ext cx="817806" cy="1240805"/>
          </a:xfrm>
          <a:prstGeom prst="rightArrow">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6693E74D-016E-4D4C-91C4-803D37EAEE9F}"/>
              </a:ext>
            </a:extLst>
          </p:cNvPr>
          <p:cNvSpPr/>
          <p:nvPr/>
        </p:nvSpPr>
        <p:spPr>
          <a:xfrm>
            <a:off x="14471651" y="7914597"/>
            <a:ext cx="817806" cy="1240805"/>
          </a:xfrm>
          <a:prstGeom prst="rightArrow">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713F10-F5FE-CA45-A6F0-84EBEBB7CD50}"/>
              </a:ext>
            </a:extLst>
          </p:cNvPr>
          <p:cNvSpPr txBox="1"/>
          <p:nvPr/>
        </p:nvSpPr>
        <p:spPr>
          <a:xfrm>
            <a:off x="10978490" y="7955202"/>
            <a:ext cx="2401619" cy="1200200"/>
          </a:xfrm>
          <a:prstGeom prst="rect">
            <a:avLst/>
          </a:prstGeom>
          <a:noFill/>
        </p:spPr>
        <p:txBody>
          <a:bodyPr wrap="none" rtlCol="0">
            <a:spAutoFit/>
          </a:bodyPr>
          <a:lstStyle/>
          <a:p>
            <a:r>
              <a:rPr lang="en-US" dirty="0">
                <a:solidFill>
                  <a:schemeClr val="tx2"/>
                </a:solidFill>
                <a:latin typeface="Montserrat" pitchFamily="2" charset="77"/>
              </a:rPr>
              <a:t>NMF</a:t>
            </a:r>
          </a:p>
        </p:txBody>
      </p:sp>
      <p:sp>
        <p:nvSpPr>
          <p:cNvPr id="11" name="TextBox 10">
            <a:extLst>
              <a:ext uri="{FF2B5EF4-FFF2-40B4-BE49-F238E27FC236}">
                <a16:creationId xmlns:a16="http://schemas.microsoft.com/office/drawing/2014/main" id="{2DA76846-341B-D64F-9EDA-37CAE6B531B0}"/>
              </a:ext>
            </a:extLst>
          </p:cNvPr>
          <p:cNvSpPr txBox="1"/>
          <p:nvPr/>
        </p:nvSpPr>
        <p:spPr>
          <a:xfrm>
            <a:off x="6406089" y="3412545"/>
            <a:ext cx="11546420" cy="1384995"/>
          </a:xfrm>
          <a:prstGeom prst="rect">
            <a:avLst/>
          </a:prstGeom>
          <a:noFill/>
        </p:spPr>
        <p:txBody>
          <a:bodyPr wrap="square" rtlCol="0">
            <a:spAutoFit/>
          </a:bodyPr>
          <a:lstStyle/>
          <a:p>
            <a:pPr algn="ctr"/>
            <a:r>
              <a:rPr lang="en-US" sz="2800" dirty="0">
                <a:latin typeface="Montserrat" pitchFamily="2" charset="77"/>
              </a:rPr>
              <a:t>NMF is an unsupervised learning technique that groups together like signals by covariance to provide physically interpretable factors. </a:t>
            </a:r>
          </a:p>
        </p:txBody>
      </p:sp>
    </p:spTree>
    <p:extLst>
      <p:ext uri="{BB962C8B-B14F-4D97-AF65-F5344CB8AC3E}">
        <p14:creationId xmlns:p14="http://schemas.microsoft.com/office/powerpoint/2010/main" val="253416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CE516-9C14-8541-8449-4FA78B04ED68}"/>
              </a:ext>
            </a:extLst>
          </p:cNvPr>
          <p:cNvSpPr txBox="1"/>
          <p:nvPr/>
        </p:nvSpPr>
        <p:spPr>
          <a:xfrm>
            <a:off x="1422400" y="1618928"/>
            <a:ext cx="21513800" cy="1446550"/>
          </a:xfrm>
          <a:prstGeom prst="rect">
            <a:avLst/>
          </a:prstGeom>
          <a:noFill/>
          <a:ln>
            <a:noFill/>
          </a:ln>
        </p:spPr>
        <p:txBody>
          <a:bodyPr wrap="square" rtlCol="0">
            <a:spAutoFit/>
          </a:bodyPr>
          <a:lstStyle/>
          <a:p>
            <a:pPr algn="ctr"/>
            <a:r>
              <a:rPr lang="en-US" sz="4400" spc="300" dirty="0">
                <a:solidFill>
                  <a:schemeClr val="tx2"/>
                </a:solidFill>
                <a:latin typeface="Montserrat Medium" pitchFamily="2" charset="77"/>
                <a:ea typeface="Roboto" panose="02000000000000000000" pitchFamily="2" charset="0"/>
                <a:cs typeface="Poppins Medium" pitchFamily="2" charset="77"/>
              </a:rPr>
              <a:t>DETERMINING THE OPTIMAL RANK FOR FACTOR ANALYSIS METHODS VIA CROSS-VALIDATION </a:t>
            </a:r>
          </a:p>
        </p:txBody>
      </p:sp>
      <p:pic>
        <p:nvPicPr>
          <p:cNvPr id="8" name="Content Placeholder 6" descr="A close up of a map&#10;&#10;Description automatically generated">
            <a:extLst>
              <a:ext uri="{FF2B5EF4-FFF2-40B4-BE49-F238E27FC236}">
                <a16:creationId xmlns:a16="http://schemas.microsoft.com/office/drawing/2014/main" id="{47CB96CE-5BAA-8148-B11A-892BB05BF906}"/>
              </a:ext>
            </a:extLst>
          </p:cNvPr>
          <p:cNvPicPr>
            <a:picLocks noChangeAspect="1"/>
          </p:cNvPicPr>
          <p:nvPr/>
        </p:nvPicPr>
        <p:blipFill>
          <a:blip r:embed="rId2"/>
          <a:stretch>
            <a:fillRect/>
          </a:stretch>
        </p:blipFill>
        <p:spPr>
          <a:xfrm>
            <a:off x="12188825" y="4265139"/>
            <a:ext cx="10747375" cy="8060533"/>
          </a:xfrm>
          <a:prstGeom prst="rect">
            <a:avLst/>
          </a:prstGeom>
        </p:spPr>
      </p:pic>
      <p:pic>
        <p:nvPicPr>
          <p:cNvPr id="9" name="Content Placeholder 6">
            <a:extLst>
              <a:ext uri="{FF2B5EF4-FFF2-40B4-BE49-F238E27FC236}">
                <a16:creationId xmlns:a16="http://schemas.microsoft.com/office/drawing/2014/main" id="{82AD274B-10B9-A442-8686-F13BD2DC9C88}"/>
              </a:ext>
            </a:extLst>
          </p:cNvPr>
          <p:cNvPicPr>
            <a:picLocks noGrp="1" noChangeAspect="1"/>
          </p:cNvPicPr>
          <p:nvPr>
            <p:ph sz="half" idx="1"/>
          </p:nvPr>
        </p:nvPicPr>
        <p:blipFill rotWithShape="1">
          <a:blip r:embed="rId3"/>
          <a:srcRect l="10885" r="13096"/>
          <a:stretch/>
        </p:blipFill>
        <p:spPr>
          <a:xfrm>
            <a:off x="2093219" y="4619161"/>
            <a:ext cx="8801368" cy="4477677"/>
          </a:xfrm>
        </p:spPr>
      </p:pic>
      <p:sp>
        <p:nvSpPr>
          <p:cNvPr id="10" name="TextBox 9">
            <a:extLst>
              <a:ext uri="{FF2B5EF4-FFF2-40B4-BE49-F238E27FC236}">
                <a16:creationId xmlns:a16="http://schemas.microsoft.com/office/drawing/2014/main" id="{9119E833-B38D-BF48-A13B-268C1BA1454F}"/>
              </a:ext>
            </a:extLst>
          </p:cNvPr>
          <p:cNvSpPr txBox="1"/>
          <p:nvPr/>
        </p:nvSpPr>
        <p:spPr>
          <a:xfrm>
            <a:off x="1767334" y="10050356"/>
            <a:ext cx="9453137" cy="1200329"/>
          </a:xfrm>
          <a:prstGeom prst="rect">
            <a:avLst/>
          </a:prstGeom>
          <a:noFill/>
        </p:spPr>
        <p:txBody>
          <a:bodyPr wrap="square" rtlCol="0">
            <a:spAutoFit/>
          </a:bodyPr>
          <a:lstStyle/>
          <a:p>
            <a:pPr algn="ctr"/>
            <a:r>
              <a:rPr lang="en-US" sz="3600" dirty="0">
                <a:latin typeface="Montserrat" pitchFamily="2" charset="77"/>
              </a:rPr>
              <a:t>We use a speckled hold-out pattern to create </a:t>
            </a:r>
            <a:r>
              <a:rPr lang="en-US" sz="3600" b="1" dirty="0">
                <a:latin typeface="Montserrat" pitchFamily="2" charset="77"/>
              </a:rPr>
              <a:t>test</a:t>
            </a:r>
            <a:r>
              <a:rPr lang="en-US" sz="3600" dirty="0">
                <a:latin typeface="Montserrat" pitchFamily="2" charset="77"/>
              </a:rPr>
              <a:t> and </a:t>
            </a:r>
            <a:r>
              <a:rPr lang="en-US" sz="3600" b="1" dirty="0">
                <a:latin typeface="Montserrat" pitchFamily="2" charset="77"/>
              </a:rPr>
              <a:t>training</a:t>
            </a:r>
            <a:r>
              <a:rPr lang="en-US" sz="3600" dirty="0">
                <a:latin typeface="Montserrat" pitchFamily="2" charset="77"/>
              </a:rPr>
              <a:t> data sets</a:t>
            </a:r>
          </a:p>
        </p:txBody>
      </p:sp>
      <p:sp>
        <p:nvSpPr>
          <p:cNvPr id="11" name="Rectangle 10">
            <a:extLst>
              <a:ext uri="{FF2B5EF4-FFF2-40B4-BE49-F238E27FC236}">
                <a16:creationId xmlns:a16="http://schemas.microsoft.com/office/drawing/2014/main" id="{5408A2EB-779E-F147-8DF0-051B797DFDFC}"/>
              </a:ext>
            </a:extLst>
          </p:cNvPr>
          <p:cNvSpPr/>
          <p:nvPr/>
        </p:nvSpPr>
        <p:spPr>
          <a:xfrm>
            <a:off x="4277032" y="11621729"/>
            <a:ext cx="383458" cy="38345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74193C5-2BCC-FD4E-B87A-355E33D93114}"/>
              </a:ext>
            </a:extLst>
          </p:cNvPr>
          <p:cNvSpPr txBox="1"/>
          <p:nvPr/>
        </p:nvSpPr>
        <p:spPr>
          <a:xfrm>
            <a:off x="4468761" y="11490292"/>
            <a:ext cx="3097163" cy="646331"/>
          </a:xfrm>
          <a:prstGeom prst="rect">
            <a:avLst/>
          </a:prstGeom>
          <a:noFill/>
        </p:spPr>
        <p:txBody>
          <a:bodyPr wrap="square" rtlCol="0">
            <a:spAutoFit/>
          </a:bodyPr>
          <a:lstStyle/>
          <a:p>
            <a:pPr algn="ctr"/>
            <a:r>
              <a:rPr lang="en-US" sz="3600" dirty="0">
                <a:latin typeface="Montserrat" pitchFamily="2" charset="77"/>
              </a:rPr>
              <a:t>Training</a:t>
            </a:r>
          </a:p>
        </p:txBody>
      </p:sp>
      <p:sp>
        <p:nvSpPr>
          <p:cNvPr id="13" name="Rectangle 12">
            <a:extLst>
              <a:ext uri="{FF2B5EF4-FFF2-40B4-BE49-F238E27FC236}">
                <a16:creationId xmlns:a16="http://schemas.microsoft.com/office/drawing/2014/main" id="{F93BDC2C-415F-504E-9018-D0B870A1CA96}"/>
              </a:ext>
            </a:extLst>
          </p:cNvPr>
          <p:cNvSpPr/>
          <p:nvPr/>
        </p:nvSpPr>
        <p:spPr>
          <a:xfrm>
            <a:off x="4277032" y="12315938"/>
            <a:ext cx="383458" cy="38345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339B11-E013-7B4C-A53F-3040FCB164FF}"/>
              </a:ext>
            </a:extLst>
          </p:cNvPr>
          <p:cNvSpPr txBox="1"/>
          <p:nvPr/>
        </p:nvSpPr>
        <p:spPr>
          <a:xfrm>
            <a:off x="4999705" y="12184501"/>
            <a:ext cx="3097163" cy="646331"/>
          </a:xfrm>
          <a:prstGeom prst="rect">
            <a:avLst/>
          </a:prstGeom>
          <a:noFill/>
        </p:spPr>
        <p:txBody>
          <a:bodyPr wrap="square" rtlCol="0">
            <a:spAutoFit/>
          </a:bodyPr>
          <a:lstStyle/>
          <a:p>
            <a:r>
              <a:rPr lang="en-US" sz="3600" dirty="0">
                <a:latin typeface="Montserrat" pitchFamily="2" charset="77"/>
              </a:rPr>
              <a:t>Test</a:t>
            </a:r>
          </a:p>
        </p:txBody>
      </p:sp>
    </p:spTree>
    <p:extLst>
      <p:ext uri="{BB962C8B-B14F-4D97-AF65-F5344CB8AC3E}">
        <p14:creationId xmlns:p14="http://schemas.microsoft.com/office/powerpoint/2010/main" val="2488147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777FC3-5D22-8740-ACEB-1E768BD5F50F}"/>
              </a:ext>
            </a:extLst>
          </p:cNvPr>
          <p:cNvSpPr txBox="1"/>
          <p:nvPr/>
        </p:nvSpPr>
        <p:spPr>
          <a:xfrm>
            <a:off x="1422400" y="1618928"/>
            <a:ext cx="21513800" cy="769441"/>
          </a:xfrm>
          <a:prstGeom prst="rect">
            <a:avLst/>
          </a:prstGeom>
          <a:noFill/>
          <a:ln>
            <a:noFill/>
          </a:ln>
        </p:spPr>
        <p:txBody>
          <a:bodyPr wrap="square" rtlCol="0">
            <a:spAutoFit/>
          </a:bodyPr>
          <a:lstStyle/>
          <a:p>
            <a:pPr algn="ctr"/>
            <a:r>
              <a:rPr lang="en-US" sz="4400" spc="300" dirty="0">
                <a:solidFill>
                  <a:schemeClr val="tx2"/>
                </a:solidFill>
                <a:latin typeface="Montserrat Medium" pitchFamily="2" charset="77"/>
                <a:ea typeface="Roboto" panose="02000000000000000000" pitchFamily="2" charset="0"/>
                <a:cs typeface="Poppins Medium" pitchFamily="2" charset="77"/>
              </a:rPr>
              <a:t>3-FACTOR NMF SOLUTION: FACTOR CONTRIBUTION</a:t>
            </a:r>
          </a:p>
        </p:txBody>
      </p:sp>
      <p:pic>
        <p:nvPicPr>
          <p:cNvPr id="9" name="Picture 8" descr="A close up of a map&#10;&#10;Description automatically generated">
            <a:extLst>
              <a:ext uri="{FF2B5EF4-FFF2-40B4-BE49-F238E27FC236}">
                <a16:creationId xmlns:a16="http://schemas.microsoft.com/office/drawing/2014/main" id="{10978AE4-6714-5441-85D0-60A399AB878D}"/>
              </a:ext>
            </a:extLst>
          </p:cNvPr>
          <p:cNvPicPr>
            <a:picLocks noChangeAspect="1"/>
          </p:cNvPicPr>
          <p:nvPr/>
        </p:nvPicPr>
        <p:blipFill rotWithShape="1">
          <a:blip r:embed="rId3"/>
          <a:srcRect t="12049" r="55224" b="8473"/>
          <a:stretch/>
        </p:blipFill>
        <p:spPr>
          <a:xfrm>
            <a:off x="1422400" y="4498968"/>
            <a:ext cx="11369682" cy="6727063"/>
          </a:xfrm>
          <a:prstGeom prst="rect">
            <a:avLst/>
          </a:prstGeom>
        </p:spPr>
      </p:pic>
      <p:sp>
        <p:nvSpPr>
          <p:cNvPr id="10" name="TextBox 9">
            <a:extLst>
              <a:ext uri="{FF2B5EF4-FFF2-40B4-BE49-F238E27FC236}">
                <a16:creationId xmlns:a16="http://schemas.microsoft.com/office/drawing/2014/main" id="{B758D7D9-A3CC-5B4D-83CB-92E6A440EF69}"/>
              </a:ext>
            </a:extLst>
          </p:cNvPr>
          <p:cNvSpPr txBox="1"/>
          <p:nvPr/>
        </p:nvSpPr>
        <p:spPr>
          <a:xfrm>
            <a:off x="4769101" y="3271131"/>
            <a:ext cx="4676280" cy="1227837"/>
          </a:xfrm>
          <a:prstGeom prst="rect">
            <a:avLst/>
          </a:prstGeom>
          <a:noFill/>
        </p:spPr>
        <p:txBody>
          <a:bodyPr wrap="none" rtlCol="0">
            <a:spAutoFit/>
          </a:bodyPr>
          <a:lstStyle/>
          <a:p>
            <a:pPr>
              <a:lnSpc>
                <a:spcPct val="120000"/>
              </a:lnSpc>
            </a:pPr>
            <a:r>
              <a:rPr lang="en-US" sz="3200" dirty="0">
                <a:solidFill>
                  <a:schemeClr val="tx2"/>
                </a:solidFill>
                <a:latin typeface="Montserrat Light" pitchFamily="2" charset="77"/>
              </a:rPr>
              <a:t>~95% of the CO signal </a:t>
            </a:r>
          </a:p>
          <a:p>
            <a:pPr>
              <a:lnSpc>
                <a:spcPct val="120000"/>
              </a:lnSpc>
            </a:pPr>
            <a:r>
              <a:rPr lang="en-US" sz="3200" dirty="0">
                <a:solidFill>
                  <a:schemeClr val="tx2"/>
                </a:solidFill>
                <a:latin typeface="Montserrat Light" pitchFamily="2" charset="77"/>
              </a:rPr>
              <a:t>ends up in Factor 1</a:t>
            </a:r>
            <a:endParaRPr lang="en-US" dirty="0">
              <a:solidFill>
                <a:schemeClr val="tx2"/>
              </a:solidFill>
              <a:latin typeface="Montserrat Light" pitchFamily="2" charset="77"/>
            </a:endParaRPr>
          </a:p>
        </p:txBody>
      </p:sp>
      <p:cxnSp>
        <p:nvCxnSpPr>
          <p:cNvPr id="12" name="Straight Arrow Connector 11">
            <a:extLst>
              <a:ext uri="{FF2B5EF4-FFF2-40B4-BE49-F238E27FC236}">
                <a16:creationId xmlns:a16="http://schemas.microsoft.com/office/drawing/2014/main" id="{5950D21C-AC39-DF44-AABA-DA09DA62D91A}"/>
              </a:ext>
            </a:extLst>
          </p:cNvPr>
          <p:cNvCxnSpPr>
            <a:stCxn id="10" idx="1"/>
          </p:cNvCxnSpPr>
          <p:nvPr/>
        </p:nvCxnSpPr>
        <p:spPr>
          <a:xfrm flipH="1">
            <a:off x="4318000" y="3885050"/>
            <a:ext cx="451101" cy="1042550"/>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4F0B656-2DC1-404C-9CBF-FE7288BD2B2A}"/>
              </a:ext>
            </a:extLst>
          </p:cNvPr>
          <p:cNvSpPr txBox="1"/>
          <p:nvPr/>
        </p:nvSpPr>
        <p:spPr>
          <a:xfrm>
            <a:off x="1857070" y="11839949"/>
            <a:ext cx="2460930" cy="1227837"/>
          </a:xfrm>
          <a:prstGeom prst="rect">
            <a:avLst/>
          </a:prstGeom>
          <a:noFill/>
        </p:spPr>
        <p:txBody>
          <a:bodyPr wrap="none" rtlCol="0">
            <a:spAutoFit/>
          </a:bodyPr>
          <a:lstStyle/>
          <a:p>
            <a:pPr algn="ctr">
              <a:lnSpc>
                <a:spcPct val="120000"/>
              </a:lnSpc>
            </a:pPr>
            <a:r>
              <a:rPr lang="en-US" sz="3200" dirty="0">
                <a:solidFill>
                  <a:schemeClr val="tx2"/>
                </a:solidFill>
                <a:latin typeface="Montserrat Light" pitchFamily="2" charset="77"/>
              </a:rPr>
              <a:t>CO</a:t>
            </a:r>
          </a:p>
          <a:p>
            <a:pPr algn="ctr">
              <a:lnSpc>
                <a:spcPct val="120000"/>
              </a:lnSpc>
            </a:pPr>
            <a:r>
              <a:rPr lang="en-US" sz="3200" dirty="0">
                <a:solidFill>
                  <a:schemeClr val="tx2"/>
                </a:solidFill>
                <a:latin typeface="Montserrat Light" pitchFamily="2" charset="77"/>
              </a:rPr>
              <a:t>dominated</a:t>
            </a:r>
            <a:endParaRPr lang="en-US" dirty="0">
              <a:solidFill>
                <a:schemeClr val="tx2"/>
              </a:solidFill>
              <a:latin typeface="Montserrat Light" pitchFamily="2" charset="77"/>
            </a:endParaRPr>
          </a:p>
        </p:txBody>
      </p:sp>
      <p:sp>
        <p:nvSpPr>
          <p:cNvPr id="14" name="TextBox 13">
            <a:extLst>
              <a:ext uri="{FF2B5EF4-FFF2-40B4-BE49-F238E27FC236}">
                <a16:creationId xmlns:a16="http://schemas.microsoft.com/office/drawing/2014/main" id="{C07CBA5A-20A0-6941-B6C0-E96933B50D42}"/>
              </a:ext>
            </a:extLst>
          </p:cNvPr>
          <p:cNvSpPr txBox="1"/>
          <p:nvPr/>
        </p:nvSpPr>
        <p:spPr>
          <a:xfrm>
            <a:off x="5108682" y="12135414"/>
            <a:ext cx="3392275" cy="636906"/>
          </a:xfrm>
          <a:prstGeom prst="rect">
            <a:avLst/>
          </a:prstGeom>
          <a:noFill/>
        </p:spPr>
        <p:txBody>
          <a:bodyPr wrap="none" rtlCol="0">
            <a:spAutoFit/>
          </a:bodyPr>
          <a:lstStyle/>
          <a:p>
            <a:pPr algn="ctr">
              <a:lnSpc>
                <a:spcPct val="120000"/>
              </a:lnSpc>
            </a:pPr>
            <a:r>
              <a:rPr lang="en-US" sz="3200" dirty="0">
                <a:solidFill>
                  <a:schemeClr val="tx2"/>
                </a:solidFill>
                <a:latin typeface="Montserrat Light" pitchFamily="2" charset="77"/>
              </a:rPr>
              <a:t>Particle Factor 1</a:t>
            </a:r>
            <a:endParaRPr lang="en-US" dirty="0">
              <a:solidFill>
                <a:schemeClr val="tx2"/>
              </a:solidFill>
              <a:latin typeface="Montserrat Light" pitchFamily="2" charset="77"/>
            </a:endParaRPr>
          </a:p>
        </p:txBody>
      </p:sp>
      <p:sp>
        <p:nvSpPr>
          <p:cNvPr id="15" name="TextBox 14">
            <a:extLst>
              <a:ext uri="{FF2B5EF4-FFF2-40B4-BE49-F238E27FC236}">
                <a16:creationId xmlns:a16="http://schemas.microsoft.com/office/drawing/2014/main" id="{0115B951-84D0-B846-AC35-831817DA1CF2}"/>
              </a:ext>
            </a:extLst>
          </p:cNvPr>
          <p:cNvSpPr txBox="1"/>
          <p:nvPr/>
        </p:nvSpPr>
        <p:spPr>
          <a:xfrm>
            <a:off x="9445381" y="12097072"/>
            <a:ext cx="3478837" cy="636906"/>
          </a:xfrm>
          <a:prstGeom prst="rect">
            <a:avLst/>
          </a:prstGeom>
          <a:noFill/>
        </p:spPr>
        <p:txBody>
          <a:bodyPr wrap="none" rtlCol="0">
            <a:spAutoFit/>
          </a:bodyPr>
          <a:lstStyle/>
          <a:p>
            <a:pPr algn="ctr">
              <a:lnSpc>
                <a:spcPct val="120000"/>
              </a:lnSpc>
            </a:pPr>
            <a:r>
              <a:rPr lang="en-US" sz="3200" dirty="0">
                <a:solidFill>
                  <a:schemeClr val="tx2"/>
                </a:solidFill>
                <a:latin typeface="Montserrat Light" pitchFamily="2" charset="77"/>
              </a:rPr>
              <a:t>Particle Factor 2</a:t>
            </a:r>
            <a:endParaRPr lang="en-US" dirty="0">
              <a:solidFill>
                <a:schemeClr val="tx2"/>
              </a:solidFill>
              <a:latin typeface="Montserrat Light" pitchFamily="2" charset="77"/>
            </a:endParaRPr>
          </a:p>
        </p:txBody>
      </p:sp>
      <p:cxnSp>
        <p:nvCxnSpPr>
          <p:cNvPr id="16" name="Straight Arrow Connector 15">
            <a:extLst>
              <a:ext uri="{FF2B5EF4-FFF2-40B4-BE49-F238E27FC236}">
                <a16:creationId xmlns:a16="http://schemas.microsoft.com/office/drawing/2014/main" id="{6210A7F9-A314-BB48-AA41-7B998DF47462}"/>
              </a:ext>
            </a:extLst>
          </p:cNvPr>
          <p:cNvCxnSpPr>
            <a:cxnSpLocks/>
          </p:cNvCxnSpPr>
          <p:nvPr/>
        </p:nvCxnSpPr>
        <p:spPr>
          <a:xfrm flipV="1">
            <a:off x="3606800" y="10769601"/>
            <a:ext cx="711200" cy="1070348"/>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89FF0D-D554-7940-96BE-BBA36BB72151}"/>
              </a:ext>
            </a:extLst>
          </p:cNvPr>
          <p:cNvCxnSpPr>
            <a:cxnSpLocks/>
          </p:cNvCxnSpPr>
          <p:nvPr/>
        </p:nvCxnSpPr>
        <p:spPr>
          <a:xfrm flipV="1">
            <a:off x="6502400" y="10769602"/>
            <a:ext cx="0" cy="1070347"/>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D112C5D-0694-6841-92F4-149330CA1B28}"/>
              </a:ext>
            </a:extLst>
          </p:cNvPr>
          <p:cNvCxnSpPr>
            <a:cxnSpLocks/>
          </p:cNvCxnSpPr>
          <p:nvPr/>
        </p:nvCxnSpPr>
        <p:spPr>
          <a:xfrm flipH="1" flipV="1">
            <a:off x="8534400" y="10769601"/>
            <a:ext cx="1092201" cy="1070349"/>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D87CD5-835F-5641-B644-D18C7CA256D9}"/>
              </a:ext>
            </a:extLst>
          </p:cNvPr>
          <p:cNvGrpSpPr/>
          <p:nvPr/>
        </p:nvGrpSpPr>
        <p:grpSpPr>
          <a:xfrm>
            <a:off x="14618775" y="5467195"/>
            <a:ext cx="8027071" cy="1101135"/>
            <a:chOff x="1861626" y="7898166"/>
            <a:chExt cx="8027071" cy="1101135"/>
          </a:xfrm>
        </p:grpSpPr>
        <p:sp>
          <p:nvSpPr>
            <p:cNvPr id="37" name="Oval 36">
              <a:extLst>
                <a:ext uri="{FF2B5EF4-FFF2-40B4-BE49-F238E27FC236}">
                  <a16:creationId xmlns:a16="http://schemas.microsoft.com/office/drawing/2014/main" id="{4F6F87E9-676A-C545-A36A-0AFE6D45F5CE}"/>
                </a:ext>
              </a:extLst>
            </p:cNvPr>
            <p:cNvSpPr/>
            <p:nvPr/>
          </p:nvSpPr>
          <p:spPr>
            <a:xfrm>
              <a:off x="1861626" y="8276354"/>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63CD5F6-4C40-4345-938C-CDE64D7F8D63}"/>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Factor 1 is dominated by CO with small contributions from Bin 0, SO</a:t>
              </a:r>
              <a:r>
                <a:rPr lang="en-US" sz="2800" baseline="-25000" dirty="0">
                  <a:latin typeface="Montserrat Light" pitchFamily="2" charset="77"/>
                  <a:ea typeface="Lato Light" panose="020F0502020204030203" pitchFamily="34" charset="0"/>
                  <a:cs typeface="Lato Light" panose="020F0502020204030203" pitchFamily="34" charset="0"/>
                </a:rPr>
                <a:t>2</a:t>
              </a:r>
              <a:r>
                <a:rPr lang="en-US" sz="2800" dirty="0">
                  <a:latin typeface="Montserrat Light" pitchFamily="2" charset="77"/>
                  <a:ea typeface="Lato Light" panose="020F0502020204030203" pitchFamily="34" charset="0"/>
                  <a:cs typeface="Lato Light" panose="020F0502020204030203" pitchFamily="34" charset="0"/>
                </a:rPr>
                <a:t>, and NO</a:t>
              </a:r>
              <a:r>
                <a:rPr lang="en-US" sz="2800" baseline="-25000" dirty="0">
                  <a:latin typeface="Montserrat Light" pitchFamily="2" charset="77"/>
                  <a:ea typeface="Lato Light" panose="020F0502020204030203" pitchFamily="34" charset="0"/>
                  <a:cs typeface="Lato Light" panose="020F0502020204030203" pitchFamily="34" charset="0"/>
                </a:rPr>
                <a:t>2</a:t>
              </a:r>
            </a:p>
          </p:txBody>
        </p:sp>
      </p:grpSp>
      <p:grpSp>
        <p:nvGrpSpPr>
          <p:cNvPr id="39" name="Group 38">
            <a:extLst>
              <a:ext uri="{FF2B5EF4-FFF2-40B4-BE49-F238E27FC236}">
                <a16:creationId xmlns:a16="http://schemas.microsoft.com/office/drawing/2014/main" id="{30C5B2AD-AE1A-AD45-8B7A-8ED02E8046D4}"/>
              </a:ext>
            </a:extLst>
          </p:cNvPr>
          <p:cNvGrpSpPr/>
          <p:nvPr/>
        </p:nvGrpSpPr>
        <p:grpSpPr>
          <a:xfrm>
            <a:off x="14618775" y="7268871"/>
            <a:ext cx="8027071" cy="1101135"/>
            <a:chOff x="1861626" y="7898166"/>
            <a:chExt cx="8027071" cy="1101135"/>
          </a:xfrm>
        </p:grpSpPr>
        <p:sp>
          <p:nvSpPr>
            <p:cNvPr id="40" name="Oval 39">
              <a:extLst>
                <a:ext uri="{FF2B5EF4-FFF2-40B4-BE49-F238E27FC236}">
                  <a16:creationId xmlns:a16="http://schemas.microsoft.com/office/drawing/2014/main" id="{9989CBCB-F2AB-7D40-8979-42365322DEBD}"/>
                </a:ext>
              </a:extLst>
            </p:cNvPr>
            <p:cNvSpPr/>
            <p:nvPr/>
          </p:nvSpPr>
          <p:spPr>
            <a:xfrm>
              <a:off x="1861626" y="8276354"/>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37564D6-C884-2D4E-B3BE-71EDE238B7CD}"/>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Factor 2 is mostly associated with OPC Bin2 0-2, O</a:t>
              </a:r>
              <a:r>
                <a:rPr lang="en-US" sz="2800" baseline="-25000" dirty="0">
                  <a:latin typeface="Montserrat Light" pitchFamily="2" charset="77"/>
                  <a:ea typeface="Lato Light" panose="020F0502020204030203" pitchFamily="34" charset="0"/>
                  <a:cs typeface="Lato Light" panose="020F0502020204030203" pitchFamily="34" charset="0"/>
                </a:rPr>
                <a:t>3</a:t>
              </a:r>
              <a:r>
                <a:rPr lang="en-US" sz="2800" dirty="0">
                  <a:latin typeface="Montserrat Light" pitchFamily="2" charset="77"/>
                  <a:ea typeface="Lato Light" panose="020F0502020204030203" pitchFamily="34" charset="0"/>
                  <a:cs typeface="Lato Light" panose="020F0502020204030203" pitchFamily="34" charset="0"/>
                </a:rPr>
                <a:t>, and SO</a:t>
              </a:r>
              <a:r>
                <a:rPr lang="en-US" sz="2800" baseline="-25000" dirty="0">
                  <a:latin typeface="Montserrat Light" pitchFamily="2" charset="77"/>
                  <a:ea typeface="Lato Light" panose="020F0502020204030203" pitchFamily="34" charset="0"/>
                  <a:cs typeface="Lato Light" panose="020F0502020204030203" pitchFamily="34" charset="0"/>
                </a:rPr>
                <a:t>2</a:t>
              </a:r>
            </a:p>
          </p:txBody>
        </p:sp>
      </p:grpSp>
      <p:grpSp>
        <p:nvGrpSpPr>
          <p:cNvPr id="42" name="Group 41">
            <a:extLst>
              <a:ext uri="{FF2B5EF4-FFF2-40B4-BE49-F238E27FC236}">
                <a16:creationId xmlns:a16="http://schemas.microsoft.com/office/drawing/2014/main" id="{9491E1AB-6BAB-DC42-AAD9-45614336F6FF}"/>
              </a:ext>
            </a:extLst>
          </p:cNvPr>
          <p:cNvGrpSpPr/>
          <p:nvPr/>
        </p:nvGrpSpPr>
        <p:grpSpPr>
          <a:xfrm>
            <a:off x="14618775" y="9070547"/>
            <a:ext cx="8027071" cy="1101135"/>
            <a:chOff x="1861626" y="7898166"/>
            <a:chExt cx="8027071" cy="1101135"/>
          </a:xfrm>
        </p:grpSpPr>
        <p:sp>
          <p:nvSpPr>
            <p:cNvPr id="43" name="Oval 42">
              <a:extLst>
                <a:ext uri="{FF2B5EF4-FFF2-40B4-BE49-F238E27FC236}">
                  <a16:creationId xmlns:a16="http://schemas.microsoft.com/office/drawing/2014/main" id="{4249E2D3-A03D-4441-B485-6BB4C346C611}"/>
                </a:ext>
              </a:extLst>
            </p:cNvPr>
            <p:cNvSpPr/>
            <p:nvPr/>
          </p:nvSpPr>
          <p:spPr>
            <a:xfrm>
              <a:off x="1861626" y="8276354"/>
              <a:ext cx="344824" cy="344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23616B1-C8CF-3C4F-92C2-387092891992}"/>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latin typeface="Montserrat Light" pitchFamily="2" charset="77"/>
                  <a:ea typeface="Lato Light" panose="020F0502020204030203" pitchFamily="34" charset="0"/>
                  <a:cs typeface="Lato Light" panose="020F0502020204030203" pitchFamily="34" charset="0"/>
                </a:rPr>
                <a:t>Factor 3 is associated with the larger OPC bins (2, 1, 0 in order)</a:t>
              </a:r>
            </a:p>
          </p:txBody>
        </p:sp>
      </p:grpSp>
      <p:sp>
        <p:nvSpPr>
          <p:cNvPr id="45" name="TextBox 44">
            <a:extLst>
              <a:ext uri="{FF2B5EF4-FFF2-40B4-BE49-F238E27FC236}">
                <a16:creationId xmlns:a16="http://schemas.microsoft.com/office/drawing/2014/main" id="{7E759D6F-B435-134C-8B4C-C405D23AA7FC}"/>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Hagan, et al. ES&amp;T Letters (2019)</a:t>
            </a:r>
          </a:p>
        </p:txBody>
      </p:sp>
      <p:sp>
        <p:nvSpPr>
          <p:cNvPr id="2" name="Rectangle 1">
            <a:extLst>
              <a:ext uri="{FF2B5EF4-FFF2-40B4-BE49-F238E27FC236}">
                <a16:creationId xmlns:a16="http://schemas.microsoft.com/office/drawing/2014/main" id="{0F03E40B-443F-9244-8076-9F2B1333672F}"/>
              </a:ext>
            </a:extLst>
          </p:cNvPr>
          <p:cNvSpPr/>
          <p:nvPr/>
        </p:nvSpPr>
        <p:spPr>
          <a:xfrm>
            <a:off x="9020604" y="7846562"/>
            <a:ext cx="1287169" cy="2979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13277D-EB83-BD4F-976F-D1E972EAE43F}"/>
              </a:ext>
            </a:extLst>
          </p:cNvPr>
          <p:cNvSpPr/>
          <p:nvPr/>
        </p:nvSpPr>
        <p:spPr>
          <a:xfrm>
            <a:off x="9725891" y="9615055"/>
            <a:ext cx="1330036" cy="1284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37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42C89C5E-C34F-384B-B8F0-4EEE8E2A6574}"/>
              </a:ext>
            </a:extLst>
          </p:cNvPr>
          <p:cNvPicPr>
            <a:picLocks noChangeAspect="1"/>
          </p:cNvPicPr>
          <p:nvPr/>
        </p:nvPicPr>
        <p:blipFill rotWithShape="1">
          <a:blip r:embed="rId3"/>
          <a:srcRect t="16858" r="34611" b="8429"/>
          <a:stretch/>
        </p:blipFill>
        <p:spPr>
          <a:xfrm>
            <a:off x="3185502" y="4519950"/>
            <a:ext cx="18006646" cy="6858000"/>
          </a:xfrm>
          <a:prstGeom prst="rect">
            <a:avLst/>
          </a:prstGeom>
        </p:spPr>
      </p:pic>
      <p:sp>
        <p:nvSpPr>
          <p:cNvPr id="10" name="TextBox 9">
            <a:extLst>
              <a:ext uri="{FF2B5EF4-FFF2-40B4-BE49-F238E27FC236}">
                <a16:creationId xmlns:a16="http://schemas.microsoft.com/office/drawing/2014/main" id="{3F8F9ECB-FA16-4B44-9314-3EA87285990C}"/>
              </a:ext>
            </a:extLst>
          </p:cNvPr>
          <p:cNvSpPr txBox="1"/>
          <p:nvPr/>
        </p:nvSpPr>
        <p:spPr>
          <a:xfrm rot="16200000">
            <a:off x="-620980" y="6791930"/>
            <a:ext cx="5867399" cy="1323439"/>
          </a:xfrm>
          <a:prstGeom prst="rect">
            <a:avLst/>
          </a:prstGeom>
          <a:noFill/>
        </p:spPr>
        <p:txBody>
          <a:bodyPr wrap="square" rtlCol="0">
            <a:spAutoFit/>
          </a:bodyPr>
          <a:lstStyle/>
          <a:p>
            <a:pPr algn="ctr"/>
            <a:r>
              <a:rPr lang="en-US" sz="4000" dirty="0">
                <a:solidFill>
                  <a:schemeClr val="tx2"/>
                </a:solidFill>
                <a:latin typeface="Montserrat" pitchFamily="2" charset="77"/>
              </a:rPr>
              <a:t>MPAQS (LCS) NMF Factors</a:t>
            </a:r>
          </a:p>
        </p:txBody>
      </p:sp>
      <p:sp>
        <p:nvSpPr>
          <p:cNvPr id="11" name="Right Bracket 10">
            <a:extLst>
              <a:ext uri="{FF2B5EF4-FFF2-40B4-BE49-F238E27FC236}">
                <a16:creationId xmlns:a16="http://schemas.microsoft.com/office/drawing/2014/main" id="{95A7C8F7-087A-0D4D-A8E9-D5EB587E7386}"/>
              </a:ext>
            </a:extLst>
          </p:cNvPr>
          <p:cNvSpPr/>
          <p:nvPr/>
        </p:nvSpPr>
        <p:spPr>
          <a:xfrm rot="5400000">
            <a:off x="8308340" y="10259060"/>
            <a:ext cx="274320" cy="1803400"/>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ket 11">
            <a:extLst>
              <a:ext uri="{FF2B5EF4-FFF2-40B4-BE49-F238E27FC236}">
                <a16:creationId xmlns:a16="http://schemas.microsoft.com/office/drawing/2014/main" id="{A56AE232-16EB-764E-8D49-10F83F22DDBA}"/>
              </a:ext>
            </a:extLst>
          </p:cNvPr>
          <p:cNvSpPr/>
          <p:nvPr/>
        </p:nvSpPr>
        <p:spPr>
          <a:xfrm rot="5400000">
            <a:off x="14556740" y="7617460"/>
            <a:ext cx="274320" cy="7086600"/>
          </a:xfrm>
          <a:prstGeom prst="righ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ket 12">
            <a:extLst>
              <a:ext uri="{FF2B5EF4-FFF2-40B4-BE49-F238E27FC236}">
                <a16:creationId xmlns:a16="http://schemas.microsoft.com/office/drawing/2014/main" id="{6840A74B-A354-5C43-9B7F-32E45C862806}"/>
              </a:ext>
            </a:extLst>
          </p:cNvPr>
          <p:cNvSpPr/>
          <p:nvPr/>
        </p:nvSpPr>
        <p:spPr>
          <a:xfrm rot="5400000">
            <a:off x="19831514" y="10580834"/>
            <a:ext cx="274320" cy="1159852"/>
          </a:xfrm>
          <a:prstGeom prst="rightBracket">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2"/>
              </a:solidFill>
            </a:endParaRPr>
          </a:p>
        </p:txBody>
      </p:sp>
      <p:sp>
        <p:nvSpPr>
          <p:cNvPr id="14" name="TextBox 13">
            <a:extLst>
              <a:ext uri="{FF2B5EF4-FFF2-40B4-BE49-F238E27FC236}">
                <a16:creationId xmlns:a16="http://schemas.microsoft.com/office/drawing/2014/main" id="{EC989314-F59A-9647-B94B-572413D4734B}"/>
              </a:ext>
            </a:extLst>
          </p:cNvPr>
          <p:cNvSpPr txBox="1"/>
          <p:nvPr/>
        </p:nvSpPr>
        <p:spPr>
          <a:xfrm>
            <a:off x="7607770" y="11460822"/>
            <a:ext cx="1675459" cy="707886"/>
          </a:xfrm>
          <a:prstGeom prst="rect">
            <a:avLst/>
          </a:prstGeom>
          <a:noFill/>
        </p:spPr>
        <p:txBody>
          <a:bodyPr wrap="none" rtlCol="0">
            <a:spAutoFit/>
          </a:bodyPr>
          <a:lstStyle/>
          <a:p>
            <a:r>
              <a:rPr lang="en-US" sz="4000" dirty="0">
                <a:solidFill>
                  <a:schemeClr val="accent1"/>
                </a:solidFill>
                <a:latin typeface="Montserrat" pitchFamily="2" charset="77"/>
              </a:rPr>
              <a:t>SMPS</a:t>
            </a:r>
            <a:endParaRPr lang="en-US" dirty="0">
              <a:solidFill>
                <a:schemeClr val="accent1"/>
              </a:solidFill>
              <a:latin typeface="Montserrat" pitchFamily="2" charset="77"/>
            </a:endParaRPr>
          </a:p>
        </p:txBody>
      </p:sp>
      <p:sp>
        <p:nvSpPr>
          <p:cNvPr id="15" name="TextBox 14">
            <a:extLst>
              <a:ext uri="{FF2B5EF4-FFF2-40B4-BE49-F238E27FC236}">
                <a16:creationId xmlns:a16="http://schemas.microsoft.com/office/drawing/2014/main" id="{C9B95E33-1792-6E4D-B54A-371B5C0D421A}"/>
              </a:ext>
            </a:extLst>
          </p:cNvPr>
          <p:cNvSpPr txBox="1"/>
          <p:nvPr/>
        </p:nvSpPr>
        <p:spPr>
          <a:xfrm>
            <a:off x="13830522" y="11460822"/>
            <a:ext cx="1726755" cy="707886"/>
          </a:xfrm>
          <a:prstGeom prst="rect">
            <a:avLst/>
          </a:prstGeom>
          <a:noFill/>
        </p:spPr>
        <p:txBody>
          <a:bodyPr wrap="none" rtlCol="0">
            <a:spAutoFit/>
          </a:bodyPr>
          <a:lstStyle/>
          <a:p>
            <a:r>
              <a:rPr lang="en-US" sz="4000" dirty="0">
                <a:solidFill>
                  <a:schemeClr val="accent2"/>
                </a:solidFill>
                <a:latin typeface="Montserrat" pitchFamily="2" charset="77"/>
              </a:rPr>
              <a:t>ACSM</a:t>
            </a:r>
            <a:endParaRPr lang="en-US" dirty="0">
              <a:solidFill>
                <a:schemeClr val="accent2"/>
              </a:solidFill>
              <a:latin typeface="Montserrat" pitchFamily="2" charset="77"/>
            </a:endParaRPr>
          </a:p>
        </p:txBody>
      </p:sp>
      <p:sp>
        <p:nvSpPr>
          <p:cNvPr id="16" name="TextBox 15">
            <a:extLst>
              <a:ext uri="{FF2B5EF4-FFF2-40B4-BE49-F238E27FC236}">
                <a16:creationId xmlns:a16="http://schemas.microsoft.com/office/drawing/2014/main" id="{48BA504A-4039-9A4D-B07E-388D54D80C96}"/>
              </a:ext>
            </a:extLst>
          </p:cNvPr>
          <p:cNvSpPr txBox="1"/>
          <p:nvPr/>
        </p:nvSpPr>
        <p:spPr>
          <a:xfrm>
            <a:off x="19259986" y="11460822"/>
            <a:ext cx="1417376" cy="707886"/>
          </a:xfrm>
          <a:prstGeom prst="rect">
            <a:avLst/>
          </a:prstGeom>
          <a:noFill/>
        </p:spPr>
        <p:txBody>
          <a:bodyPr wrap="none" rtlCol="0">
            <a:spAutoFit/>
          </a:bodyPr>
          <a:lstStyle/>
          <a:p>
            <a:r>
              <a:rPr lang="en-US" sz="4000" dirty="0">
                <a:solidFill>
                  <a:schemeClr val="tx2"/>
                </a:solidFill>
                <a:latin typeface="Montserrat" pitchFamily="2" charset="77"/>
              </a:rPr>
              <a:t>Aeth</a:t>
            </a:r>
            <a:endParaRPr lang="en-US" dirty="0">
              <a:solidFill>
                <a:schemeClr val="tx2"/>
              </a:solidFill>
              <a:latin typeface="Montserrat" pitchFamily="2" charset="77"/>
            </a:endParaRPr>
          </a:p>
        </p:txBody>
      </p:sp>
      <p:pic>
        <p:nvPicPr>
          <p:cNvPr id="17" name="Content Placeholder 5">
            <a:extLst>
              <a:ext uri="{FF2B5EF4-FFF2-40B4-BE49-F238E27FC236}">
                <a16:creationId xmlns:a16="http://schemas.microsoft.com/office/drawing/2014/main" id="{E330C5A0-40AD-264E-A37C-57BAAA64EBC6}"/>
              </a:ext>
            </a:extLst>
          </p:cNvPr>
          <p:cNvPicPr>
            <a:picLocks noGrp="1" noChangeAspect="1"/>
          </p:cNvPicPr>
          <p:nvPr>
            <p:ph sz="half" idx="1"/>
          </p:nvPr>
        </p:nvPicPr>
        <p:blipFill rotWithShape="1">
          <a:blip r:embed="rId4"/>
          <a:srcRect l="85254" r="5013" b="10599"/>
          <a:stretch/>
        </p:blipFill>
        <p:spPr>
          <a:xfrm>
            <a:off x="21410882" y="4597400"/>
            <a:ext cx="1919208" cy="6131560"/>
          </a:xfrm>
        </p:spPr>
      </p:pic>
      <p:sp>
        <p:nvSpPr>
          <p:cNvPr id="18" name="TextBox 17">
            <a:extLst>
              <a:ext uri="{FF2B5EF4-FFF2-40B4-BE49-F238E27FC236}">
                <a16:creationId xmlns:a16="http://schemas.microsoft.com/office/drawing/2014/main" id="{D9B59659-9640-B74B-9A81-7B593833C269}"/>
              </a:ext>
            </a:extLst>
          </p:cNvPr>
          <p:cNvSpPr txBox="1"/>
          <p:nvPr/>
        </p:nvSpPr>
        <p:spPr>
          <a:xfrm>
            <a:off x="21665755" y="4166007"/>
            <a:ext cx="891644" cy="707886"/>
          </a:xfrm>
          <a:prstGeom prst="rect">
            <a:avLst/>
          </a:prstGeom>
          <a:noFill/>
        </p:spPr>
        <p:txBody>
          <a:bodyPr wrap="square" rtlCol="0">
            <a:spAutoFit/>
          </a:bodyPr>
          <a:lstStyle/>
          <a:p>
            <a:r>
              <a:rPr lang="en-US" sz="4000" dirty="0">
                <a:solidFill>
                  <a:schemeClr val="tx2"/>
                </a:solidFill>
                <a:latin typeface="Montserrat" pitchFamily="2" charset="77"/>
              </a:rPr>
              <a:t>r</a:t>
            </a:r>
            <a:r>
              <a:rPr lang="en-US" sz="4000" baseline="30000" dirty="0">
                <a:solidFill>
                  <a:schemeClr val="tx2"/>
                </a:solidFill>
                <a:latin typeface="Montserrat" pitchFamily="2" charset="77"/>
              </a:rPr>
              <a:t>2</a:t>
            </a:r>
          </a:p>
        </p:txBody>
      </p:sp>
      <p:sp>
        <p:nvSpPr>
          <p:cNvPr id="20" name="TextBox 19">
            <a:extLst>
              <a:ext uri="{FF2B5EF4-FFF2-40B4-BE49-F238E27FC236}">
                <a16:creationId xmlns:a16="http://schemas.microsoft.com/office/drawing/2014/main" id="{D25184EA-8221-4B44-AAB5-930631E49704}"/>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Hagan, et al. ES&amp;T Letters (2019)</a:t>
            </a:r>
          </a:p>
        </p:txBody>
      </p:sp>
      <p:sp>
        <p:nvSpPr>
          <p:cNvPr id="19" name="TextBox 18">
            <a:extLst>
              <a:ext uri="{FF2B5EF4-FFF2-40B4-BE49-F238E27FC236}">
                <a16:creationId xmlns:a16="http://schemas.microsoft.com/office/drawing/2014/main" id="{8CB69AD4-D308-3548-B0D0-5CE7988785A8}"/>
              </a:ext>
            </a:extLst>
          </p:cNvPr>
          <p:cNvSpPr txBox="1"/>
          <p:nvPr/>
        </p:nvSpPr>
        <p:spPr>
          <a:xfrm>
            <a:off x="1422400" y="1618928"/>
            <a:ext cx="21513800" cy="1446550"/>
          </a:xfrm>
          <a:prstGeom prst="rect">
            <a:avLst/>
          </a:prstGeom>
          <a:noFill/>
          <a:ln>
            <a:noFill/>
          </a:ln>
        </p:spPr>
        <p:txBody>
          <a:bodyPr wrap="square" rtlCol="0">
            <a:spAutoFit/>
          </a:bodyPr>
          <a:lstStyle/>
          <a:p>
            <a:pPr algn="ctr"/>
            <a:r>
              <a:rPr lang="en-US" sz="4400" spc="300" dirty="0">
                <a:solidFill>
                  <a:schemeClr val="tx2"/>
                </a:solidFill>
                <a:latin typeface="Montserrat Medium" pitchFamily="2" charset="77"/>
                <a:ea typeface="Roboto" panose="02000000000000000000" pitchFamily="2" charset="0"/>
                <a:cs typeface="Poppins Medium" pitchFamily="2" charset="77"/>
              </a:rPr>
              <a:t>CORRELATION OF NMF FACTORS (LCS) TIME SERIES AGREE WELL WITH THE REFERENCE INSTRUMENTS</a:t>
            </a:r>
          </a:p>
        </p:txBody>
      </p:sp>
    </p:spTree>
    <p:extLst>
      <p:ext uri="{BB962C8B-B14F-4D97-AF65-F5344CB8AC3E}">
        <p14:creationId xmlns:p14="http://schemas.microsoft.com/office/powerpoint/2010/main" val="24909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4D0DAC-019D-7745-A70F-F210F945A100}"/>
              </a:ext>
            </a:extLst>
          </p:cNvPr>
          <p:cNvSpPr txBox="1"/>
          <p:nvPr/>
        </p:nvSpPr>
        <p:spPr>
          <a:xfrm>
            <a:off x="2860900" y="1157843"/>
            <a:ext cx="18655850" cy="1754326"/>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EXPOSURE TO AIR POLLUTION INCREASES MORBIDITY AND MORTALITY</a:t>
            </a:r>
          </a:p>
        </p:txBody>
      </p:sp>
      <p:grpSp>
        <p:nvGrpSpPr>
          <p:cNvPr id="4" name="Group 3">
            <a:extLst>
              <a:ext uri="{FF2B5EF4-FFF2-40B4-BE49-F238E27FC236}">
                <a16:creationId xmlns:a16="http://schemas.microsoft.com/office/drawing/2014/main" id="{3CFFABCB-ECDC-D84A-8A5A-F8CACF822304}"/>
              </a:ext>
            </a:extLst>
          </p:cNvPr>
          <p:cNvGrpSpPr/>
          <p:nvPr/>
        </p:nvGrpSpPr>
        <p:grpSpPr>
          <a:xfrm>
            <a:off x="14688626" y="4880146"/>
            <a:ext cx="8027071" cy="1101135"/>
            <a:chOff x="1861626" y="7898166"/>
            <a:chExt cx="8027071" cy="1101135"/>
          </a:xfrm>
        </p:grpSpPr>
        <p:sp>
          <p:nvSpPr>
            <p:cNvPr id="5" name="Oval 4">
              <a:extLst>
                <a:ext uri="{FF2B5EF4-FFF2-40B4-BE49-F238E27FC236}">
                  <a16:creationId xmlns:a16="http://schemas.microsoft.com/office/drawing/2014/main" id="{48EC3600-1FE9-584D-B947-2F212B9E9EBC}"/>
                </a:ext>
              </a:extLst>
            </p:cNvPr>
            <p:cNvSpPr/>
            <p:nvPr/>
          </p:nvSpPr>
          <p:spPr>
            <a:xfrm>
              <a:off x="1861626" y="8276354"/>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140270-3AC5-AC48-9011-8FCDBAA3A985}"/>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Between 4.5M -8.9M deaths attributed to PM</a:t>
              </a:r>
              <a:r>
                <a:rPr lang="en-US" sz="2800" baseline="-25000" dirty="0">
                  <a:solidFill>
                    <a:schemeClr val="tx2"/>
                  </a:solidFill>
                  <a:latin typeface="Montserrat Light" pitchFamily="2" charset="77"/>
                  <a:ea typeface="Lato Light" panose="020F0502020204030203" pitchFamily="34" charset="0"/>
                  <a:cs typeface="Lato Light" panose="020F0502020204030203" pitchFamily="34" charset="0"/>
                </a:rPr>
                <a:t>2.5</a:t>
              </a: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 and O</a:t>
              </a:r>
              <a:r>
                <a:rPr lang="en-US" sz="2800" baseline="-25000" dirty="0">
                  <a:solidFill>
                    <a:schemeClr val="tx2"/>
                  </a:solidFill>
                  <a:latin typeface="Montserrat Light" pitchFamily="2" charset="77"/>
                  <a:ea typeface="Lato Light" panose="020F0502020204030203" pitchFamily="34" charset="0"/>
                  <a:cs typeface="Lato Light" panose="020F0502020204030203" pitchFamily="34" charset="0"/>
                </a:rPr>
                <a:t>3</a:t>
              </a: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 pollution annually</a:t>
              </a:r>
              <a:r>
                <a:rPr lang="en-US" sz="2800" baseline="30000" dirty="0">
                  <a:solidFill>
                    <a:schemeClr val="tx2"/>
                  </a:solidFill>
                  <a:latin typeface="Montserrat Light" pitchFamily="2" charset="77"/>
                  <a:ea typeface="Lato Light" panose="020F0502020204030203" pitchFamily="34" charset="0"/>
                  <a:cs typeface="Lato Light" panose="020F0502020204030203" pitchFamily="34" charset="0"/>
                </a:rPr>
                <a:t> [1, 2]</a:t>
              </a:r>
            </a:p>
          </p:txBody>
        </p:sp>
      </p:grpSp>
      <p:grpSp>
        <p:nvGrpSpPr>
          <p:cNvPr id="7" name="Group 6">
            <a:extLst>
              <a:ext uri="{FF2B5EF4-FFF2-40B4-BE49-F238E27FC236}">
                <a16:creationId xmlns:a16="http://schemas.microsoft.com/office/drawing/2014/main" id="{1535BE69-7DBB-8548-938C-8FFF0AF56001}"/>
              </a:ext>
            </a:extLst>
          </p:cNvPr>
          <p:cNvGrpSpPr/>
          <p:nvPr/>
        </p:nvGrpSpPr>
        <p:grpSpPr>
          <a:xfrm>
            <a:off x="14688626" y="7342222"/>
            <a:ext cx="8027071" cy="1101135"/>
            <a:chOff x="1861626" y="7898166"/>
            <a:chExt cx="8027071" cy="1101135"/>
          </a:xfrm>
        </p:grpSpPr>
        <p:sp>
          <p:nvSpPr>
            <p:cNvPr id="8" name="Oval 7">
              <a:extLst>
                <a:ext uri="{FF2B5EF4-FFF2-40B4-BE49-F238E27FC236}">
                  <a16:creationId xmlns:a16="http://schemas.microsoft.com/office/drawing/2014/main" id="{B16104BE-168F-F54C-83B0-C31A91CD5F88}"/>
                </a:ext>
              </a:extLst>
            </p:cNvPr>
            <p:cNvSpPr/>
            <p:nvPr/>
          </p:nvSpPr>
          <p:spPr>
            <a:xfrm>
              <a:off x="1861626" y="8276354"/>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2B599C0-E584-FA4D-A469-2C3EDE70136C}"/>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Globally, more than $225B in labor is lost each year due to air pollution (2013)</a:t>
              </a:r>
              <a:r>
                <a:rPr lang="en-US" sz="2800" baseline="30000" dirty="0">
                  <a:solidFill>
                    <a:schemeClr val="tx2"/>
                  </a:solidFill>
                  <a:latin typeface="Montserrat Light" pitchFamily="2" charset="77"/>
                  <a:ea typeface="Lato Light" panose="020F0502020204030203" pitchFamily="34" charset="0"/>
                  <a:cs typeface="Lato Light" panose="020F0502020204030203" pitchFamily="34" charset="0"/>
                </a:rPr>
                <a:t>[3]</a:t>
              </a:r>
            </a:p>
          </p:txBody>
        </p:sp>
      </p:grpSp>
      <p:grpSp>
        <p:nvGrpSpPr>
          <p:cNvPr id="10" name="Group 9">
            <a:extLst>
              <a:ext uri="{FF2B5EF4-FFF2-40B4-BE49-F238E27FC236}">
                <a16:creationId xmlns:a16="http://schemas.microsoft.com/office/drawing/2014/main" id="{F53AF410-60F6-354E-B51D-2B0EB02D5AF7}"/>
              </a:ext>
            </a:extLst>
          </p:cNvPr>
          <p:cNvGrpSpPr/>
          <p:nvPr/>
        </p:nvGrpSpPr>
        <p:grpSpPr>
          <a:xfrm>
            <a:off x="14688626" y="9804298"/>
            <a:ext cx="8027071" cy="1626920"/>
            <a:chOff x="1861626" y="7898166"/>
            <a:chExt cx="8027071" cy="1626920"/>
          </a:xfrm>
        </p:grpSpPr>
        <p:sp>
          <p:nvSpPr>
            <p:cNvPr id="11" name="Oval 10">
              <a:extLst>
                <a:ext uri="{FF2B5EF4-FFF2-40B4-BE49-F238E27FC236}">
                  <a16:creationId xmlns:a16="http://schemas.microsoft.com/office/drawing/2014/main" id="{83CDE109-0E46-5A41-8FF7-ED2617D558ED}"/>
                </a:ext>
              </a:extLst>
            </p:cNvPr>
            <p:cNvSpPr/>
            <p:nvPr/>
          </p:nvSpPr>
          <p:spPr>
            <a:xfrm>
              <a:off x="1861626" y="8276354"/>
              <a:ext cx="344824" cy="3448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4CF509-5DCB-7548-83FC-DA95639C0FB7}"/>
                </a:ext>
              </a:extLst>
            </p:cNvPr>
            <p:cNvSpPr txBox="1"/>
            <p:nvPr/>
          </p:nvSpPr>
          <p:spPr>
            <a:xfrm>
              <a:off x="2531017" y="7898166"/>
              <a:ext cx="7357680" cy="1626920"/>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Impacts are disproportionately felt by the young and elderly, especially in LMIC’s</a:t>
              </a:r>
            </a:p>
          </p:txBody>
        </p:sp>
      </p:grpSp>
      <p:pic>
        <p:nvPicPr>
          <p:cNvPr id="13" name="Picture 12" descr="A screenshot of a cell phone&#10;&#10;Description automatically generated">
            <a:extLst>
              <a:ext uri="{FF2B5EF4-FFF2-40B4-BE49-F238E27FC236}">
                <a16:creationId xmlns:a16="http://schemas.microsoft.com/office/drawing/2014/main" id="{17B77028-E330-354C-BBDC-F75D65291CC5}"/>
              </a:ext>
            </a:extLst>
          </p:cNvPr>
          <p:cNvPicPr>
            <a:picLocks noChangeAspect="1"/>
          </p:cNvPicPr>
          <p:nvPr/>
        </p:nvPicPr>
        <p:blipFill>
          <a:blip r:embed="rId3"/>
          <a:stretch>
            <a:fillRect/>
          </a:stretch>
        </p:blipFill>
        <p:spPr>
          <a:xfrm>
            <a:off x="924190" y="3590518"/>
            <a:ext cx="10619722" cy="8259784"/>
          </a:xfrm>
          <a:prstGeom prst="rect">
            <a:avLst/>
          </a:prstGeom>
        </p:spPr>
      </p:pic>
      <p:sp>
        <p:nvSpPr>
          <p:cNvPr id="14" name="TextBox 13">
            <a:extLst>
              <a:ext uri="{FF2B5EF4-FFF2-40B4-BE49-F238E27FC236}">
                <a16:creationId xmlns:a16="http://schemas.microsoft.com/office/drawing/2014/main" id="{17D30613-2DED-E741-8FD5-4CA0EE09EB4B}"/>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[1]Burnett et al., 2018; [2] Cohen et al., 2017; [3] The World Bank, 2016</a:t>
            </a:r>
          </a:p>
        </p:txBody>
      </p:sp>
    </p:spTree>
    <p:extLst>
      <p:ext uri="{BB962C8B-B14F-4D97-AF65-F5344CB8AC3E}">
        <p14:creationId xmlns:p14="http://schemas.microsoft.com/office/powerpoint/2010/main" val="223634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195ADC-9623-E84A-BB9C-8964CE45132A}"/>
              </a:ext>
            </a:extLst>
          </p:cNvPr>
          <p:cNvSpPr txBox="1"/>
          <p:nvPr/>
        </p:nvSpPr>
        <p:spPr>
          <a:xfrm>
            <a:off x="1422400" y="1618928"/>
            <a:ext cx="21513800" cy="1446550"/>
          </a:xfrm>
          <a:prstGeom prst="rect">
            <a:avLst/>
          </a:prstGeom>
          <a:noFill/>
          <a:ln>
            <a:noFill/>
          </a:ln>
        </p:spPr>
        <p:txBody>
          <a:bodyPr wrap="square" rtlCol="0">
            <a:spAutoFit/>
          </a:bodyPr>
          <a:lstStyle/>
          <a:p>
            <a:pPr algn="ctr"/>
            <a:r>
              <a:rPr lang="en-US" sz="4400" spc="300" dirty="0">
                <a:solidFill>
                  <a:schemeClr val="tx2"/>
                </a:solidFill>
                <a:latin typeface="Montserrat Medium" pitchFamily="2" charset="77"/>
                <a:ea typeface="Roboto" panose="02000000000000000000" pitchFamily="2" charset="0"/>
                <a:cs typeface="Poppins Medium" pitchFamily="2" charset="77"/>
              </a:rPr>
              <a:t>CORRELATION OF NMF FACTORS (LCS) TIME SERIES AGREE WELL WITH THE REFERENCE INSTRUMENTS</a:t>
            </a:r>
          </a:p>
        </p:txBody>
      </p:sp>
      <p:sp>
        <p:nvSpPr>
          <p:cNvPr id="13" name="TextBox 12">
            <a:extLst>
              <a:ext uri="{FF2B5EF4-FFF2-40B4-BE49-F238E27FC236}">
                <a16:creationId xmlns:a16="http://schemas.microsoft.com/office/drawing/2014/main" id="{DD5942A9-8A5F-E249-94FF-9B2C89C3FD40}"/>
              </a:ext>
            </a:extLst>
          </p:cNvPr>
          <p:cNvSpPr txBox="1"/>
          <p:nvPr/>
        </p:nvSpPr>
        <p:spPr>
          <a:xfrm rot="16200000">
            <a:off x="-1943100" y="7417806"/>
            <a:ext cx="5867399" cy="646331"/>
          </a:xfrm>
          <a:prstGeom prst="rect">
            <a:avLst/>
          </a:prstGeom>
          <a:noFill/>
        </p:spPr>
        <p:txBody>
          <a:bodyPr wrap="square" rtlCol="0">
            <a:spAutoFit/>
          </a:bodyPr>
          <a:lstStyle/>
          <a:p>
            <a:pPr algn="ctr"/>
            <a:r>
              <a:rPr lang="en-US" sz="3600" dirty="0">
                <a:solidFill>
                  <a:schemeClr val="tx2"/>
                </a:solidFill>
                <a:latin typeface="Montserrat Medium" pitchFamily="2" charset="77"/>
              </a:rPr>
              <a:t>Low Cost Sensors</a:t>
            </a:r>
          </a:p>
        </p:txBody>
      </p:sp>
      <p:sp>
        <p:nvSpPr>
          <p:cNvPr id="14" name="TextBox 13">
            <a:extLst>
              <a:ext uri="{FF2B5EF4-FFF2-40B4-BE49-F238E27FC236}">
                <a16:creationId xmlns:a16="http://schemas.microsoft.com/office/drawing/2014/main" id="{182F7A72-330D-F54C-B58E-D901EFD07594}"/>
              </a:ext>
            </a:extLst>
          </p:cNvPr>
          <p:cNvSpPr txBox="1"/>
          <p:nvPr/>
        </p:nvSpPr>
        <p:spPr>
          <a:xfrm>
            <a:off x="4470401" y="12251966"/>
            <a:ext cx="9702800" cy="646331"/>
          </a:xfrm>
          <a:prstGeom prst="rect">
            <a:avLst/>
          </a:prstGeom>
          <a:noFill/>
        </p:spPr>
        <p:txBody>
          <a:bodyPr wrap="square" rtlCol="0">
            <a:spAutoFit/>
          </a:bodyPr>
          <a:lstStyle/>
          <a:p>
            <a:pPr algn="ctr"/>
            <a:r>
              <a:rPr lang="en-US" sz="3600" dirty="0">
                <a:solidFill>
                  <a:schemeClr val="tx2"/>
                </a:solidFill>
                <a:latin typeface="Montserrat Medium" pitchFamily="2" charset="77"/>
              </a:rPr>
              <a:t>Reference Instruments</a:t>
            </a:r>
          </a:p>
        </p:txBody>
      </p:sp>
      <p:grpSp>
        <p:nvGrpSpPr>
          <p:cNvPr id="31" name="Group 30">
            <a:extLst>
              <a:ext uri="{FF2B5EF4-FFF2-40B4-BE49-F238E27FC236}">
                <a16:creationId xmlns:a16="http://schemas.microsoft.com/office/drawing/2014/main" id="{1F89A533-2DF4-684A-875B-D09900ACBD0F}"/>
              </a:ext>
            </a:extLst>
          </p:cNvPr>
          <p:cNvGrpSpPr/>
          <p:nvPr/>
        </p:nvGrpSpPr>
        <p:grpSpPr>
          <a:xfrm>
            <a:off x="1341381" y="4400872"/>
            <a:ext cx="14078990" cy="7149727"/>
            <a:chOff x="1823981" y="4400872"/>
            <a:chExt cx="14078990" cy="7149727"/>
          </a:xfrm>
        </p:grpSpPr>
        <p:pic>
          <p:nvPicPr>
            <p:cNvPr id="10" name="Picture 9" descr="A screenshot of a cell phone&#10;&#10;Description automatically generated">
              <a:extLst>
                <a:ext uri="{FF2B5EF4-FFF2-40B4-BE49-F238E27FC236}">
                  <a16:creationId xmlns:a16="http://schemas.microsoft.com/office/drawing/2014/main" id="{FF7FC033-319B-E941-9CC4-5AAE832086A7}"/>
                </a:ext>
              </a:extLst>
            </p:cNvPr>
            <p:cNvPicPr>
              <a:picLocks noChangeAspect="1"/>
            </p:cNvPicPr>
            <p:nvPr/>
          </p:nvPicPr>
          <p:blipFill rotWithShape="1">
            <a:blip r:embed="rId3"/>
            <a:srcRect l="65055" t="18451" b="18385"/>
            <a:stretch/>
          </p:blipFill>
          <p:spPr>
            <a:xfrm>
              <a:off x="4953001" y="4400872"/>
              <a:ext cx="10949970" cy="6597328"/>
            </a:xfrm>
            <a:prstGeom prst="rect">
              <a:avLst/>
            </a:prstGeom>
          </p:spPr>
        </p:pic>
        <p:sp>
          <p:nvSpPr>
            <p:cNvPr id="15" name="TextBox 14">
              <a:extLst>
                <a:ext uri="{FF2B5EF4-FFF2-40B4-BE49-F238E27FC236}">
                  <a16:creationId xmlns:a16="http://schemas.microsoft.com/office/drawing/2014/main" id="{03313FF1-42C3-E84A-9F71-539C17C85ABE}"/>
                </a:ext>
              </a:extLst>
            </p:cNvPr>
            <p:cNvSpPr txBox="1"/>
            <p:nvPr/>
          </p:nvSpPr>
          <p:spPr>
            <a:xfrm>
              <a:off x="1823981" y="5359400"/>
              <a:ext cx="2888932" cy="523220"/>
            </a:xfrm>
            <a:prstGeom prst="rect">
              <a:avLst/>
            </a:prstGeom>
            <a:noFill/>
          </p:spPr>
          <p:txBody>
            <a:bodyPr wrap="none" rtlCol="0">
              <a:spAutoFit/>
            </a:bodyPr>
            <a:lstStyle/>
            <a:p>
              <a:r>
                <a:rPr lang="en-US" sz="2800" dirty="0">
                  <a:solidFill>
                    <a:schemeClr val="tx2"/>
                  </a:solidFill>
                  <a:latin typeface="Montserrat" pitchFamily="2" charset="77"/>
                </a:rPr>
                <a:t>CO-dominated</a:t>
              </a:r>
            </a:p>
          </p:txBody>
        </p:sp>
        <p:sp>
          <p:nvSpPr>
            <p:cNvPr id="16" name="TextBox 15">
              <a:extLst>
                <a:ext uri="{FF2B5EF4-FFF2-40B4-BE49-F238E27FC236}">
                  <a16:creationId xmlns:a16="http://schemas.microsoft.com/office/drawing/2014/main" id="{DE4EB651-C443-4647-BF8E-9D5B2DDBDCA9}"/>
                </a:ext>
              </a:extLst>
            </p:cNvPr>
            <p:cNvSpPr txBox="1"/>
            <p:nvPr/>
          </p:nvSpPr>
          <p:spPr>
            <a:xfrm>
              <a:off x="3032415" y="7160879"/>
              <a:ext cx="1649811" cy="954107"/>
            </a:xfrm>
            <a:prstGeom prst="rect">
              <a:avLst/>
            </a:prstGeom>
            <a:noFill/>
          </p:spPr>
          <p:txBody>
            <a:bodyPr wrap="none" rtlCol="0">
              <a:spAutoFit/>
            </a:bodyPr>
            <a:lstStyle/>
            <a:p>
              <a:pPr algn="ctr"/>
              <a:r>
                <a:rPr lang="en-US" sz="2800" dirty="0">
                  <a:solidFill>
                    <a:schemeClr val="tx2"/>
                  </a:solidFill>
                  <a:latin typeface="Montserrat" pitchFamily="2" charset="77"/>
                </a:rPr>
                <a:t>Particle </a:t>
              </a:r>
            </a:p>
            <a:p>
              <a:pPr algn="ctr"/>
              <a:r>
                <a:rPr lang="en-US" sz="2800" dirty="0">
                  <a:solidFill>
                    <a:schemeClr val="tx2"/>
                  </a:solidFill>
                  <a:latin typeface="Montserrat" pitchFamily="2" charset="77"/>
                </a:rPr>
                <a:t>Factor 1</a:t>
              </a:r>
            </a:p>
          </p:txBody>
        </p:sp>
        <p:sp>
          <p:nvSpPr>
            <p:cNvPr id="17" name="TextBox 16">
              <a:extLst>
                <a:ext uri="{FF2B5EF4-FFF2-40B4-BE49-F238E27FC236}">
                  <a16:creationId xmlns:a16="http://schemas.microsoft.com/office/drawing/2014/main" id="{E81E1C7F-4DFB-BE4F-A283-E4163E192728}"/>
                </a:ext>
              </a:extLst>
            </p:cNvPr>
            <p:cNvSpPr txBox="1"/>
            <p:nvPr/>
          </p:nvSpPr>
          <p:spPr>
            <a:xfrm>
              <a:off x="3032414" y="9275319"/>
              <a:ext cx="1649811" cy="954107"/>
            </a:xfrm>
            <a:prstGeom prst="rect">
              <a:avLst/>
            </a:prstGeom>
            <a:noFill/>
          </p:spPr>
          <p:txBody>
            <a:bodyPr wrap="none" rtlCol="0">
              <a:spAutoFit/>
            </a:bodyPr>
            <a:lstStyle/>
            <a:p>
              <a:pPr algn="ctr"/>
              <a:r>
                <a:rPr lang="en-US" sz="2800" dirty="0">
                  <a:solidFill>
                    <a:schemeClr val="tx2"/>
                  </a:solidFill>
                  <a:latin typeface="Montserrat" pitchFamily="2" charset="77"/>
                </a:rPr>
                <a:t>Particle </a:t>
              </a:r>
            </a:p>
            <a:p>
              <a:pPr algn="ctr"/>
              <a:r>
                <a:rPr lang="en-US" sz="2800" dirty="0">
                  <a:solidFill>
                    <a:schemeClr val="tx2"/>
                  </a:solidFill>
                  <a:latin typeface="Montserrat" pitchFamily="2" charset="77"/>
                </a:rPr>
                <a:t>Factor 2</a:t>
              </a:r>
            </a:p>
          </p:txBody>
        </p:sp>
        <p:sp>
          <p:nvSpPr>
            <p:cNvPr id="18" name="TextBox 17">
              <a:extLst>
                <a:ext uri="{FF2B5EF4-FFF2-40B4-BE49-F238E27FC236}">
                  <a16:creationId xmlns:a16="http://schemas.microsoft.com/office/drawing/2014/main" id="{91229C48-E034-7843-BCD0-B0C7312C7371}"/>
                </a:ext>
              </a:extLst>
            </p:cNvPr>
            <p:cNvSpPr txBox="1"/>
            <p:nvPr/>
          </p:nvSpPr>
          <p:spPr>
            <a:xfrm>
              <a:off x="5080001" y="11027379"/>
              <a:ext cx="2257349" cy="523220"/>
            </a:xfrm>
            <a:prstGeom prst="rect">
              <a:avLst/>
            </a:prstGeom>
            <a:noFill/>
          </p:spPr>
          <p:txBody>
            <a:bodyPr wrap="none" rtlCol="0">
              <a:spAutoFit/>
            </a:bodyPr>
            <a:lstStyle/>
            <a:p>
              <a:pPr algn="ctr"/>
              <a:r>
                <a:rPr lang="en-US" sz="2800" dirty="0">
                  <a:solidFill>
                    <a:schemeClr val="tx2"/>
                  </a:solidFill>
                  <a:latin typeface="Montserrat" pitchFamily="2" charset="77"/>
                </a:rPr>
                <a:t>HOA/BBOA</a:t>
              </a:r>
            </a:p>
          </p:txBody>
        </p:sp>
        <p:sp>
          <p:nvSpPr>
            <p:cNvPr id="19" name="TextBox 18">
              <a:extLst>
                <a:ext uri="{FF2B5EF4-FFF2-40B4-BE49-F238E27FC236}">
                  <a16:creationId xmlns:a16="http://schemas.microsoft.com/office/drawing/2014/main" id="{EEFF47D3-4998-3344-B2AE-C94C5FB5B698}"/>
                </a:ext>
              </a:extLst>
            </p:cNvPr>
            <p:cNvSpPr txBox="1"/>
            <p:nvPr/>
          </p:nvSpPr>
          <p:spPr>
            <a:xfrm>
              <a:off x="7447091" y="11027379"/>
              <a:ext cx="1595309" cy="523220"/>
            </a:xfrm>
            <a:prstGeom prst="rect">
              <a:avLst/>
            </a:prstGeom>
            <a:noFill/>
          </p:spPr>
          <p:txBody>
            <a:bodyPr wrap="none" rtlCol="0">
              <a:spAutoFit/>
            </a:bodyPr>
            <a:lstStyle/>
            <a:p>
              <a:pPr algn="ctr"/>
              <a:r>
                <a:rPr lang="en-US" sz="2800" dirty="0">
                  <a:solidFill>
                    <a:schemeClr val="tx2"/>
                  </a:solidFill>
                  <a:latin typeface="Montserrat" pitchFamily="2" charset="77"/>
                </a:rPr>
                <a:t>ANOOA</a:t>
              </a:r>
            </a:p>
          </p:txBody>
        </p:sp>
        <p:sp>
          <p:nvSpPr>
            <p:cNvPr id="20" name="TextBox 19">
              <a:extLst>
                <a:ext uri="{FF2B5EF4-FFF2-40B4-BE49-F238E27FC236}">
                  <a16:creationId xmlns:a16="http://schemas.microsoft.com/office/drawing/2014/main" id="{E52950C0-0B35-1B4E-B16D-61F5D808CD11}"/>
                </a:ext>
              </a:extLst>
            </p:cNvPr>
            <p:cNvSpPr txBox="1"/>
            <p:nvPr/>
          </p:nvSpPr>
          <p:spPr>
            <a:xfrm>
              <a:off x="9665598" y="11027379"/>
              <a:ext cx="1524776" cy="523220"/>
            </a:xfrm>
            <a:prstGeom prst="rect">
              <a:avLst/>
            </a:prstGeom>
            <a:noFill/>
          </p:spPr>
          <p:txBody>
            <a:bodyPr wrap="none" rtlCol="0">
              <a:spAutoFit/>
            </a:bodyPr>
            <a:lstStyle/>
            <a:p>
              <a:pPr algn="ctr"/>
              <a:r>
                <a:rPr lang="en-US" sz="2800" dirty="0">
                  <a:solidFill>
                    <a:schemeClr val="tx2"/>
                  </a:solidFill>
                  <a:latin typeface="Montserrat" pitchFamily="2" charset="77"/>
                </a:rPr>
                <a:t>ASOOA</a:t>
              </a:r>
            </a:p>
          </p:txBody>
        </p:sp>
        <p:sp>
          <p:nvSpPr>
            <p:cNvPr id="21" name="TextBox 20">
              <a:extLst>
                <a:ext uri="{FF2B5EF4-FFF2-40B4-BE49-F238E27FC236}">
                  <a16:creationId xmlns:a16="http://schemas.microsoft.com/office/drawing/2014/main" id="{89F43C3C-00E8-8D43-8590-0B00A955FC91}"/>
                </a:ext>
              </a:extLst>
            </p:cNvPr>
            <p:cNvSpPr txBox="1"/>
            <p:nvPr/>
          </p:nvSpPr>
          <p:spPr>
            <a:xfrm>
              <a:off x="12077700" y="11027379"/>
              <a:ext cx="700833" cy="523220"/>
            </a:xfrm>
            <a:prstGeom prst="rect">
              <a:avLst/>
            </a:prstGeom>
            <a:noFill/>
          </p:spPr>
          <p:txBody>
            <a:bodyPr wrap="none" rtlCol="0">
              <a:spAutoFit/>
            </a:bodyPr>
            <a:lstStyle/>
            <a:p>
              <a:pPr algn="ctr"/>
              <a:r>
                <a:rPr lang="en-US" sz="2800" dirty="0">
                  <a:solidFill>
                    <a:schemeClr val="tx2"/>
                  </a:solidFill>
                  <a:latin typeface="Montserrat" pitchFamily="2" charset="77"/>
                </a:rPr>
                <a:t>AC</a:t>
              </a:r>
              <a:endParaRPr lang="en-US" sz="3200" dirty="0">
                <a:solidFill>
                  <a:schemeClr val="tx2"/>
                </a:solidFill>
                <a:latin typeface="Montserrat" pitchFamily="2" charset="77"/>
              </a:endParaRPr>
            </a:p>
          </p:txBody>
        </p:sp>
      </p:grpSp>
      <p:grpSp>
        <p:nvGrpSpPr>
          <p:cNvPr id="22" name="Group 21">
            <a:extLst>
              <a:ext uri="{FF2B5EF4-FFF2-40B4-BE49-F238E27FC236}">
                <a16:creationId xmlns:a16="http://schemas.microsoft.com/office/drawing/2014/main" id="{65EBB339-28EF-C34D-910C-F6B69EF049DC}"/>
              </a:ext>
            </a:extLst>
          </p:cNvPr>
          <p:cNvGrpSpPr/>
          <p:nvPr/>
        </p:nvGrpSpPr>
        <p:grpSpPr>
          <a:xfrm>
            <a:off x="16173746" y="5131984"/>
            <a:ext cx="8027071" cy="1101135"/>
            <a:chOff x="1861626" y="7898166"/>
            <a:chExt cx="8027071" cy="1101135"/>
          </a:xfrm>
        </p:grpSpPr>
        <p:sp>
          <p:nvSpPr>
            <p:cNvPr id="23" name="Oval 22">
              <a:extLst>
                <a:ext uri="{FF2B5EF4-FFF2-40B4-BE49-F238E27FC236}">
                  <a16:creationId xmlns:a16="http://schemas.microsoft.com/office/drawing/2014/main" id="{30681241-30CC-504A-8DCB-3B4D77ED9DB7}"/>
                </a:ext>
              </a:extLst>
            </p:cNvPr>
            <p:cNvSpPr/>
            <p:nvPr/>
          </p:nvSpPr>
          <p:spPr>
            <a:xfrm>
              <a:off x="1861626" y="8276354"/>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F1E338F-249C-134F-BCE9-A125322A13C4}"/>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Factor 1 is correlated with primary OA (even more so than total OA)</a:t>
              </a:r>
              <a:endParaRPr lang="en-US" sz="2800" baseline="-25000" dirty="0">
                <a:solidFill>
                  <a:schemeClr val="tx2"/>
                </a:solidFill>
                <a:latin typeface="Montserrat Light" pitchFamily="2" charset="77"/>
                <a:ea typeface="Lato Light" panose="020F0502020204030203" pitchFamily="34" charset="0"/>
                <a:cs typeface="Lato Light" panose="020F0502020204030203" pitchFamily="34" charset="0"/>
              </a:endParaRPr>
            </a:p>
          </p:txBody>
        </p:sp>
      </p:grpSp>
      <p:grpSp>
        <p:nvGrpSpPr>
          <p:cNvPr id="25" name="Group 24">
            <a:extLst>
              <a:ext uri="{FF2B5EF4-FFF2-40B4-BE49-F238E27FC236}">
                <a16:creationId xmlns:a16="http://schemas.microsoft.com/office/drawing/2014/main" id="{F29508D3-7BEE-D04F-91A0-80240754704C}"/>
              </a:ext>
            </a:extLst>
          </p:cNvPr>
          <p:cNvGrpSpPr/>
          <p:nvPr/>
        </p:nvGrpSpPr>
        <p:grpSpPr>
          <a:xfrm>
            <a:off x="16173746" y="6882860"/>
            <a:ext cx="8027071" cy="1101135"/>
            <a:chOff x="1861626" y="7898166"/>
            <a:chExt cx="8027071" cy="1101135"/>
          </a:xfrm>
        </p:grpSpPr>
        <p:sp>
          <p:nvSpPr>
            <p:cNvPr id="26" name="Oval 25">
              <a:extLst>
                <a:ext uri="{FF2B5EF4-FFF2-40B4-BE49-F238E27FC236}">
                  <a16:creationId xmlns:a16="http://schemas.microsoft.com/office/drawing/2014/main" id="{F2A87CDA-DA4B-3C41-A360-76987E5C7A64}"/>
                </a:ext>
              </a:extLst>
            </p:cNvPr>
            <p:cNvSpPr/>
            <p:nvPr/>
          </p:nvSpPr>
          <p:spPr>
            <a:xfrm>
              <a:off x="1861626" y="8276354"/>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E84C302-6DF2-1F41-8F35-AA3C27442BD1}"/>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Factors 2&amp;3 capture secondary aerosols – SOA is very weakly correlated</a:t>
              </a:r>
              <a:endParaRPr lang="en-US" sz="2800" baseline="-25000" dirty="0">
                <a:solidFill>
                  <a:schemeClr val="tx2"/>
                </a:solidFill>
                <a:latin typeface="Montserrat Light" pitchFamily="2" charset="77"/>
                <a:ea typeface="Lato Light" panose="020F0502020204030203" pitchFamily="34" charset="0"/>
                <a:cs typeface="Lato Light" panose="020F0502020204030203" pitchFamily="34" charset="0"/>
              </a:endParaRPr>
            </a:p>
          </p:txBody>
        </p:sp>
      </p:grpSp>
      <p:sp>
        <p:nvSpPr>
          <p:cNvPr id="30" name="TextBox 29">
            <a:extLst>
              <a:ext uri="{FF2B5EF4-FFF2-40B4-BE49-F238E27FC236}">
                <a16:creationId xmlns:a16="http://schemas.microsoft.com/office/drawing/2014/main" id="{705A0884-152A-5E4A-8FE8-E865050C1F62}"/>
              </a:ext>
            </a:extLst>
          </p:cNvPr>
          <p:cNvSpPr txBox="1"/>
          <p:nvPr/>
        </p:nvSpPr>
        <p:spPr>
          <a:xfrm>
            <a:off x="16493252" y="9496425"/>
            <a:ext cx="7357680" cy="1626920"/>
          </a:xfrm>
          <a:prstGeom prst="rect">
            <a:avLst/>
          </a:prstGeom>
          <a:noFill/>
          <a:ln>
            <a:solidFill>
              <a:schemeClr val="tx2"/>
            </a:solidFill>
          </a:ln>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We are able to (roughly) separate primary versus secondary aerosol using NMF with LCS</a:t>
            </a:r>
          </a:p>
        </p:txBody>
      </p:sp>
      <p:sp>
        <p:nvSpPr>
          <p:cNvPr id="32" name="TextBox 31">
            <a:extLst>
              <a:ext uri="{FF2B5EF4-FFF2-40B4-BE49-F238E27FC236}">
                <a16:creationId xmlns:a16="http://schemas.microsoft.com/office/drawing/2014/main" id="{8E5DD5B4-76C5-034C-8445-FF1461E4773E}"/>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Hagan, et al. ES&amp;T Letters (2019)</a:t>
            </a:r>
          </a:p>
        </p:txBody>
      </p:sp>
      <p:sp>
        <p:nvSpPr>
          <p:cNvPr id="2" name="TextBox 1">
            <a:extLst>
              <a:ext uri="{FF2B5EF4-FFF2-40B4-BE49-F238E27FC236}">
                <a16:creationId xmlns:a16="http://schemas.microsoft.com/office/drawing/2014/main" id="{B67CA643-DA4F-2545-BACE-139B1C88032B}"/>
              </a:ext>
            </a:extLst>
          </p:cNvPr>
          <p:cNvSpPr txBox="1"/>
          <p:nvPr/>
        </p:nvSpPr>
        <p:spPr>
          <a:xfrm>
            <a:off x="13366084" y="3775565"/>
            <a:ext cx="692818" cy="646331"/>
          </a:xfrm>
          <a:prstGeom prst="rect">
            <a:avLst/>
          </a:prstGeom>
          <a:noFill/>
        </p:spPr>
        <p:txBody>
          <a:bodyPr wrap="none" rtlCol="0">
            <a:spAutoFit/>
          </a:bodyPr>
          <a:lstStyle/>
          <a:p>
            <a:r>
              <a:rPr lang="en-US" sz="3600" dirty="0">
                <a:solidFill>
                  <a:schemeClr val="tx2"/>
                </a:solidFill>
                <a:latin typeface="Montserrat" pitchFamily="2" charset="77"/>
              </a:rPr>
              <a:t>R</a:t>
            </a:r>
            <a:r>
              <a:rPr lang="en-US" sz="3600" baseline="30000" dirty="0">
                <a:solidFill>
                  <a:schemeClr val="tx2"/>
                </a:solidFill>
                <a:latin typeface="Montserrat" pitchFamily="2" charset="77"/>
              </a:rPr>
              <a:t>2</a:t>
            </a:r>
          </a:p>
        </p:txBody>
      </p:sp>
    </p:spTree>
    <p:extLst>
      <p:ext uri="{BB962C8B-B14F-4D97-AF65-F5344CB8AC3E}">
        <p14:creationId xmlns:p14="http://schemas.microsoft.com/office/powerpoint/2010/main" val="17295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96624F-8B43-C84C-A89E-3C70D5C6FB0D}"/>
              </a:ext>
            </a:extLst>
          </p:cNvPr>
          <p:cNvSpPr txBox="1"/>
          <p:nvPr/>
        </p:nvSpPr>
        <p:spPr>
          <a:xfrm>
            <a:off x="1422400" y="1618928"/>
            <a:ext cx="21513800" cy="1446550"/>
          </a:xfrm>
          <a:prstGeom prst="rect">
            <a:avLst/>
          </a:prstGeom>
          <a:noFill/>
          <a:ln>
            <a:noFill/>
          </a:ln>
        </p:spPr>
        <p:txBody>
          <a:bodyPr wrap="square" rtlCol="0">
            <a:spAutoFit/>
          </a:bodyPr>
          <a:lstStyle/>
          <a:p>
            <a:pPr algn="ctr"/>
            <a:r>
              <a:rPr lang="en-US" sz="4400" spc="300" dirty="0">
                <a:solidFill>
                  <a:schemeClr val="tx2"/>
                </a:solidFill>
                <a:latin typeface="Montserrat Medium" pitchFamily="2" charset="77"/>
                <a:ea typeface="Roboto" panose="02000000000000000000" pitchFamily="2" charset="0"/>
                <a:cs typeface="Poppins Medium" pitchFamily="2" charset="77"/>
              </a:rPr>
              <a:t>CONCLUSIONS- INFERRING AEROSOL TYPES AND SOURCES </a:t>
            </a:r>
          </a:p>
          <a:p>
            <a:pPr algn="ctr"/>
            <a:r>
              <a:rPr lang="en-US" sz="4400" spc="300" dirty="0">
                <a:solidFill>
                  <a:schemeClr val="tx2"/>
                </a:solidFill>
                <a:latin typeface="Montserrat Medium" pitchFamily="2" charset="77"/>
                <a:ea typeface="Roboto" panose="02000000000000000000" pitchFamily="2" charset="0"/>
                <a:cs typeface="Poppins Medium" pitchFamily="2" charset="77"/>
              </a:rPr>
              <a:t>USING LOW-COST SENSORS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16409E33-04E3-894A-B834-43707A8016A9}"/>
                  </a:ext>
                </a:extLst>
              </p:cNvPr>
              <p:cNvSpPr>
                <a:spLocks noGrp="1"/>
              </p:cNvSpPr>
              <p:nvPr>
                <p:ph idx="1"/>
              </p:nvPr>
            </p:nvSpPr>
            <p:spPr>
              <a:xfrm>
                <a:off x="1675965" y="4429124"/>
                <a:ext cx="21025723" cy="7924801"/>
              </a:xfrm>
            </p:spPr>
            <p:txBody>
              <a:bodyPr/>
              <a:lstStyle/>
              <a:p>
                <a:pPr marL="571500" indent="-571500">
                  <a:lnSpc>
                    <a:spcPct val="125000"/>
                  </a:lnSpc>
                  <a:buFont typeface="Arial" panose="020B0604020202020204" pitchFamily="34" charset="0"/>
                  <a:buChar char="•"/>
                </a:pPr>
                <a:r>
                  <a:rPr lang="en-US" sz="3600" dirty="0">
                    <a:solidFill>
                      <a:schemeClr val="tx2"/>
                    </a:solidFill>
                    <a:latin typeface="Montserrat Light" pitchFamily="2" charset="77"/>
                    <a:ea typeface="Roboto Light" panose="02000000000000000000" pitchFamily="2" charset="0"/>
                  </a:rPr>
                  <a:t>LCS are ‘blind’ to smallest (&lt; 380 nm) primary combustion particles </a:t>
                </a:r>
                <a14:m>
                  <m:oMath xmlns:m="http://schemas.openxmlformats.org/officeDocument/2006/math">
                    <m:r>
                      <a:rPr lang="en-US" sz="3600" i="1">
                        <a:solidFill>
                          <a:schemeClr val="tx2"/>
                        </a:solidFill>
                        <a:latin typeface="Cambria Math" panose="02040503050406030204" pitchFamily="18" charset="0"/>
                      </a:rPr>
                      <m:t>→</m:t>
                    </m:r>
                  </m:oMath>
                </a14:m>
                <a:r>
                  <a:rPr lang="en-US" sz="3600" dirty="0">
                    <a:solidFill>
                      <a:schemeClr val="tx2"/>
                    </a:solidFill>
                    <a:latin typeface="Montserrat Light" pitchFamily="2" charset="77"/>
                    <a:ea typeface="Roboto Light" panose="02000000000000000000" pitchFamily="2" charset="0"/>
                  </a:rPr>
                  <a:t> we can leverage the gas-phase measurements (esp. CO, SO</a:t>
                </a:r>
                <a:r>
                  <a:rPr lang="en-US" sz="3600" baseline="-25000" dirty="0">
                    <a:solidFill>
                      <a:schemeClr val="tx2"/>
                    </a:solidFill>
                    <a:latin typeface="Montserrat Light" pitchFamily="2" charset="77"/>
                    <a:ea typeface="Roboto Light" panose="02000000000000000000" pitchFamily="2" charset="0"/>
                  </a:rPr>
                  <a:t>2</a:t>
                </a:r>
                <a:r>
                  <a:rPr lang="en-US" sz="3600" dirty="0">
                    <a:solidFill>
                      <a:schemeClr val="tx2"/>
                    </a:solidFill>
                    <a:latin typeface="Montserrat Light" pitchFamily="2" charset="77"/>
                    <a:ea typeface="Roboto Light" panose="02000000000000000000" pitchFamily="2" charset="0"/>
                  </a:rPr>
                  <a:t>, NO</a:t>
                </a:r>
                <a:r>
                  <a:rPr lang="en-US" sz="3600" baseline="-25000" dirty="0">
                    <a:solidFill>
                      <a:schemeClr val="tx2"/>
                    </a:solidFill>
                    <a:latin typeface="Montserrat Light" pitchFamily="2" charset="77"/>
                    <a:ea typeface="Roboto Light" panose="02000000000000000000" pitchFamily="2" charset="0"/>
                  </a:rPr>
                  <a:t>2</a:t>
                </a:r>
                <a:r>
                  <a:rPr lang="en-US" sz="3600" dirty="0">
                    <a:solidFill>
                      <a:schemeClr val="tx2"/>
                    </a:solidFill>
                    <a:latin typeface="Montserrat Light" pitchFamily="2" charset="77"/>
                    <a:ea typeface="Roboto Light" panose="02000000000000000000" pitchFamily="2" charset="0"/>
                  </a:rPr>
                  <a:t>) to infer when combustion is present</a:t>
                </a:r>
              </a:p>
              <a:p>
                <a:pPr marL="571500" indent="-571500">
                  <a:lnSpc>
                    <a:spcPct val="125000"/>
                  </a:lnSpc>
                  <a:buFont typeface="Arial" panose="020B0604020202020204" pitchFamily="34" charset="0"/>
                  <a:buChar char="•"/>
                </a:pPr>
                <a:r>
                  <a:rPr lang="en-US" sz="3600" dirty="0">
                    <a:solidFill>
                      <a:schemeClr val="tx2"/>
                    </a:solidFill>
                    <a:latin typeface="Montserrat Light" pitchFamily="2" charset="77"/>
                    <a:ea typeface="Roboto Light" panose="02000000000000000000" pitchFamily="2" charset="0"/>
                  </a:rPr>
                  <a:t>Multi-pollutant low-cost sensor measurements (gas-phase pollutants, PM size distributions) can be used to provide information on aerosol types and sources</a:t>
                </a:r>
                <a:endParaRPr lang="en-US" sz="3600" dirty="0">
                  <a:solidFill>
                    <a:schemeClr val="tx2"/>
                  </a:solidFill>
                  <a:latin typeface="Montserrat Light" pitchFamily="2" charset="77"/>
                  <a:ea typeface="Roboto Light" panose="02000000000000000000" pitchFamily="2" charset="0"/>
                  <a:cs typeface="Lato Light" panose="020F0502020204030203" pitchFamily="34" charset="0"/>
                </a:endParaRPr>
              </a:p>
              <a:p>
                <a:pPr marL="571500" indent="-571500">
                  <a:lnSpc>
                    <a:spcPct val="125000"/>
                  </a:lnSpc>
                  <a:buFont typeface="Arial" panose="020B0604020202020204" pitchFamily="34" charset="0"/>
                  <a:buChar char="•"/>
                </a:pPr>
                <a:r>
                  <a:rPr lang="en-US" sz="3600" dirty="0">
                    <a:solidFill>
                      <a:schemeClr val="tx2"/>
                    </a:solidFill>
                    <a:latin typeface="Montserrat Light" pitchFamily="2" charset="77"/>
                    <a:ea typeface="Roboto Light" panose="02000000000000000000" pitchFamily="2" charset="0"/>
                  </a:rPr>
                  <a:t>New algorithmic approaches (ex. NMF) are needed (and should be further validated) to improve the utility of LCS</a:t>
                </a:r>
              </a:p>
              <a:p>
                <a:pPr>
                  <a:lnSpc>
                    <a:spcPct val="125000"/>
                  </a:lnSpc>
                </a:pPr>
                <a:endParaRPr lang="en-US" sz="3600" dirty="0">
                  <a:solidFill>
                    <a:schemeClr val="tx2"/>
                  </a:solidFill>
                  <a:latin typeface="Montserrat Light" pitchFamily="2" charset="77"/>
                  <a:ea typeface="Roboto Light" panose="02000000000000000000" pitchFamily="2" charset="0"/>
                </a:endParaRPr>
              </a:p>
              <a:p>
                <a:pPr>
                  <a:lnSpc>
                    <a:spcPct val="125000"/>
                  </a:lnSpc>
                </a:pPr>
                <a:r>
                  <a:rPr lang="en-US" sz="3600" dirty="0">
                    <a:solidFill>
                      <a:schemeClr val="tx2"/>
                    </a:solidFill>
                    <a:latin typeface="Montserrat Light" pitchFamily="2" charset="77"/>
                    <a:ea typeface="Roboto Light" panose="02000000000000000000" pitchFamily="2" charset="0"/>
                  </a:rPr>
                  <a:t>Next </a:t>
                </a:r>
                <a14:m>
                  <m:oMath xmlns:m="http://schemas.openxmlformats.org/officeDocument/2006/math">
                    <m:r>
                      <a:rPr lang="en-US" sz="3600" i="1">
                        <a:solidFill>
                          <a:schemeClr val="tx2"/>
                        </a:solidFill>
                        <a:latin typeface="Cambria Math" panose="02040503050406030204" pitchFamily="18" charset="0"/>
                      </a:rPr>
                      <m:t>→</m:t>
                    </m:r>
                  </m:oMath>
                </a14:m>
                <a:r>
                  <a:rPr lang="en-US" sz="3600" dirty="0">
                    <a:solidFill>
                      <a:schemeClr val="tx2"/>
                    </a:solidFill>
                    <a:latin typeface="Montserrat Light" pitchFamily="2" charset="77"/>
                    <a:ea typeface="Roboto Light" panose="02000000000000000000" pitchFamily="2" charset="0"/>
                  </a:rPr>
                  <a:t> Can we merge networked sensor data with regional (and sub-regional) models to better understand pollutant exposure and transport within urban megacities?</a:t>
                </a:r>
              </a:p>
              <a:p>
                <a:pPr marL="857250" indent="-857250">
                  <a:lnSpc>
                    <a:spcPct val="125000"/>
                  </a:lnSpc>
                  <a:buFont typeface="Arial" panose="020B0604020202020204" pitchFamily="34" charset="0"/>
                  <a:buChar char="•"/>
                </a:pPr>
                <a:endParaRPr lang="en-US" sz="3600" dirty="0">
                  <a:solidFill>
                    <a:schemeClr val="tx2"/>
                  </a:solidFill>
                  <a:latin typeface="Montserrat Light" pitchFamily="2" charset="77"/>
                  <a:ea typeface="Roboto Light" panose="02000000000000000000" pitchFamily="2" charset="0"/>
                  <a:cs typeface="Lato Light" panose="020F0502020204030203" pitchFamily="34" charset="0"/>
                </a:endParaRPr>
              </a:p>
              <a:p>
                <a:endParaRPr lang="en-US" dirty="0"/>
              </a:p>
            </p:txBody>
          </p:sp>
        </mc:Choice>
        <mc:Fallback>
          <p:sp>
            <p:nvSpPr>
              <p:cNvPr id="5" name="Content Placeholder 4">
                <a:extLst>
                  <a:ext uri="{FF2B5EF4-FFF2-40B4-BE49-F238E27FC236}">
                    <a16:creationId xmlns:a16="http://schemas.microsoft.com/office/drawing/2014/main" id="{16409E33-04E3-894A-B834-43707A8016A9}"/>
                  </a:ext>
                </a:extLst>
              </p:cNvPr>
              <p:cNvSpPr>
                <a:spLocks noGrp="1" noRot="1" noChangeAspect="1" noMove="1" noResize="1" noEditPoints="1" noAdjustHandles="1" noChangeArrowheads="1" noChangeShapeType="1" noTextEdit="1"/>
              </p:cNvSpPr>
              <p:nvPr>
                <p:ph idx="1"/>
              </p:nvPr>
            </p:nvSpPr>
            <p:spPr>
              <a:xfrm>
                <a:off x="1675965" y="4429124"/>
                <a:ext cx="21025723" cy="7924801"/>
              </a:xfrm>
              <a:blipFill>
                <a:blip r:embed="rId3"/>
                <a:stretch>
                  <a:fillRect l="-906"/>
                </a:stretch>
              </a:blipFill>
            </p:spPr>
            <p:txBody>
              <a:bodyPr/>
              <a:lstStyle/>
              <a:p>
                <a:r>
                  <a:rPr lang="en-US">
                    <a:noFill/>
                  </a:rPr>
                  <a:t> </a:t>
                </a:r>
              </a:p>
            </p:txBody>
          </p:sp>
        </mc:Fallback>
      </mc:AlternateContent>
    </p:spTree>
    <p:extLst>
      <p:ext uri="{BB962C8B-B14F-4D97-AF65-F5344CB8AC3E}">
        <p14:creationId xmlns:p14="http://schemas.microsoft.com/office/powerpoint/2010/main" val="39654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D8E339-D04A-3D46-9681-621CA948A60B}"/>
              </a:ext>
            </a:extLst>
          </p:cNvPr>
          <p:cNvPicPr>
            <a:picLocks noChangeAspect="1"/>
          </p:cNvPicPr>
          <p:nvPr/>
        </p:nvPicPr>
        <p:blipFill>
          <a:blip r:embed="rId3"/>
          <a:srcRect/>
          <a:stretch/>
        </p:blipFill>
        <p:spPr>
          <a:xfrm>
            <a:off x="1905919" y="2674098"/>
            <a:ext cx="20565812" cy="10282906"/>
          </a:xfrm>
          <a:prstGeom prst="rect">
            <a:avLst/>
          </a:prstGeom>
        </p:spPr>
      </p:pic>
      <p:sp>
        <p:nvSpPr>
          <p:cNvPr id="8" name="TextBox 7">
            <a:extLst>
              <a:ext uri="{FF2B5EF4-FFF2-40B4-BE49-F238E27FC236}">
                <a16:creationId xmlns:a16="http://schemas.microsoft.com/office/drawing/2014/main" id="{3860ABA5-679D-0F4D-963F-E64F3A788313}"/>
              </a:ext>
            </a:extLst>
          </p:cNvPr>
          <p:cNvSpPr txBox="1"/>
          <p:nvPr/>
        </p:nvSpPr>
        <p:spPr>
          <a:xfrm>
            <a:off x="2860900" y="1157843"/>
            <a:ext cx="18655850" cy="923330"/>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AMBIENT PM</a:t>
            </a:r>
            <a:r>
              <a:rPr lang="en-US" sz="5400" spc="300" baseline="-25000" dirty="0">
                <a:solidFill>
                  <a:schemeClr val="tx2"/>
                </a:solidFill>
                <a:latin typeface="Montserrat Medium" pitchFamily="2" charset="77"/>
                <a:ea typeface="Roboto" panose="02000000000000000000" pitchFamily="2" charset="0"/>
                <a:cs typeface="Poppins Medium" pitchFamily="2" charset="77"/>
              </a:rPr>
              <a:t>2.5</a:t>
            </a:r>
            <a:r>
              <a:rPr lang="en-US" sz="5400" spc="300" dirty="0">
                <a:solidFill>
                  <a:schemeClr val="tx2"/>
                </a:solidFill>
                <a:latin typeface="Montserrat Medium" pitchFamily="2" charset="77"/>
                <a:ea typeface="Roboto" panose="02000000000000000000" pitchFamily="2" charset="0"/>
                <a:cs typeface="Poppins Medium" pitchFamily="2" charset="77"/>
              </a:rPr>
              <a:t> IS GLOBALLY HETEROGENEOUS</a:t>
            </a:r>
          </a:p>
        </p:txBody>
      </p:sp>
      <p:sp>
        <p:nvSpPr>
          <p:cNvPr id="9" name="TextBox 8">
            <a:extLst>
              <a:ext uri="{FF2B5EF4-FFF2-40B4-BE49-F238E27FC236}">
                <a16:creationId xmlns:a16="http://schemas.microsoft.com/office/drawing/2014/main" id="{75EF31B2-1AE8-7B44-BF41-975F9CE6C805}"/>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PM</a:t>
            </a:r>
            <a:r>
              <a:rPr lang="en-US" sz="2400" baseline="-25000" dirty="0">
                <a:latin typeface="Montserrat Light" pitchFamily="2" charset="77"/>
              </a:rPr>
              <a:t>2.5</a:t>
            </a:r>
            <a:r>
              <a:rPr lang="en-US" sz="2400" dirty="0">
                <a:latin typeface="Montserrat Light" pitchFamily="2" charset="77"/>
              </a:rPr>
              <a:t> estimates from Shaddick, et al. ES&amp;T (2018)</a:t>
            </a:r>
          </a:p>
        </p:txBody>
      </p:sp>
    </p:spTree>
    <p:extLst>
      <p:ext uri="{BB962C8B-B14F-4D97-AF65-F5344CB8AC3E}">
        <p14:creationId xmlns:p14="http://schemas.microsoft.com/office/powerpoint/2010/main" val="343084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D8E339-D04A-3D46-9681-621CA948A60B}"/>
              </a:ext>
            </a:extLst>
          </p:cNvPr>
          <p:cNvPicPr>
            <a:picLocks noChangeAspect="1"/>
          </p:cNvPicPr>
          <p:nvPr/>
        </p:nvPicPr>
        <p:blipFill>
          <a:blip r:embed="rId3"/>
          <a:srcRect/>
          <a:stretch/>
        </p:blipFill>
        <p:spPr>
          <a:xfrm>
            <a:off x="1905919" y="2674098"/>
            <a:ext cx="20565812" cy="10282906"/>
          </a:xfrm>
          <a:prstGeom prst="rect">
            <a:avLst/>
          </a:prstGeom>
        </p:spPr>
      </p:pic>
      <p:sp>
        <p:nvSpPr>
          <p:cNvPr id="8" name="TextBox 7">
            <a:extLst>
              <a:ext uri="{FF2B5EF4-FFF2-40B4-BE49-F238E27FC236}">
                <a16:creationId xmlns:a16="http://schemas.microsoft.com/office/drawing/2014/main" id="{3860ABA5-679D-0F4D-963F-E64F3A788313}"/>
              </a:ext>
            </a:extLst>
          </p:cNvPr>
          <p:cNvSpPr txBox="1"/>
          <p:nvPr/>
        </p:nvSpPr>
        <p:spPr>
          <a:xfrm>
            <a:off x="2860900" y="1157843"/>
            <a:ext cx="18655850" cy="923330"/>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AMBIENT PM</a:t>
            </a:r>
            <a:r>
              <a:rPr lang="en-US" sz="5400" spc="300" baseline="-25000" dirty="0">
                <a:solidFill>
                  <a:schemeClr val="tx2"/>
                </a:solidFill>
                <a:latin typeface="Montserrat Medium" pitchFamily="2" charset="77"/>
                <a:ea typeface="Roboto" panose="02000000000000000000" pitchFamily="2" charset="0"/>
                <a:cs typeface="Poppins Medium" pitchFamily="2" charset="77"/>
              </a:rPr>
              <a:t>2.5</a:t>
            </a:r>
            <a:r>
              <a:rPr lang="en-US" sz="5400" spc="300" dirty="0">
                <a:solidFill>
                  <a:schemeClr val="tx2"/>
                </a:solidFill>
                <a:latin typeface="Montserrat Medium" pitchFamily="2" charset="77"/>
                <a:ea typeface="Roboto" panose="02000000000000000000" pitchFamily="2" charset="0"/>
                <a:cs typeface="Poppins Medium" pitchFamily="2" charset="77"/>
              </a:rPr>
              <a:t> IS GLOBALLY HETEROGENEOUS</a:t>
            </a:r>
          </a:p>
        </p:txBody>
      </p:sp>
      <p:sp>
        <p:nvSpPr>
          <p:cNvPr id="9" name="TextBox 8">
            <a:extLst>
              <a:ext uri="{FF2B5EF4-FFF2-40B4-BE49-F238E27FC236}">
                <a16:creationId xmlns:a16="http://schemas.microsoft.com/office/drawing/2014/main" id="{75EF31B2-1AE8-7B44-BF41-975F9CE6C805}"/>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PM</a:t>
            </a:r>
            <a:r>
              <a:rPr lang="en-US" sz="2400" baseline="-25000" dirty="0">
                <a:latin typeface="Montserrat Light" pitchFamily="2" charset="77"/>
              </a:rPr>
              <a:t>2.5</a:t>
            </a:r>
            <a:r>
              <a:rPr lang="en-US" sz="2400" dirty="0">
                <a:latin typeface="Montserrat Light" pitchFamily="2" charset="77"/>
              </a:rPr>
              <a:t> estimates from Shaddick, et al. ES&amp;T (2018)</a:t>
            </a:r>
          </a:p>
        </p:txBody>
      </p:sp>
      <p:sp>
        <p:nvSpPr>
          <p:cNvPr id="2" name="Down Arrow 1">
            <a:extLst>
              <a:ext uri="{FF2B5EF4-FFF2-40B4-BE49-F238E27FC236}">
                <a16:creationId xmlns:a16="http://schemas.microsoft.com/office/drawing/2014/main" id="{B01DF634-3604-5447-9C48-82EEED2F489A}"/>
              </a:ext>
            </a:extLst>
          </p:cNvPr>
          <p:cNvSpPr/>
          <p:nvPr/>
        </p:nvSpPr>
        <p:spPr>
          <a:xfrm>
            <a:off x="11727180" y="9715500"/>
            <a:ext cx="365760" cy="845820"/>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0B1A16E-2878-E847-9556-CB27008F7982}"/>
              </a:ext>
            </a:extLst>
          </p:cNvPr>
          <p:cNvSpPr txBox="1"/>
          <p:nvPr/>
        </p:nvSpPr>
        <p:spPr>
          <a:xfrm>
            <a:off x="12188825" y="9846022"/>
            <a:ext cx="5266185" cy="584775"/>
          </a:xfrm>
          <a:prstGeom prst="rect">
            <a:avLst/>
          </a:prstGeom>
          <a:noFill/>
        </p:spPr>
        <p:txBody>
          <a:bodyPr wrap="none" rtlCol="0">
            <a:spAutoFit/>
          </a:bodyPr>
          <a:lstStyle/>
          <a:p>
            <a:r>
              <a:rPr lang="en-US" sz="3200" dirty="0">
                <a:solidFill>
                  <a:schemeClr val="tx2"/>
                </a:solidFill>
                <a:latin typeface="Montserrat" pitchFamily="2" charset="77"/>
              </a:rPr>
              <a:t>95% of global population</a:t>
            </a:r>
            <a:endParaRPr lang="en-US" dirty="0">
              <a:solidFill>
                <a:schemeClr val="tx2"/>
              </a:solidFill>
              <a:latin typeface="Montserrat" pitchFamily="2" charset="77"/>
            </a:endParaRPr>
          </a:p>
        </p:txBody>
      </p:sp>
    </p:spTree>
    <p:extLst>
      <p:ext uri="{BB962C8B-B14F-4D97-AF65-F5344CB8AC3E}">
        <p14:creationId xmlns:p14="http://schemas.microsoft.com/office/powerpoint/2010/main" val="147071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D8E339-D04A-3D46-9681-621CA948A60B}"/>
              </a:ext>
            </a:extLst>
          </p:cNvPr>
          <p:cNvPicPr>
            <a:picLocks noChangeAspect="1"/>
          </p:cNvPicPr>
          <p:nvPr/>
        </p:nvPicPr>
        <p:blipFill rotWithShape="1">
          <a:blip r:embed="rId3"/>
          <a:srcRect b="23298"/>
          <a:stretch/>
        </p:blipFill>
        <p:spPr>
          <a:xfrm>
            <a:off x="1905919" y="2674098"/>
            <a:ext cx="20565812" cy="7887222"/>
          </a:xfrm>
          <a:prstGeom prst="rect">
            <a:avLst/>
          </a:prstGeom>
        </p:spPr>
      </p:pic>
      <p:sp>
        <p:nvSpPr>
          <p:cNvPr id="8" name="TextBox 7">
            <a:extLst>
              <a:ext uri="{FF2B5EF4-FFF2-40B4-BE49-F238E27FC236}">
                <a16:creationId xmlns:a16="http://schemas.microsoft.com/office/drawing/2014/main" id="{3860ABA5-679D-0F4D-963F-E64F3A788313}"/>
              </a:ext>
            </a:extLst>
          </p:cNvPr>
          <p:cNvSpPr txBox="1"/>
          <p:nvPr/>
        </p:nvSpPr>
        <p:spPr>
          <a:xfrm>
            <a:off x="2860900" y="1157843"/>
            <a:ext cx="18655850" cy="923330"/>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AMBIENT PM</a:t>
            </a:r>
            <a:r>
              <a:rPr lang="en-US" sz="5400" spc="300" baseline="-25000" dirty="0">
                <a:solidFill>
                  <a:schemeClr val="tx2"/>
                </a:solidFill>
                <a:latin typeface="Montserrat Medium" pitchFamily="2" charset="77"/>
                <a:ea typeface="Roboto" panose="02000000000000000000" pitchFamily="2" charset="0"/>
                <a:cs typeface="Poppins Medium" pitchFamily="2" charset="77"/>
              </a:rPr>
              <a:t>2.5</a:t>
            </a:r>
            <a:r>
              <a:rPr lang="en-US" sz="5400" spc="300" dirty="0">
                <a:solidFill>
                  <a:schemeClr val="tx2"/>
                </a:solidFill>
                <a:latin typeface="Montserrat Medium" pitchFamily="2" charset="77"/>
                <a:ea typeface="Roboto" panose="02000000000000000000" pitchFamily="2" charset="0"/>
                <a:cs typeface="Poppins Medium" pitchFamily="2" charset="77"/>
              </a:rPr>
              <a:t> IS GLOBALLY HETEROGENEOUS</a:t>
            </a:r>
          </a:p>
        </p:txBody>
      </p:sp>
      <p:sp>
        <p:nvSpPr>
          <p:cNvPr id="9" name="TextBox 8">
            <a:extLst>
              <a:ext uri="{FF2B5EF4-FFF2-40B4-BE49-F238E27FC236}">
                <a16:creationId xmlns:a16="http://schemas.microsoft.com/office/drawing/2014/main" id="{75EF31B2-1AE8-7B44-BF41-975F9CE6C805}"/>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PM</a:t>
            </a:r>
            <a:r>
              <a:rPr lang="en-US" sz="2400" baseline="-25000" dirty="0">
                <a:latin typeface="Montserrat Light" pitchFamily="2" charset="77"/>
              </a:rPr>
              <a:t>2.5</a:t>
            </a:r>
            <a:r>
              <a:rPr lang="en-US" sz="2400" dirty="0">
                <a:latin typeface="Montserrat Light" pitchFamily="2" charset="77"/>
              </a:rPr>
              <a:t> estimates from Shaddick, et al. ES&amp;T (2018)</a:t>
            </a:r>
          </a:p>
        </p:txBody>
      </p:sp>
      <p:sp>
        <p:nvSpPr>
          <p:cNvPr id="4" name="TextBox 3">
            <a:extLst>
              <a:ext uri="{FF2B5EF4-FFF2-40B4-BE49-F238E27FC236}">
                <a16:creationId xmlns:a16="http://schemas.microsoft.com/office/drawing/2014/main" id="{20647829-EEA9-5F4E-8713-9F0D069E1FB9}"/>
              </a:ext>
            </a:extLst>
          </p:cNvPr>
          <p:cNvSpPr txBox="1"/>
          <p:nvPr/>
        </p:nvSpPr>
        <p:spPr>
          <a:xfrm>
            <a:off x="1905919" y="10854998"/>
            <a:ext cx="20565812" cy="1703159"/>
          </a:xfrm>
          <a:prstGeom prst="rect">
            <a:avLst/>
          </a:prstGeom>
          <a:noFill/>
        </p:spPr>
        <p:txBody>
          <a:bodyPr wrap="square" rtlCol="0">
            <a:spAutoFit/>
          </a:bodyPr>
          <a:lstStyle/>
          <a:p>
            <a:pPr algn="ctr">
              <a:lnSpc>
                <a:spcPts val="6500"/>
              </a:lnSpc>
            </a:pPr>
            <a:r>
              <a:rPr lang="en-US" sz="4800" dirty="0">
                <a:solidFill>
                  <a:schemeClr val="tx2"/>
                </a:solidFill>
                <a:latin typeface="Montserrat Light" pitchFamily="2" charset="77"/>
              </a:rPr>
              <a:t>Global population-weighted PM</a:t>
            </a:r>
            <a:r>
              <a:rPr lang="en-US" sz="4800" baseline="-25000" dirty="0">
                <a:solidFill>
                  <a:schemeClr val="tx2"/>
                </a:solidFill>
                <a:latin typeface="Montserrat Light" pitchFamily="2" charset="77"/>
              </a:rPr>
              <a:t>2.5</a:t>
            </a:r>
            <a:r>
              <a:rPr lang="en-US" sz="4800" dirty="0">
                <a:solidFill>
                  <a:schemeClr val="tx2"/>
                </a:solidFill>
                <a:latin typeface="Montserrat Light" pitchFamily="2" charset="77"/>
              </a:rPr>
              <a:t> concentrations have</a:t>
            </a:r>
            <a:r>
              <a:rPr lang="en-US" sz="4800" u="sng" dirty="0">
                <a:solidFill>
                  <a:schemeClr val="tx2"/>
                </a:solidFill>
                <a:latin typeface="Montserrat Light" pitchFamily="2" charset="77"/>
              </a:rPr>
              <a:t> </a:t>
            </a:r>
            <a:r>
              <a:rPr lang="en-US" sz="4800" dirty="0">
                <a:solidFill>
                  <a:schemeClr val="tx2"/>
                </a:solidFill>
                <a:latin typeface="Montserrat Light" pitchFamily="2" charset="77"/>
              </a:rPr>
              <a:t>increased 18% since 2010.</a:t>
            </a:r>
          </a:p>
        </p:txBody>
      </p:sp>
    </p:spTree>
    <p:extLst>
      <p:ext uri="{BB962C8B-B14F-4D97-AF65-F5344CB8AC3E}">
        <p14:creationId xmlns:p14="http://schemas.microsoft.com/office/powerpoint/2010/main" val="1250547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D8E339-D04A-3D46-9681-621CA948A60B}"/>
              </a:ext>
            </a:extLst>
          </p:cNvPr>
          <p:cNvPicPr>
            <a:picLocks noChangeAspect="1"/>
          </p:cNvPicPr>
          <p:nvPr/>
        </p:nvPicPr>
        <p:blipFill>
          <a:blip r:embed="rId3"/>
          <a:srcRect/>
          <a:stretch/>
        </p:blipFill>
        <p:spPr>
          <a:xfrm>
            <a:off x="1905919" y="2674098"/>
            <a:ext cx="20565812" cy="10282906"/>
          </a:xfrm>
          <a:prstGeom prst="rect">
            <a:avLst/>
          </a:prstGeom>
        </p:spPr>
      </p:pic>
      <p:sp>
        <p:nvSpPr>
          <p:cNvPr id="8" name="TextBox 7">
            <a:extLst>
              <a:ext uri="{FF2B5EF4-FFF2-40B4-BE49-F238E27FC236}">
                <a16:creationId xmlns:a16="http://schemas.microsoft.com/office/drawing/2014/main" id="{3860ABA5-679D-0F4D-963F-E64F3A788313}"/>
              </a:ext>
            </a:extLst>
          </p:cNvPr>
          <p:cNvSpPr txBox="1"/>
          <p:nvPr/>
        </p:nvSpPr>
        <p:spPr>
          <a:xfrm>
            <a:off x="2860900" y="1157843"/>
            <a:ext cx="18655850" cy="1754326"/>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EXISTING MONITORING SOLUTIONS ARE EXPENSIVE AND SPARSE</a:t>
            </a:r>
          </a:p>
        </p:txBody>
      </p:sp>
      <p:sp>
        <p:nvSpPr>
          <p:cNvPr id="9" name="TextBox 8">
            <a:extLst>
              <a:ext uri="{FF2B5EF4-FFF2-40B4-BE49-F238E27FC236}">
                <a16:creationId xmlns:a16="http://schemas.microsoft.com/office/drawing/2014/main" id="{75EF31B2-1AE8-7B44-BF41-975F9CE6C805}"/>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PM</a:t>
            </a:r>
            <a:r>
              <a:rPr lang="en-US" sz="2400" baseline="-25000" dirty="0">
                <a:latin typeface="Montserrat Light" pitchFamily="2" charset="77"/>
              </a:rPr>
              <a:t>2.5</a:t>
            </a:r>
            <a:r>
              <a:rPr lang="en-US" sz="2400" dirty="0">
                <a:latin typeface="Montserrat Light" pitchFamily="2" charset="77"/>
              </a:rPr>
              <a:t> estimates from Shaddick, et al. ES&amp;T (2018); Sensor locations from </a:t>
            </a:r>
            <a:r>
              <a:rPr lang="en-US" sz="2400" dirty="0" err="1">
                <a:latin typeface="Montserrat Light" pitchFamily="2" charset="77"/>
              </a:rPr>
              <a:t>OpenAQ</a:t>
            </a:r>
            <a:endParaRPr lang="en-US" sz="2400" dirty="0">
              <a:latin typeface="Montserrat Light" pitchFamily="2" charset="77"/>
            </a:endParaRPr>
          </a:p>
        </p:txBody>
      </p:sp>
      <p:sp>
        <p:nvSpPr>
          <p:cNvPr id="4" name="Rectangle 3">
            <a:extLst>
              <a:ext uri="{FF2B5EF4-FFF2-40B4-BE49-F238E27FC236}">
                <a16:creationId xmlns:a16="http://schemas.microsoft.com/office/drawing/2014/main" id="{9CEB3FCC-0F74-D243-8D50-35E8BF6A608A}"/>
              </a:ext>
            </a:extLst>
          </p:cNvPr>
          <p:cNvSpPr/>
          <p:nvPr/>
        </p:nvSpPr>
        <p:spPr>
          <a:xfrm>
            <a:off x="7823200" y="10561320"/>
            <a:ext cx="9067800" cy="2037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856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4E952A-8F65-3141-BC82-C7986BA77842}"/>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NO figure from Apte et al, 2017</a:t>
            </a:r>
          </a:p>
        </p:txBody>
      </p:sp>
      <p:pic>
        <p:nvPicPr>
          <p:cNvPr id="11" name="Picture 10" descr="A close up of a map&#10;&#10;Description automatically generated">
            <a:extLst>
              <a:ext uri="{FF2B5EF4-FFF2-40B4-BE49-F238E27FC236}">
                <a16:creationId xmlns:a16="http://schemas.microsoft.com/office/drawing/2014/main" id="{A956972E-7378-2A41-AF29-827591A3BFEF}"/>
              </a:ext>
            </a:extLst>
          </p:cNvPr>
          <p:cNvPicPr>
            <a:picLocks noChangeAspect="1"/>
          </p:cNvPicPr>
          <p:nvPr/>
        </p:nvPicPr>
        <p:blipFill rotWithShape="1">
          <a:blip r:embed="rId3"/>
          <a:srcRect l="34119" t="-146" r="34140" b="62845"/>
          <a:stretch/>
        </p:blipFill>
        <p:spPr>
          <a:xfrm>
            <a:off x="10677833" y="-58995"/>
            <a:ext cx="14010967" cy="13832483"/>
          </a:xfrm>
          <a:prstGeom prst="rect">
            <a:avLst/>
          </a:prstGeom>
        </p:spPr>
      </p:pic>
      <p:sp>
        <p:nvSpPr>
          <p:cNvPr id="15" name="TextBox 14">
            <a:extLst>
              <a:ext uri="{FF2B5EF4-FFF2-40B4-BE49-F238E27FC236}">
                <a16:creationId xmlns:a16="http://schemas.microsoft.com/office/drawing/2014/main" id="{BB0A6126-870C-5240-8919-3A65A957421D}"/>
              </a:ext>
            </a:extLst>
          </p:cNvPr>
          <p:cNvSpPr txBox="1"/>
          <p:nvPr/>
        </p:nvSpPr>
        <p:spPr>
          <a:xfrm>
            <a:off x="1544770" y="13050697"/>
            <a:ext cx="21592910" cy="461665"/>
          </a:xfrm>
          <a:prstGeom prst="rect">
            <a:avLst/>
          </a:prstGeom>
          <a:noFill/>
        </p:spPr>
        <p:txBody>
          <a:bodyPr wrap="square" rtlCol="0">
            <a:spAutoFit/>
          </a:bodyPr>
          <a:lstStyle/>
          <a:p>
            <a:r>
              <a:rPr lang="en-US" sz="2400" dirty="0">
                <a:latin typeface="Montserrat Light" pitchFamily="2" charset="77"/>
              </a:rPr>
              <a:t>Figure from Apte, et al. ES&amp;T (2017)</a:t>
            </a:r>
          </a:p>
        </p:txBody>
      </p:sp>
      <p:grpSp>
        <p:nvGrpSpPr>
          <p:cNvPr id="18" name="Group 17">
            <a:extLst>
              <a:ext uri="{FF2B5EF4-FFF2-40B4-BE49-F238E27FC236}">
                <a16:creationId xmlns:a16="http://schemas.microsoft.com/office/drawing/2014/main" id="{22A077AA-06E2-E04E-A98F-4864D10C9BAD}"/>
              </a:ext>
            </a:extLst>
          </p:cNvPr>
          <p:cNvGrpSpPr/>
          <p:nvPr/>
        </p:nvGrpSpPr>
        <p:grpSpPr>
          <a:xfrm>
            <a:off x="1989057" y="5242252"/>
            <a:ext cx="8027071" cy="1101135"/>
            <a:chOff x="1861626" y="7898166"/>
            <a:chExt cx="8027071" cy="1101135"/>
          </a:xfrm>
        </p:grpSpPr>
        <p:sp>
          <p:nvSpPr>
            <p:cNvPr id="19" name="Oval 18">
              <a:extLst>
                <a:ext uri="{FF2B5EF4-FFF2-40B4-BE49-F238E27FC236}">
                  <a16:creationId xmlns:a16="http://schemas.microsoft.com/office/drawing/2014/main" id="{4752BC90-CE24-1741-85A9-73C0B8A7F310}"/>
                </a:ext>
              </a:extLst>
            </p:cNvPr>
            <p:cNvSpPr/>
            <p:nvPr/>
          </p:nvSpPr>
          <p:spPr>
            <a:xfrm>
              <a:off x="1861626" y="8276354"/>
              <a:ext cx="344824" cy="344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7F5BD0-72A5-8443-858F-2FB5E8E9C77A}"/>
                </a:ext>
              </a:extLst>
            </p:cNvPr>
            <p:cNvSpPr txBox="1"/>
            <p:nvPr/>
          </p:nvSpPr>
          <p:spPr>
            <a:xfrm>
              <a:off x="2531017" y="7898166"/>
              <a:ext cx="7357680" cy="1101135"/>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Air pollutants are highly heterogeneous in space</a:t>
              </a:r>
            </a:p>
          </p:txBody>
        </p:sp>
      </p:grpSp>
      <p:grpSp>
        <p:nvGrpSpPr>
          <p:cNvPr id="21" name="Group 20">
            <a:extLst>
              <a:ext uri="{FF2B5EF4-FFF2-40B4-BE49-F238E27FC236}">
                <a16:creationId xmlns:a16="http://schemas.microsoft.com/office/drawing/2014/main" id="{A247AB74-2777-EE4C-AFCE-FA5E75584204}"/>
              </a:ext>
            </a:extLst>
          </p:cNvPr>
          <p:cNvGrpSpPr/>
          <p:nvPr/>
        </p:nvGrpSpPr>
        <p:grpSpPr>
          <a:xfrm>
            <a:off x="1861626" y="7707713"/>
            <a:ext cx="8027071" cy="1101135"/>
            <a:chOff x="1861626" y="7971981"/>
            <a:chExt cx="8027071" cy="1101135"/>
          </a:xfrm>
        </p:grpSpPr>
        <p:sp>
          <p:nvSpPr>
            <p:cNvPr id="22" name="Oval 21">
              <a:extLst>
                <a:ext uri="{FF2B5EF4-FFF2-40B4-BE49-F238E27FC236}">
                  <a16:creationId xmlns:a16="http://schemas.microsoft.com/office/drawing/2014/main" id="{A261B5D8-BFA0-E345-A2A1-F8E95F239A35}"/>
                </a:ext>
              </a:extLst>
            </p:cNvPr>
            <p:cNvSpPr/>
            <p:nvPr/>
          </p:nvSpPr>
          <p:spPr>
            <a:xfrm>
              <a:off x="1861626" y="8350136"/>
              <a:ext cx="344824" cy="34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DCF60E1-F322-524F-BB08-1945DC0BB6F4}"/>
                </a:ext>
              </a:extLst>
            </p:cNvPr>
            <p:cNvSpPr txBox="1"/>
            <p:nvPr/>
          </p:nvSpPr>
          <p:spPr>
            <a:xfrm>
              <a:off x="2531017" y="7971981"/>
              <a:ext cx="7357680" cy="1101135"/>
            </a:xfrm>
            <a:prstGeom prst="rect">
              <a:avLst/>
            </a:prstGeom>
            <a:noFill/>
          </p:spPr>
          <p:txBody>
            <a:bodyPr wrap="square" rtlCol="0">
              <a:spAutoFit/>
            </a:bodyPr>
            <a:lstStyle/>
            <a:p>
              <a:pPr>
                <a:lnSpc>
                  <a:spcPts val="4080"/>
                </a:lnSpc>
              </a:pPr>
              <a:r>
                <a:rPr lang="en-US" sz="2800" dirty="0">
                  <a:solidFill>
                    <a:schemeClr val="tx2"/>
                  </a:solidFill>
                  <a:latin typeface="Montserrat Light" pitchFamily="2" charset="77"/>
                  <a:ea typeface="Lato Light" panose="020F0502020204030203" pitchFamily="34" charset="0"/>
                  <a:cs typeface="Lato Light" panose="020F0502020204030203" pitchFamily="34" charset="0"/>
                </a:rPr>
                <a:t>The spatial distribution is pollutant-specific</a:t>
              </a:r>
            </a:p>
          </p:txBody>
        </p:sp>
      </p:grpSp>
      <p:grpSp>
        <p:nvGrpSpPr>
          <p:cNvPr id="24" name="Group 23">
            <a:extLst>
              <a:ext uri="{FF2B5EF4-FFF2-40B4-BE49-F238E27FC236}">
                <a16:creationId xmlns:a16="http://schemas.microsoft.com/office/drawing/2014/main" id="{EDAE53B4-77E3-8E49-9FA8-F93A27E11DA7}"/>
              </a:ext>
            </a:extLst>
          </p:cNvPr>
          <p:cNvGrpSpPr/>
          <p:nvPr/>
        </p:nvGrpSpPr>
        <p:grpSpPr>
          <a:xfrm>
            <a:off x="1288242" y="1729593"/>
            <a:ext cx="9176854" cy="1938992"/>
            <a:chOff x="7600398" y="1249596"/>
            <a:chExt cx="9176854" cy="1938992"/>
          </a:xfrm>
        </p:grpSpPr>
        <p:sp>
          <p:nvSpPr>
            <p:cNvPr id="25" name="TextBox 24">
              <a:extLst>
                <a:ext uri="{FF2B5EF4-FFF2-40B4-BE49-F238E27FC236}">
                  <a16:creationId xmlns:a16="http://schemas.microsoft.com/office/drawing/2014/main" id="{5C7FAC79-24E2-FD44-A2F7-1E5B20CB879D}"/>
                </a:ext>
              </a:extLst>
            </p:cNvPr>
            <p:cNvSpPr txBox="1"/>
            <p:nvPr/>
          </p:nvSpPr>
          <p:spPr>
            <a:xfrm>
              <a:off x="7600398" y="1618928"/>
              <a:ext cx="9176854" cy="1569660"/>
            </a:xfrm>
            <a:prstGeom prst="rect">
              <a:avLst/>
            </a:prstGeom>
            <a:noFill/>
            <a:ln>
              <a:noFill/>
            </a:ln>
          </p:spPr>
          <p:txBody>
            <a:bodyPr wrap="square" rtlCol="0">
              <a:spAutoFit/>
            </a:bodyPr>
            <a:lstStyle/>
            <a:p>
              <a:r>
                <a:rPr lang="en-US" sz="4800" spc="300" dirty="0">
                  <a:solidFill>
                    <a:schemeClr val="tx2"/>
                  </a:solidFill>
                  <a:latin typeface="Montserrat Medium" pitchFamily="2" charset="77"/>
                  <a:ea typeface="Roboto" panose="02000000000000000000" pitchFamily="2" charset="0"/>
                  <a:cs typeface="Poppins Medium" pitchFamily="2" charset="77"/>
                </a:rPr>
                <a:t>POLLUTION IMPACTS ARE HYPER-LOCAL</a:t>
              </a:r>
              <a:endParaRPr lang="en-US" sz="5400" spc="300" dirty="0">
                <a:solidFill>
                  <a:schemeClr val="tx2"/>
                </a:solidFill>
                <a:latin typeface="Montserrat Medium" pitchFamily="2" charset="77"/>
                <a:ea typeface="Roboto" panose="02000000000000000000" pitchFamily="2" charset="0"/>
                <a:cs typeface="Poppins Medium" pitchFamily="2" charset="77"/>
              </a:endParaRPr>
            </a:p>
          </p:txBody>
        </p:sp>
        <p:sp>
          <p:nvSpPr>
            <p:cNvPr id="26" name="TextBox 25">
              <a:extLst>
                <a:ext uri="{FF2B5EF4-FFF2-40B4-BE49-F238E27FC236}">
                  <a16:creationId xmlns:a16="http://schemas.microsoft.com/office/drawing/2014/main" id="{4BD3631E-A10E-4544-934E-7FFA4FB9A3D9}"/>
                </a:ext>
              </a:extLst>
            </p:cNvPr>
            <p:cNvSpPr txBox="1"/>
            <p:nvPr/>
          </p:nvSpPr>
          <p:spPr>
            <a:xfrm>
              <a:off x="7600398" y="1249596"/>
              <a:ext cx="3648756" cy="369332"/>
            </a:xfrm>
            <a:prstGeom prst="rect">
              <a:avLst/>
            </a:prstGeom>
            <a:noFill/>
          </p:spPr>
          <p:txBody>
            <a:bodyPr wrap="none" rtlCol="0">
              <a:spAutoFit/>
            </a:bodyPr>
            <a:lstStyle/>
            <a:p>
              <a:r>
                <a:rPr lang="en-US" sz="1800" spc="600" dirty="0">
                  <a:latin typeface="Montserrat Light" pitchFamily="2" charset="77"/>
                  <a:ea typeface="Lato Medium" panose="020F0502020204030203" pitchFamily="34" charset="0"/>
                  <a:cs typeface="Lato Medium" panose="020F0502020204030203" pitchFamily="34" charset="0"/>
                </a:rPr>
                <a:t>PORT OF OAKLAND</a:t>
              </a:r>
            </a:p>
          </p:txBody>
        </p:sp>
      </p:grpSp>
      <p:sp>
        <p:nvSpPr>
          <p:cNvPr id="28" name="TextBox 27">
            <a:extLst>
              <a:ext uri="{FF2B5EF4-FFF2-40B4-BE49-F238E27FC236}">
                <a16:creationId xmlns:a16="http://schemas.microsoft.com/office/drawing/2014/main" id="{556CEEE3-470B-EC49-BAE8-54A1FA1E394D}"/>
              </a:ext>
            </a:extLst>
          </p:cNvPr>
          <p:cNvSpPr txBox="1"/>
          <p:nvPr/>
        </p:nvSpPr>
        <p:spPr>
          <a:xfrm>
            <a:off x="11852970" y="12038011"/>
            <a:ext cx="3483646" cy="707886"/>
          </a:xfrm>
          <a:prstGeom prst="rect">
            <a:avLst/>
          </a:prstGeom>
          <a:noFill/>
        </p:spPr>
        <p:txBody>
          <a:bodyPr wrap="none" rtlCol="0">
            <a:spAutoFit/>
          </a:bodyPr>
          <a:lstStyle/>
          <a:p>
            <a:r>
              <a:rPr lang="en-US" sz="4000" dirty="0" err="1">
                <a:solidFill>
                  <a:schemeClr val="tx2"/>
                </a:solidFill>
                <a:latin typeface="Montserrat" pitchFamily="2" charset="77"/>
              </a:rPr>
              <a:t>C</a:t>
            </a:r>
            <a:r>
              <a:rPr lang="en-US" sz="4000" baseline="-25000" dirty="0" err="1">
                <a:solidFill>
                  <a:schemeClr val="tx2"/>
                </a:solidFill>
                <a:latin typeface="Montserrat" pitchFamily="2" charset="77"/>
              </a:rPr>
              <a:t>amb</a:t>
            </a:r>
            <a:r>
              <a:rPr lang="en-US" sz="4000" dirty="0">
                <a:solidFill>
                  <a:schemeClr val="tx2"/>
                </a:solidFill>
                <a:latin typeface="Montserrat" pitchFamily="2" charset="77"/>
              </a:rPr>
              <a:t> ~10 ppb</a:t>
            </a:r>
          </a:p>
        </p:txBody>
      </p:sp>
      <p:sp>
        <p:nvSpPr>
          <p:cNvPr id="29" name="TextBox 28">
            <a:extLst>
              <a:ext uri="{FF2B5EF4-FFF2-40B4-BE49-F238E27FC236}">
                <a16:creationId xmlns:a16="http://schemas.microsoft.com/office/drawing/2014/main" id="{F5A4F6EE-C9A5-C140-BA8F-B51CA603B2BF}"/>
              </a:ext>
            </a:extLst>
          </p:cNvPr>
          <p:cNvSpPr txBox="1"/>
          <p:nvPr/>
        </p:nvSpPr>
        <p:spPr>
          <a:xfrm rot="16200000">
            <a:off x="10429275" y="5593844"/>
            <a:ext cx="1672253" cy="707886"/>
          </a:xfrm>
          <a:prstGeom prst="rect">
            <a:avLst/>
          </a:prstGeom>
          <a:noFill/>
        </p:spPr>
        <p:txBody>
          <a:bodyPr wrap="none" rtlCol="0">
            <a:spAutoFit/>
          </a:bodyPr>
          <a:lstStyle/>
          <a:p>
            <a:r>
              <a:rPr lang="en-US" sz="4000" dirty="0">
                <a:solidFill>
                  <a:schemeClr val="tx2"/>
                </a:solidFill>
                <a:latin typeface="Montserrat" pitchFamily="2" charset="77"/>
              </a:rPr>
              <a:t>~4km</a:t>
            </a:r>
            <a:endParaRPr lang="en-US" dirty="0">
              <a:solidFill>
                <a:schemeClr val="tx2"/>
              </a:solidFill>
              <a:latin typeface="Montserrat" pitchFamily="2" charset="77"/>
            </a:endParaRPr>
          </a:p>
        </p:txBody>
      </p:sp>
      <p:cxnSp>
        <p:nvCxnSpPr>
          <p:cNvPr id="31" name="Straight Arrow Connector 30">
            <a:extLst>
              <a:ext uri="{FF2B5EF4-FFF2-40B4-BE49-F238E27FC236}">
                <a16:creationId xmlns:a16="http://schemas.microsoft.com/office/drawing/2014/main" id="{1FAAF5BC-3FAA-404D-878F-F975EB83B305}"/>
              </a:ext>
            </a:extLst>
          </p:cNvPr>
          <p:cNvCxnSpPr/>
          <p:nvPr/>
        </p:nvCxnSpPr>
        <p:spPr>
          <a:xfrm flipV="1">
            <a:off x="11266272" y="203638"/>
            <a:ext cx="0" cy="457294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2A9DFD1-E779-5B43-9029-D496765AB7C6}"/>
              </a:ext>
            </a:extLst>
          </p:cNvPr>
          <p:cNvCxnSpPr/>
          <p:nvPr/>
        </p:nvCxnSpPr>
        <p:spPr>
          <a:xfrm>
            <a:off x="11265401" y="6976533"/>
            <a:ext cx="0" cy="65358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13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192C34-8644-D24E-BEAF-1134E99C4AF9}"/>
              </a:ext>
            </a:extLst>
          </p:cNvPr>
          <p:cNvSpPr txBox="1"/>
          <p:nvPr/>
        </p:nvSpPr>
        <p:spPr>
          <a:xfrm>
            <a:off x="2860900" y="1157843"/>
            <a:ext cx="18655850" cy="923330"/>
          </a:xfrm>
          <a:prstGeom prst="rect">
            <a:avLst/>
          </a:prstGeom>
          <a:noFill/>
          <a:ln>
            <a:noFill/>
          </a:ln>
        </p:spPr>
        <p:txBody>
          <a:bodyPr wrap="square" rtlCol="0">
            <a:spAutoFit/>
          </a:bodyPr>
          <a:lstStyle/>
          <a:p>
            <a:pPr algn="ctr"/>
            <a:r>
              <a:rPr lang="en-US" sz="5400" spc="300" dirty="0">
                <a:solidFill>
                  <a:schemeClr val="tx2"/>
                </a:solidFill>
                <a:latin typeface="Montserrat Medium" pitchFamily="2" charset="77"/>
                <a:ea typeface="Roboto" panose="02000000000000000000" pitchFamily="2" charset="0"/>
                <a:cs typeface="Poppins Medium" pitchFamily="2" charset="77"/>
              </a:rPr>
              <a:t>CURRENT LANDSCAPE OF AQ MONITORING</a:t>
            </a:r>
          </a:p>
        </p:txBody>
      </p:sp>
      <p:sp>
        <p:nvSpPr>
          <p:cNvPr id="18" name="Rectangle 17">
            <a:extLst>
              <a:ext uri="{FF2B5EF4-FFF2-40B4-BE49-F238E27FC236}">
                <a16:creationId xmlns:a16="http://schemas.microsoft.com/office/drawing/2014/main" id="{FFD29359-283A-5349-B333-1A84740DDEA9}"/>
              </a:ext>
            </a:extLst>
          </p:cNvPr>
          <p:cNvSpPr/>
          <p:nvPr/>
        </p:nvSpPr>
        <p:spPr>
          <a:xfrm>
            <a:off x="14265412" y="6926875"/>
            <a:ext cx="4829054" cy="769440"/>
          </a:xfrm>
          <a:prstGeom prst="rect">
            <a:avLst/>
          </a:prstGeom>
        </p:spPr>
        <p:txBody>
          <a:bodyPr wrap="square">
            <a:spAutoFit/>
          </a:bodyPr>
          <a:lstStyle/>
          <a:p>
            <a:pPr algn="ctr"/>
            <a:r>
              <a:rPr lang="en-US" sz="4400" dirty="0">
                <a:solidFill>
                  <a:schemeClr val="tx2"/>
                </a:solidFill>
                <a:latin typeface="Montserrat" pitchFamily="2" charset="77"/>
                <a:ea typeface="Roboto" panose="02000000000000000000" pitchFamily="2" charset="0"/>
                <a:cs typeface="Lato Light" panose="020F0502020204030203" pitchFamily="34" charset="0"/>
              </a:rPr>
              <a:t>Regulatory</a:t>
            </a:r>
          </a:p>
        </p:txBody>
      </p:sp>
      <p:grpSp>
        <p:nvGrpSpPr>
          <p:cNvPr id="32" name="Group 31">
            <a:extLst>
              <a:ext uri="{FF2B5EF4-FFF2-40B4-BE49-F238E27FC236}">
                <a16:creationId xmlns:a16="http://schemas.microsoft.com/office/drawing/2014/main" id="{18231F5E-30DC-E54C-9321-2AAF27EFA28D}"/>
              </a:ext>
            </a:extLst>
          </p:cNvPr>
          <p:cNvGrpSpPr/>
          <p:nvPr/>
        </p:nvGrpSpPr>
        <p:grpSpPr>
          <a:xfrm>
            <a:off x="15283903" y="3682595"/>
            <a:ext cx="5216350" cy="2968932"/>
            <a:chOff x="17230695" y="3889068"/>
            <a:chExt cx="5216350" cy="2968932"/>
          </a:xfrm>
        </p:grpSpPr>
        <p:pic>
          <p:nvPicPr>
            <p:cNvPr id="6" name="Picture 5" descr="A picture containing table&#10;&#10;Description automatically generated">
              <a:extLst>
                <a:ext uri="{FF2B5EF4-FFF2-40B4-BE49-F238E27FC236}">
                  <a16:creationId xmlns:a16="http://schemas.microsoft.com/office/drawing/2014/main" id="{90EE2B58-7E43-7E4D-B351-6755070B16A9}"/>
                </a:ext>
              </a:extLst>
            </p:cNvPr>
            <p:cNvPicPr>
              <a:picLocks noChangeAspect="1"/>
            </p:cNvPicPr>
            <p:nvPr/>
          </p:nvPicPr>
          <p:blipFill>
            <a:blip r:embed="rId3"/>
            <a:stretch>
              <a:fillRect/>
            </a:stretch>
          </p:blipFill>
          <p:spPr>
            <a:xfrm>
              <a:off x="18638720" y="3889068"/>
              <a:ext cx="1387330" cy="2968932"/>
            </a:xfrm>
            <a:prstGeom prst="rect">
              <a:avLst/>
            </a:prstGeom>
          </p:spPr>
        </p:pic>
        <p:pic>
          <p:nvPicPr>
            <p:cNvPr id="7" name="Picture 6" descr="A close up of a sign&#10;&#10;Description automatically generated">
              <a:extLst>
                <a:ext uri="{FF2B5EF4-FFF2-40B4-BE49-F238E27FC236}">
                  <a16:creationId xmlns:a16="http://schemas.microsoft.com/office/drawing/2014/main" id="{0BC170C1-9C54-C146-8523-9451772B18C2}"/>
                </a:ext>
              </a:extLst>
            </p:cNvPr>
            <p:cNvPicPr>
              <a:picLocks noChangeAspect="1"/>
            </p:cNvPicPr>
            <p:nvPr/>
          </p:nvPicPr>
          <p:blipFill>
            <a:blip r:embed="rId4"/>
            <a:stretch>
              <a:fillRect/>
            </a:stretch>
          </p:blipFill>
          <p:spPr>
            <a:xfrm>
              <a:off x="17230695" y="4518368"/>
              <a:ext cx="1396036" cy="2339632"/>
            </a:xfrm>
            <a:prstGeom prst="rect">
              <a:avLst/>
            </a:prstGeom>
          </p:spPr>
        </p:pic>
        <p:sp>
          <p:nvSpPr>
            <p:cNvPr id="20" name="TextBox 19">
              <a:extLst>
                <a:ext uri="{FF2B5EF4-FFF2-40B4-BE49-F238E27FC236}">
                  <a16:creationId xmlns:a16="http://schemas.microsoft.com/office/drawing/2014/main" id="{ACFEB144-613B-1D42-87BB-C80E8B980F54}"/>
                </a:ext>
              </a:extLst>
            </p:cNvPr>
            <p:cNvSpPr txBox="1"/>
            <p:nvPr/>
          </p:nvSpPr>
          <p:spPr>
            <a:xfrm>
              <a:off x="20551771" y="4006141"/>
              <a:ext cx="1895274" cy="830997"/>
            </a:xfrm>
            <a:prstGeom prst="rect">
              <a:avLst/>
            </a:prstGeom>
            <a:noFill/>
          </p:spPr>
          <p:txBody>
            <a:bodyPr wrap="square" rtlCol="0">
              <a:spAutoFit/>
            </a:bodyPr>
            <a:lstStyle/>
            <a:p>
              <a:pPr algn="ctr"/>
              <a:r>
                <a:rPr lang="en-US" sz="2400" dirty="0">
                  <a:latin typeface="Montserrat" pitchFamily="2" charset="77"/>
                  <a:cs typeface="Nirmala UI Semilight" panose="020B0402040204020203" pitchFamily="34" charset="0"/>
                </a:rPr>
                <a:t>US EPA </a:t>
              </a:r>
            </a:p>
            <a:p>
              <a:pPr algn="ctr"/>
              <a:r>
                <a:rPr lang="en-US" sz="2400" dirty="0">
                  <a:latin typeface="Montserrat" pitchFamily="2" charset="77"/>
                  <a:cs typeface="Nirmala UI Semilight" panose="020B0402040204020203" pitchFamily="34" charset="0"/>
                </a:rPr>
                <a:t>certified</a:t>
              </a:r>
            </a:p>
          </p:txBody>
        </p:sp>
        <p:cxnSp>
          <p:nvCxnSpPr>
            <p:cNvPr id="21" name="Straight Arrow Connector 20">
              <a:extLst>
                <a:ext uri="{FF2B5EF4-FFF2-40B4-BE49-F238E27FC236}">
                  <a16:creationId xmlns:a16="http://schemas.microsoft.com/office/drawing/2014/main" id="{1B09433A-0DA0-F742-885F-A4E1CD4E72F5}"/>
                </a:ext>
              </a:extLst>
            </p:cNvPr>
            <p:cNvCxnSpPr/>
            <p:nvPr/>
          </p:nvCxnSpPr>
          <p:spPr>
            <a:xfrm flipH="1">
              <a:off x="20026050" y="4574254"/>
              <a:ext cx="541872" cy="344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4D61C83-F670-9140-85E1-8C286B7EB9E0}"/>
              </a:ext>
            </a:extLst>
          </p:cNvPr>
          <p:cNvGrpSpPr/>
          <p:nvPr/>
        </p:nvGrpSpPr>
        <p:grpSpPr>
          <a:xfrm>
            <a:off x="4840679" y="4543954"/>
            <a:ext cx="2803492" cy="1880910"/>
            <a:chOff x="3864656" y="4847873"/>
            <a:chExt cx="2803492" cy="1880910"/>
          </a:xfrm>
        </p:grpSpPr>
        <p:pic>
          <p:nvPicPr>
            <p:cNvPr id="23" name="Picture 22">
              <a:extLst>
                <a:ext uri="{FF2B5EF4-FFF2-40B4-BE49-F238E27FC236}">
                  <a16:creationId xmlns:a16="http://schemas.microsoft.com/office/drawing/2014/main" id="{C1B876D4-0791-0142-85AF-E96BD858D586}"/>
                </a:ext>
              </a:extLst>
            </p:cNvPr>
            <p:cNvPicPr>
              <a:picLocks noChangeAspect="1"/>
            </p:cNvPicPr>
            <p:nvPr/>
          </p:nvPicPr>
          <p:blipFill>
            <a:blip r:embed="rId5"/>
            <a:stretch>
              <a:fillRect/>
            </a:stretch>
          </p:blipFill>
          <p:spPr>
            <a:xfrm flipH="1">
              <a:off x="3864656" y="5079573"/>
              <a:ext cx="1567066" cy="1649210"/>
            </a:xfrm>
            <a:prstGeom prst="rect">
              <a:avLst/>
            </a:prstGeom>
          </p:spPr>
        </p:pic>
        <p:pic>
          <p:nvPicPr>
            <p:cNvPr id="24" name="Picture 23">
              <a:extLst>
                <a:ext uri="{FF2B5EF4-FFF2-40B4-BE49-F238E27FC236}">
                  <a16:creationId xmlns:a16="http://schemas.microsoft.com/office/drawing/2014/main" id="{64AD1B6A-BFB3-594F-BF24-EC07F341A7E8}"/>
                </a:ext>
              </a:extLst>
            </p:cNvPr>
            <p:cNvPicPr>
              <a:picLocks noChangeAspect="1"/>
            </p:cNvPicPr>
            <p:nvPr/>
          </p:nvPicPr>
          <p:blipFill>
            <a:blip r:embed="rId6"/>
            <a:stretch>
              <a:fillRect/>
            </a:stretch>
          </p:blipFill>
          <p:spPr>
            <a:xfrm flipH="1">
              <a:off x="4833690" y="4847873"/>
              <a:ext cx="1834458" cy="1649210"/>
            </a:xfrm>
            <a:prstGeom prst="rect">
              <a:avLst/>
            </a:prstGeom>
          </p:spPr>
        </p:pic>
      </p:grpSp>
      <p:sp>
        <p:nvSpPr>
          <p:cNvPr id="25" name="Rectangle 24">
            <a:extLst>
              <a:ext uri="{FF2B5EF4-FFF2-40B4-BE49-F238E27FC236}">
                <a16:creationId xmlns:a16="http://schemas.microsoft.com/office/drawing/2014/main" id="{A6C6CABB-889B-5A4F-B296-829AEB298008}"/>
              </a:ext>
            </a:extLst>
          </p:cNvPr>
          <p:cNvSpPr/>
          <p:nvPr/>
        </p:nvSpPr>
        <p:spPr>
          <a:xfrm>
            <a:off x="3624627" y="6926875"/>
            <a:ext cx="4829054" cy="769440"/>
          </a:xfrm>
          <a:prstGeom prst="rect">
            <a:avLst/>
          </a:prstGeom>
        </p:spPr>
        <p:txBody>
          <a:bodyPr wrap="square">
            <a:spAutoFit/>
          </a:bodyPr>
          <a:lstStyle/>
          <a:p>
            <a:pPr algn="ctr"/>
            <a:r>
              <a:rPr lang="en-US" sz="4400" dirty="0">
                <a:solidFill>
                  <a:schemeClr val="tx2"/>
                </a:solidFill>
                <a:latin typeface="Montserrat" pitchFamily="2" charset="77"/>
                <a:ea typeface="Roboto" panose="02000000000000000000" pitchFamily="2" charset="0"/>
                <a:cs typeface="Lato Light" panose="020F0502020204030203" pitchFamily="34" charset="0"/>
              </a:rPr>
              <a:t>Consumer</a:t>
            </a:r>
          </a:p>
        </p:txBody>
      </p:sp>
      <p:grpSp>
        <p:nvGrpSpPr>
          <p:cNvPr id="42" name="Group 41">
            <a:extLst>
              <a:ext uri="{FF2B5EF4-FFF2-40B4-BE49-F238E27FC236}">
                <a16:creationId xmlns:a16="http://schemas.microsoft.com/office/drawing/2014/main" id="{E0E0C302-82D3-B842-9873-EB850B476E3F}"/>
              </a:ext>
            </a:extLst>
          </p:cNvPr>
          <p:cNvGrpSpPr/>
          <p:nvPr/>
        </p:nvGrpSpPr>
        <p:grpSpPr>
          <a:xfrm>
            <a:off x="1016324" y="8610794"/>
            <a:ext cx="22045390" cy="1369606"/>
            <a:chOff x="1016324" y="7342424"/>
            <a:chExt cx="22045390" cy="1369606"/>
          </a:xfrm>
        </p:grpSpPr>
        <p:grpSp>
          <p:nvGrpSpPr>
            <p:cNvPr id="31" name="Group 30">
              <a:extLst>
                <a:ext uri="{FF2B5EF4-FFF2-40B4-BE49-F238E27FC236}">
                  <a16:creationId xmlns:a16="http://schemas.microsoft.com/office/drawing/2014/main" id="{305799BF-722E-AD49-B2F3-36DE7F705C3F}"/>
                </a:ext>
              </a:extLst>
            </p:cNvPr>
            <p:cNvGrpSpPr/>
            <p:nvPr/>
          </p:nvGrpSpPr>
          <p:grpSpPr>
            <a:xfrm>
              <a:off x="1016324" y="7634812"/>
              <a:ext cx="22045390" cy="1077218"/>
              <a:chOff x="1016324" y="8313239"/>
              <a:chExt cx="22045390" cy="1077218"/>
            </a:xfrm>
          </p:grpSpPr>
          <p:cxnSp>
            <p:nvCxnSpPr>
              <p:cNvPr id="12" name="Straight Arrow Connector 11">
                <a:extLst>
                  <a:ext uri="{FF2B5EF4-FFF2-40B4-BE49-F238E27FC236}">
                    <a16:creationId xmlns:a16="http://schemas.microsoft.com/office/drawing/2014/main" id="{E3BCA452-4573-7D4B-9DE5-C7CA74F72A97}"/>
                  </a:ext>
                </a:extLst>
              </p:cNvPr>
              <p:cNvCxnSpPr>
                <a:cxnSpLocks/>
              </p:cNvCxnSpPr>
              <p:nvPr/>
            </p:nvCxnSpPr>
            <p:spPr>
              <a:xfrm>
                <a:off x="3657600" y="8851848"/>
                <a:ext cx="16368450" cy="0"/>
              </a:xfrm>
              <a:prstGeom prst="straightConnector1">
                <a:avLst/>
              </a:prstGeom>
              <a:ln w="57150">
                <a:prstDash val="solid"/>
                <a:headEnd type="none" w="med" len="med"/>
                <a:tailEnd type="triangle" w="lg"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44DA0E2-6180-EF4A-8E41-1E197CC742F1}"/>
                  </a:ext>
                </a:extLst>
              </p:cNvPr>
              <p:cNvSpPr txBox="1"/>
              <p:nvPr/>
            </p:nvSpPr>
            <p:spPr>
              <a:xfrm>
                <a:off x="20821998" y="8313239"/>
                <a:ext cx="2239716" cy="1077218"/>
              </a:xfrm>
              <a:prstGeom prst="rect">
                <a:avLst/>
              </a:prstGeom>
              <a:noFill/>
            </p:spPr>
            <p:txBody>
              <a:bodyPr wrap="none" rtlCol="0">
                <a:spAutoFit/>
              </a:bodyPr>
              <a:lstStyle/>
              <a:p>
                <a:pPr algn="ctr"/>
                <a:r>
                  <a:rPr lang="en-US" sz="3200" dirty="0">
                    <a:solidFill>
                      <a:schemeClr val="tx2"/>
                    </a:solidFill>
                    <a:latin typeface="Montserrat" pitchFamily="2" charset="77"/>
                  </a:rPr>
                  <a:t>More </a:t>
                </a:r>
              </a:p>
              <a:p>
                <a:pPr algn="ctr"/>
                <a:r>
                  <a:rPr lang="en-US" sz="3200" dirty="0">
                    <a:solidFill>
                      <a:schemeClr val="tx2"/>
                    </a:solidFill>
                    <a:latin typeface="Montserrat" pitchFamily="2" charset="77"/>
                  </a:rPr>
                  <a:t>expensive</a:t>
                </a:r>
                <a:endParaRPr lang="en-US" sz="6000" dirty="0">
                  <a:solidFill>
                    <a:schemeClr val="tx2"/>
                  </a:solidFill>
                  <a:latin typeface="Montserrat" pitchFamily="2" charset="77"/>
                </a:endParaRPr>
              </a:p>
            </p:txBody>
          </p:sp>
          <p:sp>
            <p:nvSpPr>
              <p:cNvPr id="30" name="TextBox 29">
                <a:extLst>
                  <a:ext uri="{FF2B5EF4-FFF2-40B4-BE49-F238E27FC236}">
                    <a16:creationId xmlns:a16="http://schemas.microsoft.com/office/drawing/2014/main" id="{D95CAFE6-C4F8-C64B-BC7D-BF99DB7CC2FD}"/>
                  </a:ext>
                </a:extLst>
              </p:cNvPr>
              <p:cNvSpPr txBox="1"/>
              <p:nvPr/>
            </p:nvSpPr>
            <p:spPr>
              <a:xfrm>
                <a:off x="1016324" y="8313239"/>
                <a:ext cx="2239716" cy="1077218"/>
              </a:xfrm>
              <a:prstGeom prst="rect">
                <a:avLst/>
              </a:prstGeom>
              <a:noFill/>
            </p:spPr>
            <p:txBody>
              <a:bodyPr wrap="none" rtlCol="0">
                <a:spAutoFit/>
              </a:bodyPr>
              <a:lstStyle/>
              <a:p>
                <a:pPr algn="ctr"/>
                <a:r>
                  <a:rPr lang="en-US" sz="3200" dirty="0">
                    <a:solidFill>
                      <a:schemeClr val="tx2"/>
                    </a:solidFill>
                    <a:latin typeface="Montserrat" pitchFamily="2" charset="77"/>
                  </a:rPr>
                  <a:t>Less </a:t>
                </a:r>
              </a:p>
              <a:p>
                <a:pPr algn="ctr"/>
                <a:r>
                  <a:rPr lang="en-US" sz="3200" dirty="0">
                    <a:solidFill>
                      <a:schemeClr val="tx2"/>
                    </a:solidFill>
                    <a:latin typeface="Montserrat" pitchFamily="2" charset="77"/>
                  </a:rPr>
                  <a:t>expensive</a:t>
                </a:r>
                <a:endParaRPr lang="en-US" sz="6000" dirty="0">
                  <a:solidFill>
                    <a:schemeClr val="tx2"/>
                  </a:solidFill>
                  <a:latin typeface="Montserrat" pitchFamily="2" charset="77"/>
                </a:endParaRPr>
              </a:p>
            </p:txBody>
          </p:sp>
        </p:grpSp>
        <p:sp>
          <p:nvSpPr>
            <p:cNvPr id="34" name="TextBox 33">
              <a:extLst>
                <a:ext uri="{FF2B5EF4-FFF2-40B4-BE49-F238E27FC236}">
                  <a16:creationId xmlns:a16="http://schemas.microsoft.com/office/drawing/2014/main" id="{C521417B-236B-FE45-9C94-AFA3A2DBFCD2}"/>
                </a:ext>
              </a:extLst>
            </p:cNvPr>
            <p:cNvSpPr txBox="1"/>
            <p:nvPr/>
          </p:nvSpPr>
          <p:spPr>
            <a:xfrm>
              <a:off x="3624627" y="7345784"/>
              <a:ext cx="854721" cy="584775"/>
            </a:xfrm>
            <a:prstGeom prst="rect">
              <a:avLst/>
            </a:prstGeom>
            <a:noFill/>
          </p:spPr>
          <p:txBody>
            <a:bodyPr wrap="none" rtlCol="0">
              <a:spAutoFit/>
            </a:bodyPr>
            <a:lstStyle/>
            <a:p>
              <a:r>
                <a:rPr lang="en-US" sz="3200" dirty="0">
                  <a:solidFill>
                    <a:schemeClr val="tx2"/>
                  </a:solidFill>
                  <a:latin typeface="Montserrat" pitchFamily="2" charset="77"/>
                </a:rPr>
                <a:t>$10</a:t>
              </a:r>
              <a:endParaRPr lang="en-US" dirty="0">
                <a:solidFill>
                  <a:schemeClr val="tx2"/>
                </a:solidFill>
                <a:latin typeface="Montserrat" pitchFamily="2" charset="77"/>
              </a:endParaRPr>
            </a:p>
          </p:txBody>
        </p:sp>
        <p:sp>
          <p:nvSpPr>
            <p:cNvPr id="35" name="TextBox 34">
              <a:extLst>
                <a:ext uri="{FF2B5EF4-FFF2-40B4-BE49-F238E27FC236}">
                  <a16:creationId xmlns:a16="http://schemas.microsoft.com/office/drawing/2014/main" id="{269B11F4-2980-A54A-B963-8B99E07294BB}"/>
                </a:ext>
              </a:extLst>
            </p:cNvPr>
            <p:cNvSpPr txBox="1"/>
            <p:nvPr/>
          </p:nvSpPr>
          <p:spPr>
            <a:xfrm>
              <a:off x="8175523" y="7345784"/>
              <a:ext cx="1396536" cy="584775"/>
            </a:xfrm>
            <a:prstGeom prst="rect">
              <a:avLst/>
            </a:prstGeom>
            <a:noFill/>
          </p:spPr>
          <p:txBody>
            <a:bodyPr wrap="none" rtlCol="0">
              <a:spAutoFit/>
            </a:bodyPr>
            <a:lstStyle/>
            <a:p>
              <a:r>
                <a:rPr lang="en-US" sz="3200" dirty="0">
                  <a:solidFill>
                    <a:schemeClr val="tx2"/>
                  </a:solidFill>
                  <a:latin typeface="Montserrat" pitchFamily="2" charset="77"/>
                </a:rPr>
                <a:t>$1000</a:t>
              </a:r>
              <a:endParaRPr lang="en-US" dirty="0">
                <a:solidFill>
                  <a:schemeClr val="tx2"/>
                </a:solidFill>
                <a:latin typeface="Montserrat" pitchFamily="2" charset="77"/>
              </a:endParaRPr>
            </a:p>
          </p:txBody>
        </p:sp>
        <p:sp>
          <p:nvSpPr>
            <p:cNvPr id="36" name="TextBox 35">
              <a:extLst>
                <a:ext uri="{FF2B5EF4-FFF2-40B4-BE49-F238E27FC236}">
                  <a16:creationId xmlns:a16="http://schemas.microsoft.com/office/drawing/2014/main" id="{E0CB2C99-5AC2-2643-937B-055476CB8756}"/>
                </a:ext>
              </a:extLst>
            </p:cNvPr>
            <p:cNvSpPr txBox="1"/>
            <p:nvPr/>
          </p:nvSpPr>
          <p:spPr>
            <a:xfrm>
              <a:off x="13404395" y="7342424"/>
              <a:ext cx="1101584" cy="584775"/>
            </a:xfrm>
            <a:prstGeom prst="rect">
              <a:avLst/>
            </a:prstGeom>
            <a:noFill/>
          </p:spPr>
          <p:txBody>
            <a:bodyPr wrap="none" rtlCol="0">
              <a:spAutoFit/>
            </a:bodyPr>
            <a:lstStyle/>
            <a:p>
              <a:r>
                <a:rPr lang="en-US" sz="3200" dirty="0">
                  <a:solidFill>
                    <a:schemeClr val="tx2"/>
                  </a:solidFill>
                  <a:latin typeface="Montserrat" pitchFamily="2" charset="77"/>
                </a:rPr>
                <a:t>$10k</a:t>
              </a:r>
              <a:endParaRPr lang="en-US" dirty="0">
                <a:solidFill>
                  <a:schemeClr val="tx2"/>
                </a:solidFill>
                <a:latin typeface="Montserrat" pitchFamily="2" charset="77"/>
              </a:endParaRPr>
            </a:p>
          </p:txBody>
        </p:sp>
        <p:sp>
          <p:nvSpPr>
            <p:cNvPr id="37" name="TextBox 36">
              <a:extLst>
                <a:ext uri="{FF2B5EF4-FFF2-40B4-BE49-F238E27FC236}">
                  <a16:creationId xmlns:a16="http://schemas.microsoft.com/office/drawing/2014/main" id="{34DCBC86-2075-0940-882E-D7A22918C37A}"/>
                </a:ext>
              </a:extLst>
            </p:cNvPr>
            <p:cNvSpPr txBox="1"/>
            <p:nvPr/>
          </p:nvSpPr>
          <p:spPr>
            <a:xfrm>
              <a:off x="18497106" y="7342424"/>
              <a:ext cx="1372492" cy="584775"/>
            </a:xfrm>
            <a:prstGeom prst="rect">
              <a:avLst/>
            </a:prstGeom>
            <a:noFill/>
          </p:spPr>
          <p:txBody>
            <a:bodyPr wrap="none" rtlCol="0">
              <a:spAutoFit/>
            </a:bodyPr>
            <a:lstStyle/>
            <a:p>
              <a:r>
                <a:rPr lang="en-US" sz="3200" dirty="0">
                  <a:solidFill>
                    <a:schemeClr val="tx2"/>
                  </a:solidFill>
                  <a:latin typeface="Montserrat" pitchFamily="2" charset="77"/>
                </a:rPr>
                <a:t>$100k</a:t>
              </a:r>
              <a:endParaRPr lang="en-US" dirty="0">
                <a:solidFill>
                  <a:schemeClr val="tx2"/>
                </a:solidFill>
                <a:latin typeface="Montserrat" pitchFamily="2" charset="77"/>
              </a:endParaRPr>
            </a:p>
          </p:txBody>
        </p:sp>
      </p:grpSp>
      <p:sp>
        <p:nvSpPr>
          <p:cNvPr id="43" name="TextBox 42">
            <a:extLst>
              <a:ext uri="{FF2B5EF4-FFF2-40B4-BE49-F238E27FC236}">
                <a16:creationId xmlns:a16="http://schemas.microsoft.com/office/drawing/2014/main" id="{22927C65-1418-0D42-BFE9-A503C71DB9AC}"/>
              </a:ext>
            </a:extLst>
          </p:cNvPr>
          <p:cNvSpPr txBox="1"/>
          <p:nvPr/>
        </p:nvSpPr>
        <p:spPr>
          <a:xfrm>
            <a:off x="1392370" y="12898297"/>
            <a:ext cx="21592910" cy="461665"/>
          </a:xfrm>
          <a:prstGeom prst="rect">
            <a:avLst/>
          </a:prstGeom>
          <a:noFill/>
        </p:spPr>
        <p:txBody>
          <a:bodyPr wrap="square" rtlCol="0">
            <a:spAutoFit/>
          </a:bodyPr>
          <a:lstStyle/>
          <a:p>
            <a:pPr algn="r"/>
            <a:r>
              <a:rPr lang="en-US" sz="2400" dirty="0">
                <a:latin typeface="Montserrat Light" pitchFamily="2" charset="77"/>
              </a:rPr>
              <a:t>Drawings by Jen Nguyen</a:t>
            </a:r>
          </a:p>
        </p:txBody>
      </p:sp>
      <p:sp>
        <p:nvSpPr>
          <p:cNvPr id="46" name="TextBox 45">
            <a:extLst>
              <a:ext uri="{FF2B5EF4-FFF2-40B4-BE49-F238E27FC236}">
                <a16:creationId xmlns:a16="http://schemas.microsoft.com/office/drawing/2014/main" id="{CDD04AC0-E56B-5C4A-BCB5-0DE25639804F}"/>
              </a:ext>
            </a:extLst>
          </p:cNvPr>
          <p:cNvSpPr txBox="1"/>
          <p:nvPr/>
        </p:nvSpPr>
        <p:spPr>
          <a:xfrm>
            <a:off x="1154182" y="10181502"/>
            <a:ext cx="1963999" cy="1077218"/>
          </a:xfrm>
          <a:prstGeom prst="rect">
            <a:avLst/>
          </a:prstGeom>
          <a:noFill/>
        </p:spPr>
        <p:txBody>
          <a:bodyPr wrap="none" rtlCol="0">
            <a:spAutoFit/>
          </a:bodyPr>
          <a:lstStyle/>
          <a:p>
            <a:pPr algn="ctr"/>
            <a:r>
              <a:rPr lang="en-US" sz="3200" dirty="0">
                <a:solidFill>
                  <a:schemeClr val="tx2"/>
                </a:solidFill>
                <a:latin typeface="Montserrat" pitchFamily="2" charset="77"/>
              </a:rPr>
              <a:t>Network</a:t>
            </a:r>
          </a:p>
          <a:p>
            <a:pPr algn="ctr"/>
            <a:r>
              <a:rPr lang="en-US" sz="3200" dirty="0">
                <a:solidFill>
                  <a:schemeClr val="tx2"/>
                </a:solidFill>
                <a:latin typeface="Montserrat" pitchFamily="2" charset="77"/>
              </a:rPr>
              <a:t>Size</a:t>
            </a:r>
          </a:p>
        </p:txBody>
      </p:sp>
      <p:cxnSp>
        <p:nvCxnSpPr>
          <p:cNvPr id="58" name="Straight Arrow Connector 57">
            <a:extLst>
              <a:ext uri="{FF2B5EF4-FFF2-40B4-BE49-F238E27FC236}">
                <a16:creationId xmlns:a16="http://schemas.microsoft.com/office/drawing/2014/main" id="{A12DE142-B03A-DF4B-B418-9E632595BE90}"/>
              </a:ext>
            </a:extLst>
          </p:cNvPr>
          <p:cNvCxnSpPr/>
          <p:nvPr/>
        </p:nvCxnSpPr>
        <p:spPr>
          <a:xfrm flipH="1">
            <a:off x="3624627" y="10687050"/>
            <a:ext cx="16401423"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829DE69-ECDF-2C41-BF0E-F0ACDB22AD10}"/>
              </a:ext>
            </a:extLst>
          </p:cNvPr>
          <p:cNvSpPr txBox="1"/>
          <p:nvPr/>
        </p:nvSpPr>
        <p:spPr>
          <a:xfrm>
            <a:off x="4944142" y="9911112"/>
            <a:ext cx="2190023" cy="584775"/>
          </a:xfrm>
          <a:prstGeom prst="rect">
            <a:avLst/>
          </a:prstGeom>
          <a:noFill/>
        </p:spPr>
        <p:txBody>
          <a:bodyPr wrap="none" rtlCol="0">
            <a:spAutoFit/>
          </a:bodyPr>
          <a:lstStyle/>
          <a:p>
            <a:r>
              <a:rPr lang="en-US" sz="3200" dirty="0">
                <a:solidFill>
                  <a:schemeClr val="tx2"/>
                </a:solidFill>
                <a:latin typeface="Montserrat Light" pitchFamily="2" charset="77"/>
              </a:rPr>
              <a:t>100-1000x</a:t>
            </a:r>
            <a:endParaRPr lang="en-US" dirty="0">
              <a:solidFill>
                <a:schemeClr val="tx2"/>
              </a:solidFill>
              <a:latin typeface="Montserrat Light" pitchFamily="2" charset="77"/>
            </a:endParaRPr>
          </a:p>
        </p:txBody>
      </p:sp>
      <p:sp>
        <p:nvSpPr>
          <p:cNvPr id="60" name="TextBox 59">
            <a:extLst>
              <a:ext uri="{FF2B5EF4-FFF2-40B4-BE49-F238E27FC236}">
                <a16:creationId xmlns:a16="http://schemas.microsoft.com/office/drawing/2014/main" id="{F927EFD3-BF9E-4B4E-BD38-8A1E285A9F01}"/>
              </a:ext>
            </a:extLst>
          </p:cNvPr>
          <p:cNvSpPr txBox="1"/>
          <p:nvPr/>
        </p:nvSpPr>
        <p:spPr>
          <a:xfrm>
            <a:off x="10452452" y="9904363"/>
            <a:ext cx="1736373" cy="584775"/>
          </a:xfrm>
          <a:prstGeom prst="rect">
            <a:avLst/>
          </a:prstGeom>
          <a:noFill/>
        </p:spPr>
        <p:txBody>
          <a:bodyPr wrap="none" rtlCol="0">
            <a:spAutoFit/>
          </a:bodyPr>
          <a:lstStyle/>
          <a:p>
            <a:r>
              <a:rPr lang="en-US" sz="3200" dirty="0">
                <a:solidFill>
                  <a:schemeClr val="tx2"/>
                </a:solidFill>
                <a:latin typeface="Montserrat Light" pitchFamily="2" charset="77"/>
              </a:rPr>
              <a:t>50-100x</a:t>
            </a:r>
            <a:endParaRPr lang="en-US" dirty="0">
              <a:solidFill>
                <a:schemeClr val="tx2"/>
              </a:solidFill>
              <a:latin typeface="Montserrat Light" pitchFamily="2" charset="77"/>
            </a:endParaRPr>
          </a:p>
        </p:txBody>
      </p:sp>
      <p:sp>
        <p:nvSpPr>
          <p:cNvPr id="61" name="TextBox 60">
            <a:extLst>
              <a:ext uri="{FF2B5EF4-FFF2-40B4-BE49-F238E27FC236}">
                <a16:creationId xmlns:a16="http://schemas.microsoft.com/office/drawing/2014/main" id="{81692357-28F9-BD40-9241-E3C5315ABCF9}"/>
              </a:ext>
            </a:extLst>
          </p:cNvPr>
          <p:cNvSpPr txBox="1"/>
          <p:nvPr/>
        </p:nvSpPr>
        <p:spPr>
          <a:xfrm>
            <a:off x="16156539" y="9911113"/>
            <a:ext cx="928459" cy="584775"/>
          </a:xfrm>
          <a:prstGeom prst="rect">
            <a:avLst/>
          </a:prstGeom>
          <a:noFill/>
        </p:spPr>
        <p:txBody>
          <a:bodyPr wrap="none" rtlCol="0">
            <a:spAutoFit/>
          </a:bodyPr>
          <a:lstStyle/>
          <a:p>
            <a:r>
              <a:rPr lang="en-US" sz="3200" dirty="0">
                <a:solidFill>
                  <a:schemeClr val="tx2"/>
                </a:solidFill>
                <a:latin typeface="Montserrat Light" pitchFamily="2" charset="77"/>
              </a:rPr>
              <a:t>1-5x</a:t>
            </a:r>
            <a:endParaRPr lang="en-US" dirty="0">
              <a:solidFill>
                <a:schemeClr val="tx2"/>
              </a:solidFill>
              <a:latin typeface="Montserrat Light" pitchFamily="2" charset="77"/>
            </a:endParaRPr>
          </a:p>
        </p:txBody>
      </p:sp>
    </p:spTree>
    <p:extLst>
      <p:ext uri="{BB962C8B-B14F-4D97-AF65-F5344CB8AC3E}">
        <p14:creationId xmlns:p14="http://schemas.microsoft.com/office/powerpoint/2010/main" val="3541825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9C6622-6635-514E-B645-FAF8DB546DAC}"/>
              </a:ext>
            </a:extLst>
          </p:cNvPr>
          <p:cNvSpPr/>
          <p:nvPr/>
        </p:nvSpPr>
        <p:spPr>
          <a:xfrm rot="10800000" flipV="1">
            <a:off x="-6" y="0"/>
            <a:ext cx="24377653" cy="10083800"/>
          </a:xfrm>
          <a:prstGeom prst="rect">
            <a:avLst/>
          </a:prstGeom>
          <a:gradFill>
            <a:gsLst>
              <a:gs pos="0">
                <a:schemeClr val="accent1">
                  <a:alpha val="80000"/>
                </a:schemeClr>
              </a:gs>
              <a:gs pos="71000">
                <a:schemeClr val="accent3">
                  <a:alpha val="8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78F3F93-46A6-F84E-B73E-A21B96CA4D18}"/>
              </a:ext>
            </a:extLst>
          </p:cNvPr>
          <p:cNvGrpSpPr/>
          <p:nvPr/>
        </p:nvGrpSpPr>
        <p:grpSpPr>
          <a:xfrm>
            <a:off x="2242825" y="3210015"/>
            <a:ext cx="16426175" cy="4931442"/>
            <a:chOff x="2242825" y="5496175"/>
            <a:chExt cx="16426175" cy="3677383"/>
          </a:xfrm>
        </p:grpSpPr>
        <p:sp>
          <p:nvSpPr>
            <p:cNvPr id="7" name="TextBox 6">
              <a:extLst>
                <a:ext uri="{FF2B5EF4-FFF2-40B4-BE49-F238E27FC236}">
                  <a16:creationId xmlns:a16="http://schemas.microsoft.com/office/drawing/2014/main" id="{BE20ADD7-28F9-C94B-AB1E-D383B9DF9AC2}"/>
                </a:ext>
              </a:extLst>
            </p:cNvPr>
            <p:cNvSpPr txBox="1"/>
            <p:nvPr/>
          </p:nvSpPr>
          <p:spPr>
            <a:xfrm>
              <a:off x="2456825" y="8469681"/>
              <a:ext cx="15624697" cy="703877"/>
            </a:xfrm>
            <a:prstGeom prst="rect">
              <a:avLst/>
            </a:prstGeom>
            <a:noFill/>
          </p:spPr>
          <p:txBody>
            <a:bodyPr wrap="square" rtlCol="0">
              <a:spAutoFit/>
            </a:bodyPr>
            <a:lstStyle/>
            <a:p>
              <a:pPr>
                <a:lnSpc>
                  <a:spcPct val="120000"/>
                </a:lnSpc>
              </a:pPr>
              <a:r>
                <a:rPr lang="en-US" sz="2400" spc="600" dirty="0">
                  <a:solidFill>
                    <a:schemeClr val="bg2"/>
                  </a:solidFill>
                  <a:latin typeface="Montserrat Medium" pitchFamily="2" charset="77"/>
                  <a:ea typeface="Roboto Medium" panose="02000000000000000000" pitchFamily="2" charset="0"/>
                  <a:cs typeface="Poppins" pitchFamily="2" charset="77"/>
                </a:rPr>
                <a:t>EMILY SNYDER</a:t>
              </a:r>
            </a:p>
            <a:p>
              <a:pPr>
                <a:lnSpc>
                  <a:spcPct val="120000"/>
                </a:lnSpc>
              </a:pPr>
              <a:r>
                <a:rPr lang="en-US" sz="2400" spc="600" dirty="0">
                  <a:solidFill>
                    <a:schemeClr val="bg2"/>
                  </a:solidFill>
                  <a:latin typeface="Montserrat Medium" pitchFamily="2" charset="77"/>
                  <a:ea typeface="Roboto Medium" panose="02000000000000000000" pitchFamily="2" charset="0"/>
                  <a:cs typeface="Poppins" pitchFamily="2" charset="77"/>
                </a:rPr>
                <a:t>The Changing Paradigm of Air Pollution Monitoring, ES&amp;T, 2013</a:t>
              </a:r>
            </a:p>
          </p:txBody>
        </p:sp>
        <p:sp>
          <p:nvSpPr>
            <p:cNvPr id="8" name="TextBox 7">
              <a:extLst>
                <a:ext uri="{FF2B5EF4-FFF2-40B4-BE49-F238E27FC236}">
                  <a16:creationId xmlns:a16="http://schemas.microsoft.com/office/drawing/2014/main" id="{104ABE97-3DAF-7849-93E9-0107503CE8CF}"/>
                </a:ext>
              </a:extLst>
            </p:cNvPr>
            <p:cNvSpPr txBox="1"/>
            <p:nvPr/>
          </p:nvSpPr>
          <p:spPr>
            <a:xfrm>
              <a:off x="2242825" y="5496175"/>
              <a:ext cx="16426175" cy="2482766"/>
            </a:xfrm>
            <a:prstGeom prst="rect">
              <a:avLst/>
            </a:prstGeom>
            <a:noFill/>
          </p:spPr>
          <p:txBody>
            <a:bodyPr wrap="square" rtlCol="0">
              <a:spAutoFit/>
            </a:bodyPr>
            <a:lstStyle/>
            <a:p>
              <a:pPr>
                <a:lnSpc>
                  <a:spcPct val="120000"/>
                </a:lnSpc>
              </a:pPr>
              <a:r>
                <a:rPr lang="en-US" sz="6000" dirty="0">
                  <a:solidFill>
                    <a:schemeClr val="bg2"/>
                  </a:solidFill>
                  <a:latin typeface="Montserrat Medium" pitchFamily="2" charset="77"/>
                  <a:ea typeface="Lato" panose="020F0502020204030203" pitchFamily="34" charset="0"/>
                  <a:cs typeface="Lato" panose="020F0502020204030203" pitchFamily="34" charset="0"/>
                </a:rPr>
                <a:t>“…data of poor or unknown quality is less useful than no data since it can lead to wrong decisions.”</a:t>
              </a:r>
            </a:p>
          </p:txBody>
        </p:sp>
      </p:grpSp>
      <p:sp>
        <p:nvSpPr>
          <p:cNvPr id="10" name="TextBox 9">
            <a:extLst>
              <a:ext uri="{FF2B5EF4-FFF2-40B4-BE49-F238E27FC236}">
                <a16:creationId xmlns:a16="http://schemas.microsoft.com/office/drawing/2014/main" id="{E05BEBB4-2748-9D42-97C1-9D1A975FD30A}"/>
              </a:ext>
            </a:extLst>
          </p:cNvPr>
          <p:cNvSpPr txBox="1"/>
          <p:nvPr/>
        </p:nvSpPr>
        <p:spPr>
          <a:xfrm>
            <a:off x="2101841" y="11346916"/>
            <a:ext cx="20173960" cy="588046"/>
          </a:xfrm>
          <a:prstGeom prst="rect">
            <a:avLst/>
          </a:prstGeom>
          <a:noFill/>
        </p:spPr>
        <p:txBody>
          <a:bodyPr wrap="square" rtlCol="0">
            <a:spAutoFit/>
          </a:bodyPr>
          <a:lstStyle/>
          <a:p>
            <a:pPr>
              <a:lnSpc>
                <a:spcPts val="4080"/>
              </a:lnSpc>
            </a:pPr>
            <a:r>
              <a:rPr lang="en-US" sz="3200" dirty="0">
                <a:solidFill>
                  <a:schemeClr val="tx2"/>
                </a:solidFill>
                <a:latin typeface="Montserrat" pitchFamily="2" charset="77"/>
                <a:ea typeface="Lato Light" panose="020F0502020204030203" pitchFamily="34" charset="0"/>
                <a:cs typeface="Lato Light" panose="020F0502020204030203" pitchFamily="34" charset="0"/>
              </a:rPr>
              <a:t>To ensure the data we collect is impactful, we must understand sensor strengths and limitations.</a:t>
            </a:r>
          </a:p>
        </p:txBody>
      </p:sp>
    </p:spTree>
    <p:extLst>
      <p:ext uri="{BB962C8B-B14F-4D97-AF65-F5344CB8AC3E}">
        <p14:creationId xmlns:p14="http://schemas.microsoft.com/office/powerpoint/2010/main" val="3261674423"/>
      </p:ext>
    </p:extLst>
  </p:cSld>
  <p:clrMapOvr>
    <a:masterClrMapping/>
  </p:clrMapOvr>
</p:sld>
</file>

<file path=ppt/theme/theme1.xml><?xml version="1.0" encoding="utf-8"?>
<a:theme xmlns:a="http://schemas.openxmlformats.org/drawingml/2006/main" name="purples">
  <a:themeElements>
    <a:clrScheme name="TSQ - Element Light">
      <a:dk1>
        <a:srgbClr val="737572"/>
      </a:dk1>
      <a:lt1>
        <a:srgbClr val="FFFFFF"/>
      </a:lt1>
      <a:dk2>
        <a:srgbClr val="363E48"/>
      </a:dk2>
      <a:lt2>
        <a:srgbClr val="FFFFFF"/>
      </a:lt2>
      <a:accent1>
        <a:srgbClr val="3F85FC"/>
      </a:accent1>
      <a:accent2>
        <a:srgbClr val="796BE8"/>
      </a:accent2>
      <a:accent3>
        <a:srgbClr val="663BB2"/>
      </a:accent3>
      <a:accent4>
        <a:srgbClr val="3F85FC"/>
      </a:accent4>
      <a:accent5>
        <a:srgbClr val="796BE8"/>
      </a:accent5>
      <a:accent6>
        <a:srgbClr val="663BB2"/>
      </a:accent6>
      <a:hlink>
        <a:srgbClr val="1E9272"/>
      </a:hlink>
      <a:folHlink>
        <a:srgbClr val="AC262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rples" id="{C1153D74-3292-7F46-9701-0ECA0681E946}" vid="{80210EF9-C95B-5D41-8682-6E8B217E39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purples</Template>
  <TotalTime>13900</TotalTime>
  <Words>2900</Words>
  <Application>Microsoft Macintosh PowerPoint</Application>
  <PresentationFormat>Custom</PresentationFormat>
  <Paragraphs>300</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Cambria Math</vt:lpstr>
      <vt:lpstr>Montserrat</vt:lpstr>
      <vt:lpstr>Montserrat Light</vt:lpstr>
      <vt:lpstr>Montserrat Medium</vt:lpstr>
      <vt:lpstr>Roboto</vt:lpstr>
      <vt:lpstr>purples</vt:lpstr>
      <vt:lpstr>Inferring aerosol sources using multi-pollutant,  low-cost air quality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Henry Hagan</dc:creator>
  <cp:lastModifiedBy>David Henry Hagan</cp:lastModifiedBy>
  <cp:revision>878</cp:revision>
  <dcterms:created xsi:type="dcterms:W3CDTF">2019-09-26T20:07:01Z</dcterms:created>
  <dcterms:modified xsi:type="dcterms:W3CDTF">2019-12-05T15:36:16Z</dcterms:modified>
</cp:coreProperties>
</file>