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4" r:id="rId1"/>
  </p:sldMasterIdLst>
  <p:notesMasterIdLst>
    <p:notesMasterId r:id="rId20"/>
  </p:notesMasterIdLst>
  <p:sldIdLst>
    <p:sldId id="486" r:id="rId2"/>
    <p:sldId id="400" r:id="rId3"/>
    <p:sldId id="539" r:id="rId4"/>
    <p:sldId id="407" r:id="rId5"/>
    <p:sldId id="540" r:id="rId6"/>
    <p:sldId id="541" r:id="rId7"/>
    <p:sldId id="411" r:id="rId8"/>
    <p:sldId id="543" r:id="rId9"/>
    <p:sldId id="414" r:id="rId10"/>
    <p:sldId id="544" r:id="rId11"/>
    <p:sldId id="546" r:id="rId12"/>
    <p:sldId id="547" r:id="rId13"/>
    <p:sldId id="548" r:id="rId14"/>
    <p:sldId id="550" r:id="rId15"/>
    <p:sldId id="389" r:id="rId16"/>
    <p:sldId id="378" r:id="rId17"/>
    <p:sldId id="549" r:id="rId18"/>
    <p:sldId id="545" r:id="rId19"/>
  </p:sldIdLst>
  <p:sldSz cx="12192000" cy="6858000"/>
  <p:notesSz cx="7010400" cy="92964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Cambria Math" panose="02040503050406030204" pitchFamily="18" charset="0"/>
      <p:regular r:id="rId29"/>
    </p:embeddedFont>
    <p:embeddedFont>
      <p:font typeface="ETH Light" panose="02000403040000020004" pitchFamily="2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8" userDrawn="1">
          <p15:clr>
            <a:srgbClr val="A4A3A4"/>
          </p15:clr>
        </p15:guide>
        <p15:guide id="3" orient="horz" pos="4065" userDrawn="1">
          <p15:clr>
            <a:srgbClr val="A4A3A4"/>
          </p15:clr>
        </p15:guide>
        <p15:guide id="4" pos="257" userDrawn="1">
          <p15:clr>
            <a:srgbClr val="A4A3A4"/>
          </p15:clr>
        </p15:guide>
        <p15:guide id="5" pos="7469" userDrawn="1">
          <p15:clr>
            <a:srgbClr val="A4A3A4"/>
          </p15:clr>
        </p15:guide>
        <p15:guide id="7" orient="horz" pos="572" userDrawn="1">
          <p15:clr>
            <a:srgbClr val="A4A3A4"/>
          </p15:clr>
        </p15:guide>
        <p15:guide id="11" pos="483" userDrawn="1">
          <p15:clr>
            <a:srgbClr val="A4A3A4"/>
          </p15:clr>
        </p15:guide>
        <p15:guide id="13" pos="3840" userDrawn="1">
          <p15:clr>
            <a:srgbClr val="A4A3A4"/>
          </p15:clr>
        </p15:guide>
        <p15:guide id="14" orient="horz" pos="8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FF00"/>
    <a:srgbClr val="7ABC32"/>
    <a:srgbClr val="F5A10B"/>
    <a:srgbClr val="B8E08C"/>
    <a:srgbClr val="FF3399"/>
    <a:srgbClr val="0033CC"/>
    <a:srgbClr val="F01500"/>
    <a:srgbClr val="66FF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8" autoAdjust="0"/>
    <p:restoredTop sz="93585" autoAdjust="0"/>
  </p:normalViewPr>
  <p:slideViewPr>
    <p:cSldViewPr showGuides="1">
      <p:cViewPr varScale="1">
        <p:scale>
          <a:sx n="85" d="100"/>
          <a:sy n="85" d="100"/>
        </p:scale>
        <p:origin x="75" y="39"/>
      </p:cViewPr>
      <p:guideLst>
        <p:guide orient="horz" pos="308"/>
        <p:guide orient="horz" pos="4065"/>
        <p:guide pos="257"/>
        <p:guide pos="7469"/>
        <p:guide orient="horz" pos="572"/>
        <p:guide pos="483"/>
        <p:guide pos="3840"/>
        <p:guide orient="horz" pos="84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howGuides="1">
      <p:cViewPr varScale="1">
        <p:scale>
          <a:sx n="67" d="100"/>
          <a:sy n="67" d="100"/>
        </p:scale>
        <p:origin x="-2796" y="-96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187145E-7890-452A-802A-EAA976B2E09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28273D8-3D79-43EF-A866-2395EA4E6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55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 baseline="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 baseline="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 baseline="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 baseline="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 baseline="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273D8-3D79-43EF-A866-2395EA4E624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623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273D8-3D79-43EF-A866-2395EA4E62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69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729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602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9314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407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4242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04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5758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300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408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895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831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660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11568608" y="6551766"/>
            <a:ext cx="3513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61E3527-89FD-4C58-8C6A-DFAF6F6D9077}" type="slidenum">
              <a:rPr lang="en-US" sz="11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‹#›</a:t>
            </a:fld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996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aiomfac.lab.mcgill.c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iomfac.lab.mcgill.ca/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.png"/><Relationship Id="rId4" Type="http://schemas.openxmlformats.org/officeDocument/2006/relationships/hyperlink" Target="mailto:andreas.zuend@mcgill.ca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sv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png"/><Relationship Id="rId10" Type="http://schemas.openxmlformats.org/officeDocument/2006/relationships/image" Target="../media/image24.emf"/><Relationship Id="rId4" Type="http://schemas.openxmlformats.org/officeDocument/2006/relationships/image" Target="../media/image18.emf"/><Relationship Id="rId9" Type="http://schemas.openxmlformats.org/officeDocument/2006/relationships/image" Target="../media/image23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951AA89-0FB3-47E1-A505-01C0C4A1BDC1}"/>
              </a:ext>
            </a:extLst>
          </p:cNvPr>
          <p:cNvSpPr/>
          <p:nvPr/>
        </p:nvSpPr>
        <p:spPr>
          <a:xfrm>
            <a:off x="10272464" y="6349092"/>
            <a:ext cx="1911820" cy="499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29D2C5-214F-42AA-8A27-E99EBD2C42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036"/>
          <a:stretch/>
        </p:blipFill>
        <p:spPr>
          <a:xfrm>
            <a:off x="0" y="0"/>
            <a:ext cx="12186383" cy="568863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B563254-1D7E-418B-86B9-8225FCA7452D}"/>
              </a:ext>
            </a:extLst>
          </p:cNvPr>
          <p:cNvSpPr/>
          <p:nvPr/>
        </p:nvSpPr>
        <p:spPr>
          <a:xfrm>
            <a:off x="0" y="5601272"/>
            <a:ext cx="12192000" cy="9681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/>
          <p:cNvSpPr txBox="1"/>
          <p:nvPr/>
        </p:nvSpPr>
        <p:spPr>
          <a:xfrm>
            <a:off x="1020630" y="2157012"/>
            <a:ext cx="10229248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ETH Light" panose="02000403040000020004" pitchFamily="2" charset="0"/>
              </a:rPr>
              <a:t>Andreas Zuend</a:t>
            </a:r>
            <a:r>
              <a:rPr lang="en-US" sz="2400" baseline="30000" dirty="0">
                <a:solidFill>
                  <a:schemeClr val="bg2">
                    <a:lumMod val="10000"/>
                  </a:schemeClr>
                </a:solidFill>
                <a:latin typeface="ETH Light" panose="02000403040000020004" pitchFamily="2" charset="0"/>
              </a:rPr>
              <a:t>1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ETH Light" panose="02000403040000020004" pitchFamily="2" charset="0"/>
              </a:rPr>
              <a:t>, Natalie Gervasi</a:t>
            </a:r>
            <a:r>
              <a:rPr lang="en-US" sz="2400" baseline="30000" dirty="0">
                <a:solidFill>
                  <a:schemeClr val="bg2">
                    <a:lumMod val="10000"/>
                  </a:schemeClr>
                </a:solidFill>
                <a:latin typeface="ETH Light" panose="02000403040000020004" pitchFamily="2" charset="0"/>
              </a:rPr>
              <a:t>1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ETH Light" panose="02000403040000020004" pitchFamily="2" charset="0"/>
              </a:rPr>
              <a:t>, &amp; David Topping</a:t>
            </a:r>
            <a:r>
              <a:rPr lang="en-US" sz="2400" baseline="30000" dirty="0">
                <a:solidFill>
                  <a:schemeClr val="bg2">
                    <a:lumMod val="10000"/>
                  </a:schemeClr>
                </a:solidFill>
                <a:latin typeface="ETH Light" panose="02000403040000020004" pitchFamily="2" charset="0"/>
              </a:rPr>
              <a:t>2</a:t>
            </a:r>
            <a:br>
              <a:rPr lang="en-US" sz="2400" dirty="0">
                <a:solidFill>
                  <a:schemeClr val="bg2">
                    <a:lumMod val="10000"/>
                  </a:schemeClr>
                </a:solidFill>
                <a:latin typeface="ETH Light" panose="02000403040000020004" pitchFamily="2" charset="0"/>
              </a:rPr>
            </a:br>
            <a:r>
              <a:rPr lang="en-US" sz="600" dirty="0">
                <a:solidFill>
                  <a:schemeClr val="bg2">
                    <a:lumMod val="10000"/>
                  </a:schemeClr>
                </a:solidFill>
                <a:latin typeface="ETH Light" panose="02000403040000020004" pitchFamily="2" charset="0"/>
              </a:rPr>
              <a:t> </a:t>
            </a:r>
            <a:br>
              <a:rPr lang="en-US" sz="36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baseline="30000" dirty="0">
                <a:solidFill>
                  <a:schemeClr val="bg2">
                    <a:lumMod val="10000"/>
                  </a:schemeClr>
                </a:solidFill>
                <a:latin typeface="ETH Light" panose="0200040304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GB" dirty="0">
                <a:solidFill>
                  <a:schemeClr val="bg2">
                    <a:lumMod val="10000"/>
                  </a:schemeClr>
                </a:solidFill>
                <a:latin typeface="ETH Light" panose="0200040304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Department of Atmospheric and Oceanic Sciences, McGill University, QC, Canada</a:t>
            </a:r>
            <a:br>
              <a:rPr lang="en-GB" dirty="0">
                <a:solidFill>
                  <a:schemeClr val="bg2">
                    <a:lumMod val="10000"/>
                  </a:schemeClr>
                </a:solidFill>
                <a:latin typeface="ETH Light" panose="02000403040000020004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baseline="30000" dirty="0">
                <a:solidFill>
                  <a:schemeClr val="bg2">
                    <a:lumMod val="10000"/>
                  </a:schemeClr>
                </a:solidFill>
                <a:latin typeface="ETH Light" panose="0200040304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CA" dirty="0">
                <a:solidFill>
                  <a:schemeClr val="bg2">
                    <a:lumMod val="10000"/>
                  </a:schemeClr>
                </a:solidFill>
                <a:latin typeface="ETH Light" panose="0200040304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School of Earth, Atmospheric and Environmental Science, University of Manchester, Manchester, U.K.</a:t>
            </a:r>
            <a:endParaRPr lang="en-GB" sz="1600" dirty="0">
              <a:solidFill>
                <a:schemeClr val="bg2">
                  <a:lumMod val="10000"/>
                </a:schemeClr>
              </a:solidFill>
              <a:latin typeface="ETH Light" panose="02000403040000020004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6763" y="360424"/>
            <a:ext cx="11017869" cy="1282018"/>
          </a:xfrm>
          <a:prstGeom prst="rect">
            <a:avLst/>
          </a:prstGeom>
          <a:solidFill>
            <a:srgbClr val="FFFFFF">
              <a:alpha val="60000"/>
            </a:srgb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CA" sz="3600" b="1" dirty="0">
                <a:latin typeface="ETH Light" pitchFamily="2" charset="0"/>
              </a:rPr>
              <a:t>A predictive group-contribution model for the viscosity of aqueous organic aerosol</a:t>
            </a:r>
            <a:endParaRPr lang="en-US" sz="3600" b="1" dirty="0">
              <a:latin typeface="ETH Light" pitchFamily="2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5881099"/>
            <a:ext cx="2665290" cy="71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631D10-E340-4693-9463-86B7FB317A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061" y="5638714"/>
            <a:ext cx="1151420" cy="5757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94C13E-FB35-4200-BEFE-B1C7CC41C922}"/>
              </a:ext>
            </a:extLst>
          </p:cNvPr>
          <p:cNvSpPr txBox="1"/>
          <p:nvPr/>
        </p:nvSpPr>
        <p:spPr>
          <a:xfrm>
            <a:off x="3971764" y="5805264"/>
            <a:ext cx="4248472" cy="811367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CA" sz="2400" dirty="0"/>
              <a:t>International Aerosol Modeling Algorithms Conference 2019</a:t>
            </a:r>
          </a:p>
        </p:txBody>
      </p:sp>
      <p:pic>
        <p:nvPicPr>
          <p:cNvPr id="14" name="Picture 2" descr="Fonds Nature et technologies">
            <a:extLst>
              <a:ext uri="{FF2B5EF4-FFF2-40B4-BE49-F238E27FC236}">
                <a16:creationId xmlns:a16="http://schemas.microsoft.com/office/drawing/2014/main" id="{1FDBFFDC-3543-4FB9-91E8-3EC27FA0A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187" y="6309320"/>
            <a:ext cx="1244521" cy="42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811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7988" y="77551"/>
            <a:ext cx="11449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>
                <a:solidFill>
                  <a:srgbClr val="C00000"/>
                </a:solidFill>
                <a:latin typeface="ETH Light" pitchFamily="2" charset="0"/>
              </a:rPr>
              <a:t>Estimating </a:t>
            </a:r>
            <a:r>
              <a:rPr lang="en-CA" sz="3200" i="1" dirty="0">
                <a:solidFill>
                  <a:srgbClr val="C00000"/>
                </a:solidFill>
                <a:latin typeface="ETH Light" pitchFamily="2" charset="0"/>
              </a:rPr>
              <a:t>T</a:t>
            </a:r>
            <a:r>
              <a:rPr lang="en-CA" sz="3200" dirty="0">
                <a:solidFill>
                  <a:srgbClr val="C00000"/>
                </a:solidFill>
                <a:latin typeface="ETH Light" pitchFamily="2" charset="0"/>
              </a:rPr>
              <a:t>-dependent pure-component viscosity (2)</a:t>
            </a:r>
            <a:endParaRPr lang="en-US" sz="3200" dirty="0">
              <a:solidFill>
                <a:srgbClr val="C00000"/>
              </a:solidFill>
              <a:latin typeface="ETH Light" pitchFamily="2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A0FFB1B-0C9D-4260-9392-CCB69D2EC14E}"/>
              </a:ext>
            </a:extLst>
          </p:cNvPr>
          <p:cNvSpPr txBox="1">
            <a:spLocks/>
          </p:cNvSpPr>
          <p:nvPr/>
        </p:nvSpPr>
        <p:spPr>
          <a:xfrm>
            <a:off x="537062" y="908050"/>
            <a:ext cx="11319975" cy="55452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spcBef>
                <a:spcPts val="1200"/>
              </a:spcBef>
              <a:buAutoNum type="arabicParenR" startAt="4"/>
            </a:pPr>
            <a:r>
              <a:rPr lang="en-CA" sz="2000" dirty="0">
                <a:latin typeface="+mj-lt"/>
                <a:ea typeface="Malgun Gothic" panose="020B0503020000020004" pitchFamily="34" charset="-127"/>
              </a:rPr>
              <a:t>Estimation using </a:t>
            </a:r>
            <a:r>
              <a:rPr lang="en-CA" sz="2000" b="1" dirty="0">
                <a:latin typeface="+mj-lt"/>
                <a:ea typeface="Malgun Gothic" panose="020B0503020000020004" pitchFamily="34" charset="-127"/>
              </a:rPr>
              <a:t>glass transition temperature prediction </a:t>
            </a:r>
            <a:r>
              <a:rPr lang="en-CA" sz="2000" dirty="0">
                <a:latin typeface="+mj-lt"/>
                <a:ea typeface="Malgun Gothic" panose="020B0503020000020004" pitchFamily="34" charset="-127"/>
              </a:rPr>
              <a:t>by DeRieux et al. (2018), Angell (1991):</a:t>
            </a:r>
          </a:p>
          <a:p>
            <a:pPr lvl="1" algn="l"/>
            <a:endParaRPr lang="en-CA" dirty="0">
              <a:solidFill>
                <a:schemeClr val="accent5">
                  <a:lumMod val="75000"/>
                </a:schemeClr>
              </a:solidFill>
              <a:latin typeface="+mj-lt"/>
              <a:ea typeface="Malgun Gothic" panose="020B0503020000020004" pitchFamily="34" charset="-127"/>
            </a:endParaRPr>
          </a:p>
          <a:p>
            <a:pPr lvl="1" algn="l"/>
            <a:r>
              <a:rPr lang="en-CA" dirty="0">
                <a:solidFill>
                  <a:schemeClr val="accent5">
                    <a:lumMod val="75000"/>
                  </a:schemeClr>
                </a:solidFill>
                <a:latin typeface="+mj-lt"/>
                <a:ea typeface="Malgun Gothic" panose="020B0503020000020004" pitchFamily="34" charset="-127"/>
              </a:rPr>
              <a:t>			</a:t>
            </a:r>
            <a:r>
              <a:rPr lang="en-CA" dirty="0">
                <a:latin typeface="+mj-lt"/>
                <a:ea typeface="Malgun Gothic" panose="020B0503020000020004" pitchFamily="34" charset="-127"/>
              </a:rPr>
              <a:t>	</a:t>
            </a:r>
          </a:p>
          <a:p>
            <a:pPr lvl="1" algn="l">
              <a:tabLst>
                <a:tab pos="3409950" algn="l"/>
              </a:tabLst>
            </a:pPr>
            <a:r>
              <a:rPr lang="en-CA" dirty="0">
                <a:latin typeface="+mj-lt"/>
                <a:ea typeface="Malgun Gothic" panose="020B0503020000020004" pitchFamily="34" charset="-127"/>
              </a:rPr>
              <a:t>	</a:t>
            </a:r>
            <a:br>
              <a:rPr lang="en-CA" dirty="0">
                <a:latin typeface="+mj-lt"/>
                <a:ea typeface="Malgun Gothic" panose="020B0503020000020004" pitchFamily="34" charset="-127"/>
              </a:rPr>
            </a:br>
            <a:endParaRPr lang="en-CA" dirty="0">
              <a:latin typeface="+mj-lt"/>
              <a:ea typeface="Malgun Gothic" panose="020B0503020000020004" pitchFamily="34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5EF5BB-3989-4DA3-B2C3-E35EE6ED0AC7}"/>
              </a:ext>
            </a:extLst>
          </p:cNvPr>
          <p:cNvSpPr txBox="1"/>
          <p:nvPr/>
        </p:nvSpPr>
        <p:spPr>
          <a:xfrm>
            <a:off x="8616280" y="6399414"/>
            <a:ext cx="2424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dirty="0"/>
              <a:t>[</a:t>
            </a:r>
            <a:r>
              <a:rPr lang="en-CA" sz="1600" dirty="0" err="1"/>
              <a:t>DeRieux</a:t>
            </a:r>
            <a:r>
              <a:rPr lang="en-CA" sz="1600" dirty="0"/>
              <a:t> et al., 2018]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E94542-6DFF-4AE5-B471-7709DDF12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466" y="2176736"/>
            <a:ext cx="7089356" cy="9935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F130B1-E3DF-4949-BC21-C45533118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63" y="1472870"/>
            <a:ext cx="11112778" cy="51575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A43061F-811F-4A6E-B8E6-C368FDA1140B}"/>
              </a:ext>
            </a:extLst>
          </p:cNvPr>
          <p:cNvSpPr/>
          <p:nvPr/>
        </p:nvSpPr>
        <p:spPr>
          <a:xfrm>
            <a:off x="5236160" y="2219334"/>
            <a:ext cx="4208390" cy="913575"/>
          </a:xfrm>
          <a:prstGeom prst="rect">
            <a:avLst/>
          </a:prstGeom>
          <a:noFill/>
          <a:ln w="19050">
            <a:solidFill>
              <a:srgbClr val="139D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6D49603-5CA4-48C4-A417-916894303910}"/>
                  </a:ext>
                </a:extLst>
              </p:cNvPr>
              <p:cNvSpPr/>
              <p:nvPr/>
            </p:nvSpPr>
            <p:spPr>
              <a:xfrm>
                <a:off x="766762" y="3645024"/>
                <a:ext cx="11090275" cy="22184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358775" algn="l"/>
                  </a:tabLst>
                </a:pPr>
                <a:r>
                  <a:rPr lang="en-CA" sz="2000" dirty="0">
                    <a:ea typeface="Malgun Gothic" panose="020B0503020000020004" pitchFamily="34" charset="-127"/>
                  </a:rPr>
                  <a:t>Fragility parameter </a:t>
                </a:r>
                <a:r>
                  <a:rPr lang="en-CA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CA" sz="2000" i="1" dirty="0">
                    <a:solidFill>
                      <a:srgbClr val="0033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 </a:t>
                </a:r>
                <a:r>
                  <a:rPr lang="en-CA" sz="2000" i="1" dirty="0">
                    <a:solidFill>
                      <a:srgbClr val="0033CC"/>
                    </a:solidFill>
                    <a:ea typeface="Malgun Gothic" panose="020B0503020000020004" pitchFamily="34" charset="-127"/>
                  </a:rPr>
                  <a:t>≈ </a:t>
                </a:r>
                <a:r>
                  <a:rPr lang="en-CA" sz="2000" dirty="0">
                    <a:solidFill>
                      <a:srgbClr val="0033CC"/>
                    </a:solidFill>
                    <a:ea typeface="Malgun Gothic" panose="020B0503020000020004" pitchFamily="34" charset="-127"/>
                  </a:rPr>
                  <a:t>5 to 30</a:t>
                </a:r>
                <a:r>
                  <a:rPr lang="en-CA" sz="2000" dirty="0">
                    <a:ea typeface="Malgun Gothic" panose="020B0503020000020004" pitchFamily="34" charset="-127"/>
                  </a:rPr>
                  <a:t>,  typically</a:t>
                </a:r>
                <a:r>
                  <a:rPr lang="en-CA" sz="2000" i="1" dirty="0">
                    <a:ea typeface="Malgun Gothic" panose="020B0503020000020004" pitchFamily="34" charset="-127"/>
                  </a:rPr>
                  <a:t>  </a:t>
                </a:r>
                <a:r>
                  <a:rPr lang="en-CA" sz="2000" i="1" dirty="0">
                    <a:solidFill>
                      <a:srgbClr val="0033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 </a:t>
                </a:r>
                <a:r>
                  <a:rPr lang="en-CA" sz="2000" i="1" dirty="0">
                    <a:solidFill>
                      <a:srgbClr val="0033CC"/>
                    </a:solidFill>
                    <a:ea typeface="Malgun Gothic" panose="020B0503020000020004" pitchFamily="34" charset="-127"/>
                  </a:rPr>
                  <a:t>≈ </a:t>
                </a:r>
                <a:r>
                  <a:rPr lang="en-CA" sz="2000" dirty="0">
                    <a:solidFill>
                      <a:srgbClr val="0033CC"/>
                    </a:solidFill>
                    <a:ea typeface="Malgun Gothic" panose="020B0503020000020004" pitchFamily="34" charset="-127"/>
                  </a:rPr>
                  <a:t>10  </a:t>
                </a:r>
                <a:r>
                  <a:rPr lang="en-CA" sz="2000" dirty="0">
                    <a:ea typeface="Malgun Gothic" panose="020B0503020000020004" pitchFamily="34" charset="-127"/>
                  </a:rPr>
                  <a:t>(for organics);</a:t>
                </a:r>
                <a:br>
                  <a:rPr lang="en-CA" sz="2000" dirty="0">
                    <a:ea typeface="Malgun Gothic" panose="020B0503020000020004" pitchFamily="34" charset="-127"/>
                  </a:rPr>
                </a:br>
                <a:br>
                  <a:rPr lang="en-CA" sz="2400" dirty="0">
                    <a:ea typeface="Malgun Gothic" panose="020B0503020000020004" pitchFamily="34" charset="-127"/>
                    <a:sym typeface="Wingdings" panose="05000000000000000000" pitchFamily="2" charset="2"/>
                  </a:rPr>
                </a:br>
                <a:r>
                  <a:rPr lang="en-CA" sz="2000" dirty="0">
                    <a:ea typeface="Malgun Gothic" panose="020B0503020000020004" pitchFamily="34" charset="-127"/>
                    <a:sym typeface="Wingdings" panose="05000000000000000000" pitchFamily="2" charset="2"/>
                  </a:rPr>
                  <a:t>  Advantage:  wide applicability to multifunctional compounds due to its simplicity (# C, H, O, …)</a:t>
                </a:r>
              </a:p>
              <a:p>
                <a:pPr marL="342900" indent="-342900">
                  <a:buFont typeface="Wingdings" panose="05000000000000000000" pitchFamily="2" charset="2"/>
                  <a:buChar char="à"/>
                  <a:tabLst>
                    <a:tab pos="358775" algn="l"/>
                  </a:tabLst>
                </a:pPr>
                <a:r>
                  <a:rPr lang="en-CA" sz="2000" dirty="0">
                    <a:ea typeface="Malgun Gothic" panose="020B0503020000020004" pitchFamily="34" charset="-127"/>
                    <a:sym typeface="Wingdings" panose="05000000000000000000" pitchFamily="2" charset="2"/>
                  </a:rPr>
                  <a:t>Issues: high uncertainty for certain compound classes (carboxylic acids &amp; others), largely due to 	scarcity of accurate, </a:t>
                </a:r>
                <a:r>
                  <a:rPr lang="en-CA" sz="2000" i="1" dirty="0">
                    <a:ea typeface="Malgun Gothic" panose="020B0503020000020004" pitchFamily="34" charset="-127"/>
                    <a:sym typeface="Wingdings" panose="05000000000000000000" pitchFamily="2" charset="2"/>
                  </a:rPr>
                  <a:t>T</a:t>
                </a:r>
                <a:r>
                  <a:rPr lang="en-CA" sz="2000" dirty="0">
                    <a:ea typeface="Malgun Gothic" panose="020B0503020000020004" pitchFamily="34" charset="-127"/>
                    <a:sym typeface="Wingdings" panose="05000000000000000000" pitchFamily="2" charset="2"/>
                  </a:rPr>
                  <a:t>-dependent experimental data for </a:t>
                </a:r>
                <a:r>
                  <a:rPr lang="en-CA" sz="2000" i="1" dirty="0" err="1">
                    <a:ea typeface="Malgun Gothic" panose="020B0503020000020004" pitchFamily="34" charset="-127"/>
                    <a:sym typeface="Wingdings" panose="05000000000000000000" pitchFamily="2" charset="2"/>
                  </a:rPr>
                  <a:t>T</a:t>
                </a:r>
                <a:r>
                  <a:rPr lang="en-CA" sz="2000" baseline="-25000" dirty="0" err="1">
                    <a:ea typeface="Malgun Gothic" panose="020B0503020000020004" pitchFamily="34" charset="-127"/>
                    <a:sym typeface="Wingdings" panose="05000000000000000000" pitchFamily="2" charset="2"/>
                  </a:rPr>
                  <a:t>g</a:t>
                </a:r>
                <a:r>
                  <a:rPr lang="en-CA" sz="2000" dirty="0">
                    <a:ea typeface="Malgun Gothic" panose="020B0503020000020004" pitchFamily="34" charset="-127"/>
                    <a:sym typeface="Wingdings" panose="05000000000000000000" pitchFamily="2" charset="2"/>
                  </a:rPr>
                  <a:t> 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/>
                      <m:sup>
                        <m:r>
                          <a:rPr lang="en-CA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CA" sz="2000" dirty="0">
                    <a:ea typeface="Malgun Gothic" panose="020B0503020000020004" pitchFamily="34" charset="-127"/>
                    <a:sym typeface="Wingdings" panose="05000000000000000000" pitchFamily="2" charset="2"/>
                  </a:rPr>
                  <a:t>, possible change in fragility </a:t>
                </a:r>
                <a:r>
                  <a:rPr lang="en-CA" sz="2000" i="1" dirty="0">
                    <a:ea typeface="Malgun Gothic" panose="020B0503020000020004" pitchFamily="34" charset="-127"/>
                    <a:sym typeface="Wingdings" panose="05000000000000000000" pitchFamily="2" charset="2"/>
                  </a:rPr>
                  <a:t>D.</a:t>
                </a:r>
                <a:br>
                  <a:rPr lang="en-CA" sz="2000" i="1" dirty="0">
                    <a:ea typeface="Malgun Gothic" panose="020B0503020000020004" pitchFamily="34" charset="-127"/>
                    <a:sym typeface="Wingdings" panose="05000000000000000000" pitchFamily="2" charset="2"/>
                  </a:rPr>
                </a:br>
                <a:r>
                  <a:rPr lang="en-CA" sz="1200" i="1" dirty="0">
                    <a:ea typeface="Malgun Gothic" panose="020B0503020000020004" pitchFamily="34" charset="-127"/>
                    <a:sym typeface="Wingdings" panose="05000000000000000000" pitchFamily="2" charset="2"/>
                  </a:rPr>
                  <a:t> </a:t>
                </a:r>
              </a:p>
              <a:p>
                <a:pPr marL="342900" indent="-342900">
                  <a:buFont typeface="Wingdings" panose="05000000000000000000" pitchFamily="2" charset="2"/>
                  <a:buChar char="à"/>
                  <a:tabLst>
                    <a:tab pos="358775" algn="l"/>
                  </a:tabLst>
                </a:pPr>
                <a:r>
                  <a:rPr lang="en-CA" sz="2000" i="1" dirty="0">
                    <a:solidFill>
                      <a:srgbClr val="008000"/>
                    </a:solidFill>
                    <a:ea typeface="Malgun Gothic" panose="020B0503020000020004" pitchFamily="34" charset="-127"/>
                    <a:sym typeface="Wingdings" panose="05000000000000000000" pitchFamily="2" charset="2"/>
                  </a:rPr>
                  <a:t>Current approach: </a:t>
                </a:r>
                <a:r>
                  <a:rPr lang="en-CA" sz="2000" dirty="0">
                    <a:solidFill>
                      <a:srgbClr val="008000"/>
                    </a:solidFill>
                    <a:ea typeface="Malgun Gothic" panose="020B0503020000020004" pitchFamily="34" charset="-127"/>
                    <a:sym typeface="Wingdings" panose="05000000000000000000" pitchFamily="2" charset="2"/>
                  </a:rPr>
                  <a:t>transition from </a:t>
                </a:r>
                <a:r>
                  <a:rPr lang="en-CA" sz="2000" i="1" dirty="0">
                    <a:solidFill>
                      <a:srgbClr val="008000"/>
                    </a:solidFill>
                    <a:ea typeface="Malgun Gothic" panose="020B0503020000020004" pitchFamily="34" charset="-127"/>
                    <a:sym typeface="Wingdings" panose="05000000000000000000" pitchFamily="2" charset="2"/>
                  </a:rPr>
                  <a:t>D</a:t>
                </a:r>
                <a:r>
                  <a:rPr lang="en-CA" sz="2000" i="1" dirty="0">
                    <a:solidFill>
                      <a:srgbClr val="008000"/>
                    </a:solidFill>
                    <a:ea typeface="Malgun Gothic" panose="020B0503020000020004" pitchFamily="34" charset="-127"/>
                  </a:rPr>
                  <a:t> </a:t>
                </a:r>
                <a:r>
                  <a:rPr lang="en-CA" sz="2000" dirty="0">
                    <a:solidFill>
                      <a:srgbClr val="008000"/>
                    </a:solidFill>
                    <a:ea typeface="Malgun Gothic" panose="020B0503020000020004" pitchFamily="34" charset="-127"/>
                  </a:rPr>
                  <a:t>≈ 10 for </a:t>
                </a:r>
                <a:r>
                  <a:rPr lang="en-CA" sz="2000" i="1" dirty="0">
                    <a:solidFill>
                      <a:srgbClr val="008000"/>
                    </a:solidFill>
                    <a:ea typeface="Malgun Gothic" panose="020B0503020000020004" pitchFamily="34" charset="-127"/>
                  </a:rPr>
                  <a:t>T</a:t>
                </a:r>
                <a:r>
                  <a:rPr lang="en-CA" sz="2000" dirty="0">
                    <a:solidFill>
                      <a:srgbClr val="008000"/>
                    </a:solidFill>
                    <a:ea typeface="Malgun Gothic" panose="020B0503020000020004" pitchFamily="34" charset="-127"/>
                  </a:rPr>
                  <a:t> &gt; </a:t>
                </a:r>
                <a:r>
                  <a:rPr lang="en-CA" sz="2000" i="1" dirty="0" err="1">
                    <a:solidFill>
                      <a:srgbClr val="008000"/>
                    </a:solidFill>
                    <a:ea typeface="Malgun Gothic" panose="020B0503020000020004" pitchFamily="34" charset="-127"/>
                  </a:rPr>
                  <a:t>T</a:t>
                </a:r>
                <a:r>
                  <a:rPr lang="en-CA" sz="2000" baseline="-25000" dirty="0" err="1">
                    <a:solidFill>
                      <a:srgbClr val="008000"/>
                    </a:solidFill>
                    <a:ea typeface="Malgun Gothic" panose="020B0503020000020004" pitchFamily="34" charset="-127"/>
                  </a:rPr>
                  <a:t>g</a:t>
                </a:r>
                <a:r>
                  <a:rPr lang="en-CA" sz="2000" dirty="0">
                    <a:solidFill>
                      <a:srgbClr val="008000"/>
                    </a:solidFill>
                    <a:ea typeface="Malgun Gothic" panose="020B0503020000020004" pitchFamily="34" charset="-127"/>
                  </a:rPr>
                  <a:t> to </a:t>
                </a:r>
                <a:r>
                  <a:rPr lang="en-CA" sz="2000" i="1" dirty="0">
                    <a:solidFill>
                      <a:srgbClr val="008000"/>
                    </a:solidFill>
                    <a:ea typeface="Malgun Gothic" panose="020B0503020000020004" pitchFamily="34" charset="-127"/>
                  </a:rPr>
                  <a:t>D</a:t>
                </a:r>
                <a:r>
                  <a:rPr lang="en-CA" sz="2000" dirty="0">
                    <a:solidFill>
                      <a:srgbClr val="008000"/>
                    </a:solidFill>
                    <a:ea typeface="Malgun Gothic" panose="020B0503020000020004" pitchFamily="34" charset="-127"/>
                  </a:rPr>
                  <a:t> = 30 for </a:t>
                </a:r>
                <a:r>
                  <a:rPr lang="en-CA" sz="2000" i="1" dirty="0">
                    <a:solidFill>
                      <a:srgbClr val="008000"/>
                    </a:solidFill>
                    <a:ea typeface="Malgun Gothic" panose="020B0503020000020004" pitchFamily="34" charset="-127"/>
                  </a:rPr>
                  <a:t>T</a:t>
                </a:r>
                <a:r>
                  <a:rPr lang="en-CA" sz="2000" dirty="0">
                    <a:solidFill>
                      <a:srgbClr val="008000"/>
                    </a:solidFill>
                    <a:ea typeface="Malgun Gothic" panose="020B0503020000020004" pitchFamily="34" charset="-127"/>
                  </a:rPr>
                  <a:t> &lt; </a:t>
                </a:r>
                <a:r>
                  <a:rPr lang="en-CA" sz="2000" i="1" dirty="0" err="1">
                    <a:solidFill>
                      <a:srgbClr val="008000"/>
                    </a:solidFill>
                    <a:ea typeface="Malgun Gothic" panose="020B0503020000020004" pitchFamily="34" charset="-127"/>
                  </a:rPr>
                  <a:t>T</a:t>
                </a:r>
                <a:r>
                  <a:rPr lang="en-CA" sz="2000" baseline="-25000" dirty="0" err="1">
                    <a:solidFill>
                      <a:srgbClr val="008000"/>
                    </a:solidFill>
                    <a:ea typeface="Malgun Gothic" panose="020B0503020000020004" pitchFamily="34" charset="-127"/>
                  </a:rPr>
                  <a:t>g</a:t>
                </a:r>
                <a:r>
                  <a:rPr lang="en-CA" sz="2000" dirty="0">
                    <a:solidFill>
                      <a:srgbClr val="008000"/>
                    </a:solidFill>
                    <a:ea typeface="Malgun Gothic" panose="020B0503020000020004" pitchFamily="34" charset="-127"/>
                  </a:rPr>
                  <a:t>  </a:t>
                </a:r>
                <a:r>
                  <a:rPr lang="en-CA" sz="2000" dirty="0">
                    <a:ea typeface="Malgun Gothic" panose="020B0503020000020004" pitchFamily="34" charset="-127"/>
                  </a:rPr>
                  <a:t>(based on Zhang et al., 2018)</a:t>
                </a:r>
                <a:endParaRPr lang="en-CA" sz="2000" dirty="0"/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6D49603-5CA4-48C4-A417-9168943039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762" y="3645024"/>
                <a:ext cx="11090275" cy="2218492"/>
              </a:xfrm>
              <a:prstGeom prst="rect">
                <a:avLst/>
              </a:prstGeom>
              <a:blipFill>
                <a:blip r:embed="rId4"/>
                <a:stretch>
                  <a:fillRect l="-605" t="-2198" b="-384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2937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7988" y="77551"/>
            <a:ext cx="11449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>
                <a:solidFill>
                  <a:srgbClr val="C00000"/>
                </a:solidFill>
                <a:latin typeface="ETH Light" pitchFamily="2" charset="0"/>
              </a:rPr>
              <a:t>Mixture viscosity model framework</a:t>
            </a:r>
            <a:endParaRPr lang="en-US" sz="3200" dirty="0">
              <a:solidFill>
                <a:srgbClr val="C00000"/>
              </a:solidFill>
              <a:latin typeface="ETH Light" pitchFamily="2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A0FFB1B-0C9D-4260-9392-CCB69D2EC14E}"/>
              </a:ext>
            </a:extLst>
          </p:cNvPr>
          <p:cNvSpPr txBox="1">
            <a:spLocks/>
          </p:cNvSpPr>
          <p:nvPr/>
        </p:nvSpPr>
        <p:spPr>
          <a:xfrm>
            <a:off x="407988" y="908050"/>
            <a:ext cx="11449049" cy="55452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endParaRPr lang="en-CA" sz="2400" i="1" baseline="-25000" dirty="0">
              <a:ea typeface="Malgun Gothic" panose="020B0503020000020004" pitchFamily="34" charset="-127"/>
              <a:sym typeface="Wingdings" panose="05000000000000000000" pitchFamily="2" charset="2"/>
            </a:endParaRPr>
          </a:p>
          <a:p>
            <a:pPr lvl="1" algn="l">
              <a:tabLst>
                <a:tab pos="3409950" algn="l"/>
              </a:tabLst>
            </a:pPr>
            <a:endParaRPr lang="en-CA" dirty="0">
              <a:latin typeface="+mj-lt"/>
              <a:ea typeface="Malgun Gothic" panose="020B0503020000020004" pitchFamily="34" charset="-12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AA4E42-F5C8-4C99-A7EB-5D4555348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829588"/>
            <a:ext cx="7776864" cy="59508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8F45DE8-5975-4BDA-9B60-DBA85587FD0E}"/>
              </a:ext>
            </a:extLst>
          </p:cNvPr>
          <p:cNvSpPr txBox="1"/>
          <p:nvPr/>
        </p:nvSpPr>
        <p:spPr>
          <a:xfrm>
            <a:off x="8896633" y="6453188"/>
            <a:ext cx="2175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[Gervasi et al., 2019, </a:t>
            </a:r>
            <a:r>
              <a:rPr lang="en-US" sz="1400" i="1" dirty="0"/>
              <a:t>ACPD</a:t>
            </a:r>
            <a:r>
              <a:rPr lang="en-US" sz="1400" dirty="0"/>
              <a:t>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037C54-838D-417E-B19F-DD7F8B4B0869}"/>
              </a:ext>
            </a:extLst>
          </p:cNvPr>
          <p:cNvSpPr txBox="1"/>
          <p:nvPr/>
        </p:nvSpPr>
        <p:spPr>
          <a:xfrm>
            <a:off x="8256239" y="1628800"/>
            <a:ext cx="3600799" cy="1376513"/>
          </a:xfrm>
          <a:prstGeom prst="rect">
            <a:avLst/>
          </a:prstGeom>
          <a:solidFill>
            <a:schemeClr val="bg2"/>
          </a:solidFill>
          <a:ln w="38100">
            <a:solidFill>
              <a:srgbClr val="00B050"/>
            </a:solidFill>
          </a:ln>
        </p:spPr>
        <p:txBody>
          <a:bodyPr wrap="square" lIns="108000" tIns="72000" rIns="108000" bIns="72000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CA" b="0" dirty="0"/>
              <a:t>Alternatively: use pure-comp. viscosity from experiments or calculated by different approach</a:t>
            </a:r>
            <a:br>
              <a:rPr lang="en-CA" b="0" dirty="0"/>
            </a:br>
            <a:r>
              <a:rPr lang="en-CA" b="0" dirty="0"/>
              <a:t>(future improvements)</a:t>
            </a:r>
          </a:p>
        </p:txBody>
      </p:sp>
    </p:spTree>
    <p:extLst>
      <p:ext uri="{BB962C8B-B14F-4D97-AF65-F5344CB8AC3E}">
        <p14:creationId xmlns:p14="http://schemas.microsoft.com/office/powerpoint/2010/main" val="184079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7988" y="77551"/>
            <a:ext cx="11449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>
                <a:solidFill>
                  <a:srgbClr val="C00000"/>
                </a:solidFill>
                <a:latin typeface="ETH Light" pitchFamily="2" charset="0"/>
              </a:rPr>
              <a:t>Results 1:  predictions for binary systems  </a:t>
            </a:r>
            <a:endParaRPr lang="en-US" sz="3200" dirty="0">
              <a:solidFill>
                <a:srgbClr val="C00000"/>
              </a:solidFill>
              <a:latin typeface="ETH Light" pitchFamily="2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A0FFB1B-0C9D-4260-9392-CCB69D2EC14E}"/>
              </a:ext>
            </a:extLst>
          </p:cNvPr>
          <p:cNvSpPr txBox="1">
            <a:spLocks/>
          </p:cNvSpPr>
          <p:nvPr/>
        </p:nvSpPr>
        <p:spPr>
          <a:xfrm>
            <a:off x="407988" y="908050"/>
            <a:ext cx="11449049" cy="55452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endParaRPr lang="en-CA" sz="2400" i="1" baseline="-25000" dirty="0">
              <a:ea typeface="Malgun Gothic" panose="020B0503020000020004" pitchFamily="34" charset="-127"/>
              <a:sym typeface="Wingdings" panose="05000000000000000000" pitchFamily="2" charset="2"/>
            </a:endParaRPr>
          </a:p>
          <a:p>
            <a:pPr lvl="1" algn="l">
              <a:tabLst>
                <a:tab pos="3409950" algn="l"/>
              </a:tabLst>
            </a:pPr>
            <a:endParaRPr lang="en-CA" dirty="0">
              <a:latin typeface="+mj-lt"/>
              <a:ea typeface="Malgun Gothic" panose="020B0503020000020004" pitchFamily="34" charset="-12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5A3610-6B50-4A50-B663-40AD26C79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1196752"/>
            <a:ext cx="10492907" cy="51310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BC508D7-8C97-4F48-B07C-AC3B817285E0}"/>
              </a:ext>
            </a:extLst>
          </p:cNvPr>
          <p:cNvSpPr txBox="1"/>
          <p:nvPr/>
        </p:nvSpPr>
        <p:spPr>
          <a:xfrm>
            <a:off x="8896633" y="6453188"/>
            <a:ext cx="2175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[Gervasi et al., 2019, </a:t>
            </a:r>
            <a:r>
              <a:rPr lang="en-US" sz="1400" i="1" dirty="0"/>
              <a:t>ACPD</a:t>
            </a:r>
            <a:r>
              <a:rPr lang="en-US" sz="1400" dirty="0"/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09AF9D-E73D-4060-8B04-5DC74E643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6491" y="3208080"/>
            <a:ext cx="2239863" cy="125489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80E360-85A9-4A4B-8D55-285611274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3535932" y="3208080"/>
            <a:ext cx="2128020" cy="125489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9A3188-0761-41BC-A310-6A667E3D694B}"/>
              </a:ext>
            </a:extLst>
          </p:cNvPr>
          <p:cNvSpPr txBox="1"/>
          <p:nvPr/>
        </p:nvSpPr>
        <p:spPr>
          <a:xfrm>
            <a:off x="4804174" y="4457323"/>
            <a:ext cx="859778" cy="318924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CA" sz="1600" dirty="0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en-CA" sz="1600" baseline="-25000" dirty="0">
                <a:solidFill>
                  <a:schemeClr val="bg1">
                    <a:lumMod val="50000"/>
                  </a:schemeClr>
                </a:solidFill>
              </a:rPr>
              <a:t>12</a:t>
            </a:r>
            <a:r>
              <a:rPr lang="en-CA" sz="1600" dirty="0">
                <a:solidFill>
                  <a:schemeClr val="bg1">
                    <a:lumMod val="50000"/>
                  </a:schemeClr>
                </a:solidFill>
              </a:rPr>
              <a:t>H</a:t>
            </a:r>
            <a:r>
              <a:rPr lang="en-CA" sz="1600" baseline="-25000" dirty="0">
                <a:solidFill>
                  <a:schemeClr val="bg1">
                    <a:lumMod val="50000"/>
                  </a:schemeClr>
                </a:solidFill>
              </a:rPr>
              <a:t>22</a:t>
            </a:r>
            <a:r>
              <a:rPr lang="en-CA" sz="1600" dirty="0">
                <a:solidFill>
                  <a:schemeClr val="bg1">
                    <a:lumMod val="50000"/>
                  </a:schemeClr>
                </a:solidFill>
              </a:rPr>
              <a:t>O</a:t>
            </a:r>
            <a:r>
              <a:rPr lang="en-CA" sz="1600" baseline="-25000" dirty="0">
                <a:solidFill>
                  <a:schemeClr val="bg1">
                    <a:lumMod val="50000"/>
                  </a:schemeClr>
                </a:solidFill>
              </a:rPr>
              <a:t>11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517954-F2EE-44E2-B23A-94852D650EE5}"/>
              </a:ext>
            </a:extLst>
          </p:cNvPr>
          <p:cNvSpPr txBox="1"/>
          <p:nvPr/>
        </p:nvSpPr>
        <p:spPr>
          <a:xfrm>
            <a:off x="9956576" y="4457323"/>
            <a:ext cx="859778" cy="318924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CA" sz="1600" dirty="0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en-CA" sz="1600" baseline="-25000" dirty="0">
                <a:solidFill>
                  <a:schemeClr val="bg1">
                    <a:lumMod val="50000"/>
                  </a:schemeClr>
                </a:solidFill>
              </a:rPr>
              <a:t>12</a:t>
            </a:r>
            <a:r>
              <a:rPr lang="en-CA" sz="1600" dirty="0">
                <a:solidFill>
                  <a:schemeClr val="bg1">
                    <a:lumMod val="50000"/>
                  </a:schemeClr>
                </a:solidFill>
              </a:rPr>
              <a:t>H</a:t>
            </a:r>
            <a:r>
              <a:rPr lang="en-CA" sz="1600" baseline="-25000" dirty="0">
                <a:solidFill>
                  <a:schemeClr val="bg1">
                    <a:lumMod val="50000"/>
                  </a:schemeClr>
                </a:solidFill>
              </a:rPr>
              <a:t>22</a:t>
            </a:r>
            <a:r>
              <a:rPr lang="en-CA" sz="1600" dirty="0">
                <a:solidFill>
                  <a:schemeClr val="bg1">
                    <a:lumMod val="50000"/>
                  </a:schemeClr>
                </a:solidFill>
              </a:rPr>
              <a:t>O</a:t>
            </a:r>
            <a:r>
              <a:rPr lang="en-CA" sz="1600" baseline="-25000" dirty="0">
                <a:solidFill>
                  <a:schemeClr val="bg1">
                    <a:lumMod val="50000"/>
                  </a:schemeClr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55970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7988" y="77551"/>
            <a:ext cx="11449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>
                <a:solidFill>
                  <a:srgbClr val="C00000"/>
                </a:solidFill>
                <a:latin typeface="ETH Light" pitchFamily="2" charset="0"/>
              </a:rPr>
              <a:t>Results 2:  predictions for multicomponent SOA systems  </a:t>
            </a:r>
            <a:endParaRPr lang="en-US" sz="3200" dirty="0">
              <a:solidFill>
                <a:srgbClr val="C00000"/>
              </a:solidFill>
              <a:latin typeface="ETH Light" pitchFamily="2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A0FFB1B-0C9D-4260-9392-CCB69D2EC14E}"/>
              </a:ext>
            </a:extLst>
          </p:cNvPr>
          <p:cNvSpPr txBox="1">
            <a:spLocks/>
          </p:cNvSpPr>
          <p:nvPr/>
        </p:nvSpPr>
        <p:spPr>
          <a:xfrm>
            <a:off x="407988" y="908050"/>
            <a:ext cx="11449049" cy="55452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endParaRPr lang="en-CA" sz="2400" i="1" baseline="-25000" dirty="0">
              <a:ea typeface="Malgun Gothic" panose="020B0503020000020004" pitchFamily="34" charset="-127"/>
              <a:sym typeface="Wingdings" panose="05000000000000000000" pitchFamily="2" charset="2"/>
            </a:endParaRPr>
          </a:p>
          <a:p>
            <a:pPr lvl="1" algn="l">
              <a:tabLst>
                <a:tab pos="3409950" algn="l"/>
              </a:tabLst>
            </a:pPr>
            <a:endParaRPr lang="en-CA" dirty="0">
              <a:latin typeface="+mj-lt"/>
              <a:ea typeface="Malgun Gothic" panose="020B0503020000020004" pitchFamily="34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C508D7-8C97-4F48-B07C-AC3B817285E0}"/>
              </a:ext>
            </a:extLst>
          </p:cNvPr>
          <p:cNvSpPr txBox="1"/>
          <p:nvPr/>
        </p:nvSpPr>
        <p:spPr>
          <a:xfrm>
            <a:off x="8896633" y="6453188"/>
            <a:ext cx="2175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[Gervasi et al., 2019, </a:t>
            </a:r>
            <a:r>
              <a:rPr lang="en-US" sz="1400" i="1" dirty="0"/>
              <a:t>ACPD</a:t>
            </a:r>
            <a:r>
              <a:rPr lang="en-US" sz="1400" dirty="0"/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2509F7-91D0-4D08-82F9-F9A505B88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70" y="980728"/>
            <a:ext cx="11559435" cy="39611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D5F37C-4700-4732-B777-F532543339B1}"/>
              </a:ext>
            </a:extLst>
          </p:cNvPr>
          <p:cNvSpPr txBox="1"/>
          <p:nvPr/>
        </p:nvSpPr>
        <p:spPr>
          <a:xfrm>
            <a:off x="766763" y="5866803"/>
            <a:ext cx="4609157" cy="56514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CA" sz="1600" dirty="0"/>
              <a:t>Using MCM-derived SOA model components and AIOMFAC-based gas–particle partitioning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107533-023E-46D4-9FE6-025F5A86D181}"/>
              </a:ext>
            </a:extLst>
          </p:cNvPr>
          <p:cNvSpPr/>
          <p:nvPr/>
        </p:nvSpPr>
        <p:spPr>
          <a:xfrm>
            <a:off x="6964299" y="5292834"/>
            <a:ext cx="504056" cy="2859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6B839F-D133-41D6-9EFD-DF734B4C78EA}"/>
              </a:ext>
            </a:extLst>
          </p:cNvPr>
          <p:cNvSpPr txBox="1"/>
          <p:nvPr/>
        </p:nvSpPr>
        <p:spPr>
          <a:xfrm>
            <a:off x="7634063" y="5242221"/>
            <a:ext cx="4030390" cy="349702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CA" dirty="0"/>
              <a:t>5 % uncertainty in </a:t>
            </a:r>
            <a:r>
              <a:rPr lang="en-CA" i="1" dirty="0" err="1"/>
              <a:t>T</a:t>
            </a:r>
            <a:r>
              <a:rPr lang="en-CA" baseline="-25000" dirty="0" err="1"/>
              <a:t>g</a:t>
            </a:r>
            <a:r>
              <a:rPr lang="en-CA" dirty="0"/>
              <a:t>  of pure components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E537B2-62AD-4A1D-A856-6786E3DD084A}"/>
              </a:ext>
            </a:extLst>
          </p:cNvPr>
          <p:cNvCxnSpPr/>
          <p:nvPr/>
        </p:nvCxnSpPr>
        <p:spPr>
          <a:xfrm>
            <a:off x="6964299" y="5857527"/>
            <a:ext cx="558574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9DEC1B1-A090-48E9-AB6E-DA5B7032C879}"/>
              </a:ext>
            </a:extLst>
          </p:cNvPr>
          <p:cNvSpPr txBox="1"/>
          <p:nvPr/>
        </p:nvSpPr>
        <p:spPr>
          <a:xfrm>
            <a:off x="7634063" y="5658395"/>
            <a:ext cx="4026478" cy="349702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CA" dirty="0"/>
              <a:t>±2 % uncertainty in mass fraction of water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2C0337-5CBC-4F5E-A54D-65603B252B52}"/>
              </a:ext>
            </a:extLst>
          </p:cNvPr>
          <p:cNvSpPr/>
          <p:nvPr/>
        </p:nvSpPr>
        <p:spPr>
          <a:xfrm>
            <a:off x="6816080" y="5157192"/>
            <a:ext cx="4967932" cy="85090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5426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69EEDB2-C2A8-4EAC-A45D-A3D4208B9D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036"/>
          <a:stretch/>
        </p:blipFill>
        <p:spPr>
          <a:xfrm>
            <a:off x="-992" y="764556"/>
            <a:ext cx="12186383" cy="56886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69C99D-D577-471B-B25C-EA37BB706C95}"/>
              </a:ext>
            </a:extLst>
          </p:cNvPr>
          <p:cNvSpPr/>
          <p:nvPr/>
        </p:nvSpPr>
        <p:spPr>
          <a:xfrm>
            <a:off x="221169" y="836712"/>
            <a:ext cx="11742060" cy="590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0FE0DB-036B-468B-BF52-6A5EE6481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816" y="882916"/>
            <a:ext cx="10915391" cy="3629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977" y="77551"/>
            <a:ext cx="12070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>
                <a:solidFill>
                  <a:srgbClr val="C00000"/>
                </a:solidFill>
                <a:latin typeface="ETH Light" pitchFamily="2" charset="0"/>
              </a:rPr>
              <a:t>Results 3:  </a:t>
            </a:r>
            <a:r>
              <a:rPr lang="en-CA" sz="3200" i="1" dirty="0">
                <a:solidFill>
                  <a:srgbClr val="C00000"/>
                </a:solidFill>
                <a:latin typeface="ETH Light" pitchFamily="2" charset="0"/>
              </a:rPr>
              <a:t>T</a:t>
            </a:r>
            <a:r>
              <a:rPr lang="en-CA" sz="3200" dirty="0">
                <a:solidFill>
                  <a:srgbClr val="C00000"/>
                </a:solidFill>
                <a:latin typeface="ETH Light" pitchFamily="2" charset="0"/>
              </a:rPr>
              <a:t> vs. RH effect in adiabatically rising air parcel</a:t>
            </a:r>
            <a:endParaRPr lang="en-US" sz="3200" dirty="0">
              <a:solidFill>
                <a:srgbClr val="C00000"/>
              </a:solidFill>
              <a:latin typeface="ETH Light" pitchFamily="2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A0FFB1B-0C9D-4260-9392-CCB69D2EC14E}"/>
              </a:ext>
            </a:extLst>
          </p:cNvPr>
          <p:cNvSpPr txBox="1">
            <a:spLocks/>
          </p:cNvSpPr>
          <p:nvPr/>
        </p:nvSpPr>
        <p:spPr>
          <a:xfrm>
            <a:off x="407988" y="908050"/>
            <a:ext cx="11449049" cy="55452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endParaRPr lang="en-CA" sz="2400" i="1" baseline="-25000" dirty="0">
              <a:ea typeface="Malgun Gothic" panose="020B0503020000020004" pitchFamily="34" charset="-127"/>
              <a:sym typeface="Wingdings" panose="05000000000000000000" pitchFamily="2" charset="2"/>
            </a:endParaRPr>
          </a:p>
          <a:p>
            <a:pPr lvl="1" algn="l">
              <a:tabLst>
                <a:tab pos="3409950" algn="l"/>
              </a:tabLst>
            </a:pPr>
            <a:endParaRPr lang="en-CA" dirty="0">
              <a:latin typeface="+mj-lt"/>
              <a:ea typeface="Malgun Gothic" panose="020B0503020000020004" pitchFamily="34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C508D7-8C97-4F48-B07C-AC3B817285E0}"/>
              </a:ext>
            </a:extLst>
          </p:cNvPr>
          <p:cNvSpPr txBox="1"/>
          <p:nvPr/>
        </p:nvSpPr>
        <p:spPr>
          <a:xfrm>
            <a:off x="8896633" y="6453188"/>
            <a:ext cx="2175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[Gervasi et al., 2019, </a:t>
            </a:r>
            <a:r>
              <a:rPr lang="en-US" sz="1400" i="1" dirty="0"/>
              <a:t>ACPD</a:t>
            </a:r>
            <a:r>
              <a:rPr lang="en-US" sz="1400" dirty="0"/>
              <a:t>]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C89904-BA0B-42AB-900B-4A8A7E815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9440" y="2708920"/>
            <a:ext cx="1514632" cy="21093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83570C-35C3-4A1F-A24C-1FBF2AE70A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169" y="1355726"/>
            <a:ext cx="11742060" cy="37294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1C09DA8-61EA-44DA-9D22-F9218C6EA87C}"/>
                  </a:ext>
                </a:extLst>
              </p:cNvPr>
              <p:cNvSpPr/>
              <p:nvPr/>
            </p:nvSpPr>
            <p:spPr>
              <a:xfrm>
                <a:off x="1055440" y="3782180"/>
                <a:ext cx="1313822" cy="6455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CA" sz="16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CA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CA" sz="16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CA" sz="16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n-CA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CA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CA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𝜂</m:t>
                                      </m:r>
                                    </m:e>
                                    <m:sub>
                                      <m:r>
                                        <a:rPr lang="en-CA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𝑚𝑖𝑥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CA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CA" sz="16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Pa</m:t>
                                  </m:r>
                                  <m:r>
                                    <a:rPr lang="en-CA" sz="16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CA" sz="16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</m:t>
                                  </m:r>
                                  <m:r>
                                    <a:rPr lang="en-CA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]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CA" sz="16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1C09DA8-61EA-44DA-9D22-F9218C6EA8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440" y="3782180"/>
                <a:ext cx="1313822" cy="6455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783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988" y="2696"/>
            <a:ext cx="11449050" cy="718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dirty="0">
                <a:solidFill>
                  <a:srgbClr val="C00000"/>
                </a:solidFill>
                <a:latin typeface="ETH Light" pitchFamily="2" charset="0"/>
              </a:rPr>
              <a:t>Summary &amp; Conclusions</a:t>
            </a:r>
            <a:endParaRPr lang="en-US" sz="3200" dirty="0">
              <a:solidFill>
                <a:srgbClr val="C00000"/>
              </a:solidFill>
              <a:latin typeface="ETH Light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6763" y="914400"/>
            <a:ext cx="10657829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  <a:tabLst>
                <a:tab pos="719138" algn="l"/>
              </a:tabLst>
            </a:pPr>
            <a:r>
              <a:rPr lang="en-US" sz="2400" dirty="0"/>
              <a:t>AIOMFAC-VISC: mixing model for (aqueous) organic aerosol viscosity prediction.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  <a:tabLst>
                <a:tab pos="719138" algn="l"/>
              </a:tabLst>
            </a:pPr>
            <a:r>
              <a:rPr lang="en-US" sz="2400" dirty="0"/>
              <a:t>Mixing model works well for many systems when pure component viscosities are well constrained.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  <a:tabLst>
                <a:tab pos="719138" algn="l"/>
              </a:tabLst>
            </a:pPr>
            <a:r>
              <a:rPr lang="en-US" sz="2400" dirty="0"/>
              <a:t>Improvements in pure component viscosity prediction methods and underlying experimental data base identified as important for overall model improvements in future.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  <a:tabLst>
                <a:tab pos="719138" algn="l"/>
              </a:tabLst>
            </a:pPr>
            <a:r>
              <a:rPr lang="en-US" sz="2400" dirty="0"/>
              <a:t>Applications in combination with thermodynamic equilibrium predictions of aerosol phase composition.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  <a:tabLst>
                <a:tab pos="719138" algn="l"/>
              </a:tabLst>
            </a:pPr>
            <a:r>
              <a:rPr lang="en-US" sz="2400" dirty="0"/>
              <a:t>Future applications: implementation into kinetic mass transfer models (viscosity-related diffusivity predictions).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  <a:tabLst>
                <a:tab pos="719138" algn="l"/>
              </a:tabLst>
            </a:pPr>
            <a:r>
              <a:rPr lang="en-US" sz="2400" dirty="0"/>
              <a:t>Run it online: </a:t>
            </a:r>
            <a:r>
              <a:rPr lang="en-US" sz="2400" dirty="0">
                <a:sym typeface="Wingdings" pitchFamily="2" charset="2"/>
                <a:hlinkClick r:id="rId2"/>
              </a:rPr>
              <a:t>https://aiomfac.lab.mcgill.ca</a:t>
            </a:r>
            <a:endParaRPr lang="en-US" sz="2400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C0D76F6F-9CBD-427E-8801-D2B2F1F22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932" y="5072096"/>
            <a:ext cx="1787684" cy="805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 descr="Image result for time-consuming">
            <a:extLst>
              <a:ext uri="{FF2B5EF4-FFF2-40B4-BE49-F238E27FC236}">
                <a16:creationId xmlns:a16="http://schemas.microsoft.com/office/drawing/2014/main" id="{657F3BF6-422C-431B-A362-1520977EB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5273744"/>
            <a:ext cx="459512" cy="45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511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19195" y="1439493"/>
            <a:ext cx="5576805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i="1" dirty="0">
                <a:latin typeface="Calibri" pitchFamily="34" charset="0"/>
                <a:cs typeface="Calibri" pitchFamily="34" charset="0"/>
              </a:rPr>
              <a:t>Funding Support</a:t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endParaRPr lang="en-US" sz="16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Natural Sciences and Engineering Research Council of Canada </a:t>
            </a:r>
            <a:br>
              <a:rPr lang="en-US" sz="1600" dirty="0">
                <a:latin typeface="Calibri" pitchFamily="34" charset="0"/>
                <a:cs typeface="Calibri" pitchFamily="34" charset="0"/>
              </a:rPr>
            </a:br>
            <a:r>
              <a:rPr lang="en-US" sz="1600" dirty="0">
                <a:latin typeface="Calibri" pitchFamily="34" charset="0"/>
                <a:cs typeface="Calibri" pitchFamily="34" charset="0"/>
              </a:rPr>
              <a:t>(NSERC)</a:t>
            </a:r>
            <a:br>
              <a:rPr lang="en-US" sz="1600" dirty="0">
                <a:latin typeface="Calibri" pitchFamily="34" charset="0"/>
                <a:cs typeface="Calibri" pitchFamily="34" charset="0"/>
              </a:rPr>
            </a:br>
            <a:endParaRPr lang="en-US" sz="1600" dirty="0"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1200"/>
              </a:spcAft>
            </a:pPr>
            <a:br>
              <a:rPr lang="en-US" sz="16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</a:br>
            <a:endParaRPr lang="en-US" sz="1600" b="1" i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Calibri" pitchFamily="34" charset="0"/>
                <a:cs typeface="Calibri" pitchFamily="34" charset="0"/>
              </a:rPr>
              <a:t>Fonds de recherche du Québec – Nature et technologies (FRQNT)</a:t>
            </a:r>
            <a:endParaRPr lang="en-US" sz="1600" b="1" i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6763" y="137588"/>
            <a:ext cx="4897189" cy="646331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ETH Light" pitchFamily="2" charset="0"/>
              </a:rPr>
              <a:t>Acknowledgements</a:t>
            </a:r>
            <a:endParaRPr lang="en-US" sz="3600" i="1" dirty="0">
              <a:solidFill>
                <a:srgbClr val="C00000"/>
              </a:solidFill>
              <a:latin typeface="ETH Light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9EE34B-F719-46FB-AD36-73C2761A23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67" y="2761241"/>
            <a:ext cx="1584176" cy="7920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FF72B8-9CDE-4431-B4D9-71A031A5EDC3}"/>
              </a:ext>
            </a:extLst>
          </p:cNvPr>
          <p:cNvSpPr/>
          <p:nvPr/>
        </p:nvSpPr>
        <p:spPr>
          <a:xfrm>
            <a:off x="6816080" y="1464514"/>
            <a:ext cx="5040957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i="1" dirty="0">
                <a:latin typeface="Calibri" pitchFamily="34" charset="0"/>
                <a:cs typeface="Calibri" pitchFamily="34" charset="0"/>
              </a:rPr>
              <a:t>References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CA" sz="1400" b="1" i="1" dirty="0">
              <a:latin typeface="+mj-lt"/>
              <a:cs typeface="Calibri" pitchFamily="34" charset="0"/>
            </a:endParaRPr>
          </a:p>
          <a:p>
            <a:pPr>
              <a:tabLst>
                <a:tab pos="271463" algn="l"/>
              </a:tabLst>
            </a:pPr>
            <a:r>
              <a:rPr lang="en-CA" sz="1400" b="1" i="1" dirty="0">
                <a:latin typeface="+mj-lt"/>
                <a:cs typeface="Calibri" pitchFamily="34" charset="0"/>
              </a:rPr>
              <a:t>	</a:t>
            </a:r>
            <a:r>
              <a:rPr lang="en-CA" sz="2400" b="1" dirty="0">
                <a:latin typeface="+mj-lt"/>
                <a:cs typeface="Calibri" pitchFamily="34" charset="0"/>
              </a:rPr>
              <a:t>AIOMFAC-VISC</a:t>
            </a:r>
            <a:endParaRPr lang="en-CA" sz="1600" b="1" dirty="0">
              <a:latin typeface="+mj-lt"/>
              <a:cs typeface="Calibri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latin typeface="+mj-lt"/>
                <a:cs typeface="Calibri" pitchFamily="34" charset="0"/>
              </a:rPr>
              <a:t>Gervasi, Topping &amp; Zuend (2019)</a:t>
            </a:r>
            <a:r>
              <a:rPr lang="en-US" sz="1600" dirty="0">
                <a:latin typeface="+mj-lt"/>
                <a:cs typeface="Calibri" pitchFamily="34" charset="0"/>
              </a:rPr>
              <a:t>:</a:t>
            </a:r>
            <a:r>
              <a:rPr lang="en-US" sz="1600" b="1" i="1" dirty="0">
                <a:latin typeface="+mj-lt"/>
                <a:cs typeface="Calibri" pitchFamily="34" charset="0"/>
              </a:rPr>
              <a:t> </a:t>
            </a:r>
            <a:r>
              <a:rPr lang="en-US" sz="1600" dirty="0">
                <a:latin typeface="+mj-lt"/>
                <a:cs typeface="Calibri" pitchFamily="34" charset="0"/>
              </a:rPr>
              <a:t>A predictive group-contribution model for the viscosity of aqueous organic aerosol,</a:t>
            </a:r>
            <a:r>
              <a:rPr lang="en-US" sz="1600" i="1" dirty="0">
                <a:latin typeface="+mj-lt"/>
                <a:cs typeface="Calibri" pitchFamily="34" charset="0"/>
              </a:rPr>
              <a:t> Atmos. Chem. Phys. Discuss</a:t>
            </a:r>
            <a:r>
              <a:rPr lang="en-US" sz="1600" dirty="0">
                <a:latin typeface="+mj-lt"/>
                <a:cs typeface="Calibri" pitchFamily="34" charset="0"/>
              </a:rPr>
              <a:t>., </a:t>
            </a:r>
            <a:r>
              <a:rPr lang="en-US" sz="1600" i="1" dirty="0">
                <a:latin typeface="+mj-lt"/>
                <a:cs typeface="Calibri" pitchFamily="34" charset="0"/>
              </a:rPr>
              <a:t>in review</a:t>
            </a:r>
            <a:r>
              <a:rPr lang="en-US" sz="1600" dirty="0">
                <a:latin typeface="+mj-lt"/>
                <a:cs typeface="Calibri" pitchFamily="34" charset="0"/>
              </a:rPr>
              <a:t>.</a:t>
            </a:r>
            <a:br>
              <a:rPr lang="en-US" sz="1600" dirty="0">
                <a:latin typeface="+mj-lt"/>
                <a:cs typeface="Calibri" pitchFamily="34" charset="0"/>
              </a:rPr>
            </a:br>
            <a:endParaRPr lang="en-US" dirty="0">
              <a:latin typeface="+mj-lt"/>
              <a:cs typeface="Calibri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ym typeface="Wingdings" pitchFamily="2" charset="2"/>
                <a:hlinkClick r:id="rId3"/>
              </a:rPr>
              <a:t>https://aiomfac.lab.mcgill.ca</a:t>
            </a:r>
            <a:br>
              <a:rPr lang="en-US" sz="1400" b="1" i="1" dirty="0">
                <a:latin typeface="+mj-lt"/>
                <a:cs typeface="Calibri" pitchFamily="34" charset="0"/>
              </a:rPr>
            </a:br>
            <a:endParaRPr lang="en-US" sz="2400" b="1" i="1" dirty="0">
              <a:latin typeface="Calibri" pitchFamily="34" charset="0"/>
              <a:cs typeface="Calibri" pitchFamily="34" charset="0"/>
            </a:endParaRPr>
          </a:p>
          <a:p>
            <a:pPr marL="182563" indent="-182563">
              <a:spcAft>
                <a:spcPts val="1200"/>
              </a:spcAft>
            </a:pPr>
            <a:r>
              <a:rPr lang="en-US" sz="2400" b="1" i="1" dirty="0">
                <a:latin typeface="Calibri" pitchFamily="34" charset="0"/>
                <a:cs typeface="Calibri" pitchFamily="34" charset="0"/>
              </a:rPr>
              <a:t>Contact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Calibri" pitchFamily="34" charset="0"/>
                <a:cs typeface="Calibri" pitchFamily="34" charset="0"/>
              </a:rPr>
              <a:t>  Andi Zuend:  </a:t>
            </a:r>
            <a:r>
              <a:rPr lang="en-US" dirty="0">
                <a:latin typeface="Calibri" pitchFamily="34" charset="0"/>
                <a:cs typeface="Calibri" pitchFamily="34" charset="0"/>
                <a:hlinkClick r:id="rId4"/>
              </a:rPr>
              <a:t>andreas.zuend@mcgill.ca</a:t>
            </a:r>
            <a:endParaRPr lang="en-CA" dirty="0"/>
          </a:p>
        </p:txBody>
      </p:sp>
      <p:pic>
        <p:nvPicPr>
          <p:cNvPr id="1026" name="Picture 2" descr="Fonds Nature et technologies">
            <a:extLst>
              <a:ext uri="{FF2B5EF4-FFF2-40B4-BE49-F238E27FC236}">
                <a16:creationId xmlns:a16="http://schemas.microsoft.com/office/drawing/2014/main" id="{2A101800-A469-4AA8-BF47-0A5DD4CEC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4431712"/>
            <a:ext cx="16954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9CBAA7-8FF0-4A55-80A3-F3834FEC27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8448" y="909916"/>
            <a:ext cx="103356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94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625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7988" y="77551"/>
            <a:ext cx="11449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>
                <a:solidFill>
                  <a:srgbClr val="C00000"/>
                </a:solidFill>
                <a:latin typeface="ETH Light" pitchFamily="2" charset="0"/>
              </a:rPr>
              <a:t>Estimating </a:t>
            </a:r>
            <a:r>
              <a:rPr lang="en-CA" sz="3200" i="1" dirty="0">
                <a:solidFill>
                  <a:srgbClr val="C00000"/>
                </a:solidFill>
                <a:latin typeface="ETH Light" pitchFamily="2" charset="0"/>
              </a:rPr>
              <a:t>T</a:t>
            </a:r>
            <a:r>
              <a:rPr lang="en-CA" sz="3200" dirty="0">
                <a:solidFill>
                  <a:srgbClr val="C00000"/>
                </a:solidFill>
                <a:latin typeface="ETH Light" pitchFamily="2" charset="0"/>
              </a:rPr>
              <a:t>-dependent pure-component viscosity (3)</a:t>
            </a:r>
            <a:endParaRPr lang="en-US" sz="3200" dirty="0">
              <a:solidFill>
                <a:srgbClr val="C00000"/>
              </a:solidFill>
              <a:latin typeface="ETH Light" pitchFamily="2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A0FFB1B-0C9D-4260-9392-CCB69D2EC14E}"/>
              </a:ext>
            </a:extLst>
          </p:cNvPr>
          <p:cNvSpPr txBox="1">
            <a:spLocks/>
          </p:cNvSpPr>
          <p:nvPr/>
        </p:nvSpPr>
        <p:spPr>
          <a:xfrm>
            <a:off x="407988" y="908050"/>
            <a:ext cx="11449049" cy="55452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dirty="0"/>
              <a:t>Novikov and Sokolov (2003), Mallamace et al. (2010) &amp; others:  </a:t>
            </a:r>
            <a:br>
              <a:rPr lang="da-DK" dirty="0"/>
            </a:br>
            <a:r>
              <a:rPr lang="da-DK" dirty="0"/>
              <a:t>experimental evidence for fragile-to-strong crossover (FTC) in glass formers within </a:t>
            </a:r>
            <a:r>
              <a:rPr lang="da-DK" i="1" dirty="0"/>
              <a:t>T</a:t>
            </a:r>
            <a:r>
              <a:rPr lang="da-DK" baseline="-25000" dirty="0"/>
              <a:t>g</a:t>
            </a:r>
            <a:r>
              <a:rPr lang="da-DK" dirty="0"/>
              <a:t> &lt; </a:t>
            </a:r>
            <a:r>
              <a:rPr lang="da-DK" i="1" dirty="0"/>
              <a:t>T</a:t>
            </a:r>
            <a:r>
              <a:rPr lang="da-DK" baseline="-25000" dirty="0"/>
              <a:t>FTC</a:t>
            </a:r>
            <a:r>
              <a:rPr lang="da-DK" dirty="0"/>
              <a:t> &lt; </a:t>
            </a:r>
            <a:r>
              <a:rPr lang="da-DK" i="1" dirty="0"/>
              <a:t>T</a:t>
            </a:r>
            <a:r>
              <a:rPr lang="da-DK" baseline="-25000" dirty="0"/>
              <a:t>melting</a:t>
            </a:r>
          </a:p>
          <a:p>
            <a:pPr marL="800100" lvl="1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dirty="0"/>
              <a:t>Zhang et al. (2018):  </a:t>
            </a:r>
            <a:r>
              <a:rPr lang="en-CA" dirty="0">
                <a:solidFill>
                  <a:srgbClr val="139D1A"/>
                </a:solidFill>
              </a:rPr>
              <a:t>Broadband dielectric spectroscopy of organic thin films</a:t>
            </a:r>
            <a:endParaRPr lang="da-DK" dirty="0"/>
          </a:p>
          <a:p>
            <a:pPr lvl="1" algn="l"/>
            <a:endParaRPr lang="en-CA" sz="2400" i="1" baseline="-25000" dirty="0">
              <a:ea typeface="Malgun Gothic" panose="020B0503020000020004" pitchFamily="34" charset="-127"/>
              <a:sym typeface="Wingdings" panose="05000000000000000000" pitchFamily="2" charset="2"/>
            </a:endParaRPr>
          </a:p>
          <a:p>
            <a:pPr lvl="1" algn="l">
              <a:tabLst>
                <a:tab pos="3409950" algn="l"/>
              </a:tabLst>
            </a:pPr>
            <a:endParaRPr lang="en-CA" dirty="0">
              <a:latin typeface="+mj-lt"/>
              <a:ea typeface="Malgun Gothic" panose="020B0503020000020004" pitchFamily="34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74F9F9-0FCB-44B8-83CB-42D165E36A4D}"/>
              </a:ext>
            </a:extLst>
          </p:cNvPr>
          <p:cNvSpPr txBox="1"/>
          <p:nvPr/>
        </p:nvSpPr>
        <p:spPr>
          <a:xfrm>
            <a:off x="7751119" y="3330858"/>
            <a:ext cx="3097409" cy="175432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r>
              <a:rPr lang="en-CA" dirty="0"/>
              <a:t>Differential Scanning Calorimetry w/ a cooling rate of 10 K/min: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77D6EB-B656-4B97-8721-80799B70BD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"/>
          <a:stretch/>
        </p:blipFill>
        <p:spPr>
          <a:xfrm>
            <a:off x="7828162" y="4266352"/>
            <a:ext cx="2999566" cy="746825"/>
          </a:xfrm>
          <a:prstGeom prst="rect">
            <a:avLst/>
          </a:prstGeom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4A1F4A7-F64B-4D5D-B670-40C9732F67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3" b="37241"/>
          <a:stretch/>
        </p:blipFill>
        <p:spPr>
          <a:xfrm>
            <a:off x="889075" y="2199845"/>
            <a:ext cx="5599837" cy="4065258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7C48A6A-4BF6-47F3-B67E-24BE016E08C0}"/>
              </a:ext>
            </a:extLst>
          </p:cNvPr>
          <p:cNvCxnSpPr>
            <a:cxnSpLocks/>
            <a:endCxn id="30" idx="1"/>
          </p:cNvCxnSpPr>
          <p:nvPr/>
        </p:nvCxnSpPr>
        <p:spPr>
          <a:xfrm flipV="1">
            <a:off x="6096000" y="2473528"/>
            <a:ext cx="541969" cy="263316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40816A2-2A56-4753-AAD4-726F35824D19}"/>
              </a:ext>
            </a:extLst>
          </p:cNvPr>
          <p:cNvSpPr txBox="1"/>
          <p:nvPr/>
        </p:nvSpPr>
        <p:spPr>
          <a:xfrm>
            <a:off x="6637969" y="2288862"/>
            <a:ext cx="2535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Relaxation time = 100 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0F2A26-ABB1-445E-B46E-96BC1073255F}"/>
              </a:ext>
            </a:extLst>
          </p:cNvPr>
          <p:cNvSpPr txBox="1"/>
          <p:nvPr/>
        </p:nvSpPr>
        <p:spPr>
          <a:xfrm>
            <a:off x="4178677" y="6363712"/>
            <a:ext cx="2386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dirty="0"/>
              <a:t>[Zhang et al., 2018]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756385E-CFC4-43E8-93BE-00F5BB90768D}"/>
              </a:ext>
            </a:extLst>
          </p:cNvPr>
          <p:cNvSpPr txBox="1"/>
          <p:nvPr/>
        </p:nvSpPr>
        <p:spPr>
          <a:xfrm>
            <a:off x="7823127" y="2939457"/>
            <a:ext cx="24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Which </a:t>
            </a:r>
            <a:r>
              <a:rPr lang="en-CA" b="1" i="1" dirty="0" err="1"/>
              <a:t>T</a:t>
            </a:r>
            <a:r>
              <a:rPr lang="en-CA" b="1" baseline="-25000" dirty="0" err="1"/>
              <a:t>g</a:t>
            </a:r>
            <a:r>
              <a:rPr lang="en-CA" b="1" dirty="0"/>
              <a:t> temperature?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B7132C-6A30-4749-8D92-FCDDA206DFC3}"/>
              </a:ext>
            </a:extLst>
          </p:cNvPr>
          <p:cNvSpPr txBox="1"/>
          <p:nvPr/>
        </p:nvSpPr>
        <p:spPr>
          <a:xfrm rot="16200000">
            <a:off x="-45679" y="3833704"/>
            <a:ext cx="1695520" cy="380480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CA" sz="2000" dirty="0"/>
              <a:t>Relaxation time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E808AD-21CC-4BDA-98AB-598DC045C928}"/>
              </a:ext>
            </a:extLst>
          </p:cNvPr>
          <p:cNvSpPr txBox="1"/>
          <p:nvPr/>
        </p:nvSpPr>
        <p:spPr>
          <a:xfrm>
            <a:off x="4870689" y="4068375"/>
            <a:ext cx="1002445" cy="503590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CA" sz="2800" i="1" dirty="0">
                <a:solidFill>
                  <a:schemeClr val="accent6">
                    <a:lumMod val="75000"/>
                  </a:schemeClr>
                </a:solidFill>
              </a:rPr>
              <a:t>D</a:t>
            </a:r>
            <a:r>
              <a:rPr lang="en-CA" sz="2800" dirty="0">
                <a:solidFill>
                  <a:schemeClr val="accent6">
                    <a:lumMod val="75000"/>
                  </a:schemeClr>
                </a:solidFill>
              </a:rPr>
              <a:t> ≈ 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F587AB0-0CAD-4678-B6E8-FD251189DAA2}"/>
              </a:ext>
            </a:extLst>
          </p:cNvPr>
          <p:cNvSpPr txBox="1"/>
          <p:nvPr/>
        </p:nvSpPr>
        <p:spPr>
          <a:xfrm>
            <a:off x="2068854" y="4469477"/>
            <a:ext cx="1007254" cy="503590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CA" sz="2800" b="1" i="1" dirty="0">
                <a:solidFill>
                  <a:srgbClr val="FF0000"/>
                </a:solidFill>
              </a:rPr>
              <a:t>D</a:t>
            </a:r>
            <a:r>
              <a:rPr lang="en-CA" sz="2800" b="1" dirty="0">
                <a:solidFill>
                  <a:srgbClr val="FF0000"/>
                </a:solidFill>
              </a:rPr>
              <a:t> &lt; 30</a:t>
            </a:r>
          </a:p>
        </p:txBody>
      </p:sp>
    </p:spTree>
    <p:extLst>
      <p:ext uri="{BB962C8B-B14F-4D97-AF65-F5344CB8AC3E}">
        <p14:creationId xmlns:p14="http://schemas.microsoft.com/office/powerpoint/2010/main" val="114079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2" grpId="0"/>
      <p:bldP spid="7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1495CE17-6BD2-4612-8EE1-B0A80153140E}"/>
              </a:ext>
            </a:extLst>
          </p:cNvPr>
          <p:cNvSpPr txBox="1"/>
          <p:nvPr/>
        </p:nvSpPr>
        <p:spPr>
          <a:xfrm>
            <a:off x="622942" y="81566"/>
            <a:ext cx="11089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ETH Light" pitchFamily="2" charset="0"/>
              </a:rPr>
              <a:t>Motivation – Mixture viscosity depends on water content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1A411BF-4B0B-4E00-81C3-4FD525875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50221" y="1431738"/>
            <a:ext cx="4881883" cy="4680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C9089971-BB26-41E1-AC92-D2D3639D47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64153" y="1463114"/>
            <a:ext cx="4464495" cy="43364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5EF32C-3742-473E-B8B9-21601C65406D}"/>
              </a:ext>
            </a:extLst>
          </p:cNvPr>
          <p:cNvSpPr txBox="1"/>
          <p:nvPr/>
        </p:nvSpPr>
        <p:spPr>
          <a:xfrm>
            <a:off x="8976770" y="5855602"/>
            <a:ext cx="2179947" cy="349702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CA" dirty="0"/>
              <a:t>Mass fraction of water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257D96-0C49-41D9-8CA7-70ED9A904C6D}"/>
              </a:ext>
            </a:extLst>
          </p:cNvPr>
          <p:cNvSpPr txBox="1"/>
          <p:nvPr/>
        </p:nvSpPr>
        <p:spPr>
          <a:xfrm>
            <a:off x="3890482" y="5855602"/>
            <a:ext cx="2179947" cy="349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CA" dirty="0"/>
              <a:t>Mass fraction of water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D76BD4DC-32E9-4E0C-A30E-05B523368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061" y="1270091"/>
            <a:ext cx="758542" cy="464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Image result for glass of water">
            <a:extLst>
              <a:ext uri="{FF2B5EF4-FFF2-40B4-BE49-F238E27FC236}">
                <a16:creationId xmlns:a16="http://schemas.microsoft.com/office/drawing/2014/main" id="{65964CE5-751A-4E19-AA94-4386AD21A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40" y="4818822"/>
            <a:ext cx="1002646" cy="1453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Image result for honey">
            <a:extLst>
              <a:ext uri="{FF2B5EF4-FFF2-40B4-BE49-F238E27FC236}">
                <a16:creationId xmlns:a16="http://schemas.microsoft.com/office/drawing/2014/main" id="{456BB829-77DE-4984-88D9-233F1B3CB1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1" r="17971"/>
          <a:stretch/>
        </p:blipFill>
        <p:spPr bwMode="auto">
          <a:xfrm>
            <a:off x="265440" y="3522678"/>
            <a:ext cx="1002646" cy="15579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Image result for marble ball">
            <a:extLst>
              <a:ext uri="{FF2B5EF4-FFF2-40B4-BE49-F238E27FC236}">
                <a16:creationId xmlns:a16="http://schemas.microsoft.com/office/drawing/2014/main" id="{E66F82B1-B4AF-4441-B95B-1A8449064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9" t="9548" r="33450"/>
          <a:stretch/>
        </p:blipFill>
        <p:spPr bwMode="auto">
          <a:xfrm>
            <a:off x="257558" y="1000680"/>
            <a:ext cx="1087784" cy="1225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FDBF48B-F47A-478F-8952-F0219B567CC9}"/>
              </a:ext>
            </a:extLst>
          </p:cNvPr>
          <p:cNvSpPr txBox="1"/>
          <p:nvPr/>
        </p:nvSpPr>
        <p:spPr>
          <a:xfrm>
            <a:off x="9264352" y="6453188"/>
            <a:ext cx="2175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[Gervasi et al., 2019, </a:t>
            </a:r>
            <a:r>
              <a:rPr lang="en-US" sz="1400" i="1" dirty="0"/>
              <a:t>ACPD</a:t>
            </a:r>
            <a:r>
              <a:rPr lang="en-US" sz="14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113668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1851680"/>
            <a:ext cx="230425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96" y="1412776"/>
            <a:ext cx="1631201" cy="337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72473" y="1504420"/>
            <a:ext cx="316020" cy="170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2280027" y="2859793"/>
            <a:ext cx="1639251" cy="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2280027" y="2667538"/>
            <a:ext cx="1566793" cy="4824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096000" y="1332631"/>
            <a:ext cx="1512168" cy="136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096000" y="2871986"/>
            <a:ext cx="4583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Effects of mass transfer limitations in semi-solid or amorphous solid phases.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02905" y="5020033"/>
            <a:ext cx="35564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KM-GAP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Kinetic Multilayer Gas–Aerosol Partitioning model. (Shiraiwa et al.)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95CE17-6BD2-4612-8EE1-B0A80153140E}"/>
              </a:ext>
            </a:extLst>
          </p:cNvPr>
          <p:cNvSpPr txBox="1"/>
          <p:nvPr/>
        </p:nvSpPr>
        <p:spPr>
          <a:xfrm>
            <a:off x="622942" y="81566"/>
            <a:ext cx="11089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ETH Light" pitchFamily="2" charset="0"/>
              </a:rPr>
              <a:t>Motivation – Particle phase viscosity may affect mass transfer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B8AEC2-8C6A-45BA-ACCC-87D42303CA33}"/>
              </a:ext>
            </a:extLst>
          </p:cNvPr>
          <p:cNvSpPr txBox="1"/>
          <p:nvPr/>
        </p:nvSpPr>
        <p:spPr>
          <a:xfrm>
            <a:off x="5951984" y="3786873"/>
            <a:ext cx="5905054" cy="2176732"/>
          </a:xfrm>
          <a:prstGeom prst="rect">
            <a:avLst/>
          </a:prstGeom>
          <a:solidFill>
            <a:schemeClr val="bg2"/>
          </a:solidFill>
          <a:ln w="38100">
            <a:solidFill>
              <a:srgbClr val="00B050"/>
            </a:solidFill>
          </a:ln>
        </p:spPr>
        <p:txBody>
          <a:bodyPr wrap="square" lIns="108000" tIns="72000" rIns="108000" bIns="72000" rtlCol="0">
            <a:spAutoFit/>
          </a:bodyPr>
          <a:lstStyle/>
          <a:p>
            <a:r>
              <a:rPr lang="en-CA" sz="2000" b="1" dirty="0"/>
              <a:t>Impact on interpretation / modeling / measurements</a:t>
            </a:r>
          </a:p>
          <a:p>
            <a:r>
              <a:rPr lang="en-CA" sz="2000" dirty="0"/>
              <a:t>Is equilibrium reached within the time period of interest?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2000" dirty="0"/>
              <a:t>In the atmosphere, depending on </a:t>
            </a:r>
            <a:r>
              <a:rPr lang="en-CA" sz="2000" i="1" dirty="0"/>
              <a:t>T</a:t>
            </a:r>
            <a:r>
              <a:rPr lang="en-CA" sz="2000" dirty="0"/>
              <a:t>, RH</a:t>
            </a:r>
            <a:br>
              <a:rPr lang="en-CA" sz="2000" dirty="0"/>
            </a:br>
            <a:r>
              <a:rPr lang="en-CA" sz="1200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2000" dirty="0"/>
              <a:t>During sample processing (e.g. drying) </a:t>
            </a:r>
            <a:br>
              <a:rPr lang="en-CA" sz="2000" dirty="0"/>
            </a:br>
            <a:r>
              <a:rPr lang="en-CA" sz="2000" dirty="0"/>
              <a:t>and within instruments (e.g. HTDMA)</a:t>
            </a:r>
          </a:p>
        </p:txBody>
      </p:sp>
    </p:spTree>
    <p:extLst>
      <p:ext uri="{BB962C8B-B14F-4D97-AF65-F5344CB8AC3E}">
        <p14:creationId xmlns:p14="http://schemas.microsoft.com/office/powerpoint/2010/main" val="1525913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7988" y="80836"/>
            <a:ext cx="11232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200" dirty="0">
                <a:solidFill>
                  <a:srgbClr val="C00000"/>
                </a:solidFill>
                <a:latin typeface="ETH Light" pitchFamily="2" charset="0"/>
              </a:rPr>
              <a:t>Design of a predictive viscosity model</a:t>
            </a:r>
            <a:endParaRPr lang="en-US" sz="3200" dirty="0">
              <a:solidFill>
                <a:srgbClr val="C00000"/>
              </a:solidFill>
              <a:latin typeface="ETH Light" pitchFamily="2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48A6CBB-5CCF-46A5-BCA5-2A095B880BDA}"/>
              </a:ext>
            </a:extLst>
          </p:cNvPr>
          <p:cNvSpPr txBox="1">
            <a:spLocks/>
          </p:cNvSpPr>
          <p:nvPr/>
        </p:nvSpPr>
        <p:spPr>
          <a:xfrm>
            <a:off x="766763" y="908050"/>
            <a:ext cx="11090275" cy="55452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200"/>
              </a:spcBef>
            </a:pPr>
            <a:r>
              <a:rPr lang="en-CA" sz="2000" b="1" dirty="0">
                <a:latin typeface="+mj-lt"/>
                <a:ea typeface="Malgun Gothic" panose="020B0503020000020004" pitchFamily="34" charset="-127"/>
              </a:rPr>
              <a:t>Our design goals:</a:t>
            </a:r>
          </a:p>
          <a:p>
            <a:pPr marL="342900" indent="-342900" algn="l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CA" sz="2000" dirty="0">
                <a:latin typeface="+mj-lt"/>
                <a:ea typeface="Malgun Gothic" panose="020B0503020000020004" pitchFamily="34" charset="-127"/>
              </a:rPr>
              <a:t>Target organic-rich aerosol phases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sz="2000" dirty="0">
                <a:latin typeface="+mj-lt"/>
                <a:ea typeface="Malgun Gothic" panose="020B0503020000020004" pitchFamily="34" charset="-127"/>
              </a:rPr>
              <a:t>Aim for reasonable performance in the semi-solid to glassy viscosity range</a:t>
            </a:r>
            <a:br>
              <a:rPr lang="en-CA" sz="2000" dirty="0">
                <a:latin typeface="+mj-lt"/>
                <a:ea typeface="Malgun Gothic" panose="020B0503020000020004" pitchFamily="34" charset="-127"/>
              </a:rPr>
            </a:br>
            <a:r>
              <a:rPr lang="en-CA" sz="2000" dirty="0">
                <a:latin typeface="+mj-lt"/>
                <a:ea typeface="Malgun Gothic" panose="020B0503020000020004" pitchFamily="34" charset="-127"/>
              </a:rPr>
              <a:t>(~ 10</a:t>
            </a:r>
            <a:r>
              <a:rPr lang="en-CA" sz="2000" baseline="30000" dirty="0">
                <a:latin typeface="+mj-lt"/>
                <a:ea typeface="Malgun Gothic" panose="020B0503020000020004" pitchFamily="34" charset="-127"/>
              </a:rPr>
              <a:t>1</a:t>
            </a:r>
            <a:r>
              <a:rPr lang="en-CA" sz="2000" dirty="0">
                <a:latin typeface="+mj-lt"/>
                <a:ea typeface="Malgun Gothic" panose="020B0503020000020004" pitchFamily="34" charset="-127"/>
              </a:rPr>
              <a:t> to 10</a:t>
            </a:r>
            <a:r>
              <a:rPr lang="en-CA" sz="2000" baseline="30000" dirty="0">
                <a:latin typeface="+mj-lt"/>
                <a:ea typeface="Malgun Gothic" panose="020B0503020000020004" pitchFamily="34" charset="-127"/>
              </a:rPr>
              <a:t>12</a:t>
            </a:r>
            <a:r>
              <a:rPr lang="en-CA" sz="2000" dirty="0">
                <a:latin typeface="+mj-lt"/>
                <a:ea typeface="Malgun Gothic" panose="020B0503020000020004" pitchFamily="34" charset="-127"/>
              </a:rPr>
              <a:t> Pa s  dynamic viscosity)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sz="2000" dirty="0">
                <a:latin typeface="+mj-lt"/>
                <a:ea typeface="Malgun Gothic" panose="020B0503020000020004" pitchFamily="34" charset="-127"/>
              </a:rPr>
              <a:t>Capture the effects of temperature and water content</a:t>
            </a:r>
            <a:br>
              <a:rPr lang="en-CA" sz="2000" dirty="0">
                <a:latin typeface="+mj-lt"/>
                <a:ea typeface="Malgun Gothic" panose="020B0503020000020004" pitchFamily="34" charset="-127"/>
              </a:rPr>
            </a:br>
            <a:endParaRPr lang="en-CA" sz="2000" dirty="0">
              <a:latin typeface="+mj-lt"/>
              <a:ea typeface="Malgun Gothic" panose="020B0503020000020004" pitchFamily="34" charset="-127"/>
            </a:endParaRPr>
          </a:p>
          <a:p>
            <a:pPr algn="l">
              <a:lnSpc>
                <a:spcPct val="100000"/>
              </a:lnSpc>
              <a:spcBef>
                <a:spcPts val="1200"/>
              </a:spcBef>
            </a:pPr>
            <a:r>
              <a:rPr lang="en-CA" sz="2000" b="1" dirty="0">
                <a:latin typeface="+mj-lt"/>
                <a:ea typeface="Malgun Gothic" panose="020B0503020000020004" pitchFamily="34" charset="-127"/>
              </a:rPr>
              <a:t>Assumptions &amp; features: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sz="2000" dirty="0">
                <a:latin typeface="+mj-lt"/>
                <a:ea typeface="Malgun Gothic" panose="020B0503020000020004" pitchFamily="34" charset="-127"/>
              </a:rPr>
              <a:t>Newtonian fluid (assuming no shear-stress dependence)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sz="2000" dirty="0">
                <a:latin typeface="+mj-lt"/>
                <a:ea typeface="Malgun Gothic" panose="020B0503020000020004" pitchFamily="34" charset="-127"/>
              </a:rPr>
              <a:t>Thermodynamics-based, local-composition group-contribution model </a:t>
            </a:r>
            <a:br>
              <a:rPr lang="en-CA" sz="2000" dirty="0">
                <a:latin typeface="+mj-lt"/>
                <a:ea typeface="Malgun Gothic" panose="020B0503020000020004" pitchFamily="34" charset="-127"/>
              </a:rPr>
            </a:br>
            <a:r>
              <a:rPr lang="en-CA" sz="2000" dirty="0">
                <a:latin typeface="+mj-lt"/>
                <a:ea typeface="Malgun Gothic" panose="020B0503020000020004" pitchFamily="34" charset="-127"/>
              </a:rPr>
              <a:t>(for dealing with many &amp; unknown compounds)</a:t>
            </a:r>
            <a:br>
              <a:rPr lang="en-CA" sz="2000" dirty="0">
                <a:latin typeface="+mj-lt"/>
                <a:ea typeface="Malgun Gothic" panose="020B0503020000020004" pitchFamily="34" charset="-127"/>
              </a:rPr>
            </a:br>
            <a:r>
              <a:rPr lang="en-CA" sz="2000" dirty="0">
                <a:latin typeface="+mj-lt"/>
                <a:ea typeface="Malgun Gothic" panose="020B0503020000020004" pitchFamily="34" charset="-127"/>
                <a:sym typeface="Wingdings" panose="05000000000000000000" pitchFamily="2" charset="2"/>
              </a:rPr>
              <a:t> similar to UNIFAC / AIOMFAC models for activity coefficients</a:t>
            </a:r>
            <a:br>
              <a:rPr lang="en-CA" sz="2000" dirty="0">
                <a:latin typeface="+mj-lt"/>
                <a:ea typeface="Malgun Gothic" panose="020B0503020000020004" pitchFamily="34" charset="-127"/>
                <a:sym typeface="Wingdings" panose="05000000000000000000" pitchFamily="2" charset="2"/>
              </a:rPr>
            </a:br>
            <a:r>
              <a:rPr lang="en-CA" sz="2000" dirty="0">
                <a:latin typeface="+mj-lt"/>
                <a:ea typeface="Malgun Gothic" panose="020B0503020000020004" pitchFamily="34" charset="-127"/>
                <a:sym typeface="Wingdings" panose="05000000000000000000" pitchFamily="2" charset="2"/>
              </a:rPr>
              <a:t> computationally cheap</a:t>
            </a:r>
            <a:endParaRPr lang="en-CA" sz="2000" dirty="0">
              <a:latin typeface="+mj-lt"/>
              <a:ea typeface="Malgun Gothic" panose="020B0503020000020004" pitchFamily="34" charset="-127"/>
            </a:endParaRP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sz="2000" dirty="0">
                <a:latin typeface="+mj-lt"/>
                <a:ea typeface="Malgun Gothic" panose="020B0503020000020004" pitchFamily="34" charset="-127"/>
              </a:rPr>
              <a:t>Based on GC-UNIMOD (Cao et al. 1993) model</a:t>
            </a:r>
            <a:br>
              <a:rPr lang="en-CA" sz="2000" dirty="0">
                <a:latin typeface="+mj-lt"/>
                <a:ea typeface="Malgun Gothic" panose="020B0503020000020004" pitchFamily="34" charset="-127"/>
              </a:rPr>
            </a:br>
            <a:r>
              <a:rPr lang="en-CA" sz="2000" dirty="0">
                <a:latin typeface="+mj-lt"/>
                <a:ea typeface="Malgun Gothic" panose="020B0503020000020004" pitchFamily="34" charset="-127"/>
                <a:sym typeface="Wingdings" panose="05000000000000000000" pitchFamily="2" charset="2"/>
              </a:rPr>
              <a:t> modified because of weaknesses of Cao et al. model at high viscosity</a:t>
            </a:r>
            <a:endParaRPr lang="en-CA" sz="2000" dirty="0">
              <a:latin typeface="+mj-lt"/>
              <a:ea typeface="Malgun Gothic" panose="020B0503020000020004" pitchFamily="34" charset="-127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2F699079-B476-400E-89D7-FB63A159B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31859" y="-843832"/>
            <a:ext cx="693671" cy="42515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3364F3-E532-44B8-8554-244E7C4635B9}"/>
              </a:ext>
            </a:extLst>
          </p:cNvPr>
          <p:cNvSpPr txBox="1"/>
          <p:nvPr/>
        </p:nvSpPr>
        <p:spPr>
          <a:xfrm>
            <a:off x="9264352" y="6453188"/>
            <a:ext cx="2175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[Gervasi et al., 2019, </a:t>
            </a:r>
            <a:r>
              <a:rPr lang="en-US" sz="1400" i="1" dirty="0"/>
              <a:t>ACPD</a:t>
            </a:r>
            <a:r>
              <a:rPr lang="en-US" sz="14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830634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51E3B6E7-5BED-43B5-B2C3-F0CAC70A3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2211" y="867634"/>
            <a:ext cx="3505500" cy="10441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7988" y="80836"/>
            <a:ext cx="11232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200" dirty="0">
                <a:solidFill>
                  <a:srgbClr val="C00000"/>
                </a:solidFill>
                <a:latin typeface="ETH Light" pitchFamily="2" charset="0"/>
              </a:rPr>
              <a:t>GC-UNIMOD  vs.  AIOMFAC-VISC mixture viscosity models</a:t>
            </a:r>
            <a:endParaRPr lang="en-US" sz="3200" dirty="0">
              <a:solidFill>
                <a:srgbClr val="C00000"/>
              </a:solidFill>
              <a:latin typeface="ETH Light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F66534-8E49-4C89-B22F-B73EBC864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2852936"/>
            <a:ext cx="5038936" cy="14327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BFA0D4-EA90-4EF6-8B08-7871B4BB8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051" y="4725144"/>
            <a:ext cx="3888432" cy="8624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BE3F1D-834C-4A87-AE32-8BB17BEA6AB6}"/>
              </a:ext>
            </a:extLst>
          </p:cNvPr>
          <p:cNvSpPr txBox="1"/>
          <p:nvPr/>
        </p:nvSpPr>
        <p:spPr>
          <a:xfrm>
            <a:off x="6456041" y="1871124"/>
            <a:ext cx="5400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/>
              <a:t>Accounting for: </a:t>
            </a:r>
            <a:r>
              <a:rPr lang="en-CA" sz="1600" dirty="0"/>
              <a:t>shape (vol., surface area) &amp; inter-group forces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A414C8-A178-4BD2-B289-44A73F2E2C7B}"/>
              </a:ext>
            </a:extLst>
          </p:cNvPr>
          <p:cNvSpPr txBox="1"/>
          <p:nvPr/>
        </p:nvSpPr>
        <p:spPr>
          <a:xfrm>
            <a:off x="2783632" y="6457655"/>
            <a:ext cx="29890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[Cao et al., 1993, Ind. Eng. Chem. Res.]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CE48BA-B399-4CE6-A959-BE55870B116D}"/>
              </a:ext>
            </a:extLst>
          </p:cNvPr>
          <p:cNvCxnSpPr/>
          <p:nvPr/>
        </p:nvCxnSpPr>
        <p:spPr>
          <a:xfrm>
            <a:off x="9849720" y="1654050"/>
            <a:ext cx="360040" cy="0"/>
          </a:xfrm>
          <a:prstGeom prst="line">
            <a:avLst/>
          </a:prstGeom>
          <a:ln w="38100">
            <a:solidFill>
              <a:srgbClr val="F01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41FD7F9-16DB-4CE7-807B-4CC0221BE443}"/>
              </a:ext>
            </a:extLst>
          </p:cNvPr>
          <p:cNvCxnSpPr/>
          <p:nvPr/>
        </p:nvCxnSpPr>
        <p:spPr>
          <a:xfrm>
            <a:off x="10534182" y="1659755"/>
            <a:ext cx="36004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6C9630CC-4A9F-470B-9CBD-8B627BE9E4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8324" y="860281"/>
            <a:ext cx="1626299" cy="965757"/>
          </a:xfrm>
          <a:prstGeom prst="rect">
            <a:avLst/>
          </a:prstGeom>
          <a:ln w="1905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02B89D-8E94-4D5A-A377-9B8501687EE2}"/>
              </a:ext>
            </a:extLst>
          </p:cNvPr>
          <p:cNvSpPr txBox="1"/>
          <p:nvPr/>
        </p:nvSpPr>
        <p:spPr>
          <a:xfrm>
            <a:off x="416862" y="908050"/>
            <a:ext cx="4166970" cy="38048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CA" sz="2000" dirty="0"/>
              <a:t>Common group-contribution approach: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66EDA38-06B9-42C7-878B-B1C739EF4EB2}"/>
              </a:ext>
            </a:extLst>
          </p:cNvPr>
          <p:cNvGrpSpPr/>
          <p:nvPr/>
        </p:nvGrpSpPr>
        <p:grpSpPr>
          <a:xfrm>
            <a:off x="4505580" y="1148142"/>
            <a:ext cx="1016903" cy="555473"/>
            <a:chOff x="3106422" y="1366066"/>
            <a:chExt cx="1016903" cy="555473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0E02530-C85B-4894-AC3D-33D44CE9423C}"/>
                </a:ext>
              </a:extLst>
            </p:cNvPr>
            <p:cNvSpPr/>
            <p:nvPr/>
          </p:nvSpPr>
          <p:spPr>
            <a:xfrm rot="20563205">
              <a:off x="3106422" y="1366066"/>
              <a:ext cx="1016903" cy="55547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AF3B8CE-31C7-4D43-8DBD-121346D36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561808">
              <a:off x="3145387" y="1403154"/>
              <a:ext cx="897750" cy="390234"/>
            </a:xfrm>
            <a:prstGeom prst="rect">
              <a:avLst/>
            </a:prstGeom>
          </p:spPr>
        </p:pic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AA1C7D3-50A3-4FCB-9B42-D595A59C8DA0}"/>
              </a:ext>
            </a:extLst>
          </p:cNvPr>
          <p:cNvCxnSpPr>
            <a:cxnSpLocks/>
          </p:cNvCxnSpPr>
          <p:nvPr/>
        </p:nvCxnSpPr>
        <p:spPr>
          <a:xfrm>
            <a:off x="1757531" y="3569312"/>
            <a:ext cx="2436014" cy="0"/>
          </a:xfrm>
          <a:prstGeom prst="line">
            <a:avLst/>
          </a:prstGeom>
          <a:ln w="38100">
            <a:solidFill>
              <a:srgbClr val="F01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F670BC2-989F-4172-9EFC-48F3D3B3304D}"/>
              </a:ext>
            </a:extLst>
          </p:cNvPr>
          <p:cNvCxnSpPr>
            <a:cxnSpLocks/>
          </p:cNvCxnSpPr>
          <p:nvPr/>
        </p:nvCxnSpPr>
        <p:spPr>
          <a:xfrm>
            <a:off x="3290615" y="4285688"/>
            <a:ext cx="2155689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535F2BF-FBAA-4769-A60A-2505AF1D34EE}"/>
              </a:ext>
            </a:extLst>
          </p:cNvPr>
          <p:cNvCxnSpPr>
            <a:cxnSpLocks/>
          </p:cNvCxnSpPr>
          <p:nvPr/>
        </p:nvCxnSpPr>
        <p:spPr>
          <a:xfrm flipV="1">
            <a:off x="1643762" y="5587579"/>
            <a:ext cx="3588142" cy="4785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B9AE21A-5237-4A8B-BF59-066545E20DC9}"/>
              </a:ext>
            </a:extLst>
          </p:cNvPr>
          <p:cNvSpPr txBox="1"/>
          <p:nvPr/>
        </p:nvSpPr>
        <p:spPr>
          <a:xfrm>
            <a:off x="776902" y="5067764"/>
            <a:ext cx="566570" cy="349702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CA" dirty="0"/>
              <a:t>with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C4153CC-F16A-4ED0-B692-508815993AC3}"/>
              </a:ext>
            </a:extLst>
          </p:cNvPr>
          <p:cNvSpPr txBox="1"/>
          <p:nvPr/>
        </p:nvSpPr>
        <p:spPr>
          <a:xfrm>
            <a:off x="416862" y="2313856"/>
            <a:ext cx="3336289" cy="380480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CA" sz="2000" b="1" dirty="0">
                <a:solidFill>
                  <a:schemeClr val="bg1">
                    <a:lumMod val="50000"/>
                  </a:schemeClr>
                </a:solidFill>
              </a:rPr>
              <a:t>GC-UNIMOD (Cao et al., 1993):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AB43E6-4305-4E47-A67D-D756259F8231}"/>
              </a:ext>
            </a:extLst>
          </p:cNvPr>
          <p:cNvSpPr txBox="1"/>
          <p:nvPr/>
        </p:nvSpPr>
        <p:spPr>
          <a:xfrm>
            <a:off x="9264352" y="6453188"/>
            <a:ext cx="2175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[Gervasi et al., 2019, </a:t>
            </a:r>
            <a:r>
              <a:rPr lang="en-US" sz="1400" i="1" dirty="0"/>
              <a:t>ACPD</a:t>
            </a:r>
            <a:r>
              <a:rPr lang="en-US" sz="1400" dirty="0"/>
              <a:t>]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1C4C375-6B24-4376-9D1F-7280203B8A95}"/>
              </a:ext>
            </a:extLst>
          </p:cNvPr>
          <p:cNvCxnSpPr/>
          <p:nvPr/>
        </p:nvCxnSpPr>
        <p:spPr>
          <a:xfrm flipH="1">
            <a:off x="407988" y="2209678"/>
            <a:ext cx="11520660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CB528EF-A3AA-44A3-8193-ACFE28F1B983}"/>
              </a:ext>
            </a:extLst>
          </p:cNvPr>
          <p:cNvCxnSpPr>
            <a:cxnSpLocks/>
          </p:cNvCxnSpPr>
          <p:nvPr/>
        </p:nvCxnSpPr>
        <p:spPr>
          <a:xfrm flipV="1">
            <a:off x="6096000" y="2246746"/>
            <a:ext cx="0" cy="4514219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1787401-86D8-43E7-8DC2-6114AD31A6A9}"/>
              </a:ext>
            </a:extLst>
          </p:cNvPr>
          <p:cNvSpPr txBox="1"/>
          <p:nvPr/>
        </p:nvSpPr>
        <p:spPr>
          <a:xfrm>
            <a:off x="6528048" y="2313118"/>
            <a:ext cx="3328916" cy="38048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CA" sz="2000" b="1" dirty="0">
                <a:solidFill>
                  <a:schemeClr val="bg1">
                    <a:lumMod val="50000"/>
                  </a:schemeClr>
                </a:solidFill>
              </a:rPr>
              <a:t>AIOMFAC-VISC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7FA6E7A-0724-4798-907D-F2E18259DB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8048" y="2852936"/>
            <a:ext cx="2479500" cy="664453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A927208-A9CD-4936-A2F5-F614D7B69ACE}"/>
              </a:ext>
            </a:extLst>
          </p:cNvPr>
          <p:cNvCxnSpPr>
            <a:cxnSpLocks/>
          </p:cNvCxnSpPr>
          <p:nvPr/>
        </p:nvCxnSpPr>
        <p:spPr>
          <a:xfrm>
            <a:off x="6585813" y="3517389"/>
            <a:ext cx="2436014" cy="0"/>
          </a:xfrm>
          <a:prstGeom prst="line">
            <a:avLst/>
          </a:prstGeom>
          <a:ln w="38100">
            <a:solidFill>
              <a:srgbClr val="F01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71650EE-6901-4A98-8F51-0DA725D588B6}"/>
              </a:ext>
            </a:extLst>
          </p:cNvPr>
          <p:cNvSpPr txBox="1"/>
          <p:nvPr/>
        </p:nvSpPr>
        <p:spPr>
          <a:xfrm>
            <a:off x="9233185" y="3380885"/>
            <a:ext cx="2670145" cy="318924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CA" sz="1600" dirty="0"/>
              <a:t>(UNIFAC combinatorial activity)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43D69ED-EC05-4AC1-825F-C8734B07C7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8790" y="2915265"/>
            <a:ext cx="1368924" cy="48429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6AC712B-C42C-4D37-B187-EA192C8166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8048" y="3789040"/>
            <a:ext cx="4330834" cy="90695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D16C045-4812-4615-9C8D-AD6DA02110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3385" y="5013176"/>
            <a:ext cx="4035223" cy="80650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A99C8F7-19D6-4494-B5C9-CFD59ADCA4FD}"/>
              </a:ext>
            </a:extLst>
          </p:cNvPr>
          <p:cNvSpPr txBox="1"/>
          <p:nvPr/>
        </p:nvSpPr>
        <p:spPr>
          <a:xfrm>
            <a:off x="6672064" y="5194137"/>
            <a:ext cx="566570" cy="349702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CA" dirty="0"/>
              <a:t>with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B64FAD9-00A9-4FBC-BBE1-B2B04737B52B}"/>
              </a:ext>
            </a:extLst>
          </p:cNvPr>
          <p:cNvCxnSpPr>
            <a:cxnSpLocks/>
          </p:cNvCxnSpPr>
          <p:nvPr/>
        </p:nvCxnSpPr>
        <p:spPr>
          <a:xfrm>
            <a:off x="7582211" y="5819683"/>
            <a:ext cx="3986397" cy="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8B49E9E-03B9-4528-A10B-E60BDF09FE7B}"/>
              </a:ext>
            </a:extLst>
          </p:cNvPr>
          <p:cNvCxnSpPr>
            <a:cxnSpLocks/>
          </p:cNvCxnSpPr>
          <p:nvPr/>
        </p:nvCxnSpPr>
        <p:spPr>
          <a:xfrm flipV="1">
            <a:off x="6742806" y="4777959"/>
            <a:ext cx="4030446" cy="1530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E6CD12D1-D3B4-4332-9490-6E3C2428CC78}"/>
              </a:ext>
            </a:extLst>
          </p:cNvPr>
          <p:cNvSpPr txBox="1"/>
          <p:nvPr/>
        </p:nvSpPr>
        <p:spPr>
          <a:xfrm>
            <a:off x="6656146" y="6055774"/>
            <a:ext cx="3075063" cy="349702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C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/>
              <a:t>= (sub)groups of molecule </a:t>
            </a:r>
            <a:r>
              <a:rPr lang="en-CA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CA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3538ED0-A633-4AA0-BCAB-8C31A68E8AAF}"/>
              </a:ext>
            </a:extLst>
          </p:cNvPr>
          <p:cNvSpPr/>
          <p:nvPr/>
        </p:nvSpPr>
        <p:spPr>
          <a:xfrm>
            <a:off x="2165231" y="5077415"/>
            <a:ext cx="216024" cy="233444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186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7" grpId="0"/>
      <p:bldP spid="32" grpId="0"/>
      <p:bldP spid="33" grpId="0"/>
      <p:bldP spid="40" grpId="0"/>
      <p:bldP spid="44" grpId="0"/>
      <p:bldP spid="48" grpId="0"/>
      <p:bldP spid="53" grpId="0"/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C258F4DB-E397-4BDE-838D-2563AE4075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473"/>
          <a:stretch/>
        </p:blipFill>
        <p:spPr>
          <a:xfrm>
            <a:off x="191344" y="1412776"/>
            <a:ext cx="9550395" cy="4680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7988" y="80836"/>
            <a:ext cx="11232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200" dirty="0">
                <a:solidFill>
                  <a:srgbClr val="C00000"/>
                </a:solidFill>
                <a:latin typeface="ETH Light" pitchFamily="2" charset="0"/>
              </a:rPr>
              <a:t>GC-UNIMOD  vs.  AIOMFAC-VISC mixture viscosity predictions</a:t>
            </a:r>
            <a:endParaRPr lang="en-US" sz="3200" dirty="0">
              <a:solidFill>
                <a:srgbClr val="C00000"/>
              </a:solidFill>
              <a:latin typeface="ETH Light" pitchFamily="2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23C3D4F-C521-4F87-AA04-7318FD5ECC25}"/>
              </a:ext>
            </a:extLst>
          </p:cNvPr>
          <p:cNvSpPr txBox="1"/>
          <p:nvPr/>
        </p:nvSpPr>
        <p:spPr>
          <a:xfrm>
            <a:off x="9264352" y="6453188"/>
            <a:ext cx="2175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[Gervasi et al., 2019, </a:t>
            </a:r>
            <a:r>
              <a:rPr lang="en-US" sz="1400" i="1" dirty="0"/>
              <a:t>ACPD</a:t>
            </a:r>
            <a:r>
              <a:rPr lang="en-US" sz="1400" dirty="0"/>
              <a:t>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D458D0-B48C-43C5-BCB8-736E5E9986EA}"/>
              </a:ext>
            </a:extLst>
          </p:cNvPr>
          <p:cNvSpPr txBox="1"/>
          <p:nvPr/>
        </p:nvSpPr>
        <p:spPr>
          <a:xfrm>
            <a:off x="623392" y="878565"/>
            <a:ext cx="5503100" cy="442035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CA" sz="2400" b="1" dirty="0"/>
              <a:t>Binary water + citric acid mixtures at 293 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455639-68B0-47D0-9881-D137621E5013}"/>
              </a:ext>
            </a:extLst>
          </p:cNvPr>
          <p:cNvSpPr txBox="1"/>
          <p:nvPr/>
        </p:nvSpPr>
        <p:spPr>
          <a:xfrm>
            <a:off x="8107568" y="2490663"/>
            <a:ext cx="3729761" cy="1068736"/>
          </a:xfrm>
          <a:prstGeom prst="rect">
            <a:avLst/>
          </a:prstGeom>
          <a:solidFill>
            <a:schemeClr val="bg2"/>
          </a:solidFill>
          <a:ln w="38100">
            <a:solidFill>
              <a:srgbClr val="00B050"/>
            </a:solidFill>
          </a:ln>
        </p:spPr>
        <p:txBody>
          <a:bodyPr wrap="square" lIns="108000" tIns="72000" rIns="108000" bIns="72000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CA" b="0" dirty="0"/>
              <a:t>Here: main prediction differences due to difference in combinatorial mixture viscosity contribution</a:t>
            </a:r>
          </a:p>
        </p:txBody>
      </p:sp>
    </p:spTree>
    <p:extLst>
      <p:ext uri="{BB962C8B-B14F-4D97-AF65-F5344CB8AC3E}">
        <p14:creationId xmlns:p14="http://schemas.microsoft.com/office/powerpoint/2010/main" val="364582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63651" y="77061"/>
            <a:ext cx="8064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541338" algn="l"/>
              </a:tabLst>
            </a:pPr>
            <a:r>
              <a:rPr lang="en-CA" sz="3200" dirty="0">
                <a:solidFill>
                  <a:srgbClr val="C00000"/>
                </a:solidFill>
                <a:latin typeface="ETH Light" pitchFamily="2" charset="0"/>
              </a:rPr>
              <a:t>Comparison to simple mixing rules</a:t>
            </a:r>
            <a:endParaRPr lang="en-US" sz="3200" dirty="0">
              <a:solidFill>
                <a:srgbClr val="C00000"/>
              </a:solidFill>
              <a:latin typeface="ETH Ligh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225DBB-4924-47E6-9FB2-ABFD85E923B3}"/>
              </a:ext>
            </a:extLst>
          </p:cNvPr>
          <p:cNvSpPr txBox="1"/>
          <p:nvPr/>
        </p:nvSpPr>
        <p:spPr>
          <a:xfrm>
            <a:off x="8896633" y="6453188"/>
            <a:ext cx="2175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[Gervasi et al., 2019, </a:t>
            </a:r>
            <a:r>
              <a:rPr lang="en-US" sz="1400" i="1" dirty="0"/>
              <a:t>ACPD</a:t>
            </a:r>
            <a:r>
              <a:rPr lang="en-US" sz="1400" dirty="0"/>
              <a:t>]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DFE322-0472-4A15-8341-54D4B944C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048" y="823498"/>
            <a:ext cx="2838943" cy="57738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4E164F-FBDC-4B48-A4AC-09B4EFDED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823499"/>
            <a:ext cx="3027931" cy="57738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3E3E008-0C53-47DE-AB17-13C07FB41FD5}"/>
                  </a:ext>
                </a:extLst>
              </p:cNvPr>
              <p:cNvSpPr txBox="1"/>
              <p:nvPr/>
            </p:nvSpPr>
            <p:spPr>
              <a:xfrm>
                <a:off x="7240449" y="1412106"/>
                <a:ext cx="2954476" cy="7469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CA" sz="20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 sz="200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CA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CA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CA" sz="2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mix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CA" sz="20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CA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CA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CA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CA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func>
                            <m:funcPr>
                              <m:ctrlPr>
                                <a:rPr lang="en-CA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CA" sz="2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CA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CA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CA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𝜂</m:t>
                                      </m:r>
                                    </m:e>
                                    <m:sub>
                                      <m:r>
                                        <a:rPr lang="en-CA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CA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n-CA" sz="20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3E3E008-0C53-47DE-AB17-13C07FB41F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0449" y="1412106"/>
                <a:ext cx="2954476" cy="7469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F16559F-E865-4431-8645-2E38D219C633}"/>
                  </a:ext>
                </a:extLst>
              </p:cNvPr>
              <p:cNvSpPr txBox="1"/>
              <p:nvPr/>
            </p:nvSpPr>
            <p:spPr>
              <a:xfrm>
                <a:off x="7672596" y="2667323"/>
                <a:ext cx="26641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b="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CA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dirty="0"/>
                  <a:t>= volume fraction (</a:t>
                </a:r>
                <a:r>
                  <a:rPr lang="az-Cyrl-AZ" i="1" dirty="0"/>
                  <a:t>Ф</a:t>
                </a:r>
                <a:r>
                  <a:rPr lang="en-CA" i="1" baseline="-25000" dirty="0" err="1"/>
                  <a:t>i</a:t>
                </a:r>
                <a:r>
                  <a:rPr lang="en-CA" dirty="0"/>
                  <a:t>)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F16559F-E865-4431-8645-2E38D219C6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2596" y="2667323"/>
                <a:ext cx="2664197" cy="369332"/>
              </a:xfrm>
              <a:prstGeom prst="rect">
                <a:avLst/>
              </a:prstGeom>
              <a:blipFill>
                <a:blip r:embed="rId5"/>
                <a:stretch>
                  <a:fillRect l="-686" t="-10000" b="-2666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05325E8-17DA-4D17-8885-E35884F47D85}"/>
                  </a:ext>
                </a:extLst>
              </p:cNvPr>
              <p:cNvSpPr txBox="1"/>
              <p:nvPr/>
            </p:nvSpPr>
            <p:spPr>
              <a:xfrm>
                <a:off x="7637683" y="2211186"/>
                <a:ext cx="34348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b="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CA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dirty="0"/>
                  <a:t>= surface area fraction (</a:t>
                </a:r>
                <a:r>
                  <a:rPr lang="el-GR" i="1" dirty="0"/>
                  <a:t>σ</a:t>
                </a:r>
                <a:r>
                  <a:rPr lang="en-CA" i="1" baseline="-25000" dirty="0" err="1"/>
                  <a:t>i</a:t>
                </a:r>
                <a:r>
                  <a:rPr lang="en-CA" dirty="0"/>
                  <a:t>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05325E8-17DA-4D17-8885-E35884F47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7683" y="2211186"/>
                <a:ext cx="3434802" cy="369332"/>
              </a:xfrm>
              <a:prstGeom prst="rect">
                <a:avLst/>
              </a:prstGeom>
              <a:blipFill>
                <a:blip r:embed="rId6"/>
                <a:stretch>
                  <a:fillRect l="-533" t="-10000" b="-2666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5385479-E705-4980-9B00-22902CCE38DC}"/>
                  </a:ext>
                </a:extLst>
              </p:cNvPr>
              <p:cNvSpPr txBox="1"/>
              <p:nvPr/>
            </p:nvSpPr>
            <p:spPr>
              <a:xfrm>
                <a:off x="7639767" y="3131676"/>
                <a:ext cx="24810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b="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CA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dirty="0"/>
                  <a:t>= mole fraction (</a:t>
                </a:r>
                <a:r>
                  <a:rPr lang="en-CA" i="1" dirty="0"/>
                  <a:t>x</a:t>
                </a:r>
                <a:r>
                  <a:rPr lang="en-CA" i="1" baseline="-25000" dirty="0"/>
                  <a:t>i</a:t>
                </a:r>
                <a:r>
                  <a:rPr lang="en-CA" dirty="0"/>
                  <a:t>)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5385479-E705-4980-9B00-22902CCE3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9767" y="3131676"/>
                <a:ext cx="2481002" cy="369332"/>
              </a:xfrm>
              <a:prstGeom prst="rect">
                <a:avLst/>
              </a:prstGeom>
              <a:blipFill>
                <a:blip r:embed="rId7"/>
                <a:stretch>
                  <a:fillRect l="-737" t="-10000" b="-2666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B06A96E-64A5-463A-BCE5-61D525304EA8}"/>
              </a:ext>
            </a:extLst>
          </p:cNvPr>
          <p:cNvSpPr txBox="1"/>
          <p:nvPr/>
        </p:nvSpPr>
        <p:spPr>
          <a:xfrm>
            <a:off x="7383840" y="2696635"/>
            <a:ext cx="253843" cy="318924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CA" sz="1600" dirty="0">
                <a:solidFill>
                  <a:schemeClr val="accent6">
                    <a:lumMod val="75000"/>
                  </a:schemeClr>
                </a:solidFill>
              </a:rPr>
              <a:t>or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04CA4AC-B5BE-455D-84CA-2685B281AF82}"/>
              </a:ext>
            </a:extLst>
          </p:cNvPr>
          <p:cNvSpPr txBox="1"/>
          <p:nvPr/>
        </p:nvSpPr>
        <p:spPr>
          <a:xfrm>
            <a:off x="7383839" y="3156880"/>
            <a:ext cx="253843" cy="318924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CA" sz="1600" dirty="0">
                <a:solidFill>
                  <a:schemeClr val="accent6">
                    <a:lumMod val="75000"/>
                  </a:schemeClr>
                </a:solidFill>
              </a:rPr>
              <a:t>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68815C-E01E-477A-85CF-1E9A5DBA8A2D}"/>
              </a:ext>
            </a:extLst>
          </p:cNvPr>
          <p:cNvSpPr txBox="1"/>
          <p:nvPr/>
        </p:nvSpPr>
        <p:spPr>
          <a:xfrm>
            <a:off x="1676882" y="1406426"/>
            <a:ext cx="1004048" cy="165036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CA" sz="600" dirty="0"/>
              <a:t>full AIOMFAC-VISC prediction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AC84129-1014-4B03-B6A6-31C5685E25C5}"/>
              </a:ext>
            </a:extLst>
          </p:cNvPr>
          <p:cNvCxnSpPr/>
          <p:nvPr/>
        </p:nvCxnSpPr>
        <p:spPr>
          <a:xfrm>
            <a:off x="1479809" y="1484784"/>
            <a:ext cx="14401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1DFA6B5-4F5D-4F60-87D8-DAFC681DC614}"/>
                  </a:ext>
                </a:extLst>
              </p:cNvPr>
              <p:cNvSpPr txBox="1"/>
              <p:nvPr/>
            </p:nvSpPr>
            <p:spPr>
              <a:xfrm>
                <a:off x="6683740" y="3665408"/>
                <a:ext cx="5316916" cy="2664814"/>
              </a:xfrm>
              <a:prstGeom prst="rect">
                <a:avLst/>
              </a:prstGeom>
              <a:solidFill>
                <a:schemeClr val="bg2"/>
              </a:solidFill>
              <a:ln w="38100">
                <a:solidFill>
                  <a:srgbClr val="00B050"/>
                </a:solidFill>
              </a:ln>
            </p:spPr>
            <p:txBody>
              <a:bodyPr wrap="square" lIns="108000" tIns="72000" rIns="108000" bIns="72000" rtlCol="0">
                <a:spAutoFit/>
              </a:bodyPr>
              <a:lstStyle>
                <a:defPPr>
                  <a:defRPr lang="en-US"/>
                </a:defPPr>
                <a:lvl1pPr>
                  <a:defRPr sz="2000" b="0"/>
                </a:lvl1pPr>
              </a:lstStyle>
              <a:p>
                <a:r>
                  <a:rPr lang="en-CA" b="1" dirty="0"/>
                  <a:t>Conclusions 1:</a:t>
                </a:r>
              </a:p>
              <a:p>
                <a:r>
                  <a:rPr lang="en-CA" dirty="0"/>
                  <a:t>If we know the end points, 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CA">
                            <a:latin typeface="Cambria Math" panose="02040503050406030204" pitchFamily="18" charset="0"/>
                          </a:rPr>
                          <m:t>water</m:t>
                        </m:r>
                      </m:sub>
                    </m:sSub>
                  </m:oMath>
                </a14:m>
                <a:r>
                  <a:rPr lang="en-CA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𝑜𝑟𝑔</m:t>
                        </m:r>
                      </m:sub>
                      <m:sup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CA" dirty="0"/>
              </a:p>
              <a:p>
                <a:pPr>
                  <a:lnSpc>
                    <a:spcPct val="114000"/>
                  </a:lnSpc>
                </a:pPr>
                <a:r>
                  <a:rPr lang="en-CA" dirty="0"/>
                  <a:t>the mixing effect must account for proper contributions of both components to total mixture viscosity in between. </a:t>
                </a:r>
              </a:p>
              <a:p>
                <a:pPr>
                  <a:lnSpc>
                    <a:spcPct val="114000"/>
                  </a:lnSpc>
                </a:pPr>
                <a:r>
                  <a:rPr lang="en-CA" sz="800" dirty="0"/>
                  <a:t> </a:t>
                </a:r>
                <a:br>
                  <a:rPr lang="en-CA" dirty="0"/>
                </a:br>
                <a:r>
                  <a:rPr lang="en-CA" dirty="0">
                    <a:sym typeface="Wingdings" panose="05000000000000000000" pitchFamily="2" charset="2"/>
                  </a:rPr>
                  <a:t> For some systems</a:t>
                </a:r>
                <a:r>
                  <a:rPr lang="en-CA" dirty="0"/>
                  <a:t> simple scaling works</a:t>
                </a:r>
              </a:p>
              <a:p>
                <a:pPr>
                  <a:lnSpc>
                    <a:spcPct val="114000"/>
                  </a:lnSpc>
                </a:pPr>
                <a:r>
                  <a:rPr lang="en-CA" dirty="0">
                    <a:sym typeface="Wingdings" panose="05000000000000000000" pitchFamily="2" charset="2"/>
                  </a:rPr>
                  <a:t> </a:t>
                </a:r>
                <a:r>
                  <a:rPr lang="en-CA" b="1" dirty="0">
                    <a:sym typeface="Wingdings" panose="05000000000000000000" pitchFamily="2" charset="2"/>
                  </a:rPr>
                  <a:t>Need to know/estimate pure comp. values! </a:t>
                </a:r>
                <a:endParaRPr lang="en-CA" b="1" dirty="0"/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1DFA6B5-4F5D-4F60-87D8-DAFC681DC6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3740" y="3665408"/>
                <a:ext cx="5316916" cy="2664814"/>
              </a:xfrm>
              <a:prstGeom prst="rect">
                <a:avLst/>
              </a:prstGeom>
              <a:blipFill>
                <a:blip r:embed="rId8"/>
                <a:stretch>
                  <a:fillRect l="-455" b="-1806"/>
                </a:stretch>
              </a:blipFill>
              <a:ln w="3810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2FB8875D-2F81-42F9-9241-BBCE38CAC473}"/>
              </a:ext>
            </a:extLst>
          </p:cNvPr>
          <p:cNvSpPr/>
          <p:nvPr/>
        </p:nvSpPr>
        <p:spPr>
          <a:xfrm>
            <a:off x="4507740" y="3068960"/>
            <a:ext cx="716485" cy="144016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77CE2B6-673F-4FE5-BFEE-B902211C4271}"/>
              </a:ext>
            </a:extLst>
          </p:cNvPr>
          <p:cNvSpPr/>
          <p:nvPr/>
        </p:nvSpPr>
        <p:spPr>
          <a:xfrm>
            <a:off x="4576153" y="5962494"/>
            <a:ext cx="716485" cy="144016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1D3F5B6-8C3B-4CB9-B04B-0176702F2E0E}"/>
              </a:ext>
            </a:extLst>
          </p:cNvPr>
          <p:cNvSpPr txBox="1"/>
          <p:nvPr/>
        </p:nvSpPr>
        <p:spPr>
          <a:xfrm>
            <a:off x="6857957" y="940658"/>
            <a:ext cx="4566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>
                <a:latin typeface="+mj-lt"/>
              </a:rPr>
              <a:t>Linear mixing of </a:t>
            </a:r>
            <a:r>
              <a:rPr lang="en-CA" sz="2000" b="1" dirty="0">
                <a:latin typeface="+mj-lt"/>
              </a:rPr>
              <a:t>log[pure comp. viscosity]</a:t>
            </a:r>
          </a:p>
        </p:txBody>
      </p:sp>
    </p:spTree>
    <p:extLst>
      <p:ext uri="{BB962C8B-B14F-4D97-AF65-F5344CB8AC3E}">
        <p14:creationId xmlns:p14="http://schemas.microsoft.com/office/powerpoint/2010/main" val="357657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63651" y="77061"/>
            <a:ext cx="8064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541338" algn="l"/>
              </a:tabLst>
            </a:pPr>
            <a:r>
              <a:rPr lang="en-CA" sz="3200" dirty="0">
                <a:solidFill>
                  <a:srgbClr val="C00000"/>
                </a:solidFill>
                <a:latin typeface="ETH Light" pitchFamily="2" charset="0"/>
              </a:rPr>
              <a:t>Comparison to simple mixing rules</a:t>
            </a:r>
            <a:endParaRPr lang="en-US" sz="3200" dirty="0">
              <a:solidFill>
                <a:srgbClr val="C00000"/>
              </a:solidFill>
              <a:latin typeface="ETH Ligh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225DBB-4924-47E6-9FB2-ABFD85E923B3}"/>
              </a:ext>
            </a:extLst>
          </p:cNvPr>
          <p:cNvSpPr txBox="1"/>
          <p:nvPr/>
        </p:nvSpPr>
        <p:spPr>
          <a:xfrm>
            <a:off x="8896633" y="6453188"/>
            <a:ext cx="2175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[Gervasi et al., 2019, </a:t>
            </a:r>
            <a:r>
              <a:rPr lang="en-US" sz="1400" i="1" dirty="0"/>
              <a:t>ACPD</a:t>
            </a:r>
            <a:r>
              <a:rPr lang="en-US" sz="1400" dirty="0"/>
              <a:t>]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DFE322-0472-4A15-8341-54D4B944C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048" y="823498"/>
            <a:ext cx="2838943" cy="57738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4E164F-FBDC-4B48-A4AC-09B4EFDED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823499"/>
            <a:ext cx="3027931" cy="57738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3E3E008-0C53-47DE-AB17-13C07FB41FD5}"/>
                  </a:ext>
                </a:extLst>
              </p:cNvPr>
              <p:cNvSpPr txBox="1"/>
              <p:nvPr/>
            </p:nvSpPr>
            <p:spPr>
              <a:xfrm>
                <a:off x="7240449" y="1412106"/>
                <a:ext cx="2954476" cy="7469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CA" sz="20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 sz="200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CA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CA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CA" sz="2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mix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CA" sz="20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CA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CA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CA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CA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func>
                            <m:funcPr>
                              <m:ctrlPr>
                                <a:rPr lang="en-CA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CA" sz="2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CA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CA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CA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𝜂</m:t>
                                      </m:r>
                                    </m:e>
                                    <m:sub>
                                      <m:r>
                                        <a:rPr lang="en-CA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CA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n-CA" sz="20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3E3E008-0C53-47DE-AB17-13C07FB41F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0449" y="1412106"/>
                <a:ext cx="2954476" cy="7469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F16559F-E865-4431-8645-2E38D219C633}"/>
                  </a:ext>
                </a:extLst>
              </p:cNvPr>
              <p:cNvSpPr txBox="1"/>
              <p:nvPr/>
            </p:nvSpPr>
            <p:spPr>
              <a:xfrm>
                <a:off x="7672596" y="2667323"/>
                <a:ext cx="26641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b="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CA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dirty="0"/>
                  <a:t>= volume fraction (</a:t>
                </a:r>
                <a:r>
                  <a:rPr lang="az-Cyrl-AZ" i="1" dirty="0"/>
                  <a:t>Ф</a:t>
                </a:r>
                <a:r>
                  <a:rPr lang="en-CA" i="1" baseline="-25000" dirty="0" err="1"/>
                  <a:t>i</a:t>
                </a:r>
                <a:r>
                  <a:rPr lang="en-CA" dirty="0"/>
                  <a:t>)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F16559F-E865-4431-8645-2E38D219C6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2596" y="2667323"/>
                <a:ext cx="2664197" cy="369332"/>
              </a:xfrm>
              <a:prstGeom prst="rect">
                <a:avLst/>
              </a:prstGeom>
              <a:blipFill>
                <a:blip r:embed="rId5"/>
                <a:stretch>
                  <a:fillRect l="-686" t="-10000" b="-2666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05325E8-17DA-4D17-8885-E35884F47D85}"/>
                  </a:ext>
                </a:extLst>
              </p:cNvPr>
              <p:cNvSpPr txBox="1"/>
              <p:nvPr/>
            </p:nvSpPr>
            <p:spPr>
              <a:xfrm>
                <a:off x="7637683" y="2211186"/>
                <a:ext cx="34348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b="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CA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dirty="0"/>
                  <a:t>= surface area fraction (</a:t>
                </a:r>
                <a:r>
                  <a:rPr lang="el-GR" i="1" dirty="0"/>
                  <a:t>σ</a:t>
                </a:r>
                <a:r>
                  <a:rPr lang="en-CA" i="1" baseline="-25000" dirty="0" err="1"/>
                  <a:t>i</a:t>
                </a:r>
                <a:r>
                  <a:rPr lang="en-CA" dirty="0"/>
                  <a:t>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05325E8-17DA-4D17-8885-E35884F47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7683" y="2211186"/>
                <a:ext cx="3434802" cy="369332"/>
              </a:xfrm>
              <a:prstGeom prst="rect">
                <a:avLst/>
              </a:prstGeom>
              <a:blipFill>
                <a:blip r:embed="rId6"/>
                <a:stretch>
                  <a:fillRect l="-533" t="-10000" b="-2666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5385479-E705-4980-9B00-22902CCE38DC}"/>
                  </a:ext>
                </a:extLst>
              </p:cNvPr>
              <p:cNvSpPr txBox="1"/>
              <p:nvPr/>
            </p:nvSpPr>
            <p:spPr>
              <a:xfrm>
                <a:off x="7639767" y="3131676"/>
                <a:ext cx="24810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b="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CA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dirty="0"/>
                  <a:t>= mole fraction (</a:t>
                </a:r>
                <a:r>
                  <a:rPr lang="en-CA" i="1" dirty="0"/>
                  <a:t>x</a:t>
                </a:r>
                <a:r>
                  <a:rPr lang="en-CA" i="1" baseline="-25000" dirty="0"/>
                  <a:t>i</a:t>
                </a:r>
                <a:r>
                  <a:rPr lang="en-CA" dirty="0"/>
                  <a:t>)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5385479-E705-4980-9B00-22902CCE3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9767" y="3131676"/>
                <a:ext cx="2481002" cy="369332"/>
              </a:xfrm>
              <a:prstGeom prst="rect">
                <a:avLst/>
              </a:prstGeom>
              <a:blipFill>
                <a:blip r:embed="rId7"/>
                <a:stretch>
                  <a:fillRect l="-737" t="-10000" b="-2666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B06A96E-64A5-463A-BCE5-61D525304EA8}"/>
              </a:ext>
            </a:extLst>
          </p:cNvPr>
          <p:cNvSpPr txBox="1"/>
          <p:nvPr/>
        </p:nvSpPr>
        <p:spPr>
          <a:xfrm>
            <a:off x="7383840" y="2696635"/>
            <a:ext cx="253843" cy="318924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CA" sz="1600" dirty="0">
                <a:solidFill>
                  <a:schemeClr val="accent6">
                    <a:lumMod val="75000"/>
                  </a:schemeClr>
                </a:solidFill>
              </a:rPr>
              <a:t>or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04CA4AC-B5BE-455D-84CA-2685B281AF82}"/>
              </a:ext>
            </a:extLst>
          </p:cNvPr>
          <p:cNvSpPr txBox="1"/>
          <p:nvPr/>
        </p:nvSpPr>
        <p:spPr>
          <a:xfrm>
            <a:off x="7383839" y="3156880"/>
            <a:ext cx="253843" cy="318924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CA" sz="1600" dirty="0">
                <a:solidFill>
                  <a:schemeClr val="accent6">
                    <a:lumMod val="75000"/>
                  </a:schemeClr>
                </a:solidFill>
              </a:rPr>
              <a:t>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68815C-E01E-477A-85CF-1E9A5DBA8A2D}"/>
              </a:ext>
            </a:extLst>
          </p:cNvPr>
          <p:cNvSpPr txBox="1"/>
          <p:nvPr/>
        </p:nvSpPr>
        <p:spPr>
          <a:xfrm>
            <a:off x="1676882" y="1406426"/>
            <a:ext cx="1004048" cy="165036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CA" sz="600" dirty="0"/>
              <a:t>full AIOMFAC-VISC prediction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AC84129-1014-4B03-B6A6-31C5685E25C5}"/>
              </a:ext>
            </a:extLst>
          </p:cNvPr>
          <p:cNvCxnSpPr/>
          <p:nvPr/>
        </p:nvCxnSpPr>
        <p:spPr>
          <a:xfrm>
            <a:off x="1479809" y="1484784"/>
            <a:ext cx="14401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2FB8875D-2F81-42F9-9241-BBCE38CAC473}"/>
              </a:ext>
            </a:extLst>
          </p:cNvPr>
          <p:cNvSpPr/>
          <p:nvPr/>
        </p:nvSpPr>
        <p:spPr>
          <a:xfrm>
            <a:off x="4507740" y="3068960"/>
            <a:ext cx="716485" cy="144016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77CE2B6-673F-4FE5-BFEE-B902211C4271}"/>
              </a:ext>
            </a:extLst>
          </p:cNvPr>
          <p:cNvSpPr/>
          <p:nvPr/>
        </p:nvSpPr>
        <p:spPr>
          <a:xfrm>
            <a:off x="4576153" y="5962494"/>
            <a:ext cx="716485" cy="144016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1D3F5B6-8C3B-4CB9-B04B-0176702F2E0E}"/>
              </a:ext>
            </a:extLst>
          </p:cNvPr>
          <p:cNvSpPr txBox="1"/>
          <p:nvPr/>
        </p:nvSpPr>
        <p:spPr>
          <a:xfrm>
            <a:off x="6857957" y="940658"/>
            <a:ext cx="4566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>
                <a:latin typeface="+mj-lt"/>
              </a:rPr>
              <a:t>Linear mixing of </a:t>
            </a:r>
            <a:r>
              <a:rPr lang="en-CA" sz="2000" b="1" dirty="0">
                <a:latin typeface="+mj-lt"/>
              </a:rPr>
              <a:t>log[pure comp. viscosity]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D6DA95-069B-4E0D-AC00-971B67507E3D}"/>
              </a:ext>
            </a:extLst>
          </p:cNvPr>
          <p:cNvSpPr txBox="1"/>
          <p:nvPr/>
        </p:nvSpPr>
        <p:spPr>
          <a:xfrm>
            <a:off x="6683740" y="3668424"/>
            <a:ext cx="5316916" cy="145345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B050"/>
            </a:solidFill>
          </a:ln>
        </p:spPr>
        <p:txBody>
          <a:bodyPr wrap="square" lIns="108000" tIns="72000" rIns="108000" bIns="72000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pPr>
              <a:spcAft>
                <a:spcPts val="600"/>
              </a:spcAft>
            </a:pPr>
            <a:r>
              <a:rPr lang="en-CA" dirty="0"/>
              <a:t>Conclusions 2:</a:t>
            </a:r>
            <a:endParaRPr lang="en-CA" b="0" dirty="0"/>
          </a:p>
          <a:p>
            <a:pPr>
              <a:spcAft>
                <a:spcPts val="600"/>
              </a:spcAft>
            </a:pPr>
            <a:r>
              <a:rPr lang="en-CA" b="0" dirty="0">
                <a:sym typeface="Wingdings" panose="05000000000000000000" pitchFamily="2" charset="2"/>
              </a:rPr>
              <a:t>The </a:t>
            </a:r>
            <a:r>
              <a:rPr lang="en-CA" dirty="0">
                <a:sym typeface="Wingdings" panose="05000000000000000000" pitchFamily="2" charset="2"/>
              </a:rPr>
              <a:t>combinatorial activity </a:t>
            </a:r>
            <a:r>
              <a:rPr lang="en-CA" b="0" dirty="0">
                <a:sym typeface="Wingdings" panose="05000000000000000000" pitchFamily="2" charset="2"/>
              </a:rPr>
              <a:t>is a combination of mole fraction, surface area and volume contribution scaling…</a:t>
            </a:r>
            <a:endParaRPr lang="en-CA" b="0" dirty="0"/>
          </a:p>
        </p:txBody>
      </p:sp>
    </p:spTree>
    <p:extLst>
      <p:ext uri="{BB962C8B-B14F-4D97-AF65-F5344CB8AC3E}">
        <p14:creationId xmlns:p14="http://schemas.microsoft.com/office/powerpoint/2010/main" val="2328292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7988" y="77551"/>
            <a:ext cx="11449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>
                <a:solidFill>
                  <a:srgbClr val="C00000"/>
                </a:solidFill>
                <a:latin typeface="ETH Light" pitchFamily="2" charset="0"/>
              </a:rPr>
              <a:t>Estimating </a:t>
            </a:r>
            <a:r>
              <a:rPr lang="en-CA" sz="3200" i="1" dirty="0">
                <a:solidFill>
                  <a:srgbClr val="C00000"/>
                </a:solidFill>
                <a:latin typeface="ETH Light" pitchFamily="2" charset="0"/>
              </a:rPr>
              <a:t>T</a:t>
            </a:r>
            <a:r>
              <a:rPr lang="en-CA" sz="3200" dirty="0">
                <a:solidFill>
                  <a:srgbClr val="C00000"/>
                </a:solidFill>
                <a:latin typeface="ETH Light" pitchFamily="2" charset="0"/>
              </a:rPr>
              <a:t>-dependent pure-component viscosity (1)</a:t>
            </a:r>
            <a:endParaRPr lang="en-US" sz="3200" dirty="0">
              <a:solidFill>
                <a:srgbClr val="C00000"/>
              </a:solidFill>
              <a:latin typeface="ETH Light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Subtitle 2">
                <a:extLst>
                  <a:ext uri="{FF2B5EF4-FFF2-40B4-BE49-F238E27FC236}">
                    <a16:creationId xmlns:a16="http://schemas.microsoft.com/office/drawing/2014/main" id="{7B4ABB38-DDBB-4884-AEE5-553B7649B3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6763" y="892766"/>
                <a:ext cx="11063831" cy="554528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en-CA" b="1" dirty="0">
                    <a:latin typeface="+mj-lt"/>
                    <a:ea typeface="Malgun Gothic" panose="020B0503020000020004" pitchFamily="34" charset="-127"/>
                  </a:rPr>
                  <a:t>Success of prediction depends critically on accuracy of pure-component viscosity</a:t>
                </a:r>
                <a:br>
                  <a:rPr lang="en-CA" b="1" dirty="0">
                    <a:latin typeface="+mj-lt"/>
                    <a:ea typeface="Malgun Gothic" panose="020B0503020000020004" pitchFamily="34" charset="-127"/>
                  </a:rPr>
                </a:br>
                <a:br>
                  <a:rPr lang="en-CA" sz="2000" b="1" dirty="0">
                    <a:latin typeface="+mj-lt"/>
                    <a:ea typeface="Malgun Gothic" panose="020B0503020000020004" pitchFamily="34" charset="-127"/>
                  </a:rPr>
                </a:br>
                <a:r>
                  <a:rPr lang="en-CA" sz="2000" b="1" dirty="0">
                    <a:latin typeface="+mj-lt"/>
                    <a:ea typeface="Malgun Gothic" panose="020B0503020000020004" pitchFamily="34" charset="-127"/>
                    <a:sym typeface="Wingdings" panose="05000000000000000000" pitchFamily="2" charset="2"/>
                  </a:rPr>
                  <a:t>  </a:t>
                </a:r>
                <a:r>
                  <a:rPr lang="en-CA" sz="2000" dirty="0">
                    <a:latin typeface="+mj-lt"/>
                    <a:ea typeface="Malgun Gothic" panose="020B0503020000020004" pitchFamily="34" charset="-127"/>
                    <a:sym typeface="Wingdings" panose="05000000000000000000" pitchFamily="2" charset="2"/>
                  </a:rPr>
                  <a:t>Need temperature-dependent estimation &amp; validation data for organics:</a:t>
                </a:r>
              </a:p>
              <a:p>
                <a:pPr marL="457200" indent="-457200" algn="l">
                  <a:lnSpc>
                    <a:spcPct val="100000"/>
                  </a:lnSpc>
                  <a:spcBef>
                    <a:spcPts val="1200"/>
                  </a:spcBef>
                  <a:buFont typeface="+mj-lt"/>
                  <a:buAutoNum type="arabicParenR"/>
                  <a:tabLst>
                    <a:tab pos="358775" algn="l"/>
                  </a:tabLst>
                </a:pPr>
                <a:r>
                  <a:rPr lang="en-CA" sz="2000" dirty="0">
                    <a:latin typeface="+mj-lt"/>
                    <a:ea typeface="Malgun Gothic" panose="020B0503020000020004" pitchFamily="34" charset="-127"/>
                  </a:rPr>
                  <a:t>E.g.: Vogel–</a:t>
                </a:r>
                <a:r>
                  <a:rPr lang="en-CA" sz="2000" dirty="0" err="1">
                    <a:latin typeface="+mj-lt"/>
                    <a:ea typeface="Malgun Gothic" panose="020B0503020000020004" pitchFamily="34" charset="-127"/>
                  </a:rPr>
                  <a:t>Tammann</a:t>
                </a:r>
                <a:r>
                  <a:rPr lang="en-CA" sz="2000" dirty="0">
                    <a:latin typeface="+mj-lt"/>
                    <a:ea typeface="Malgun Gothic" panose="020B0503020000020004" pitchFamily="34" charset="-127"/>
                  </a:rPr>
                  <a:t>–Fulcher </a:t>
                </a:r>
                <a:r>
                  <a:rPr lang="da-DK" sz="2000" dirty="0">
                    <a:latin typeface="+mj-lt"/>
                    <a:ea typeface="Malgun Gothic" panose="020B0503020000020004" pitchFamily="34" charset="-127"/>
                  </a:rPr>
                  <a:t>(VTF) parameterization (Angell et al. 1982)</a:t>
                </a:r>
              </a:p>
              <a:p>
                <a:pPr algn="l">
                  <a:lnSpc>
                    <a:spcPct val="100000"/>
                  </a:lnSpc>
                  <a:spcBef>
                    <a:spcPts val="1200"/>
                  </a:spcBef>
                  <a:tabLst>
                    <a:tab pos="358775" algn="l"/>
                  </a:tabLst>
                </a:pPr>
                <a:r>
                  <a:rPr lang="da-DK" sz="2000" dirty="0">
                    <a:latin typeface="+mj-lt"/>
                    <a:ea typeface="Malgun Gothic" panose="020B0503020000020004" pitchFamily="34" charset="-127"/>
                  </a:rPr>
                  <a:t>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CA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CA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sz="20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CA" sz="200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CA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box>
                          <m:boxPr>
                            <m:ctrlPr>
                              <a:rPr lang="en-CA" sz="2000" i="1"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en-CA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CA" sz="20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num>
                              <m:den>
                                <m:r>
                                  <a:rPr lang="en-CA" sz="20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CA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CA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sz="2000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CA" sz="20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box>
                      </m:sup>
                    </m:sSup>
                  </m:oMath>
                </a14:m>
                <a:r>
                  <a:rPr lang="en-CA" sz="2000" dirty="0">
                    <a:latin typeface="+mj-lt"/>
                    <a:ea typeface="Malgun Gothic" panose="020B0503020000020004" pitchFamily="34" charset="-127"/>
                  </a:rPr>
                  <a:t> 	       (with fitted coefficients </a:t>
                </a:r>
                <a14:m>
                  <m:oMath xmlns:m="http://schemas.openxmlformats.org/officeDocument/2006/math">
                    <m:r>
                      <a:rPr lang="en-CA" sz="20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CA" sz="2000" dirty="0">
                    <a:latin typeface="+mj-lt"/>
                    <a:ea typeface="Malgun Gothic" panose="020B0503020000020004" pitchFamily="34" charset="-127"/>
                  </a:rPr>
                  <a:t>, </a:t>
                </a:r>
                <a14:m>
                  <m:oMath xmlns:m="http://schemas.openxmlformats.org/officeDocument/2006/math">
                    <m:r>
                      <a:rPr lang="en-CA" sz="200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CA" sz="2000" dirty="0">
                    <a:latin typeface="+mj-lt"/>
                    <a:ea typeface="Malgun Gothic" panose="020B0503020000020004" pitchFamily="34" charset="-127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0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CA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CA" sz="2000" dirty="0">
                    <a:latin typeface="+mj-lt"/>
                    <a:ea typeface="Malgun Gothic" panose="020B0503020000020004" pitchFamily="34" charset="-127"/>
                  </a:rPr>
                  <a:t>)</a:t>
                </a:r>
              </a:p>
              <a:p>
                <a:pPr algn="l">
                  <a:lnSpc>
                    <a:spcPct val="100000"/>
                  </a:lnSpc>
                  <a:spcBef>
                    <a:spcPts val="1200"/>
                  </a:spcBef>
                  <a:tabLst>
                    <a:tab pos="358775" algn="l"/>
                  </a:tabLst>
                </a:pPr>
                <a:r>
                  <a:rPr lang="en-CA" sz="1000" dirty="0">
                    <a:latin typeface="+mj-lt"/>
                    <a:ea typeface="Malgun Gothic" panose="020B0503020000020004" pitchFamily="34" charset="-127"/>
                  </a:rPr>
                  <a:t>	 </a:t>
                </a:r>
                <a:br>
                  <a:rPr lang="en-CA" sz="1000" dirty="0">
                    <a:latin typeface="+mj-lt"/>
                    <a:ea typeface="Malgun Gothic" panose="020B0503020000020004" pitchFamily="34" charset="-127"/>
                  </a:rPr>
                </a:br>
                <a:r>
                  <a:rPr lang="en-CA" sz="2000" dirty="0">
                    <a:latin typeface="+mj-lt"/>
                    <a:ea typeface="Malgun Gothic" panose="020B0503020000020004" pitchFamily="34" charset="-127"/>
                  </a:rPr>
                  <a:t>[parameters available for certain compounds: glycerol, glucose, fructose, …, not for SOA compounds]</a:t>
                </a:r>
              </a:p>
              <a:p>
                <a:pPr algn="l">
                  <a:lnSpc>
                    <a:spcPct val="100000"/>
                  </a:lnSpc>
                  <a:spcBef>
                    <a:spcPts val="1200"/>
                  </a:spcBef>
                  <a:tabLst>
                    <a:tab pos="358775" algn="l"/>
                  </a:tabLst>
                </a:pPr>
                <a:r>
                  <a:rPr lang="en-CA" sz="600" dirty="0">
                    <a:latin typeface="+mj-lt"/>
                    <a:ea typeface="Malgun Gothic" panose="020B0503020000020004" pitchFamily="34" charset="-127"/>
                  </a:rPr>
                  <a:t>  </a:t>
                </a:r>
              </a:p>
              <a:p>
                <a:pPr marL="457200" indent="-457200" algn="l">
                  <a:lnSpc>
                    <a:spcPct val="100000"/>
                  </a:lnSpc>
                  <a:spcBef>
                    <a:spcPts val="1200"/>
                  </a:spcBef>
                  <a:buFont typeface="+mj-lt"/>
                  <a:buAutoNum type="arabicParenR" startAt="2"/>
                  <a:tabLst>
                    <a:tab pos="358775" algn="l"/>
                  </a:tabLst>
                </a:pPr>
                <a:r>
                  <a:rPr lang="en-CA" sz="2000" dirty="0" err="1">
                    <a:latin typeface="+mj-lt"/>
                    <a:ea typeface="Malgun Gothic" panose="020B0503020000020004" pitchFamily="34" charset="-127"/>
                    <a:sym typeface="Wingdings" panose="05000000000000000000" pitchFamily="2" charset="2"/>
                  </a:rPr>
                  <a:t>Nannoolal</a:t>
                </a:r>
                <a:r>
                  <a:rPr lang="en-CA" sz="2000" dirty="0">
                    <a:latin typeface="+mj-lt"/>
                    <a:ea typeface="Malgun Gothic" panose="020B0503020000020004" pitchFamily="34" charset="-127"/>
                    <a:sym typeface="Wingdings" panose="05000000000000000000" pitchFamily="2" charset="2"/>
                  </a:rPr>
                  <a:t> et al. (2009): group-contribution model for pure-component organic viscosity:  </a:t>
                </a:r>
                <a:br>
                  <a:rPr lang="en-CA" sz="2000" dirty="0">
                    <a:latin typeface="+mj-lt"/>
                    <a:ea typeface="Malgun Gothic" panose="020B0503020000020004" pitchFamily="34" charset="-127"/>
                    <a:sym typeface="Wingdings" panose="05000000000000000000" pitchFamily="2" charset="2"/>
                  </a:rPr>
                </a:br>
                <a:r>
                  <a:rPr lang="en-CA" sz="2000" dirty="0">
                    <a:ea typeface="Malgun Gothic" panose="020B0503020000020004" pitchFamily="34" charset="-127"/>
                    <a:sym typeface="Wingdings" panose="05000000000000000000" pitchFamily="2" charset="2"/>
                  </a:rPr>
                  <a:t> </a:t>
                </a:r>
                <a:r>
                  <a:rPr lang="en-CA" sz="2000" dirty="0">
                    <a:latin typeface="+mj-lt"/>
                    <a:ea typeface="Malgun Gothic" panose="020B0503020000020004" pitchFamily="34" charset="-127"/>
                    <a:sym typeface="Wingdings" panose="05000000000000000000" pitchFamily="2" charset="2"/>
                  </a:rPr>
                  <a:t>good for low-viscosity compounds but high uncertainty for semi-solids…</a:t>
                </a:r>
                <a:br>
                  <a:rPr lang="en-CA" sz="2000" dirty="0">
                    <a:latin typeface="+mj-lt"/>
                    <a:ea typeface="Malgun Gothic" panose="020B0503020000020004" pitchFamily="34" charset="-127"/>
                    <a:sym typeface="Wingdings" panose="05000000000000000000" pitchFamily="2" charset="2"/>
                  </a:rPr>
                </a:br>
                <a:r>
                  <a:rPr lang="en-CA" sz="600" dirty="0">
                    <a:latin typeface="+mj-lt"/>
                    <a:ea typeface="Malgun Gothic" panose="020B0503020000020004" pitchFamily="34" charset="-127"/>
                    <a:sym typeface="Wingdings" panose="05000000000000000000" pitchFamily="2" charset="2"/>
                  </a:rPr>
                  <a:t> </a:t>
                </a:r>
              </a:p>
              <a:p>
                <a:pPr marL="457200" indent="-457200" algn="l">
                  <a:lnSpc>
                    <a:spcPct val="100000"/>
                  </a:lnSpc>
                  <a:spcBef>
                    <a:spcPts val="1200"/>
                  </a:spcBef>
                  <a:buFont typeface="+mj-lt"/>
                  <a:buAutoNum type="arabicParenR" startAt="2"/>
                  <a:tabLst>
                    <a:tab pos="358775" algn="l"/>
                  </a:tabLst>
                </a:pPr>
                <a:r>
                  <a:rPr lang="en-CA" sz="2000" dirty="0">
                    <a:latin typeface="+mj-lt"/>
                    <a:ea typeface="Malgun Gothic" panose="020B0503020000020004" pitchFamily="34" charset="-127"/>
                    <a:sym typeface="Wingdings" panose="05000000000000000000" pitchFamily="2" charset="2"/>
                  </a:rPr>
                  <a:t>Use of measured viscosity of binary aqueous solutions at known compositions to estimate pure component value of the organic by fitting a mixing model (e.g. using AIOMFAC-VISC). </a:t>
                </a:r>
                <a:br>
                  <a:rPr lang="en-CA" sz="2000" dirty="0">
                    <a:latin typeface="+mj-lt"/>
                    <a:ea typeface="Malgun Gothic" panose="020B0503020000020004" pitchFamily="34" charset="-127"/>
                    <a:sym typeface="Wingdings" panose="05000000000000000000" pitchFamily="2" charset="2"/>
                  </a:rPr>
                </a:br>
                <a:r>
                  <a:rPr lang="en-CA" sz="2000" dirty="0">
                    <a:latin typeface="+mj-lt"/>
                    <a:ea typeface="Malgun Gothic" panose="020B0503020000020004" pitchFamily="34" charset="-127"/>
                    <a:sym typeface="Wingdings" panose="05000000000000000000" pitchFamily="2" charset="2"/>
                  </a:rPr>
                  <a:t> Useful for validation at specific temperatures.</a:t>
                </a:r>
                <a:br>
                  <a:rPr lang="en-CA" sz="2000" dirty="0">
                    <a:latin typeface="+mj-lt"/>
                    <a:ea typeface="Malgun Gothic" panose="020B0503020000020004" pitchFamily="34" charset="-127"/>
                    <a:sym typeface="Wingdings" panose="05000000000000000000" pitchFamily="2" charset="2"/>
                  </a:rPr>
                </a:br>
                <a:r>
                  <a:rPr lang="en-CA" sz="2000" dirty="0">
                    <a:latin typeface="+mj-lt"/>
                    <a:ea typeface="Malgun Gothic" panose="020B0503020000020004" pitchFamily="34" charset="-127"/>
                    <a:sym typeface="Wingdings" panose="05000000000000000000" pitchFamily="2" charset="2"/>
                  </a:rPr>
                  <a:t> Issues:  limited data to cover large temperature range.</a:t>
                </a:r>
              </a:p>
            </p:txBody>
          </p:sp>
        </mc:Choice>
        <mc:Fallback>
          <p:sp>
            <p:nvSpPr>
              <p:cNvPr id="19" name="Subtitle 2">
                <a:extLst>
                  <a:ext uri="{FF2B5EF4-FFF2-40B4-BE49-F238E27FC236}">
                    <a16:creationId xmlns:a16="http://schemas.microsoft.com/office/drawing/2014/main" id="{7B4ABB38-DDBB-4884-AEE5-553B7649B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763" y="892766"/>
                <a:ext cx="11063831" cy="5545286"/>
              </a:xfrm>
              <a:prstGeom prst="rect">
                <a:avLst/>
              </a:prstGeom>
              <a:blipFill>
                <a:blip r:embed="rId2"/>
                <a:stretch>
                  <a:fillRect l="-882" t="-87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BE3BC04E-E648-46A5-BFE4-E13F1C3F07F0}"/>
              </a:ext>
            </a:extLst>
          </p:cNvPr>
          <p:cNvSpPr/>
          <p:nvPr/>
        </p:nvSpPr>
        <p:spPr>
          <a:xfrm>
            <a:off x="1199456" y="2492896"/>
            <a:ext cx="1656184" cy="576064"/>
          </a:xfrm>
          <a:prstGeom prst="rect">
            <a:avLst/>
          </a:prstGeom>
          <a:noFill/>
          <a:ln w="19050">
            <a:solidFill>
              <a:srgbClr val="139D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95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wrap="square" lIns="36000" tIns="36000" rIns="36000" bIns="36000" rtlCol="0">
        <a:spAutoFit/>
      </a:bodyPr>
      <a:lstStyle>
        <a:defPPr>
          <a:defRPr sz="1600" dirty="0">
            <a:solidFill>
              <a:schemeClr val="accent6">
                <a:lumMod val="75000"/>
              </a:schemeClr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9037</TotalTime>
  <Words>748</Words>
  <Application>Microsoft Office PowerPoint</Application>
  <PresentationFormat>Widescreen</PresentationFormat>
  <Paragraphs>130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Times New Roman</vt:lpstr>
      <vt:lpstr>Wingdings</vt:lpstr>
      <vt:lpstr>Calibri</vt:lpstr>
      <vt:lpstr>Cambria</vt:lpstr>
      <vt:lpstr>ETH Light</vt:lpstr>
      <vt:lpstr>Cambria Math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zuend</dc:creator>
  <cp:lastModifiedBy>Andreas Zuend, Dr.</cp:lastModifiedBy>
  <cp:revision>2617</cp:revision>
  <cp:lastPrinted>2017-03-07T16:03:52Z</cp:lastPrinted>
  <dcterms:created xsi:type="dcterms:W3CDTF">2012-01-31T01:34:36Z</dcterms:created>
  <dcterms:modified xsi:type="dcterms:W3CDTF">2019-12-04T05:07:21Z</dcterms:modified>
</cp:coreProperties>
</file>