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9" r:id="rId4"/>
    <p:sldId id="483" r:id="rId5"/>
    <p:sldId id="345" r:id="rId6"/>
    <p:sldId id="486" r:id="rId7"/>
    <p:sldId id="520" r:id="rId8"/>
    <p:sldId id="459" r:id="rId9"/>
    <p:sldId id="514" r:id="rId10"/>
    <p:sldId id="266" r:id="rId11"/>
    <p:sldId id="513" r:id="rId12"/>
    <p:sldId id="260" r:id="rId13"/>
    <p:sldId id="512" r:id="rId14"/>
    <p:sldId id="515" r:id="rId15"/>
    <p:sldId id="518" r:id="rId16"/>
    <p:sldId id="517" r:id="rId17"/>
    <p:sldId id="493" r:id="rId18"/>
    <p:sldId id="519" r:id="rId19"/>
    <p:sldId id="265" r:id="rId20"/>
    <p:sldId id="277" r:id="rId21"/>
    <p:sldId id="48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428F"/>
    <a:srgbClr val="B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1" autoAdjust="0"/>
    <p:restoredTop sz="98456" autoAdjust="0"/>
  </p:normalViewPr>
  <p:slideViewPr>
    <p:cSldViewPr snapToGrid="0" snapToObjects="1">
      <p:cViewPr varScale="1">
        <p:scale>
          <a:sx n="112" d="100"/>
          <a:sy n="112" d="100"/>
        </p:scale>
        <p:origin x="17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8310C-1D89-C447-BEF5-117C5B76B859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70EF-7DE3-0D4E-9FFA-A44DBC77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2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41336-98A0-4195-906D-F98ABBCE08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1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4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9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5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8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7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90D0C-0D1A-D64C-97E9-B374FDA988FE}" type="datetimeFigureOut">
              <a:rPr lang="en-US" smtClean="0"/>
              <a:t>11/30/19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51EE3-DCF7-CB42-8F5F-BE8246D4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6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tiff"/><Relationship Id="rId7" Type="http://schemas.openxmlformats.org/officeDocument/2006/relationships/image" Target="../media/image43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5222" y="1168698"/>
            <a:ext cx="8720264" cy="188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008000"/>
                </a:solidFill>
              </a:rPr>
              <a:t>Impacts of phase state on </a:t>
            </a:r>
          </a:p>
          <a:p>
            <a:r>
              <a:rPr lang="en-GB" sz="3600" dirty="0">
                <a:solidFill>
                  <a:srgbClr val="008000"/>
                </a:solidFill>
              </a:rPr>
              <a:t>multiphase reactivity and partitioning of secondary organic aerosols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3206" y="3297504"/>
            <a:ext cx="280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Manabu Shiraiwa</a:t>
            </a:r>
            <a:endParaRPr lang="en-US" sz="28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472543" y="78400"/>
            <a:ext cx="559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IAMA Conference, UC Davis</a:t>
            </a:r>
          </a:p>
          <a:p>
            <a:pPr algn="r"/>
            <a:r>
              <a:rPr lang="en-US" sz="2400" dirty="0"/>
              <a:t>12/4/2019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0923" y="4378115"/>
            <a:ext cx="3882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Department of Chemistry</a:t>
            </a:r>
          </a:p>
          <a:p>
            <a:pPr algn="ctr"/>
            <a:r>
              <a:rPr lang="en-US" sz="2400" dirty="0"/>
              <a:t>University of California, Irvine</a:t>
            </a:r>
          </a:p>
          <a:p>
            <a:pPr algn="ctr"/>
            <a:r>
              <a:rPr lang="en-US" sz="2400" dirty="0" err="1"/>
              <a:t>m.shiraiwa@uci.edu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2" y="5775877"/>
            <a:ext cx="3629208" cy="93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364" y="5578444"/>
            <a:ext cx="2060989" cy="11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955D3-7F35-444D-AF83-E7C8F3B2A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922"/>
            <a:ext cx="9144000" cy="4597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5" y="115702"/>
            <a:ext cx="90278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Impacts of Volatility &amp; Viscosity on SOA Partitioning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7173" y="3923339"/>
            <a:ext cx="18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condensatio</a:t>
            </a:r>
            <a:r>
              <a:rPr lang="en-US" dirty="0"/>
              <a:t>n in the </a:t>
            </a:r>
            <a:r>
              <a:rPr lang="en-US" b="1" dirty="0"/>
              <a:t>closed</a:t>
            </a:r>
            <a:r>
              <a:rPr lang="en-US" dirty="0"/>
              <a:t>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7734" y="6474899"/>
            <a:ext cx="252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 &amp; Shiraiwa, ACP,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41A16C-699B-C147-B281-FBC17CC586CF}"/>
              </a:ext>
            </a:extLst>
          </p:cNvPr>
          <p:cNvSpPr txBox="1"/>
          <p:nvPr/>
        </p:nvSpPr>
        <p:spPr>
          <a:xfrm>
            <a:off x="5704329" y="4250984"/>
            <a:ext cx="321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evaporation</a:t>
            </a:r>
            <a:r>
              <a:rPr lang="en-US" dirty="0"/>
              <a:t> in the </a:t>
            </a:r>
            <a:r>
              <a:rPr lang="en-US" b="1" dirty="0"/>
              <a:t>open</a:t>
            </a:r>
            <a:r>
              <a:rPr lang="en-US" dirty="0"/>
              <a:t>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65B82-D60B-4F45-9235-C8E4D38FC318}"/>
              </a:ext>
            </a:extLst>
          </p:cNvPr>
          <p:cNvSpPr txBox="1"/>
          <p:nvPr/>
        </p:nvSpPr>
        <p:spPr>
          <a:xfrm>
            <a:off x="6519884" y="5199072"/>
            <a:ext cx="262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 Liu et al., PNAS,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70C68-1C72-4B48-869E-9FF7A5524B3D}"/>
              </a:ext>
            </a:extLst>
          </p:cNvPr>
          <p:cNvSpPr txBox="1"/>
          <p:nvPr/>
        </p:nvSpPr>
        <p:spPr>
          <a:xfrm>
            <a:off x="537992" y="5667708"/>
            <a:ext cx="810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Strong dependence of </a:t>
            </a:r>
            <a:r>
              <a:rPr lang="en-US" sz="2000" dirty="0" err="1"/>
              <a:t>τ</a:t>
            </a:r>
            <a:r>
              <a:rPr lang="en-US" sz="2000" baseline="-25000" dirty="0" err="1"/>
              <a:t>eq</a:t>
            </a:r>
            <a:r>
              <a:rPr lang="en-US" sz="2000" baseline="-25000" dirty="0"/>
              <a:t> </a:t>
            </a:r>
            <a:r>
              <a:rPr lang="en-US" sz="2000" dirty="0"/>
              <a:t>on volatility &amp; viscosity and different behaviors for </a:t>
            </a:r>
            <a:r>
              <a:rPr lang="en-US" sz="2000" u="sng" dirty="0"/>
              <a:t>condensation vs. evaporation</a:t>
            </a:r>
            <a:r>
              <a:rPr lang="en-US" sz="2000" dirty="0"/>
              <a:t> and </a:t>
            </a:r>
            <a:r>
              <a:rPr lang="en-US" sz="2000" u="sng" dirty="0"/>
              <a:t>open vs. closed systems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25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7FEF74-258B-E64A-9206-8079C297D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6" y="1067254"/>
            <a:ext cx="4544433" cy="4647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0DD36-098E-0046-A0D5-295C71BA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404" y="1514473"/>
            <a:ext cx="4561596" cy="4200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8A7E14-B87B-9D4D-841D-D5345FE295D1}"/>
              </a:ext>
            </a:extLst>
          </p:cNvPr>
          <p:cNvSpPr txBox="1"/>
          <p:nvPr/>
        </p:nvSpPr>
        <p:spPr>
          <a:xfrm>
            <a:off x="6667734" y="6474899"/>
            <a:ext cx="252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 &amp; Shiraiwa, ACP,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C0AB6-1567-E74C-9BE7-872694213801}"/>
              </a:ext>
            </a:extLst>
          </p:cNvPr>
          <p:cNvSpPr/>
          <p:nvPr/>
        </p:nvSpPr>
        <p:spPr>
          <a:xfrm>
            <a:off x="642257" y="5740778"/>
            <a:ext cx="8218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τ</a:t>
            </a:r>
            <a:r>
              <a:rPr lang="en-US" sz="2000" baseline="-25000" dirty="0" err="1"/>
              <a:t>eq</a:t>
            </a:r>
            <a:r>
              <a:rPr lang="en-US" sz="2000" dirty="0"/>
              <a:t> is mostly on the order of seconds or minutes in the boundary layer, but it can be longer than hours or days in the free troposphere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CD2B3-B268-2342-918B-864D0FFBCDE5}"/>
              </a:ext>
            </a:extLst>
          </p:cNvPr>
          <p:cNvSpPr txBox="1"/>
          <p:nvPr/>
        </p:nvSpPr>
        <p:spPr>
          <a:xfrm>
            <a:off x="473213" y="84285"/>
            <a:ext cx="853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Equilibration timescales under low temperatures</a:t>
            </a:r>
          </a:p>
        </p:txBody>
      </p:sp>
    </p:spTree>
    <p:extLst>
      <p:ext uri="{BB962C8B-B14F-4D97-AF65-F5344CB8AC3E}">
        <p14:creationId xmlns:p14="http://schemas.microsoft.com/office/powerpoint/2010/main" val="197646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559"/>
            <a:ext cx="9144000" cy="3676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0396" y="6403659"/>
            <a:ext cx="574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Zhou, Hwang, Lakey, </a:t>
            </a:r>
            <a:r>
              <a:rPr lang="en-US" i="1" dirty="0" err="1"/>
              <a:t>Zuend</a:t>
            </a:r>
            <a:r>
              <a:rPr lang="en-US" i="1" dirty="0"/>
              <a:t>, </a:t>
            </a:r>
            <a:r>
              <a:rPr lang="en-US" i="1" dirty="0" err="1"/>
              <a:t>Abbatt</a:t>
            </a:r>
            <a:r>
              <a:rPr lang="en-US" i="1" dirty="0"/>
              <a:t> &amp; Shiraiwa, PNAS,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406"/>
            <a:ext cx="9144000" cy="1491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427D4-C49C-EA4F-9396-425BDD91C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" y="5621740"/>
            <a:ext cx="922582" cy="1236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88400-0CD5-8148-AC4F-A3D2095A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90" t="10767" b="9693"/>
          <a:stretch/>
        </p:blipFill>
        <p:spPr>
          <a:xfrm>
            <a:off x="8094415" y="5636966"/>
            <a:ext cx="1036449" cy="11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1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Macintosh HD:Users:manabushiraiwa:Documents:Kinetic study:Brian Hwang:Figure3 copy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" y="966798"/>
            <a:ext cx="8994047" cy="35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035148" y="5231423"/>
            <a:ext cx="1883898" cy="4865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5148" y="5717931"/>
            <a:ext cx="1883898" cy="12800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9262" y="5908677"/>
            <a:ext cx="76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Thermodynamic model (AIOMFAC; A. </a:t>
            </a:r>
            <a:r>
              <a:rPr lang="en-US" dirty="0" err="1"/>
              <a:t>Zuend</a:t>
            </a:r>
            <a:r>
              <a:rPr lang="en-US" dirty="0"/>
              <a:t>) reveals that </a:t>
            </a:r>
            <a:r>
              <a:rPr lang="en-US" dirty="0" err="1"/>
              <a:t>BaP</a:t>
            </a:r>
            <a:r>
              <a:rPr lang="en-US" dirty="0"/>
              <a:t> is miscible in oil, but </a:t>
            </a:r>
            <a:r>
              <a:rPr lang="en-US" dirty="0" err="1"/>
              <a:t>ozonolysis</a:t>
            </a:r>
            <a:r>
              <a:rPr lang="en-US" dirty="0"/>
              <a:t> products of </a:t>
            </a:r>
            <a:r>
              <a:rPr lang="en-US" dirty="0" err="1"/>
              <a:t>BaP</a:t>
            </a:r>
            <a:r>
              <a:rPr lang="en-US" dirty="0"/>
              <a:t> would be phase separated.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32085" y="4932485"/>
            <a:ext cx="8792" cy="298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3128" y="46099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224454" y="5363308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76854" y="5515708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64422" y="5404339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76854" y="5515708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781907" y="5421925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95852" y="5372101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424352" y="5407275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186960" y="5503989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76854" y="5375028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725614" y="5398475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29254" y="5580180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93630" y="5556734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174628" y="5550873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576752" y="5471747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39360" y="5568461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174631" y="5278313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514599" y="5319344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705100" y="5545011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732084" y="5336930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72405" y="5603629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374529" y="5322280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137137" y="5418994"/>
            <a:ext cx="70338" cy="703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Up Arrow 64"/>
          <p:cNvSpPr/>
          <p:nvPr/>
        </p:nvSpPr>
        <p:spPr>
          <a:xfrm>
            <a:off x="2999051" y="5342788"/>
            <a:ext cx="184639" cy="28428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810813" y="5007148"/>
            <a:ext cx="186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surface </a:t>
            </a:r>
            <a:r>
              <a:rPr lang="en-US" b="1"/>
              <a:t>crust formation limits bulk diffusion</a:t>
            </a:r>
            <a:endParaRPr lang="en-US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217988" y="5222625"/>
            <a:ext cx="111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bulk diffusion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90185" y="4558648"/>
            <a:ext cx="2626841" cy="1231598"/>
            <a:chOff x="4090185" y="4558648"/>
            <a:chExt cx="2626841" cy="1231598"/>
          </a:xfrm>
        </p:grpSpPr>
        <p:grpSp>
          <p:nvGrpSpPr>
            <p:cNvPr id="3" name="Group 2"/>
            <p:cNvGrpSpPr/>
            <p:nvPr/>
          </p:nvGrpSpPr>
          <p:grpSpPr>
            <a:xfrm>
              <a:off x="4090185" y="4881227"/>
              <a:ext cx="2626841" cy="909019"/>
              <a:chOff x="4090185" y="4881227"/>
              <a:chExt cx="2626841" cy="90901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666078" y="5175732"/>
                <a:ext cx="1883898" cy="48650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666078" y="5662240"/>
                <a:ext cx="1883898" cy="128006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55384" y="5307617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007784" y="5460017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221731" y="5297354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007784" y="5460017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412837" y="5366234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626782" y="5202109"/>
                <a:ext cx="70338" cy="70338"/>
              </a:xfrm>
              <a:prstGeom prst="ellipse">
                <a:avLst/>
              </a:prstGeom>
              <a:solidFill>
                <a:schemeClr val="accent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55282" y="5351584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17890" y="5448298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007784" y="5205036"/>
                <a:ext cx="70338" cy="70338"/>
              </a:xfrm>
              <a:prstGeom prst="ellipse">
                <a:avLst/>
              </a:prstGeom>
              <a:solidFill>
                <a:schemeClr val="accent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356544" y="5342784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160184" y="5524489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424560" y="5501043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05558" y="5495182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207682" y="5416056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70290" y="5512770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805561" y="5178657"/>
                <a:ext cx="70338" cy="70338"/>
              </a:xfrm>
              <a:prstGeom prst="ellipse">
                <a:avLst/>
              </a:prstGeom>
              <a:solidFill>
                <a:schemeClr val="accent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145529" y="5149352"/>
                <a:ext cx="70338" cy="70338"/>
              </a:xfrm>
              <a:prstGeom prst="ellipse">
                <a:avLst/>
              </a:prstGeom>
              <a:solidFill>
                <a:schemeClr val="accent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336030" y="5489320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363014" y="5166938"/>
                <a:ext cx="70338" cy="70338"/>
              </a:xfrm>
              <a:prstGeom prst="ellipse">
                <a:avLst/>
              </a:prstGeom>
              <a:solidFill>
                <a:schemeClr val="accent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603335" y="5547938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017181" y="5166940"/>
                <a:ext cx="70338" cy="70338"/>
              </a:xfrm>
              <a:prstGeom prst="ellipse">
                <a:avLst/>
              </a:prstGeom>
              <a:solidFill>
                <a:schemeClr val="accent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768067" y="5363303"/>
                <a:ext cx="70338" cy="7033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701245" y="5105392"/>
                <a:ext cx="1760805" cy="172921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Up Arrow 68"/>
              <p:cNvSpPr/>
              <p:nvPr/>
            </p:nvSpPr>
            <p:spPr>
              <a:xfrm>
                <a:off x="6605661" y="5336924"/>
                <a:ext cx="111365" cy="21981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4090185" y="5486394"/>
                <a:ext cx="48943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5480579" y="4881227"/>
                <a:ext cx="8792" cy="2989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5281622" y="45586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24"/>
            <a:ext cx="9060180" cy="64746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ja-JP" sz="4000" dirty="0">
                <a:solidFill>
                  <a:srgbClr val="008000"/>
                </a:solidFill>
                <a:ea typeface="ＭＳ Ｐゴシック" pitchFamily="34" charset="-128"/>
              </a:rPr>
              <a:t>Ozonolysis of PAH in oil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5737" y="915540"/>
            <a:ext cx="4931252" cy="3643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-47023" y="915541"/>
            <a:ext cx="4592121" cy="3643108"/>
            <a:chOff x="4239172" y="966803"/>
            <a:chExt cx="4592121" cy="3643108"/>
          </a:xfrm>
        </p:grpSpPr>
        <p:sp>
          <p:nvSpPr>
            <p:cNvPr id="77" name="Rectangle 76"/>
            <p:cNvSpPr/>
            <p:nvPr/>
          </p:nvSpPr>
          <p:spPr>
            <a:xfrm>
              <a:off x="4239172" y="966803"/>
              <a:ext cx="4334905" cy="36431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4926" y="1018061"/>
              <a:ext cx="4496367" cy="3591850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9E1C9E5-876D-7B46-AFDD-3EA94499E7DC}"/>
              </a:ext>
            </a:extLst>
          </p:cNvPr>
          <p:cNvSpPr txBox="1"/>
          <p:nvPr/>
        </p:nvSpPr>
        <p:spPr>
          <a:xfrm>
            <a:off x="3392563" y="6473727"/>
            <a:ext cx="574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Zhou, Hwang, Lakey, </a:t>
            </a:r>
            <a:r>
              <a:rPr lang="en-US" i="1" dirty="0" err="1"/>
              <a:t>Zuend</a:t>
            </a:r>
            <a:r>
              <a:rPr lang="en-US" i="1" dirty="0"/>
              <a:t>, </a:t>
            </a:r>
            <a:r>
              <a:rPr lang="en-US" i="1" dirty="0" err="1"/>
              <a:t>Abbatt</a:t>
            </a:r>
            <a:r>
              <a:rPr lang="en-US" i="1" dirty="0"/>
              <a:t> &amp; Shiraiwa, PNAS, 2019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AA96983D-1BFD-9F4A-939F-761CCF5DA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90" t="10767" b="9693"/>
          <a:stretch/>
        </p:blipFill>
        <p:spPr>
          <a:xfrm>
            <a:off x="41651" y="5878595"/>
            <a:ext cx="787842" cy="86353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398DACC-53B6-CC48-8F8B-1554F429F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" y="33845"/>
            <a:ext cx="780417" cy="10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7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79647B-D92D-9046-9613-66700DF61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092"/>
            <a:ext cx="5245112" cy="4419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E2ACE-E0AB-A243-8F81-2A39FCA31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95" y="1349828"/>
            <a:ext cx="3253154" cy="80554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7E4656-FAA1-5544-90AF-F56CFC17F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28951" cy="1263015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ja-JP" sz="4000" dirty="0">
                <a:solidFill>
                  <a:srgbClr val="008000"/>
                </a:solidFill>
                <a:ea typeface="ＭＳ Ｐゴシック" pitchFamily="34" charset="-128"/>
              </a:rPr>
              <a:t>Amine Uptake by </a:t>
            </a:r>
            <a:br>
              <a:rPr lang="en-US" altLang="ja-JP" sz="4000" dirty="0">
                <a:solidFill>
                  <a:srgbClr val="008000"/>
                </a:solidFill>
                <a:ea typeface="ＭＳ Ｐゴシック" pitchFamily="34" charset="-128"/>
              </a:rPr>
            </a:br>
            <a:r>
              <a:rPr lang="en-US" altLang="ja-JP" sz="4000" dirty="0">
                <a:solidFill>
                  <a:srgbClr val="008000"/>
                </a:solidFill>
                <a:ea typeface="ＭＳ Ｐゴシック" pitchFamily="34" charset="-128"/>
              </a:rPr>
              <a:t>AS-sucrose Particles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151D8-69AB-D14C-BE47-A47B1694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400" y="-3164"/>
            <a:ext cx="5245112" cy="3795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61992-FD41-5845-9F2D-6C26031F6E08}"/>
              </a:ext>
            </a:extLst>
          </p:cNvPr>
          <p:cNvSpPr txBox="1"/>
          <p:nvPr/>
        </p:nvSpPr>
        <p:spPr>
          <a:xfrm>
            <a:off x="6193971" y="2430309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Exp. by </a:t>
            </a:r>
            <a:r>
              <a:rPr lang="en-US" i="1" dirty="0" err="1"/>
              <a:t>Chak</a:t>
            </a:r>
            <a:r>
              <a:rPr lang="en-US" i="1" dirty="0"/>
              <a:t> Chan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D20B59-1FC1-FC4A-AA8F-F25B93C75E5D}"/>
              </a:ext>
            </a:extLst>
          </p:cNvPr>
          <p:cNvSpPr/>
          <p:nvPr/>
        </p:nvSpPr>
        <p:spPr>
          <a:xfrm>
            <a:off x="0" y="2525486"/>
            <a:ext cx="59871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7109A-8B4A-B342-9B7E-4044BC076B20}"/>
              </a:ext>
            </a:extLst>
          </p:cNvPr>
          <p:cNvSpPr txBox="1"/>
          <p:nvPr/>
        </p:nvSpPr>
        <p:spPr>
          <a:xfrm>
            <a:off x="5479986" y="4123384"/>
            <a:ext cx="332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AIOMFAC (A. </a:t>
            </a:r>
            <a:r>
              <a:rPr lang="en-US" sz="2000" dirty="0" err="1"/>
              <a:t>Zuend</a:t>
            </a:r>
            <a:r>
              <a:rPr lang="en-US" sz="2000" dirty="0"/>
              <a:t>) predicts phase separation at RH &lt; 94%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F80B6F-1570-8448-AE97-AAD7779615AA}"/>
              </a:ext>
            </a:extLst>
          </p:cNvPr>
          <p:cNvSpPr/>
          <p:nvPr/>
        </p:nvSpPr>
        <p:spPr>
          <a:xfrm>
            <a:off x="5498144" y="5037845"/>
            <a:ext cx="3412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DMA uptake is limited by diffusion of DMA and AS through a viscous sucrose-rich shell at lower RH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28632-175F-7D49-AE4C-177C3897F750}"/>
              </a:ext>
            </a:extLst>
          </p:cNvPr>
          <p:cNvSpPr txBox="1"/>
          <p:nvPr/>
        </p:nvSpPr>
        <p:spPr>
          <a:xfrm>
            <a:off x="6270028" y="6445216"/>
            <a:ext cx="289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DeRieux</a:t>
            </a:r>
            <a:r>
              <a:rPr lang="en-US" i="1" dirty="0"/>
              <a:t> et al., ACS ESC, 2019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1C4ACE-CB4E-1D47-9197-C43E3023F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744" y="2702985"/>
            <a:ext cx="781051" cy="1173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968D70-B3DF-0D4C-93CD-22453B7290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0" t="10767" b="9693"/>
          <a:stretch/>
        </p:blipFill>
        <p:spPr>
          <a:xfrm>
            <a:off x="8288315" y="4836031"/>
            <a:ext cx="787842" cy="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28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FA553D-080B-DC44-8D1E-D8C81B7CD9DF}"/>
              </a:ext>
            </a:extLst>
          </p:cNvPr>
          <p:cNvSpPr txBox="1"/>
          <p:nvPr/>
        </p:nvSpPr>
        <p:spPr>
          <a:xfrm>
            <a:off x="5581010" y="6129388"/>
            <a:ext cx="266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Vander Wall, …, Shiraiwa, Finlayson-Pitts, ESPI, 2018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986092-DA29-B348-9F87-41F974120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12033" y="-17450"/>
            <a:ext cx="3612009" cy="2230252"/>
          </a:xfrm>
          <a:noFill/>
          <a:ln/>
        </p:spPr>
        <p:txBody>
          <a:bodyPr>
            <a:normAutofit/>
          </a:bodyPr>
          <a:lstStyle/>
          <a:p>
            <a:r>
              <a:rPr lang="en-US" altLang="ja-JP" sz="4000" dirty="0">
                <a:solidFill>
                  <a:srgbClr val="008000"/>
                </a:solidFill>
                <a:ea typeface="ＭＳ Ｐゴシック" pitchFamily="34" charset="-128"/>
              </a:rPr>
              <a:t>Organic Nitrate Partitioning in ⍺-pinene SOA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63324-3C74-1248-B28D-0B18A183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3" y="158253"/>
            <a:ext cx="5229726" cy="3207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4F55B-A95E-6E4F-A245-297697826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93" y="878115"/>
            <a:ext cx="420409" cy="1865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2263C-E728-2142-A782-FC4542A68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446" y="10758"/>
            <a:ext cx="1025525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DF1968-61A4-7846-9205-94D6975CD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971" y="1644162"/>
            <a:ext cx="604157" cy="410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A6E405-E05B-154E-9BAD-6215F93BF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367" y="2228228"/>
            <a:ext cx="977900" cy="355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17AF0D-47A9-7044-A882-64F38D28970D}"/>
              </a:ext>
            </a:extLst>
          </p:cNvPr>
          <p:cNvSpPr/>
          <p:nvPr/>
        </p:nvSpPr>
        <p:spPr>
          <a:xfrm>
            <a:off x="5857109" y="2212802"/>
            <a:ext cx="32669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 plasticizing effect </a:t>
            </a:r>
            <a:r>
              <a:rPr lang="en-US" sz="2400" dirty="0"/>
              <a:t>upon ON incorporation </a:t>
            </a:r>
          </a:p>
          <a:p>
            <a:endParaRPr lang="en-US" sz="2400" dirty="0"/>
          </a:p>
          <a:p>
            <a:r>
              <a:rPr lang="en-US" sz="2400" b="1" dirty="0"/>
              <a:t>A crusting effect</a:t>
            </a:r>
            <a:r>
              <a:rPr lang="en-US" sz="2400" dirty="0"/>
              <a:t> upon desorption causing decreases in diffusion coefficients in the upper layers.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A8AE18-C9AE-4A4C-B1AB-AED6E6B79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6" y="3492501"/>
            <a:ext cx="5619093" cy="3335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E41B97-9800-0545-BAB9-61A057C33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542" y="5346969"/>
            <a:ext cx="95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9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19BD2-4B1E-9B4B-BE42-ED85CA7C4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1115"/>
            <a:ext cx="8229600" cy="5442857"/>
          </a:xfrm>
        </p:spPr>
        <p:txBody>
          <a:bodyPr>
            <a:normAutofit/>
          </a:bodyPr>
          <a:lstStyle/>
          <a:p>
            <a:r>
              <a:rPr lang="en-US" sz="2400" dirty="0"/>
              <a:t>We developed a method to predict glass transition temperatures and viscosity of SOA based on molecular composition, O:C and vapor pressures.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Equilibration timescales of SOA partitioning can be very short under low T, requiring kinetic treatments of SOA processes in aerosol models.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Multiphase reactivity and gas uptake are controlled by the interplay of phase separation and kinetic limitations of bulk diffusion.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1CBC3F-3289-0D40-B236-E5C714B585F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1520"/>
            <a:ext cx="9060180" cy="64746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>
                <a:solidFill>
                  <a:srgbClr val="008000"/>
                </a:solidFill>
                <a:ea typeface="ＭＳ Ｐゴシック" pitchFamily="34" charset="-128"/>
              </a:rPr>
              <a:t>Summary and 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8C3E0-4056-D141-91C3-C849380BFA61}"/>
              </a:ext>
            </a:extLst>
          </p:cNvPr>
          <p:cNvSpPr txBox="1"/>
          <p:nvPr/>
        </p:nvSpPr>
        <p:spPr>
          <a:xfrm>
            <a:off x="2201847" y="1887026"/>
            <a:ext cx="645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Shiraiwa, Li et al., Nat </a:t>
            </a:r>
            <a:r>
              <a:rPr lang="en-US" i="1" dirty="0" err="1"/>
              <a:t>Commun</a:t>
            </a:r>
            <a:r>
              <a:rPr lang="en-US" i="1" dirty="0"/>
              <a:t>., 2017; </a:t>
            </a:r>
            <a:r>
              <a:rPr lang="en-US" i="1" dirty="0" err="1"/>
              <a:t>DeRieux</a:t>
            </a:r>
            <a:r>
              <a:rPr lang="en-US" i="1" dirty="0"/>
              <a:t>, Li et al., ACP, 2018</a:t>
            </a:r>
          </a:p>
          <a:p>
            <a:r>
              <a:rPr lang="en-US" i="1" dirty="0"/>
              <a:t>Li et al., to be submitted.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91F2A-A0EE-2845-A9A3-7353E705D519}"/>
              </a:ext>
            </a:extLst>
          </p:cNvPr>
          <p:cNvSpPr txBox="1"/>
          <p:nvPr/>
        </p:nvSpPr>
        <p:spPr>
          <a:xfrm>
            <a:off x="4208390" y="3669268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 &amp; Shiraiwa, ACP,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E9C24-D56D-284A-B233-A991613F2154}"/>
              </a:ext>
            </a:extLst>
          </p:cNvPr>
          <p:cNvSpPr txBox="1"/>
          <p:nvPr/>
        </p:nvSpPr>
        <p:spPr>
          <a:xfrm>
            <a:off x="2860915" y="5411764"/>
            <a:ext cx="598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Zhou, Hwang et al., PNAS, 2019; </a:t>
            </a:r>
            <a:r>
              <a:rPr lang="en-US" i="1" dirty="0" err="1"/>
              <a:t>DeRieux</a:t>
            </a:r>
            <a:r>
              <a:rPr lang="en-US" i="1" dirty="0"/>
              <a:t> et al., ACS-ESC, 2019</a:t>
            </a:r>
          </a:p>
          <a:p>
            <a:r>
              <a:rPr lang="en-US" i="1" dirty="0"/>
              <a:t>Vander Wall et al., ESPI, 2018</a:t>
            </a:r>
          </a:p>
        </p:txBody>
      </p:sp>
    </p:spTree>
    <p:extLst>
      <p:ext uri="{BB962C8B-B14F-4D97-AF65-F5344CB8AC3E}">
        <p14:creationId xmlns:p14="http://schemas.microsoft.com/office/powerpoint/2010/main" val="59340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3778" y="701043"/>
            <a:ext cx="29190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NSF-AGS</a:t>
            </a:r>
          </a:p>
          <a:p>
            <a:r>
              <a:rPr lang="en-US" sz="2000" dirty="0"/>
              <a:t>Department of Energy </a:t>
            </a:r>
          </a:p>
          <a:p>
            <a:r>
              <a:rPr lang="en-US" sz="2000" dirty="0"/>
              <a:t>Alfred P. Sloan Foundation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293" y="668451"/>
            <a:ext cx="1531618" cy="1020316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4075" y="77377"/>
            <a:ext cx="86848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Acknowledgements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247999" y="2096749"/>
            <a:ext cx="2151288" cy="2664501"/>
            <a:chOff x="478341" y="2175819"/>
            <a:chExt cx="2151288" cy="2664501"/>
          </a:xfrm>
        </p:grpSpPr>
        <p:sp>
          <p:nvSpPr>
            <p:cNvPr id="50" name="Rectangle 49"/>
            <p:cNvSpPr/>
            <p:nvPr/>
          </p:nvSpPr>
          <p:spPr>
            <a:xfrm>
              <a:off x="478341" y="2175819"/>
              <a:ext cx="21512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/>
                <a:t>Postdoc</a:t>
              </a:r>
              <a:r>
                <a:rPr lang="en-US" dirty="0"/>
                <a:t>: </a:t>
              </a:r>
            </a:p>
            <a:p>
              <a:r>
                <a:rPr lang="en-US" dirty="0"/>
                <a:t>Ying Li</a:t>
              </a:r>
            </a:p>
            <a:p>
              <a:r>
                <a:rPr lang="en-US" dirty="0"/>
                <a:t>Pascale Lakey </a:t>
              </a:r>
            </a:p>
            <a:p>
              <a:r>
                <a:rPr lang="en-US" dirty="0"/>
                <a:t>Ting Fang</a:t>
              </a:r>
            </a:p>
            <a:p>
              <a:r>
                <a:rPr lang="en-US" dirty="0"/>
                <a:t>Tommaso </a:t>
              </a:r>
              <a:r>
                <a:rPr lang="en-US" dirty="0" err="1"/>
                <a:t>Galeazzo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3988" y="3639991"/>
              <a:ext cx="18623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/>
                <a:t>Student</a:t>
              </a:r>
              <a:r>
                <a:rPr lang="en-US" dirty="0"/>
                <a:t>: </a:t>
              </a:r>
            </a:p>
            <a:p>
              <a:r>
                <a:rPr lang="en-US" dirty="0"/>
                <a:t>Wing-</a:t>
              </a:r>
              <a:r>
                <a:rPr lang="en-US" dirty="0" err="1"/>
                <a:t>Sy</a:t>
              </a:r>
              <a:r>
                <a:rPr lang="en-US" dirty="0"/>
                <a:t> DeRieux</a:t>
              </a:r>
            </a:p>
            <a:p>
              <a:r>
                <a:rPr lang="en-US" dirty="0"/>
                <a:t>Brian Hwang</a:t>
              </a:r>
            </a:p>
            <a:p>
              <a:r>
                <a:rPr lang="en-US" dirty="0" err="1"/>
                <a:t>Jinlai</a:t>
              </a:r>
              <a:r>
                <a:rPr lang="en-US" dirty="0"/>
                <a:t> Wei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6712" y="5603454"/>
            <a:ext cx="9017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Collaborators</a:t>
            </a:r>
            <a:r>
              <a:rPr lang="en-US" sz="2000" dirty="0"/>
              <a:t>: Andi </a:t>
            </a:r>
            <a:r>
              <a:rPr lang="en-US" sz="2000" dirty="0" err="1"/>
              <a:t>Zuend</a:t>
            </a:r>
            <a:r>
              <a:rPr lang="en-US" sz="2000" dirty="0"/>
              <a:t> (McGill), Sergey </a:t>
            </a:r>
            <a:r>
              <a:rPr lang="en-US" sz="2000" dirty="0" err="1"/>
              <a:t>Nizkorodov</a:t>
            </a:r>
            <a:r>
              <a:rPr lang="en-US" sz="2000" dirty="0"/>
              <a:t>, Jim Smith, Barbara Finlayson-Pitts (UCI) , Jos </a:t>
            </a:r>
            <a:r>
              <a:rPr lang="en-US" sz="2000" dirty="0" err="1"/>
              <a:t>Lelieveld</a:t>
            </a:r>
            <a:r>
              <a:rPr lang="en-US" sz="2000" dirty="0"/>
              <a:t>, Ulrich P</a:t>
            </a:r>
            <a:r>
              <a:rPr lang="en-GB" sz="2000" dirty="0" err="1"/>
              <a:t>ö</a:t>
            </a:r>
            <a:r>
              <a:rPr lang="en-US" sz="2000" dirty="0" err="1"/>
              <a:t>schl</a:t>
            </a:r>
            <a:r>
              <a:rPr lang="en-US" sz="2000" dirty="0"/>
              <a:t> (MPI), Thomas Koop (Bielefeld), Jon </a:t>
            </a:r>
            <a:r>
              <a:rPr lang="en-US" sz="2000" dirty="0" err="1"/>
              <a:t>Abbatt</a:t>
            </a:r>
            <a:r>
              <a:rPr lang="en-US" sz="2000" dirty="0"/>
              <a:t> (Toronto), Alex </a:t>
            </a:r>
            <a:r>
              <a:rPr lang="en-US" sz="2000" dirty="0" err="1"/>
              <a:t>Laskin</a:t>
            </a:r>
            <a:r>
              <a:rPr lang="en-US" sz="2000" dirty="0"/>
              <a:t> (Purdue), Allan Bertram (UBC), </a:t>
            </a:r>
            <a:r>
              <a:rPr lang="en-US" sz="2000" dirty="0" err="1"/>
              <a:t>Chak</a:t>
            </a:r>
            <a:r>
              <a:rPr lang="en-US" sz="2000" dirty="0"/>
              <a:t> Chan (HK City U.)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75" y="668451"/>
            <a:ext cx="1074637" cy="1080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16" y="656000"/>
            <a:ext cx="1032767" cy="10327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C80C0-D557-224A-91E4-21571FE2F3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7" t="21333" r="7250"/>
          <a:stretch/>
        </p:blipFill>
        <p:spPr>
          <a:xfrm>
            <a:off x="977991" y="1942079"/>
            <a:ext cx="4966169" cy="33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96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ABC0-6125-524E-9B55-E176DED8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FC49-74DC-9748-9A26-D5BC06533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8097" y="-35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8000"/>
                </a:solidFill>
              </a:rPr>
              <a:t>Fractional Stokes-Einstein Equation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2FCA8-B970-494F-B8FB-8DA708676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992" y="31394"/>
            <a:ext cx="1118257" cy="1385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A82003-6F9A-234B-9798-87111579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4" y="487583"/>
            <a:ext cx="6798666" cy="4038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1B24B6-1F7D-F84D-8A17-F41CD9C28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611" y="1751482"/>
            <a:ext cx="1775384" cy="849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B6CF45-EC42-EE46-8AB6-1F97C9E2CDB4}"/>
              </a:ext>
            </a:extLst>
          </p:cNvPr>
          <p:cNvSpPr txBox="1"/>
          <p:nvPr/>
        </p:nvSpPr>
        <p:spPr>
          <a:xfrm>
            <a:off x="7246716" y="3103513"/>
            <a:ext cx="1574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 = (1 / </a:t>
            </a:r>
            <a:r>
              <a:rPr lang="en-US" sz="2400" dirty="0" err="1"/>
              <a:t>η</a:t>
            </a:r>
            <a:r>
              <a:rPr lang="en-US" sz="2400" dirty="0"/>
              <a:t>)</a:t>
            </a:r>
            <a:r>
              <a:rPr lang="en-US" sz="2400" baseline="30000" dirty="0" err="1"/>
              <a:t>ξ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ξ</a:t>
            </a:r>
            <a:r>
              <a:rPr lang="en-US" sz="2400" dirty="0"/>
              <a:t> = 0.93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AE1FD-149F-304E-9030-B40F3D21C22A}"/>
              </a:ext>
            </a:extLst>
          </p:cNvPr>
          <p:cNvSpPr txBox="1"/>
          <p:nvPr/>
        </p:nvSpPr>
        <p:spPr>
          <a:xfrm>
            <a:off x="7213338" y="1416697"/>
            <a:ext cx="1797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Stokes-Einstein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9B6B07-AA73-1D42-A94E-5B8437D0FFA7}"/>
              </a:ext>
            </a:extLst>
          </p:cNvPr>
          <p:cNvSpPr txBox="1"/>
          <p:nvPr/>
        </p:nvSpPr>
        <p:spPr>
          <a:xfrm>
            <a:off x="7263163" y="2719142"/>
            <a:ext cx="1541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Fractional 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E4A54-BF8B-E542-8267-F385890D8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716" y="4261137"/>
            <a:ext cx="7328512" cy="25968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5033" y="2849028"/>
            <a:ext cx="1998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Erin </a:t>
            </a:r>
            <a:r>
              <a:rPr lang="en-US" sz="2000" b="1" dirty="0" err="1">
                <a:solidFill>
                  <a:srgbClr val="FF0000"/>
                </a:solidFill>
              </a:rPr>
              <a:t>Evoy</a:t>
            </a:r>
            <a:r>
              <a:rPr lang="en-US" sz="2000" b="1" dirty="0">
                <a:solidFill>
                  <a:srgbClr val="FF0000"/>
                </a:solidFill>
              </a:rPr>
              <a:t> et al., ACP, 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DD239A-6C24-1B4A-97E0-C89D17D5BC69}"/>
              </a:ext>
            </a:extLst>
          </p:cNvPr>
          <p:cNvSpPr txBox="1"/>
          <p:nvPr/>
        </p:nvSpPr>
        <p:spPr>
          <a:xfrm rot="16200000">
            <a:off x="-593270" y="5162843"/>
            <a:ext cx="241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Bulk diffusion timescale</a:t>
            </a:r>
          </a:p>
          <a:p>
            <a:r>
              <a:rPr lang="en-US" dirty="0"/>
              <a:t> (200 nm particle)</a:t>
            </a:r>
          </a:p>
        </p:txBody>
      </p:sp>
    </p:spTree>
    <p:extLst>
      <p:ext uri="{BB962C8B-B14F-4D97-AF65-F5344CB8AC3E}">
        <p14:creationId xmlns:p14="http://schemas.microsoft.com/office/powerpoint/2010/main" val="427942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2565978" y="1451409"/>
            <a:ext cx="6477000" cy="5295387"/>
            <a:chOff x="156668" y="692379"/>
            <a:chExt cx="5855492" cy="4609587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1797" t="7911" r="4193"/>
            <a:stretch>
              <a:fillRect/>
            </a:stretch>
          </p:blipFill>
          <p:spPr bwMode="auto">
            <a:xfrm>
              <a:off x="156668" y="692379"/>
              <a:ext cx="5855492" cy="460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>
              <a:spLocks noChangeAspect="1"/>
            </p:cNvSpPr>
            <p:nvPr/>
          </p:nvSpPr>
          <p:spPr>
            <a:xfrm>
              <a:off x="3586335" y="2445396"/>
              <a:ext cx="461268" cy="288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1 s</a:t>
              </a:r>
            </a:p>
          </p:txBody>
        </p:sp>
        <p:sp>
          <p:nvSpPr>
            <p:cNvPr id="32" name="TextBox 31"/>
            <p:cNvSpPr txBox="1">
              <a:spLocks noChangeAspect="1"/>
            </p:cNvSpPr>
            <p:nvPr/>
          </p:nvSpPr>
          <p:spPr>
            <a:xfrm>
              <a:off x="1761910" y="2457156"/>
              <a:ext cx="511549" cy="288147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1 yr </a:t>
              </a:r>
            </a:p>
          </p:txBody>
        </p:sp>
        <p:sp>
          <p:nvSpPr>
            <p:cNvPr id="33" name="Left-Right Arrow 32"/>
            <p:cNvSpPr/>
            <p:nvPr/>
          </p:nvSpPr>
          <p:spPr bwMode="auto">
            <a:xfrm>
              <a:off x="1412475" y="2637671"/>
              <a:ext cx="2984823" cy="563430"/>
            </a:xfrm>
            <a:prstGeom prst="leftRightArrow">
              <a:avLst/>
            </a:prstGeom>
            <a:solidFill>
              <a:srgbClr val="00CC99">
                <a:alpha val="5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23102" y="4117780"/>
              <a:ext cx="4026641" cy="42240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72000" tIns="72000" rIns="72000" bIns="720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cs typeface="Arial" pitchFamily="34" charset="0"/>
                </a:rPr>
                <a:t>Characteristic Time: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 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τ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diff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 =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d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p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 / (4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π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2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D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/>
                </a:rPr>
                <a:t>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48030" y="1424334"/>
              <a:ext cx="57590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E5702"/>
                  </a:solidFill>
                  <a:effectLst/>
                  <a:uLnTx/>
                  <a:uFillTx/>
                </a:rPr>
                <a:t>solid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40391" y="1405347"/>
              <a:ext cx="1261508" cy="38048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</a:rPr>
                <a:t>semi-solid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1400106" y="1364959"/>
              <a:ext cx="2984823" cy="1588"/>
            </a:xfrm>
            <a:prstGeom prst="straightConnector1">
              <a:avLst/>
            </a:prstGeom>
            <a:solidFill>
              <a:srgbClr val="00CC99"/>
            </a:solidFill>
            <a:ln w="57150" cap="flat" cmpd="sng" algn="ctr">
              <a:solidFill>
                <a:srgbClr val="0099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953609" y="1364201"/>
              <a:ext cx="412500" cy="1588"/>
            </a:xfrm>
            <a:prstGeom prst="straightConnector1">
              <a:avLst/>
            </a:prstGeom>
            <a:solidFill>
              <a:srgbClr val="00CC99"/>
            </a:solidFill>
            <a:ln w="57150" cap="flat" cmpd="sng" algn="ctr">
              <a:solidFill>
                <a:srgbClr val="BE570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rot="10800000">
              <a:off x="4399238" y="1364201"/>
              <a:ext cx="1425000" cy="1588"/>
            </a:xfrm>
            <a:prstGeom prst="straightConnector1">
              <a:avLst/>
            </a:prstGeom>
            <a:solidFill>
              <a:srgbClr val="00CC99"/>
            </a:solidFill>
            <a:ln w="5715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4942267" y="1396139"/>
              <a:ext cx="711814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</a:rPr>
                <a:t>liquid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7153" y="1734862"/>
              <a:ext cx="394149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BE5702"/>
                  </a:solidFill>
                  <a:effectLst/>
                  <a:uLnTx/>
                  <a:uFillTx/>
                </a:rPr>
                <a:t>glass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BE5702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75418" y="1700808"/>
              <a:ext cx="554759" cy="2881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</a:rPr>
                <a:t>rubber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30562" y="1698479"/>
              <a:ext cx="293504" cy="2881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</a:rPr>
                <a:t>gel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88284" y="1698479"/>
              <a:ext cx="480762" cy="2881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</a:rPr>
                <a:t>water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11527" y="1693918"/>
              <a:ext cx="237628" cy="2881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</a:rPr>
                <a:t>oil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Rectangle 100"/>
          <p:cNvSpPr>
            <a:spLocks noChangeArrowheads="1"/>
          </p:cNvSpPr>
          <p:nvPr/>
        </p:nvSpPr>
        <p:spPr bwMode="auto">
          <a:xfrm>
            <a:off x="-3261" y="6117377"/>
            <a:ext cx="3177776" cy="69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i="1" dirty="0">
                <a:cs typeface="Times New Roman" pitchFamily="18" charset="0"/>
              </a:rPr>
              <a:t>Shiraiwa et al., PNAS 2011; Koop et al., PCCP, 2011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175578" y="345996"/>
            <a:ext cx="5943600" cy="1676400"/>
            <a:chOff x="1905000" y="76200"/>
            <a:chExt cx="5943600" cy="1676400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080"/>
            <a:stretch>
              <a:fillRect/>
            </a:stretch>
          </p:blipFill>
          <p:spPr bwMode="auto">
            <a:xfrm>
              <a:off x="3124200" y="76200"/>
              <a:ext cx="4724400" cy="1676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86142"/>
            <a:stretch>
              <a:fillRect/>
            </a:stretch>
          </p:blipFill>
          <p:spPr bwMode="auto">
            <a:xfrm>
              <a:off x="1905000" y="76200"/>
              <a:ext cx="762000" cy="1676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102753" y="256760"/>
            <a:ext cx="29508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SOA can adopt semi-solid state (highly viscous or glassy)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4109" y="2178360"/>
            <a:ext cx="27153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Zobrist, 2008; Virtanen 2010; </a:t>
            </a:r>
            <a:r>
              <a:rPr lang="en-US" i="1" dirty="0" err="1"/>
              <a:t>Vaden</a:t>
            </a:r>
            <a:r>
              <a:rPr lang="en-US" i="1" dirty="0"/>
              <a:t> 2011;  </a:t>
            </a:r>
            <a:r>
              <a:rPr lang="en-US" i="1" dirty="0" err="1"/>
              <a:t>Perraud</a:t>
            </a:r>
            <a:r>
              <a:rPr lang="en-US" i="1" dirty="0"/>
              <a:t> 2012; Bones2012; </a:t>
            </a:r>
            <a:r>
              <a:rPr lang="en-US" i="1" dirty="0" err="1"/>
              <a:t>Cappa</a:t>
            </a:r>
            <a:r>
              <a:rPr lang="en-US" i="1" dirty="0"/>
              <a:t> &amp; Wilson 2012; Wang, Knopf 2012; </a:t>
            </a:r>
            <a:r>
              <a:rPr lang="en-US" i="1" dirty="0" err="1"/>
              <a:t>Kuwata</a:t>
            </a:r>
            <a:r>
              <a:rPr lang="en-US" i="1" dirty="0"/>
              <a:t> &amp; Martin, 2012; </a:t>
            </a:r>
            <a:r>
              <a:rPr lang="en-US" i="1" dirty="0" err="1"/>
              <a:t>Renbaum</a:t>
            </a:r>
            <a:r>
              <a:rPr lang="en-US" i="1" dirty="0"/>
              <a:t>-Wolff 2013; Zhou 2013; Wang, </a:t>
            </a:r>
            <a:r>
              <a:rPr lang="en-US" i="1" dirty="0" err="1"/>
              <a:t>Laskin</a:t>
            </a:r>
            <a:r>
              <a:rPr lang="en-US" i="1" dirty="0"/>
              <a:t> 2015; Davies 2015; </a:t>
            </a:r>
            <a:r>
              <a:rPr lang="en-US" i="1" dirty="0" err="1"/>
              <a:t>Hosny</a:t>
            </a:r>
            <a:r>
              <a:rPr lang="en-US" i="1" dirty="0"/>
              <a:t> 2016; </a:t>
            </a:r>
            <a:r>
              <a:rPr lang="en-US" i="1" dirty="0" err="1"/>
              <a:t>Rothfuss</a:t>
            </a:r>
            <a:r>
              <a:rPr lang="en-US" i="1" dirty="0"/>
              <a:t> &amp; Petters 2017; Reid 2018; Zaveri 2018; Zhang 2018; Slade 2019 </a:t>
            </a:r>
          </a:p>
          <a:p>
            <a:r>
              <a:rPr lang="en-US" i="1" dirty="0"/>
              <a:t>&amp; many more…</a:t>
            </a:r>
          </a:p>
        </p:txBody>
      </p:sp>
    </p:spTree>
    <p:extLst>
      <p:ext uri="{BB962C8B-B14F-4D97-AF65-F5344CB8AC3E}">
        <p14:creationId xmlns:p14="http://schemas.microsoft.com/office/powerpoint/2010/main" val="24985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PIC\Work\Model\MWeffects\Globletest\testEMAC\mfile\newPara\Fig2a\figure\Fig2a.e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0"/>
          <a:stretch/>
        </p:blipFill>
        <p:spPr bwMode="auto">
          <a:xfrm>
            <a:off x="7581659" y="548680"/>
            <a:ext cx="1598853" cy="58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097" y="-35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8000"/>
                </a:solidFill>
              </a:rPr>
              <a:t>Phase state of SOA in the global atmosphere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7504" y="925257"/>
            <a:ext cx="1296144" cy="48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zh-CN" sz="2800" dirty="0"/>
              <a:t>Surface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496" y="2852936"/>
            <a:ext cx="1403648" cy="48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zh-CN" sz="2800" dirty="0"/>
              <a:t>850 </a:t>
            </a:r>
            <a:r>
              <a:rPr lang="en-US" altLang="zh-CN" sz="2800" dirty="0" err="1"/>
              <a:t>hPa</a:t>
            </a:r>
            <a:endParaRPr lang="en-US" altLang="zh-CN" sz="2800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5496" y="4653136"/>
            <a:ext cx="1403648" cy="48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zh-CN" sz="2800" dirty="0"/>
              <a:t>500 </a:t>
            </a:r>
            <a:r>
              <a:rPr lang="en-US" altLang="zh-CN" sz="2800" dirty="0" err="1"/>
              <a:t>hPa</a:t>
            </a:r>
            <a:endParaRPr lang="en-US" altLang="zh-C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55" y="845877"/>
            <a:ext cx="6273800" cy="565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092" y="2689431"/>
            <a:ext cx="7546163" cy="18918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8569" y="2960642"/>
            <a:ext cx="6993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Consistent with field observations:</a:t>
            </a:r>
          </a:p>
          <a:p>
            <a:pPr algn="just"/>
            <a:r>
              <a:rPr lang="en-US" sz="2000" dirty="0">
                <a:solidFill>
                  <a:srgbClr val="3366FF"/>
                </a:solidFill>
              </a:rPr>
              <a:t>Liquid</a:t>
            </a:r>
            <a:r>
              <a:rPr lang="en-US" sz="2000" dirty="0"/>
              <a:t> in Amazon (Bateman et al., 2015), Beijing (Liu et al., 2017)</a:t>
            </a:r>
          </a:p>
          <a:p>
            <a:pPr algn="just"/>
            <a:r>
              <a:rPr lang="en-US" sz="2000" dirty="0">
                <a:solidFill>
                  <a:srgbClr val="008000"/>
                </a:solidFill>
              </a:rPr>
              <a:t>Semisolid</a:t>
            </a:r>
            <a:r>
              <a:rPr lang="en-US" sz="2000" dirty="0"/>
              <a:t> in Chile, Mexico, California (O’Brien et al., GRL, 2014)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Solid</a:t>
            </a:r>
            <a:r>
              <a:rPr lang="en-US" sz="2000" dirty="0"/>
              <a:t> in Finland (Virtanen et al., Nature, 2010)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7293" y="6457890"/>
            <a:ext cx="4273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Shiraiwa et al., Nature </a:t>
            </a:r>
            <a:r>
              <a:rPr lang="en-US" sz="2000" i="1" dirty="0" err="1"/>
              <a:t>Commun</a:t>
            </a:r>
            <a:r>
              <a:rPr lang="en-US" sz="2000" i="1" dirty="0"/>
              <a:t>., 2017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8092" y="4462073"/>
            <a:ext cx="7546163" cy="20353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31415" y="454264"/>
            <a:ext cx="651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Tg</a:t>
            </a:r>
            <a:r>
              <a:rPr lang="en-US" dirty="0"/>
              <a:t> prediction method combined with a global model EMAC-ORACLE</a:t>
            </a:r>
          </a:p>
        </p:txBody>
      </p:sp>
    </p:spTree>
    <p:extLst>
      <p:ext uri="{BB962C8B-B14F-4D97-AF65-F5344CB8AC3E}">
        <p14:creationId xmlns:p14="http://schemas.microsoft.com/office/powerpoint/2010/main" val="6689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727"/>
          <a:stretch/>
        </p:blipFill>
        <p:spPr>
          <a:xfrm>
            <a:off x="94315" y="3428277"/>
            <a:ext cx="4155367" cy="3076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025" b="50000"/>
          <a:stretch/>
        </p:blipFill>
        <p:spPr>
          <a:xfrm>
            <a:off x="4510452" y="437653"/>
            <a:ext cx="4457701" cy="2990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3" y="3498328"/>
            <a:ext cx="4642339" cy="33018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1971" y="6457740"/>
            <a:ext cx="384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Mu, Shiraiwa et al., Science Adv.,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4352" y="-16934"/>
            <a:ext cx="463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Long-range Transport of PAH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32455" y="3135788"/>
            <a:ext cx="12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WRF-Chem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059" b="45825"/>
          <a:stretch/>
        </p:blipFill>
        <p:spPr>
          <a:xfrm>
            <a:off x="152756" y="162081"/>
            <a:ext cx="3960825" cy="34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02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acintosh HD:Users:manabushiraiwa:Documents:Kinetic study:Ying Li:Glass transition:Schematic Figure rev6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0" y="658463"/>
            <a:ext cx="7772400" cy="57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574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8000"/>
                </a:solidFill>
              </a:rPr>
              <a:t>Atmospheric Implications</a:t>
            </a:r>
          </a:p>
        </p:txBody>
      </p:sp>
      <p:sp>
        <p:nvSpPr>
          <p:cNvPr id="10" name="矩形 9"/>
          <p:cNvSpPr/>
          <p:nvPr/>
        </p:nvSpPr>
        <p:spPr>
          <a:xfrm>
            <a:off x="1259632" y="836712"/>
            <a:ext cx="360040" cy="43204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117467" y="6500342"/>
            <a:ext cx="4273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Shiraiwa et al., Nature </a:t>
            </a:r>
            <a:r>
              <a:rPr lang="en-US" sz="2000" i="1" dirty="0" err="1"/>
              <a:t>Commun</a:t>
            </a:r>
            <a:r>
              <a:rPr lang="en-US" sz="2000" i="1" dirty="0"/>
              <a:t>., 2017</a:t>
            </a:r>
          </a:p>
        </p:txBody>
      </p:sp>
    </p:spTree>
    <p:extLst>
      <p:ext uri="{BB962C8B-B14F-4D97-AF65-F5344CB8AC3E}">
        <p14:creationId xmlns:p14="http://schemas.microsoft.com/office/powerpoint/2010/main" val="20538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6226126" cy="4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77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8000"/>
                </a:solidFill>
              </a:rPr>
              <a:t>Prediction method: </a:t>
            </a:r>
            <a:r>
              <a:rPr lang="en-US" sz="2800" b="1" u="sng" dirty="0">
                <a:solidFill>
                  <a:srgbClr val="008000"/>
                </a:solidFill>
              </a:rPr>
              <a:t>Glass Transition Temperature (</a:t>
            </a:r>
            <a:r>
              <a:rPr lang="en-US" sz="2800" b="1" i="1" u="sng" dirty="0" err="1">
                <a:solidFill>
                  <a:srgbClr val="008000"/>
                </a:solidFill>
              </a:rPr>
              <a:t>T</a:t>
            </a:r>
            <a:r>
              <a:rPr lang="en-US" sz="2800" b="1" u="sng" baseline="-25000" dirty="0" err="1">
                <a:solidFill>
                  <a:srgbClr val="008000"/>
                </a:solidFill>
              </a:rPr>
              <a:t>g</a:t>
            </a:r>
            <a:r>
              <a:rPr lang="en-US" sz="2800" b="1" u="sng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3328" y="838453"/>
            <a:ext cx="5760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T</a:t>
            </a:r>
            <a:r>
              <a:rPr lang="en-US" sz="3600" b="1" baseline="-25000" dirty="0" err="1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g</a:t>
            </a:r>
            <a:endParaRPr lang="en-US" sz="3600" b="1" baseline="-25000" dirty="0">
              <a:solidFill>
                <a:srgbClr val="FF0000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699792" y="1484784"/>
            <a:ext cx="252000" cy="25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100"/>
          <p:cNvSpPr>
            <a:spLocks noChangeArrowheads="1"/>
          </p:cNvSpPr>
          <p:nvPr/>
        </p:nvSpPr>
        <p:spPr bwMode="auto">
          <a:xfrm>
            <a:off x="6340865" y="1404158"/>
            <a:ext cx="2573791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Koop et al., PCCP, 2011</a:t>
            </a:r>
          </a:p>
        </p:txBody>
      </p:sp>
      <p:cxnSp>
        <p:nvCxnSpPr>
          <p:cNvPr id="14" name="直接箭头连接符 13"/>
          <p:cNvCxnSpPr/>
          <p:nvPr/>
        </p:nvCxnSpPr>
        <p:spPr bwMode="auto">
          <a:xfrm flipH="1" flipV="1">
            <a:off x="2843809" y="1772816"/>
            <a:ext cx="11919" cy="424847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115616" y="5517971"/>
            <a:ext cx="1728192" cy="5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zh-CN" sz="2800" i="1" dirty="0" err="1">
                <a:latin typeface="Calibri" pitchFamily="34" charset="0"/>
              </a:rPr>
              <a:t>T</a:t>
            </a:r>
            <a:r>
              <a:rPr lang="en-US" altLang="zh-CN" sz="2800" i="1" baseline="-25000" dirty="0" err="1">
                <a:latin typeface="Calibri" pitchFamily="34" charset="0"/>
              </a:rPr>
              <a:t>ambient</a:t>
            </a:r>
            <a:r>
              <a:rPr lang="en-US" altLang="zh-CN" sz="2800" dirty="0">
                <a:latin typeface="Calibri" pitchFamily="34" charset="0"/>
              </a:rPr>
              <a:t>&lt;</a:t>
            </a:r>
            <a:r>
              <a:rPr lang="en-US" altLang="zh-CN" sz="2800" i="1" dirty="0" err="1">
                <a:latin typeface="Calibri" pitchFamily="34" charset="0"/>
              </a:rPr>
              <a:t>T</a:t>
            </a:r>
            <a:r>
              <a:rPr lang="en-US" altLang="zh-CN" sz="2800" i="1" baseline="-25000" dirty="0" err="1">
                <a:latin typeface="Calibri" pitchFamily="34" charset="0"/>
              </a:rPr>
              <a:t>g</a:t>
            </a:r>
            <a:r>
              <a:rPr lang="en-US" altLang="zh-CN" sz="2800" dirty="0"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sz="2600" dirty="0">
                <a:solidFill>
                  <a:srgbClr val="0000CC"/>
                </a:solidFill>
                <a:latin typeface="Calibri" pitchFamily="34" charset="0"/>
              </a:rPr>
              <a:t>     </a:t>
            </a:r>
          </a:p>
        </p:txBody>
      </p:sp>
      <p:cxnSp>
        <p:nvCxnSpPr>
          <p:cNvPr id="21" name="直接箭头连接符 20"/>
          <p:cNvCxnSpPr/>
          <p:nvPr/>
        </p:nvCxnSpPr>
        <p:spPr bwMode="auto">
          <a:xfrm flipH="1">
            <a:off x="968444" y="6021288"/>
            <a:ext cx="1899205" cy="0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4587" t="58075" r="59047" b="34722"/>
          <a:stretch/>
        </p:blipFill>
        <p:spPr bwMode="auto">
          <a:xfrm>
            <a:off x="1582268" y="6097260"/>
            <a:ext cx="688981" cy="64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接箭头连接符 30"/>
          <p:cNvCxnSpPr/>
          <p:nvPr/>
        </p:nvCxnSpPr>
        <p:spPr bwMode="auto">
          <a:xfrm flipV="1">
            <a:off x="2843808" y="6002492"/>
            <a:ext cx="3568174" cy="18796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3957286" y="5517232"/>
            <a:ext cx="198286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zh-CN" sz="2800" i="1" dirty="0" err="1">
                <a:latin typeface="Calibri" pitchFamily="34" charset="0"/>
              </a:rPr>
              <a:t>T</a:t>
            </a:r>
            <a:r>
              <a:rPr lang="en-US" altLang="zh-CN" sz="2800" i="1" baseline="-25000" dirty="0" err="1">
                <a:latin typeface="Calibri" pitchFamily="34" charset="0"/>
              </a:rPr>
              <a:t>ambient</a:t>
            </a:r>
            <a:r>
              <a:rPr lang="en-US" altLang="zh-CN" sz="2800" dirty="0">
                <a:latin typeface="Calibri" pitchFamily="34" charset="0"/>
              </a:rPr>
              <a:t>&gt;=</a:t>
            </a:r>
            <a:r>
              <a:rPr lang="en-US" altLang="zh-CN" sz="2800" i="1" dirty="0" err="1">
                <a:latin typeface="Calibri" pitchFamily="34" charset="0"/>
              </a:rPr>
              <a:t>T</a:t>
            </a:r>
            <a:r>
              <a:rPr lang="en-US" altLang="zh-CN" sz="2800" i="1" baseline="-25000" dirty="0" err="1">
                <a:latin typeface="Calibri" pitchFamily="34" charset="0"/>
              </a:rPr>
              <a:t>g</a:t>
            </a:r>
            <a:r>
              <a:rPr lang="en-US" altLang="zh-CN" sz="2800" dirty="0"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sz="2600" dirty="0">
                <a:solidFill>
                  <a:srgbClr val="0000CC"/>
                </a:solidFill>
                <a:latin typeface="Calibri" pitchFamily="34" charset="0"/>
              </a:rPr>
              <a:t>     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5546" t="55045" r="32078" b="31581"/>
          <a:stretch/>
        </p:blipFill>
        <p:spPr bwMode="auto">
          <a:xfrm>
            <a:off x="3578198" y="6082145"/>
            <a:ext cx="836858" cy="74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2494" t="51749" r="1936" b="30416"/>
          <a:stretch/>
        </p:blipFill>
        <p:spPr bwMode="auto">
          <a:xfrm>
            <a:off x="5652120" y="6083261"/>
            <a:ext cx="688745" cy="65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880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8000"/>
                </a:solidFill>
              </a:rPr>
              <a:t>Parameterization of </a:t>
            </a:r>
            <a:r>
              <a:rPr lang="en-US" sz="3200" b="1" i="1" u="sng" dirty="0" err="1">
                <a:solidFill>
                  <a:srgbClr val="008000"/>
                </a:solidFill>
              </a:rPr>
              <a:t>T</a:t>
            </a:r>
            <a:r>
              <a:rPr lang="en-US" sz="3200" b="1" u="sng" baseline="-25000" dirty="0" err="1">
                <a:solidFill>
                  <a:srgbClr val="008000"/>
                </a:solidFill>
              </a:rPr>
              <a:t>g</a:t>
            </a:r>
            <a:r>
              <a:rPr lang="en-US" sz="3200" b="1" u="sng" dirty="0">
                <a:solidFill>
                  <a:srgbClr val="008000"/>
                </a:solidFill>
              </a:rPr>
              <a:t> by Elemental Composition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0789" y="6041817"/>
            <a:ext cx="83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Shiraiwa, Li et al., Nature </a:t>
            </a:r>
            <a:r>
              <a:rPr lang="en-US" i="1" dirty="0" err="1"/>
              <a:t>Commun</a:t>
            </a:r>
            <a:r>
              <a:rPr lang="en-US" i="1" dirty="0"/>
              <a:t>., 2017; DeRieux, Li et al., Atmos. Chem. Phys.,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1315"/>
          <a:stretch/>
        </p:blipFill>
        <p:spPr>
          <a:xfrm>
            <a:off x="106065" y="587973"/>
            <a:ext cx="4287805" cy="4408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879" y="4973958"/>
            <a:ext cx="4709505" cy="364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8003D-BCFB-DA45-935F-C599C91D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764" y="5369959"/>
            <a:ext cx="5583946" cy="730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B6187-7468-4C4A-BD83-A46E206500FC}"/>
              </a:ext>
            </a:extLst>
          </p:cNvPr>
          <p:cNvSpPr txBox="1"/>
          <p:nvPr/>
        </p:nvSpPr>
        <p:spPr>
          <a:xfrm>
            <a:off x="1652879" y="6404528"/>
            <a:ext cx="4363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 =A+Blog</a:t>
            </a:r>
            <a:r>
              <a:rPr lang="en-US" sz="2000" i="1" dirty="0">
                <a:latin typeface="Times New Roman"/>
                <a:cs typeface="Times New Roman"/>
              </a:rPr>
              <a:t>C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+Clog</a:t>
            </a:r>
            <a:r>
              <a:rPr lang="en-US" sz="2000" i="1" dirty="0">
                <a:latin typeface="Times New Roman"/>
                <a:cs typeface="Times New Roman"/>
              </a:rPr>
              <a:t>C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+D (O:C) log</a:t>
            </a:r>
            <a:r>
              <a:rPr lang="en-US" sz="2000" i="1" dirty="0">
                <a:latin typeface="Times New Roman"/>
                <a:cs typeface="Times New Roman"/>
              </a:rPr>
              <a:t>C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D8204-4C88-0F4C-95A0-DF5009233E30}"/>
              </a:ext>
            </a:extLst>
          </p:cNvPr>
          <p:cNvSpPr txBox="1"/>
          <p:nvPr/>
        </p:nvSpPr>
        <p:spPr>
          <a:xfrm>
            <a:off x="6093173" y="6460816"/>
            <a:ext cx="24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 et al., to be submitted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D00B03-0C13-114F-A431-A0205F25C5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057"/>
          <a:stretch/>
        </p:blipFill>
        <p:spPr>
          <a:xfrm>
            <a:off x="4558112" y="505119"/>
            <a:ext cx="4366350" cy="44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8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326" y="630196"/>
            <a:ext cx="468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HR-MS by Sergey </a:t>
            </a:r>
            <a:r>
              <a:rPr lang="en-US" sz="2000" dirty="0" err="1"/>
              <a:t>Nizkorodov</a:t>
            </a:r>
            <a:r>
              <a:rPr lang="en-US" sz="2000" dirty="0"/>
              <a:t> &amp; Alex </a:t>
            </a:r>
            <a:r>
              <a:rPr lang="en-US" sz="2000" dirty="0" err="1"/>
              <a:t>Laskin</a:t>
            </a:r>
            <a:endParaRPr lang="en-US" sz="2000" dirty="0"/>
          </a:p>
          <a:p>
            <a:r>
              <a:rPr lang="en-US" sz="2000" dirty="0"/>
              <a:t>Viscosity by the Allan Bertram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0824" y="78833"/>
            <a:ext cx="936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8000"/>
                </a:solidFill>
                <a:latin typeface="Calibri" panose="020F0502020204030204" pitchFamily="34" charset="0"/>
              </a:rPr>
              <a:t>Viscosity Estimation using HR-MS data of diesel SOA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7376" y="6431237"/>
            <a:ext cx="241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Song et al., ACP, 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28" y="1442452"/>
            <a:ext cx="258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Molecular composition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940" y="2305416"/>
            <a:ext cx="391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Prediction of </a:t>
            </a:r>
            <a:r>
              <a:rPr lang="en-US" sz="2000" i="1" dirty="0" err="1"/>
              <a:t>T</a:t>
            </a:r>
            <a:r>
              <a:rPr lang="en-US" sz="2000" baseline="-25000" dirty="0" err="1"/>
              <a:t>g</a:t>
            </a:r>
            <a:r>
              <a:rPr lang="en-US" sz="2000" dirty="0"/>
              <a:t> of each species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909" y="3167092"/>
            <a:ext cx="2953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Gordon-Taylor equation to estimate </a:t>
            </a:r>
            <a:r>
              <a:rPr lang="en-US" sz="2000" i="1" dirty="0"/>
              <a:t>T</a:t>
            </a:r>
            <a:r>
              <a:rPr lang="en-US" sz="2000" baseline="-25000" dirty="0"/>
              <a:t>g</a:t>
            </a:r>
            <a:r>
              <a:rPr lang="en-US" sz="2000" dirty="0"/>
              <a:t> of dry SOA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218" y="4241333"/>
            <a:ext cx="3775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Estimation of </a:t>
            </a:r>
            <a:r>
              <a:rPr lang="en-US" sz="2000" i="1" dirty="0"/>
              <a:t>T</a:t>
            </a:r>
            <a:r>
              <a:rPr lang="en-US" sz="2000" baseline="-25000" dirty="0"/>
              <a:t>g</a:t>
            </a:r>
            <a:r>
              <a:rPr lang="en-US" sz="2000" dirty="0"/>
              <a:t> of SOA with water by considering </a:t>
            </a:r>
            <a:r>
              <a:rPr lang="en-US" sz="2000" dirty="0">
                <a:solidFill>
                  <a:srgbClr val="FF0000"/>
                </a:solidFill>
              </a:rPr>
              <a:t>hygroscopic growth </a:t>
            </a:r>
            <a:r>
              <a:rPr lang="en-US" sz="2000" dirty="0"/>
              <a:t>(</a:t>
            </a:r>
            <a:r>
              <a:rPr lang="en-US" sz="2000" i="1" dirty="0" err="1"/>
              <a:t>κ</a:t>
            </a:r>
            <a:r>
              <a:rPr lang="en-US" sz="2000" i="1" dirty="0"/>
              <a:t> </a:t>
            </a:r>
            <a:r>
              <a:rPr lang="en-US" sz="2000" dirty="0"/>
              <a:t>= 0.2), the Gordon-Taylor rule (</a:t>
            </a:r>
            <a:r>
              <a:rPr lang="en-US" sz="2000" i="1" dirty="0"/>
              <a:t>k</a:t>
            </a:r>
            <a:r>
              <a:rPr lang="en-US" sz="2000" baseline="-25000" dirty="0"/>
              <a:t>GT</a:t>
            </a:r>
            <a:r>
              <a:rPr lang="en-US" sz="2000" dirty="0"/>
              <a:t> = 2.5)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116" y="5976999"/>
            <a:ext cx="3775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Estimation of viscosity using the Angell plot of viscosity vs. </a:t>
            </a:r>
            <a:r>
              <a:rPr lang="en-US" sz="2000" i="1" dirty="0"/>
              <a:t>T</a:t>
            </a:r>
            <a:r>
              <a:rPr lang="en-US" sz="2000" baseline="-25000" dirty="0"/>
              <a:t>g</a:t>
            </a:r>
            <a:r>
              <a:rPr lang="en-US" sz="2000" dirty="0"/>
              <a:t>/</a:t>
            </a:r>
            <a:r>
              <a:rPr lang="en-US" sz="2000" i="1" dirty="0"/>
              <a:t>T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729011" y="1934926"/>
            <a:ext cx="526953" cy="4006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1729011" y="2740161"/>
            <a:ext cx="526953" cy="4006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703111" y="3909988"/>
            <a:ext cx="526953" cy="4006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714656" y="5576384"/>
            <a:ext cx="526953" cy="4006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1502"/>
          <a:stretch/>
        </p:blipFill>
        <p:spPr>
          <a:xfrm>
            <a:off x="5631189" y="564750"/>
            <a:ext cx="1122829" cy="131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601" t="3628" r="20309" b="19108"/>
          <a:stretch/>
        </p:blipFill>
        <p:spPr>
          <a:xfrm>
            <a:off x="6754018" y="648134"/>
            <a:ext cx="1013972" cy="1240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A08838-68BB-3D4B-B2E1-F50B30328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9" y="602622"/>
            <a:ext cx="1013972" cy="1256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46ABCC-E267-B742-9570-FDBA6802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48" y="2073449"/>
            <a:ext cx="5186781" cy="40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3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图片包含 游戏机, 星星&#10;&#10;描述已自动生成">
            <a:extLst>
              <a:ext uri="{FF2B5EF4-FFF2-40B4-BE49-F238E27FC236}">
                <a16:creationId xmlns:a16="http://schemas.microsoft.com/office/drawing/2014/main" id="{F5694AB1-F38A-9841-8335-A37449A4A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2"/>
          <a:stretch/>
        </p:blipFill>
        <p:spPr>
          <a:xfrm>
            <a:off x="52122" y="2497446"/>
            <a:ext cx="7879523" cy="3922737"/>
          </a:xfrm>
          <a:prstGeom prst="rect">
            <a:avLst/>
          </a:prstGeom>
        </p:spPr>
      </p:pic>
      <p:pic>
        <p:nvPicPr>
          <p:cNvPr id="3" name="图片 4" descr="图片包含 游戏机, 星星&#10;&#10;描述已自动生成">
            <a:extLst>
              <a:ext uri="{FF2B5EF4-FFF2-40B4-BE49-F238E27FC236}">
                <a16:creationId xmlns:a16="http://schemas.microsoft.com/office/drawing/2014/main" id="{A6FBBD15-5385-864B-9720-8F87241FA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2"/>
          <a:stretch/>
        </p:blipFill>
        <p:spPr>
          <a:xfrm>
            <a:off x="7911767" y="3931064"/>
            <a:ext cx="1212355" cy="25948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7360AE-9FB0-F84B-B1A2-9EAA1CCBED4A}"/>
              </a:ext>
            </a:extLst>
          </p:cNvPr>
          <p:cNvSpPr/>
          <p:nvPr/>
        </p:nvSpPr>
        <p:spPr>
          <a:xfrm>
            <a:off x="1017837" y="1022863"/>
            <a:ext cx="6993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Consistent with field observations:</a:t>
            </a:r>
          </a:p>
          <a:p>
            <a:pPr algn="just"/>
            <a:r>
              <a:rPr lang="en-US" sz="2000" dirty="0">
                <a:solidFill>
                  <a:srgbClr val="3366FF"/>
                </a:solidFill>
              </a:rPr>
              <a:t>Liquid</a:t>
            </a:r>
            <a:r>
              <a:rPr lang="en-US" sz="2000" dirty="0"/>
              <a:t> in Amazon (Bateman et al., 2015), Beijing (Liu et al., 2017)</a:t>
            </a:r>
          </a:p>
          <a:p>
            <a:pPr algn="just"/>
            <a:r>
              <a:rPr lang="en-US" sz="2000" dirty="0">
                <a:solidFill>
                  <a:srgbClr val="008000"/>
                </a:solidFill>
              </a:rPr>
              <a:t>Semisolid</a:t>
            </a:r>
            <a:r>
              <a:rPr lang="en-US" sz="2000" dirty="0"/>
              <a:t> in Chile, Mexico, California (O’Brien et al., 2014)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Solid</a:t>
            </a:r>
            <a:r>
              <a:rPr lang="en-US" sz="2000" dirty="0"/>
              <a:t> in Finland (Virtanen et al., 2010)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71F15C1C-FA7D-744F-9BA9-A7212D90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87" y="2136594"/>
            <a:ext cx="2560376" cy="2404942"/>
          </a:xfrm>
          <a:prstGeom prst="rect">
            <a:avLst/>
          </a:prstGeom>
        </p:spPr>
      </p:pic>
      <p:sp>
        <p:nvSpPr>
          <p:cNvPr id="6" name="矩形 23">
            <a:extLst>
              <a:ext uri="{FF2B5EF4-FFF2-40B4-BE49-F238E27FC236}">
                <a16:creationId xmlns:a16="http://schemas.microsoft.com/office/drawing/2014/main" id="{E9A2AF70-CFAF-F64A-A7D0-B8F62EE9560D}"/>
              </a:ext>
            </a:extLst>
          </p:cNvPr>
          <p:cNvSpPr/>
          <p:nvPr/>
        </p:nvSpPr>
        <p:spPr>
          <a:xfrm>
            <a:off x="5565787" y="4274392"/>
            <a:ext cx="146729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Stark et al., 2017</a:t>
            </a:r>
            <a:endParaRPr lang="zh-CN" alt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E34F-E7A8-254E-86D0-45560B16049B}"/>
              </a:ext>
            </a:extLst>
          </p:cNvPr>
          <p:cNvSpPr txBox="1"/>
          <p:nvPr/>
        </p:nvSpPr>
        <p:spPr>
          <a:xfrm>
            <a:off x="6093173" y="6460816"/>
            <a:ext cx="24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 et al., to be submitted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C5B52-F41D-8444-B174-A4B6B9C8EF4B}"/>
              </a:ext>
            </a:extLst>
          </p:cNvPr>
          <p:cNvSpPr txBox="1"/>
          <p:nvPr/>
        </p:nvSpPr>
        <p:spPr>
          <a:xfrm>
            <a:off x="-109682" y="0"/>
            <a:ext cx="936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8000"/>
                </a:solidFill>
                <a:latin typeface="Calibri" panose="020F0502020204030204" pitchFamily="34" charset="0"/>
              </a:rPr>
              <a:t>Global distribution of SOA Viscosity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58955-4547-0E4E-BB1F-DBFD88B5F127}"/>
              </a:ext>
            </a:extLst>
          </p:cNvPr>
          <p:cNvSpPr txBox="1"/>
          <p:nvPr/>
        </p:nvSpPr>
        <p:spPr>
          <a:xfrm>
            <a:off x="52122" y="521708"/>
            <a:ext cx="9146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Global model EMAC-ORACLE (</a:t>
            </a:r>
            <a:r>
              <a:rPr lang="en-US" sz="2000" dirty="0" err="1"/>
              <a:t>Tsimpidi</a:t>
            </a:r>
            <a:r>
              <a:rPr lang="en-US" sz="2000" dirty="0"/>
              <a:t> et al.): VBS with </a:t>
            </a:r>
            <a:r>
              <a:rPr lang="en-US" sz="2000" dirty="0" err="1"/>
              <a:t>Tg</a:t>
            </a:r>
            <a:r>
              <a:rPr lang="en-US" sz="2000" dirty="0"/>
              <a:t>/viscosity prediction method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17CAD-83FC-684F-96E0-E39D79247E02}"/>
              </a:ext>
            </a:extLst>
          </p:cNvPr>
          <p:cNvSpPr txBox="1"/>
          <p:nvPr/>
        </p:nvSpPr>
        <p:spPr>
          <a:xfrm>
            <a:off x="5683060" y="894016"/>
            <a:ext cx="3408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Shiraiwa et al., Nature </a:t>
            </a:r>
            <a:r>
              <a:rPr lang="en-US" sz="1600" i="1" dirty="0" err="1"/>
              <a:t>Commun</a:t>
            </a:r>
            <a:r>
              <a:rPr lang="en-US" sz="1600" i="1" dirty="0"/>
              <a:t>., 2017</a:t>
            </a:r>
          </a:p>
        </p:txBody>
      </p:sp>
    </p:spTree>
    <p:extLst>
      <p:ext uri="{BB962C8B-B14F-4D97-AF65-F5344CB8AC3E}">
        <p14:creationId xmlns:p14="http://schemas.microsoft.com/office/powerpoint/2010/main" val="2580593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58"/>
          <p:cNvSpPr>
            <a:spLocks noChangeArrowheads="1"/>
          </p:cNvSpPr>
          <p:nvPr/>
        </p:nvSpPr>
        <p:spPr bwMode="auto">
          <a:xfrm>
            <a:off x="457200" y="5719870"/>
            <a:ext cx="8208912" cy="7571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3333FF"/>
                </a:solidFill>
                <a:cs typeface="Times New Roman" pitchFamily="18" charset="0"/>
              </a:rPr>
              <a:t>KM-GAP - Kinetic Multi-Layer Model of </a:t>
            </a:r>
            <a:r>
              <a:rPr lang="en-US" b="1" dirty="0">
                <a:solidFill>
                  <a:srgbClr val="3333FF"/>
                </a:solidFill>
                <a:cs typeface="Times New Roman" pitchFamily="18" charset="0"/>
              </a:rPr>
              <a:t>Gas-Particle Interactions</a:t>
            </a:r>
            <a:r>
              <a:rPr lang="en-US" sz="1800" b="1" dirty="0">
                <a:solidFill>
                  <a:srgbClr val="3333FF"/>
                </a:solidFill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1800" dirty="0">
                <a:cs typeface="Times New Roman" pitchFamily="18" charset="0"/>
              </a:rPr>
              <a:t>surface &amp; bulk </a:t>
            </a:r>
            <a:r>
              <a:rPr lang="en-US" sz="1800" dirty="0">
                <a:solidFill>
                  <a:srgbClr val="339966"/>
                </a:solidFill>
              </a:rPr>
              <a:t>transport</a:t>
            </a:r>
            <a:r>
              <a:rPr lang="en-US" sz="1800" dirty="0">
                <a:cs typeface="Times New Roman" pitchFamily="18" charset="0"/>
              </a:rPr>
              <a:t> &amp; </a:t>
            </a:r>
            <a:r>
              <a:rPr lang="en-US" sz="1800" dirty="0">
                <a:solidFill>
                  <a:srgbClr val="FF0000"/>
                </a:solidFill>
                <a:cs typeface="Times New Roman" pitchFamily="18" charset="0"/>
              </a:rPr>
              <a:t>reaction</a:t>
            </a:r>
            <a:r>
              <a:rPr lang="en-US" sz="1800" dirty="0">
                <a:cs typeface="Times New Roman" pitchFamily="18" charset="0"/>
              </a:rPr>
              <a:t> for transient conditions &amp; multiple species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607822" y="650532"/>
            <a:ext cx="462177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/>
              <a:t>Coupled mass balance &amp; rate equations </a:t>
            </a:r>
            <a:br>
              <a:rPr lang="en-US" sz="1800" b="1" dirty="0"/>
            </a:br>
            <a:r>
              <a:rPr lang="en-US" sz="1800" b="1" dirty="0"/>
              <a:t>for every species &amp; every layer </a:t>
            </a:r>
          </a:p>
        </p:txBody>
      </p:sp>
      <p:sp>
        <p:nvSpPr>
          <p:cNvPr id="78" name="Rectangle 100"/>
          <p:cNvSpPr>
            <a:spLocks noChangeArrowheads="1"/>
          </p:cNvSpPr>
          <p:nvPr/>
        </p:nvSpPr>
        <p:spPr bwMode="auto">
          <a:xfrm>
            <a:off x="4419600" y="6403108"/>
            <a:ext cx="457200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i="1" dirty="0">
                <a:cs typeface="Times New Roman" pitchFamily="18" charset="0"/>
              </a:rPr>
              <a:t>Shiraiwa et al., ACP, 2010; 2012; PCCP, 2013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806883" y="74588"/>
            <a:ext cx="551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Kinetic multi-layer model (KM-GAP)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13" y="800131"/>
            <a:ext cx="2186388" cy="4762469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 bwMode="auto">
          <a:xfrm>
            <a:off x="3545688" y="1332326"/>
            <a:ext cx="5272730" cy="3436925"/>
          </a:xfrm>
          <a:prstGeom prst="round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572" y="3711469"/>
            <a:ext cx="2724987" cy="9206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986" y="3230942"/>
            <a:ext cx="2787055" cy="480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266" y="2697735"/>
            <a:ext cx="2940951" cy="5167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534" y="1455464"/>
            <a:ext cx="4594012" cy="10683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31080" y="4876800"/>
            <a:ext cx="51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Component activity coefficients &amp; mole fractions at equilibrium given by AIOMFAC (</a:t>
            </a:r>
            <a:r>
              <a:rPr lang="en-US" dirty="0" err="1"/>
              <a:t>Zuend</a:t>
            </a:r>
            <a:r>
              <a:rPr lang="en-US" dirty="0"/>
              <a:t> et al., 2012)</a:t>
            </a:r>
          </a:p>
        </p:txBody>
      </p:sp>
    </p:spTree>
    <p:extLst>
      <p:ext uri="{BB962C8B-B14F-4D97-AF65-F5344CB8AC3E}">
        <p14:creationId xmlns:p14="http://schemas.microsoft.com/office/powerpoint/2010/main" val="20632601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96319-6A98-4949-8F88-3F6E4F766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248"/>
            <a:ext cx="9144000" cy="4968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5C00EC-25B4-D948-8A56-18FCC5CE0E67}"/>
              </a:ext>
            </a:extLst>
          </p:cNvPr>
          <p:cNvSpPr txBox="1"/>
          <p:nvPr/>
        </p:nvSpPr>
        <p:spPr>
          <a:xfrm>
            <a:off x="6667734" y="6474899"/>
            <a:ext cx="252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 &amp; Shiraiwa, ACP,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2BFCA-DFF5-A74F-97E3-53CC7687E13A}"/>
              </a:ext>
            </a:extLst>
          </p:cNvPr>
          <p:cNvSpPr txBox="1"/>
          <p:nvPr/>
        </p:nvSpPr>
        <p:spPr>
          <a:xfrm>
            <a:off x="580875" y="90712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Kinetic Modeling (KM-GAP) of SOA Partitioning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EE9B0-7261-F249-8ABB-2298F1B44E11}"/>
              </a:ext>
            </a:extLst>
          </p:cNvPr>
          <p:cNvSpPr/>
          <p:nvPr/>
        </p:nvSpPr>
        <p:spPr>
          <a:xfrm>
            <a:off x="462401" y="5923664"/>
            <a:ext cx="86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τ</a:t>
            </a:r>
            <a:r>
              <a:rPr lang="en-US" sz="2400" baseline="-25000" dirty="0" err="1"/>
              <a:t>eq</a:t>
            </a:r>
            <a:r>
              <a:rPr lang="en-US" sz="2400" baseline="-25000" dirty="0"/>
              <a:t> </a:t>
            </a:r>
            <a:r>
              <a:rPr lang="en-US" sz="2400" dirty="0"/>
              <a:t>of LVOCs into highly viscous particles could be shorter compared to SVOCs</a:t>
            </a:r>
          </a:p>
        </p:txBody>
      </p:sp>
    </p:spTree>
    <p:extLst>
      <p:ext uri="{BB962C8B-B14F-4D97-AF65-F5344CB8AC3E}">
        <p14:creationId xmlns:p14="http://schemas.microsoft.com/office/powerpoint/2010/main" val="813423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86030</TotalTime>
  <Words>1119</Words>
  <Application>Microsoft Macintosh PowerPoint</Application>
  <PresentationFormat>On-screen Show (4:3)</PresentationFormat>
  <Paragraphs>138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Ozonolysis of PAH in oil</vt:lpstr>
      <vt:lpstr>Amine Uptake by  AS-sucrose Particles</vt:lpstr>
      <vt:lpstr>Organic Nitrate Partitioning in ⍺-pinene SOA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 Planck Institute for Chemistry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Manabu Shiraiwa</dc:creator>
  <cp:lastModifiedBy>Manabu Shiraiwa</cp:lastModifiedBy>
  <cp:revision>922</cp:revision>
  <cp:lastPrinted>2017-11-13T07:06:59Z</cp:lastPrinted>
  <dcterms:created xsi:type="dcterms:W3CDTF">2016-08-21T07:02:52Z</dcterms:created>
  <dcterms:modified xsi:type="dcterms:W3CDTF">2019-12-04T04:51:47Z</dcterms:modified>
</cp:coreProperties>
</file>