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82" r:id="rId2"/>
    <p:sldId id="1819" r:id="rId3"/>
    <p:sldId id="1369" r:id="rId4"/>
    <p:sldId id="1413" r:id="rId5"/>
    <p:sldId id="1314" r:id="rId6"/>
    <p:sldId id="1370" r:id="rId7"/>
    <p:sldId id="1807" r:id="rId8"/>
    <p:sldId id="335" r:id="rId9"/>
    <p:sldId id="1810" r:id="rId10"/>
    <p:sldId id="1366" r:id="rId11"/>
    <p:sldId id="1793" r:id="rId12"/>
    <p:sldId id="1809" r:id="rId13"/>
    <p:sldId id="1811" r:id="rId14"/>
    <p:sldId id="1812" r:id="rId15"/>
    <p:sldId id="1820" r:id="rId16"/>
    <p:sldId id="1813" r:id="rId17"/>
    <p:sldId id="1814" r:id="rId18"/>
    <p:sldId id="1818" r:id="rId19"/>
    <p:sldId id="1799" r:id="rId20"/>
    <p:sldId id="1760" r:id="rId21"/>
    <p:sldId id="1825" r:id="rId22"/>
    <p:sldId id="1824" r:id="rId23"/>
    <p:sldId id="1801" r:id="rId24"/>
    <p:sldId id="385" r:id="rId25"/>
    <p:sldId id="1821" r:id="rId26"/>
    <p:sldId id="1822" r:id="rId27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2974">
          <p15:clr>
            <a:srgbClr val="A4A3A4"/>
          </p15:clr>
        </p15:guide>
        <p15:guide id="6" orient="horz" pos="2880">
          <p15:clr>
            <a:srgbClr val="A4A3A4"/>
          </p15:clr>
        </p15:guide>
        <p15:guide id="7" orient="horz" pos="3054">
          <p15:clr>
            <a:srgbClr val="A4A3A4"/>
          </p15:clr>
        </p15:guide>
        <p15:guide id="8" orient="horz" pos="2957">
          <p15:clr>
            <a:srgbClr val="A4A3A4"/>
          </p15:clr>
        </p15:guide>
        <p15:guide id="9" orient="horz" pos="3004">
          <p15:clr>
            <a:srgbClr val="A4A3A4"/>
          </p15:clr>
        </p15:guide>
        <p15:guide id="10" orient="horz" pos="2909">
          <p15:clr>
            <a:srgbClr val="A4A3A4"/>
          </p15:clr>
        </p15:guide>
        <p15:guide id="11" pos="2355">
          <p15:clr>
            <a:srgbClr val="A4A3A4"/>
          </p15:clr>
        </p15:guide>
        <p15:guide id="12" pos="2208">
          <p15:clr>
            <a:srgbClr val="A4A3A4"/>
          </p15:clr>
        </p15:guide>
        <p15:guide id="13" orient="horz" pos="3048">
          <p15:clr>
            <a:srgbClr val="A4A3A4"/>
          </p15:clr>
        </p15:guide>
        <p15:guide id="14" orient="horz" pos="2951">
          <p15:clr>
            <a:srgbClr val="A4A3A4"/>
          </p15:clr>
        </p15:guide>
        <p15:guide id="15" orient="horz" pos="2998">
          <p15:clr>
            <a:srgbClr val="A4A3A4"/>
          </p15:clr>
        </p15:guide>
        <p15:guide id="16" orient="horz" pos="2903">
          <p15:clr>
            <a:srgbClr val="A4A3A4"/>
          </p15:clr>
        </p15:guide>
        <p15:guide id="17" orient="horz" pos="3078">
          <p15:clr>
            <a:srgbClr val="A4A3A4"/>
          </p15:clr>
        </p15:guide>
        <p15:guide id="18" orient="horz" pos="2980">
          <p15:clr>
            <a:srgbClr val="A4A3A4"/>
          </p15:clr>
        </p15:guide>
        <p15:guide id="19" orient="horz" pos="3028">
          <p15:clr>
            <a:srgbClr val="A4A3A4"/>
          </p15:clr>
        </p15:guide>
        <p15:guide id="20" orient="horz" pos="2932">
          <p15:clr>
            <a:srgbClr val="A4A3A4"/>
          </p15:clr>
        </p15:guide>
        <p15:guide id="21" pos="2308">
          <p15:clr>
            <a:srgbClr val="A4A3A4"/>
          </p15:clr>
        </p15:guide>
        <p15:guide id="22" pos="2164">
          <p15:clr>
            <a:srgbClr val="A4A3A4"/>
          </p15:clr>
        </p15:guide>
        <p15:guide id="23" pos="2359">
          <p15:clr>
            <a:srgbClr val="A4A3A4"/>
          </p15:clr>
        </p15:guide>
        <p15:guide id="24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172B59"/>
    <a:srgbClr val="07148B"/>
    <a:srgbClr val="15058D"/>
    <a:srgbClr val="0C0351"/>
    <a:srgbClr val="1906A6"/>
    <a:srgbClr val="210E58"/>
    <a:srgbClr val="000066"/>
    <a:srgbClr val="01D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6416" autoAdjust="0"/>
  </p:normalViewPr>
  <p:slideViewPr>
    <p:cSldViewPr>
      <p:cViewPr varScale="1">
        <p:scale>
          <a:sx n="73" d="100"/>
          <a:sy n="73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2136" y="-396"/>
      </p:cViewPr>
      <p:guideLst>
        <p:guide orient="horz" pos="3024"/>
        <p:guide pos="2304"/>
        <p:guide orient="horz" pos="2928"/>
        <p:guide pos="2160"/>
        <p:guide orient="horz" pos="2974"/>
        <p:guide orient="horz" pos="2880"/>
        <p:guide orient="horz" pos="3054"/>
        <p:guide orient="horz" pos="2957"/>
        <p:guide orient="horz" pos="3004"/>
        <p:guide orient="horz" pos="2909"/>
        <p:guide pos="2355"/>
        <p:guide pos="2208"/>
        <p:guide orient="horz" pos="3048"/>
        <p:guide orient="horz" pos="2951"/>
        <p:guide orient="horz" pos="2998"/>
        <p:guide orient="horz" pos="2903"/>
        <p:guide orient="horz" pos="3078"/>
        <p:guide orient="horz" pos="2980"/>
        <p:guide orient="horz" pos="3028"/>
        <p:guide orient="horz" pos="2932"/>
        <p:guide pos="2308"/>
        <p:guide pos="2164"/>
        <p:guide pos="2359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6" tIns="44548" rIns="89096" bIns="445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28" y="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6" tIns="44548" rIns="89096" bIns="445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725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6" tIns="44548" rIns="89096" bIns="4454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28" y="8842725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6" tIns="44548" rIns="89096" bIns="4454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latin typeface="Arial" charset="0"/>
              </a:defRPr>
            </a:lvl1pPr>
          </a:lstStyle>
          <a:p>
            <a:pPr>
              <a:defRPr/>
            </a:pPr>
            <a:fld id="{27B3097C-9128-40E2-99F1-E827ABD9E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311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84" tIns="47091" rIns="94184" bIns="47091" numCol="1" anchor="t" anchorCtr="0" compatLnSpc="1">
            <a:prstTxWarp prst="textNoShape">
              <a:avLst/>
            </a:prstTxWarp>
          </a:bodyPr>
          <a:lstStyle>
            <a:lvl1pPr defTabSz="94200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28" y="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84" tIns="47091" rIns="94184" bIns="47091" numCol="1" anchor="t" anchorCtr="0" compatLnSpc="1">
            <a:prstTxWarp prst="textNoShape">
              <a:avLst/>
            </a:prstTxWarp>
          </a:bodyPr>
          <a:lstStyle>
            <a:lvl1pPr algn="r" defTabSz="94200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18" y="4422132"/>
            <a:ext cx="5617871" cy="418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84" tIns="47091" rIns="94184" bIns="470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725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84" tIns="47091" rIns="94184" bIns="47091" numCol="1" anchor="b" anchorCtr="0" compatLnSpc="1">
            <a:prstTxWarp prst="textNoShape">
              <a:avLst/>
            </a:prstTxWarp>
          </a:bodyPr>
          <a:lstStyle>
            <a:lvl1pPr defTabSz="94200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28" y="8842725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84" tIns="47091" rIns="94184" bIns="47091" numCol="1" anchor="b" anchorCtr="0" compatLnSpc="1">
            <a:prstTxWarp prst="textNoShape">
              <a:avLst/>
            </a:prstTxWarp>
          </a:bodyPr>
          <a:lstStyle>
            <a:lvl1pPr algn="r" defTabSz="942008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6526075-1017-4272-91A4-C95077F43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5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00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23907" indent="-278426" defTabSz="94200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13703" indent="-222741" defTabSz="94200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59184" indent="-222741" defTabSz="94200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004666" indent="-222741" defTabSz="942008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50148" indent="-222741" defTabSz="9420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95629" indent="-222741" defTabSz="9420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341110" indent="-222741" defTabSz="9420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86591" indent="-222741" defTabSz="9420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FB9CA7A-24F4-43B8-AF66-820E7A7ACA1A}" type="slidenum">
              <a:rPr lang="en-US" altLang="en-US" sz="1200"/>
              <a:pPr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25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283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26075-1017-4272-91A4-C95077F43812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507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26075-1017-4272-91A4-C95077F43812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2956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26075-1017-4272-91A4-C95077F43812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575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alt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437895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alt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2536592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alt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95818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alt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63330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In buildings…there are couple of ways to control indoor particles..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One of them is ventilation…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http://cbe.berkeley.edu/underfloorair/techoverview.htm</a:t>
            </a:r>
            <a:b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</a:b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we can engineer indoor climate….good news &amp; bad news..)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- Building environmental (HVAC) systems (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Air quality	- Comfort - Productivity (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Wyon</a:t>
            </a: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Wargocki</a:t>
            </a: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1pPr>
            <a:lvl2pPr marL="713452" indent="-27440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2pPr>
            <a:lvl3pPr marL="1097617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3pPr>
            <a:lvl4pPr marL="1536663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4pPr>
            <a:lvl5pPr marL="1975710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5pPr>
            <a:lvl6pPr marL="241475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6pPr>
            <a:lvl7pPr marL="2853803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7pPr>
            <a:lvl8pPr marL="3292850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8pPr>
            <a:lvl9pPr marL="373189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9pPr>
          </a:lstStyle>
          <a:p>
            <a:pPr eaLnBrk="1" hangingPunct="1"/>
            <a:fld id="{92E30FAB-9708-420E-97B4-506FC468C1D9}" type="slidenum">
              <a:rPr lang="en-US" altLang="en-US" sz="1100">
                <a:solidFill>
                  <a:schemeClr val="tx1"/>
                </a:solidFill>
                <a:latin typeface="Arial" pitchFamily="34" charset="0"/>
              </a:rPr>
              <a:pPr eaLnBrk="1" hangingPunct="1"/>
              <a:t>20</a:t>
            </a:fld>
            <a:endParaRPr lang="en-US" altLang="en-US" sz="11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60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In buildings…there are couple of ways to control indoor particles..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One of them is ventilation…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http://cbe.berkeley.edu/underfloorair/techoverview.htm</a:t>
            </a:r>
            <a:b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</a:b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we can engineer indoor climate….good news &amp; bad news..)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- Building environmental (HVAC) systems (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Air quality	- Comfort - Productivity (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Wyon</a:t>
            </a: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Wargocki</a:t>
            </a: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1pPr>
            <a:lvl2pPr marL="713452" indent="-27440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2pPr>
            <a:lvl3pPr marL="1097617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3pPr>
            <a:lvl4pPr marL="1536663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4pPr>
            <a:lvl5pPr marL="1975710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5pPr>
            <a:lvl6pPr marL="241475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6pPr>
            <a:lvl7pPr marL="2853803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7pPr>
            <a:lvl8pPr marL="3292850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8pPr>
            <a:lvl9pPr marL="373189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9pPr>
          </a:lstStyle>
          <a:p>
            <a:pPr eaLnBrk="1" hangingPunct="1"/>
            <a:fld id="{92E30FAB-9708-420E-97B4-506FC468C1D9}" type="slidenum">
              <a:rPr lang="en-US" altLang="en-US" sz="1100">
                <a:solidFill>
                  <a:schemeClr val="tx1"/>
                </a:solidFill>
                <a:latin typeface="Arial" pitchFamily="34" charset="0"/>
              </a:rPr>
              <a:pPr eaLnBrk="1" hangingPunct="1"/>
              <a:t>21</a:t>
            </a:fld>
            <a:endParaRPr lang="en-US" altLang="en-US" sz="11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98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In buildings…there are couple of ways to control indoor particles..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One of them is ventilation…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http://cbe.berkeley.edu/underfloorair/techoverview.htm</a:t>
            </a:r>
            <a:b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</a:b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we can engineer indoor climate….good news &amp; bad news..)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- Building environmental (HVAC) systems (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Air quality	- Comfort - Productivity (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Wyon</a:t>
            </a:r>
            <a:r>
              <a:rPr lang="en-US" altLang="en-US" b="1" dirty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Wargocki</a:t>
            </a: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b="1" dirty="0">
              <a:solidFill>
                <a:srgbClr val="000000"/>
              </a:solidFill>
              <a:latin typeface="Arial" pitchFamily="34" charset="0"/>
              <a:ea typeface="Gulim" pitchFamily="34" charset="-127"/>
            </a:endParaRPr>
          </a:p>
          <a:p>
            <a:pPr>
              <a:lnSpc>
                <a:spcPct val="150000"/>
              </a:lnSpc>
              <a:spcBef>
                <a:spcPts val="576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1pPr>
            <a:lvl2pPr marL="713452" indent="-27440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2pPr>
            <a:lvl3pPr marL="1097617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3pPr>
            <a:lvl4pPr marL="1536663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4pPr>
            <a:lvl5pPr marL="1975710" indent="-219523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5pPr>
            <a:lvl6pPr marL="241475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6pPr>
            <a:lvl7pPr marL="2853803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7pPr>
            <a:lvl8pPr marL="3292850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8pPr>
            <a:lvl9pPr marL="3731897" indent="-21952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defRPr>
            </a:lvl9pPr>
          </a:lstStyle>
          <a:p>
            <a:pPr eaLnBrk="1" hangingPunct="1"/>
            <a:fld id="{92E30FAB-9708-420E-97B4-506FC468C1D9}" type="slidenum">
              <a:rPr lang="en-US" altLang="en-US" sz="1100">
                <a:solidFill>
                  <a:schemeClr val="tx1"/>
                </a:solidFill>
                <a:latin typeface="Arial" pitchFamily="34" charset="0"/>
              </a:rPr>
              <a:pPr eaLnBrk="1" hangingPunct="1"/>
              <a:t>22</a:t>
            </a:fld>
            <a:endParaRPr lang="en-US" altLang="en-US" sz="11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3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489FF1-C1B9-4456-91D8-FE3E5EEC6B7F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3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489FF1-C1B9-4456-91D8-FE3E5EEC6B7F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65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0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0943" indent="-292670" defTabSz="9380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2224" indent="-234136" defTabSz="9380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0497" indent="-234136" defTabSz="9380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08769" indent="-234136" defTabSz="9380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398" indent="-234136" defTabSz="938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6025" indent="-234136" defTabSz="938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9652" indent="-234136" defTabSz="938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3279" indent="-234136" defTabSz="938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6486B84-362A-4234-B6D1-A319561A881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025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124691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263685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13455" indent="-274406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097623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536672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1975721" indent="-219525" eaLnBrk="0" hangingPunct="0"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41477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853820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292869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731918" indent="-21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eaLnBrk="1" hangingPunct="1"/>
            <a:fld id="{B50A179D-D138-46DF-AF39-47CF0401B496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223367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26075-1017-4272-91A4-C95077F43812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774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26075-1017-4272-91A4-C95077F43812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44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4E320-3899-4E7F-881A-5D47A6579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03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F3EA5-D717-4A6B-9C9D-143DC2AD6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23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8546-FE47-4EF4-B3FA-F1BE33ECC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42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33978-33B5-4CDF-8DF9-EEB7975F9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60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B1A10-2FAE-4C31-9568-80C86DFAA0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91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6EBA-5C3B-4DF5-BF48-3A1AC5B1C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25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7B365-C924-4C8B-9438-23E5E2FECC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7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33BB-A11D-4E2F-A7E8-B57081C83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7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07BE-D0B4-4303-9A73-8051073DF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54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64AFD-64A9-448F-B2BF-0F5610A4E2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FA3B6-B643-4C6E-ACF1-ECF90BB77F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52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1F828B41-FEA8-46BD-AFE1-4F6BF991A7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917575"/>
            <a:ext cx="8686801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ko-KR" sz="2800" kern="0" dirty="0" smtClean="0">
                <a:solidFill>
                  <a:srgbClr val="1C3854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Modelling indoor </a:t>
            </a:r>
            <a:r>
              <a:rPr lang="en-US" altLang="ko-KR" sz="2800" kern="0" dirty="0">
                <a:solidFill>
                  <a:srgbClr val="1C3854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ultrafine particle dynamics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07139" y="2709672"/>
            <a:ext cx="7327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ko-KR" sz="2000" kern="0" dirty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International Aerosol Modeling </a:t>
            </a:r>
            <a:r>
              <a:rPr lang="en-US" altLang="ko-KR" sz="2000" kern="0" dirty="0" smtClean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Algorithms Conference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ko-KR" sz="1800" kern="0" dirty="0" smtClean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Dec. 5, 2019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1800" kern="0" dirty="0" smtClean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UC Davis</a:t>
            </a:r>
            <a:endParaRPr lang="en-US" altLang="en-US" sz="18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300" kern="0" dirty="0" smtClean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\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 smtClean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 smtClean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 smtClean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 smtClean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altLang="en-US" sz="3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1800" kern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Donghyun </a:t>
            </a:r>
            <a:r>
              <a:rPr lang="en-US" altLang="en-US" sz="1800" kern="0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Rim, Ph.D. </a:t>
            </a:r>
            <a:endParaRPr lang="en-US" altLang="en-US" sz="1800" kern="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1800" kern="0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L. </a:t>
            </a:r>
            <a:r>
              <a:rPr lang="en-US" altLang="en-US" sz="1800" kern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Henderson Jr. Memorial Assistant Professor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1800" kern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Architectural Engineering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ko-KR" sz="1800" kern="0" dirty="0" smtClean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Penn </a:t>
            </a:r>
            <a:r>
              <a:rPr lang="en-US" altLang="ko-KR" sz="1800" kern="0" dirty="0">
                <a:solidFill>
                  <a:srgbClr val="17375E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State University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2000" kern="0" dirty="0">
              <a:solidFill>
                <a:srgbClr val="17375E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-2" y="381000"/>
            <a:ext cx="9144002" cy="118872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5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11" descr="http://www.ncregister.com/images/sized/images/uploads/298px-Pennsylvania_State_University_seal.svg_-255x255.jpg">
            <a:extLst>
              <a:ext uri="{FF2B5EF4-FFF2-40B4-BE49-F238E27FC236}">
                <a16:creationId xmlns:a16="http://schemas.microsoft.com/office/drawing/2014/main" id="{1821652D-8DA1-42BE-AE28-4BE675AC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" y="5726617"/>
            <a:ext cx="1056373" cy="10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upload.wikimedia.org/wikipedia/en/thumb/6/6b/Pennsylvania_State_University_logo.svg/1280px-Pennsylvania_State_University_logo.svg.png">
            <a:extLst>
              <a:ext uri="{FF2B5EF4-FFF2-40B4-BE49-F238E27FC236}">
                <a16:creationId xmlns:a16="http://schemas.microsoft.com/office/drawing/2014/main" id="{806C9072-1BA8-4695-9D69-48712B84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00147"/>
            <a:ext cx="2057400" cy="9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E2BD53-044C-4527-9BED-5C54623F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26" y="5562600"/>
            <a:ext cx="1914526" cy="12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08D3A98-F697-4A53-8E24-868FD094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05" y="5567825"/>
            <a:ext cx="1829118" cy="121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AF07C67-556F-40F0-8B4E-FB12762F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7890"/>
            <a:ext cx="1828800" cy="121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6081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Material balance model</a:t>
            </a:r>
          </a:p>
        </p:txBody>
      </p:sp>
      <p:cxnSp>
        <p:nvCxnSpPr>
          <p:cNvPr id="12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3950256"/>
                <a:ext cx="8050078" cy="2831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dirty="0">
                    <a:ea typeface="Batang"/>
                    <a:cs typeface="Times New Roman"/>
                  </a:rPr>
                  <a:t>C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(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,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𝑡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)</m:t>
                    </m:r>
                  </m:oMath>
                </a14:m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[m</a:t>
                </a:r>
                <a:r>
                  <a:rPr lang="en-US" sz="1600" baseline="300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-3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]: the particle number concentration for particle volumes [m</a:t>
                </a:r>
                <a:r>
                  <a:rPr lang="en-US" sz="1600" baseline="300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 between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</m:oMath>
                </a14:m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+</m:t>
                    </m:r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𝑑𝑣</m:t>
                    </m:r>
                  </m:oMath>
                </a14:m>
                <a:r>
                  <a:rPr lang="en-US" sz="1600" i="1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at time </a:t>
                </a:r>
                <a:r>
                  <a:rPr lang="en-US" sz="1600" i="1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t 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[s]; </a:t>
                </a:r>
              </a:p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  <m:r>
                      <a:rPr lang="en-US" sz="1600" i="1">
                        <a:effectLst/>
                        <a:latin typeface="Cambria Math"/>
                        <a:ea typeface="Batang"/>
                        <a:cs typeface="Times New Roman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Batang"/>
                            <a:cs typeface="Times New Roman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/>
                            <a:ea typeface="Batang"/>
                            <a:cs typeface="Times New Roman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Batang"/>
                            <a:cs typeface="Times New Roman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/>
                            <a:ea typeface="Batang"/>
                            <a:cs typeface="Times New Roman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: volumes of two coagulating particles; </a:t>
                </a:r>
              </a:p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i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v:</a:t>
                </a:r>
                <a:r>
                  <a:rPr lang="en-US" sz="16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volume of newly coagulated particle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; </a:t>
                </a:r>
              </a:p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i="1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β</a:t>
                </a:r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: 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the coagulation kernel (collision kernel); </a:t>
                </a:r>
              </a:p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i="1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a: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air change rate [h</a:t>
                </a:r>
                <a:r>
                  <a:rPr lang="en-US" sz="1600" baseline="300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-1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];  </a:t>
                </a:r>
                <a:r>
                  <a:rPr lang="en-US" sz="1600" i="1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k</a:t>
                </a:r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: p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article deposition rate [h</a:t>
                </a:r>
                <a:r>
                  <a:rPr lang="en-US" sz="1600" baseline="300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-1</a:t>
                </a:r>
                <a:r>
                  <a:rPr lang="en-US" sz="1600" dirty="0"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]; </a:t>
                </a:r>
              </a:p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effectLst/>
                        <a:latin typeface="Cambria Math"/>
                        <a:ea typeface="Malgun Gothic"/>
                        <a:cs typeface="Times New Roman"/>
                      </a:rPr>
                      <m:t>𝑉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: an involved volume (the whole house or master bedroom) [m</a:t>
                </a:r>
                <a:r>
                  <a:rPr lang="en-US" sz="1600" baseline="30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];</a:t>
                </a: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dirty="0">
                    <a:ea typeface="Malgun Gothic"/>
                    <a:cs typeface="Times New Roman"/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Malgun Gothic"/>
                            <a:cs typeface="Times New Roman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  <a:ea typeface="Malgun Gothic"/>
                            <a:cs typeface="Times New Roman"/>
                          </a:rPr>
                          <m:t>𝑣</m:t>
                        </m:r>
                        <m:r>
                          <a:rPr lang="en-US" sz="1600" i="1">
                            <a:latin typeface="Cambria Math"/>
                            <a:ea typeface="Malgun Gothic"/>
                            <a:cs typeface="Times New Roman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  <a:ea typeface="Malgun Gothic"/>
                            <a:cs typeface="Times New Roman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: particle size-resolved emission rate  [h</a:t>
                </a:r>
                <a:r>
                  <a:rPr lang="en-US" sz="1600" baseline="300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-1</a:t>
                </a:r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] between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𝑣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+</m:t>
                    </m:r>
                    <m:r>
                      <a:rPr lang="en-US" sz="1600" i="1">
                        <a:latin typeface="Cambria Math"/>
                        <a:ea typeface="Batang"/>
                        <a:cs typeface="Times New Roman"/>
                      </a:rPr>
                      <m:t>𝑑𝑣</m:t>
                    </m:r>
                  </m:oMath>
                </a14:m>
                <a:r>
                  <a:rPr lang="en-US" sz="1600" i="1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at time </a:t>
                </a:r>
                <a:r>
                  <a:rPr lang="en-US" sz="1600" i="1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t</a:t>
                </a:r>
                <a:r>
                  <a:rPr lang="en-US" sz="1600" dirty="0">
                    <a:latin typeface="Arial" panose="020B0604020202020204" pitchFamily="34" charset="0"/>
                    <a:ea typeface="Batang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950256"/>
                <a:ext cx="8050078" cy="2831544"/>
              </a:xfrm>
              <a:prstGeom prst="rect">
                <a:avLst/>
              </a:prstGeom>
              <a:blipFill>
                <a:blip r:embed="rId3"/>
                <a:stretch>
                  <a:fillRect l="-455" t="-645" b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 rot="16200000">
            <a:off x="3181150" y="810125"/>
            <a:ext cx="304800" cy="2438400"/>
          </a:xfrm>
          <a:prstGeom prst="leftBrac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FF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2168764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Coagulation Gain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0200" y="2974762"/>
            <a:ext cx="194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Losses (Deposition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+ Ventilation) </a:t>
            </a:r>
          </a:p>
        </p:txBody>
      </p:sp>
      <p:sp>
        <p:nvSpPr>
          <p:cNvPr id="15" name="Left Brace 14"/>
          <p:cNvSpPr/>
          <p:nvPr/>
        </p:nvSpPr>
        <p:spPr>
          <a:xfrm rot="16200000">
            <a:off x="5933975" y="990600"/>
            <a:ext cx="304800" cy="2133600"/>
          </a:xfrm>
          <a:prstGeom prst="leftBrac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FF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2176046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Coagulation Loss      Outdoor infiltration </a:t>
            </a:r>
          </a:p>
        </p:txBody>
      </p:sp>
      <p:sp>
        <p:nvSpPr>
          <p:cNvPr id="17" name="Left Brace 16"/>
          <p:cNvSpPr/>
          <p:nvPr/>
        </p:nvSpPr>
        <p:spPr>
          <a:xfrm rot="16200000">
            <a:off x="8077200" y="1371601"/>
            <a:ext cx="304800" cy="1371600"/>
          </a:xfrm>
          <a:prstGeom prst="leftBrac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FF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Left Brace 17"/>
          <p:cNvSpPr/>
          <p:nvPr/>
        </p:nvSpPr>
        <p:spPr>
          <a:xfrm rot="16200000">
            <a:off x="3869426" y="2719619"/>
            <a:ext cx="315218" cy="956483"/>
          </a:xfrm>
          <a:prstGeom prst="leftBrac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FF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1001" y="3390261"/>
            <a:ext cx="242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Source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9FB441-0FF5-4BD3-A707-FD79C535243F}"/>
                  </a:ext>
                </a:extLst>
              </p:cNvPr>
              <p:cNvSpPr/>
              <p:nvPr/>
            </p:nvSpPr>
            <p:spPr>
              <a:xfrm>
                <a:off x="304800" y="1204034"/>
                <a:ext cx="8839200" cy="1843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𝑑𝐶</m:t>
                          </m:r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Batang" panose="02030600000101010101" pitchFamily="18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limLoc m:val="subSup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</m:nary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𝑃𝑎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r>
                  <a:rPr lang="en-US" dirty="0">
                    <a:ea typeface="Batang" panose="02030600000101010101" pitchFamily="18" charset="-127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m:t>                                     </m:t>
                    </m:r>
                  </m:oMath>
                </a14:m>
                <a:endParaRPr lang="en-US" sz="1800" i="1" dirty="0">
                  <a:effectLst/>
                  <a:latin typeface="Cambria Math" panose="02040503050406030204" pitchFamily="18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endParaRPr lang="en-US" sz="1800" i="1" dirty="0">
                  <a:effectLst/>
                  <a:latin typeface="Cambria Math" panose="02040503050406030204" pitchFamily="18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r>
                  <a:rPr lang="en-US" sz="1800" i="1" dirty="0">
                    <a:effectLst/>
                    <a:latin typeface="Cambria Math" panose="02040503050406030204" pitchFamily="18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en-US" dirty="0">
                    <a:ea typeface="Batang" panose="02030600000101010101" pitchFamily="18" charset="-127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9FB441-0FF5-4BD3-A707-FD79C5352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04034"/>
                <a:ext cx="8839200" cy="1843966"/>
              </a:xfrm>
              <a:prstGeom prst="rect">
                <a:avLst/>
              </a:prstGeom>
              <a:blipFill>
                <a:blip r:embed="rId4"/>
                <a:stretch>
                  <a:fillRect b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35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6081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Size-resolved coagulation kernel</a:t>
            </a:r>
          </a:p>
        </p:txBody>
      </p:sp>
      <p:cxnSp>
        <p:nvCxnSpPr>
          <p:cNvPr id="12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2F68A3E-62F4-4174-A8C4-71DFE4A09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5105400" cy="5094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463F99-0E8E-4CC7-9079-E3924FDB560A}"/>
              </a:ext>
            </a:extLst>
          </p:cNvPr>
          <p:cNvSpPr/>
          <p:nvPr/>
        </p:nvSpPr>
        <p:spPr>
          <a:xfrm>
            <a:off x="6237988" y="2427847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Brownian+ van der Waals with 20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</a:t>
            </a:r>
            <a:r>
              <a:rPr lang="en-US" sz="1600" i="1" baseline="-250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B3C03-6344-4A06-B789-4DBF187DE8D7}"/>
              </a:ext>
            </a:extLst>
          </p:cNvPr>
          <p:cNvSpPr/>
          <p:nvPr/>
        </p:nvSpPr>
        <p:spPr>
          <a:xfrm>
            <a:off x="533400" y="2406515"/>
            <a:ext cx="1598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Brownian + </a:t>
            </a:r>
          </a:p>
          <a:p>
            <a:r>
              <a:rPr lang="en-US" sz="1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Fuch</a:t>
            </a:r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correction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B906BD-2734-4B45-A965-23079DDFAB52}"/>
              </a:ext>
            </a:extLst>
          </p:cNvPr>
          <p:cNvSpPr/>
          <p:nvPr/>
        </p:nvSpPr>
        <p:spPr>
          <a:xfrm>
            <a:off x="271219" y="5206425"/>
            <a:ext cx="2014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Brownian+ van der Waals with 200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</a:t>
            </a:r>
            <a:r>
              <a:rPr lang="en-US" sz="1600" i="1" baseline="-250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54FCD-9C7A-4F0C-BA4A-3166B58E6BBA}"/>
              </a:ext>
            </a:extLst>
          </p:cNvPr>
          <p:cNvSpPr/>
          <p:nvPr/>
        </p:nvSpPr>
        <p:spPr>
          <a:xfrm>
            <a:off x="6047487" y="5334000"/>
            <a:ext cx="2867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Brownian+ van der Waals with 200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</a:t>
            </a:r>
            <a:r>
              <a:rPr lang="en-US" sz="1600" i="1" baseline="-250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</a:t>
            </a:r>
            <a:r>
              <a:rPr lang="en-US" sz="1600" i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</a:t>
            </a:r>
            <a:r>
              <a:rPr lang="en-US" sz="1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+ fractal 24nm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470" y="6368506"/>
            <a:ext cx="78974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Rim, D., Green, M., Wallace, L., Persily, A., &amp; Choi, J. I. (2012). Evolution of ultrafine particle size distributions following indoor episodic releases: relative importance of coagulation, deposition and ventilation. 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Aerosol Science and Technology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46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(5), 494-503.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2531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6081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Iterative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099F05-769D-4523-A36B-143718F3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33404"/>
            <a:ext cx="6629400" cy="58245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2EFC0D-7E5E-4B7A-8AC4-EFC8F747369A}"/>
              </a:ext>
            </a:extLst>
          </p:cNvPr>
          <p:cNvSpPr/>
          <p:nvPr/>
        </p:nvSpPr>
        <p:spPr>
          <a:xfrm>
            <a:off x="5000843" y="1608238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 find size-resolved deposition rates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5900" y="2906851"/>
            <a:ext cx="3733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Wallace, L., Jeong, S. G., &amp; Rim, D. (2019). Dynamic behavior of indoor ultrafine particles (2.3‐64 nm) due to burning candles in a residence.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Indoor </a:t>
            </a:r>
            <a:r>
              <a:rPr lang="en-US" sz="11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Air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 29:1018–1027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738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6081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Results: concentration time-series </a:t>
            </a:r>
          </a:p>
        </p:txBody>
      </p:sp>
      <p:cxnSp>
        <p:nvCxnSpPr>
          <p:cNvPr id="12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773625-1528-4499-B51B-F2F2F4EE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45701"/>
            <a:ext cx="5943600" cy="60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1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6081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time-series </a:t>
            </a:r>
          </a:p>
        </p:txBody>
      </p:sp>
      <p:cxnSp>
        <p:nvCxnSpPr>
          <p:cNvPr id="12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4F0E567-7D06-477D-9DC8-FAEE6B3B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43697"/>
            <a:ext cx="5960880" cy="59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0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Results: </a:t>
            </a:r>
            <a:r>
              <a:rPr lang="en-US" altLang="en-US" sz="36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size-resolved deposition rates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64" y="1018654"/>
            <a:ext cx="8606636" cy="5839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11630"/>
      </p:ext>
    </p:extLst>
  </p:cSld>
  <p:clrMapOvr>
    <a:masterClrMapping/>
  </p:clrMapOvr>
  <p:transition advTm="169057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Results: </a:t>
            </a:r>
            <a:r>
              <a:rPr lang="en-US" altLang="en-US" sz="36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coagulation losses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09FD6E63-3420-4E7B-A7E5-995AA4567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b="13838"/>
          <a:stretch/>
        </p:blipFill>
        <p:spPr>
          <a:xfrm>
            <a:off x="1109363" y="1143000"/>
            <a:ext cx="7525348" cy="49248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F07A086-0F01-40C6-B465-FF4FD9F8283E}"/>
              </a:ext>
            </a:extLst>
          </p:cNvPr>
          <p:cNvSpPr txBox="1"/>
          <p:nvPr/>
        </p:nvSpPr>
        <p:spPr>
          <a:xfrm rot="16200000">
            <a:off x="-1507269" y="3401974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Coagulation loss rates (h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59E9CF-C699-4161-A086-A68152EAE934}"/>
              </a:ext>
            </a:extLst>
          </p:cNvPr>
          <p:cNvSpPr txBox="1"/>
          <p:nvPr/>
        </p:nvSpPr>
        <p:spPr>
          <a:xfrm>
            <a:off x="805679" y="49927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EC059C-C71D-4330-BB51-E205AE92385E}"/>
              </a:ext>
            </a:extLst>
          </p:cNvPr>
          <p:cNvSpPr txBox="1"/>
          <p:nvPr/>
        </p:nvSpPr>
        <p:spPr>
          <a:xfrm>
            <a:off x="711113" y="579398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994AB-1DFD-4E32-9FF7-64657921DF6D}"/>
              </a:ext>
            </a:extLst>
          </p:cNvPr>
          <p:cNvSpPr txBox="1"/>
          <p:nvPr/>
        </p:nvSpPr>
        <p:spPr>
          <a:xfrm>
            <a:off x="992055" y="60289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2CB1C4-5ABC-454A-9D70-E6A43AC500BE}"/>
              </a:ext>
            </a:extLst>
          </p:cNvPr>
          <p:cNvSpPr txBox="1"/>
          <p:nvPr/>
        </p:nvSpPr>
        <p:spPr>
          <a:xfrm>
            <a:off x="3374608" y="603256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6B13CA-7BE1-4AAD-9057-981795508225}"/>
              </a:ext>
            </a:extLst>
          </p:cNvPr>
          <p:cNvSpPr txBox="1"/>
          <p:nvPr/>
        </p:nvSpPr>
        <p:spPr>
          <a:xfrm>
            <a:off x="5746245" y="603095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3741A-E74B-4753-B1CF-2BBA1B2885CE}"/>
              </a:ext>
            </a:extLst>
          </p:cNvPr>
          <p:cNvSpPr txBox="1"/>
          <p:nvPr/>
        </p:nvSpPr>
        <p:spPr>
          <a:xfrm>
            <a:off x="8131965" y="602978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FCE2A2-48A7-415F-942F-210B4B7C26E6}"/>
              </a:ext>
            </a:extLst>
          </p:cNvPr>
          <p:cNvSpPr txBox="1"/>
          <p:nvPr/>
        </p:nvSpPr>
        <p:spPr>
          <a:xfrm>
            <a:off x="3271667" y="6433927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 diameter (nm)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4EA660-17B1-4B73-ACA6-D2D4AB4A012B}"/>
              </a:ext>
            </a:extLst>
          </p:cNvPr>
          <p:cNvSpPr txBox="1"/>
          <p:nvPr/>
        </p:nvSpPr>
        <p:spPr>
          <a:xfrm>
            <a:off x="812029" y="41899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61B5F2-33B0-4923-9115-4A3EF0F03216}"/>
              </a:ext>
            </a:extLst>
          </p:cNvPr>
          <p:cNvSpPr txBox="1"/>
          <p:nvPr/>
        </p:nvSpPr>
        <p:spPr>
          <a:xfrm>
            <a:off x="640579" y="338029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511EC3-6944-4342-905F-0AEDFC8F9148}"/>
              </a:ext>
            </a:extLst>
          </p:cNvPr>
          <p:cNvSpPr txBox="1"/>
          <p:nvPr/>
        </p:nvSpPr>
        <p:spPr>
          <a:xfrm>
            <a:off x="640579" y="258019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6676D7-EB49-4393-B38D-3B1E91470C2C}"/>
              </a:ext>
            </a:extLst>
          </p:cNvPr>
          <p:cNvSpPr txBox="1"/>
          <p:nvPr/>
        </p:nvSpPr>
        <p:spPr>
          <a:xfrm>
            <a:off x="640579" y="98474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6F1322-0A82-462F-A056-93E699538D4D}"/>
              </a:ext>
            </a:extLst>
          </p:cNvPr>
          <p:cNvSpPr txBox="1"/>
          <p:nvPr/>
        </p:nvSpPr>
        <p:spPr>
          <a:xfrm>
            <a:off x="640577" y="178009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1C722E6-ADB1-41CE-9712-8FFF1DD2A094}"/>
              </a:ext>
            </a:extLst>
          </p:cNvPr>
          <p:cNvSpPr/>
          <p:nvPr/>
        </p:nvSpPr>
        <p:spPr>
          <a:xfrm>
            <a:off x="6356962" y="1489261"/>
            <a:ext cx="105493" cy="105493"/>
          </a:xfrm>
          <a:prstGeom prst="ellipse">
            <a:avLst/>
          </a:prstGeom>
          <a:ln w="6350">
            <a:solidFill>
              <a:srgbClr val="CECE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CFA356-6CDC-422E-A242-515035A01B42}"/>
              </a:ext>
            </a:extLst>
          </p:cNvPr>
          <p:cNvSpPr/>
          <p:nvPr/>
        </p:nvSpPr>
        <p:spPr>
          <a:xfrm>
            <a:off x="6366796" y="1835529"/>
            <a:ext cx="90502" cy="90502"/>
          </a:xfrm>
          <a:prstGeom prst="rect">
            <a:avLst/>
          </a:prstGeom>
          <a:solidFill>
            <a:srgbClr val="FF0000"/>
          </a:solidFill>
          <a:ln w="6350">
            <a:solidFill>
              <a:srgbClr val="1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BDB74F42-B159-4F4C-82F1-BB12424BC3A7}"/>
              </a:ext>
            </a:extLst>
          </p:cNvPr>
          <p:cNvSpPr/>
          <p:nvPr/>
        </p:nvSpPr>
        <p:spPr>
          <a:xfrm>
            <a:off x="6354599" y="2170903"/>
            <a:ext cx="107879" cy="107879"/>
          </a:xfrm>
          <a:prstGeom prst="diamond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185CCF-1144-4A91-8371-270DD7B997A3}"/>
              </a:ext>
            </a:extLst>
          </p:cNvPr>
          <p:cNvSpPr txBox="1"/>
          <p:nvPr/>
        </p:nvSpPr>
        <p:spPr>
          <a:xfrm>
            <a:off x="6455095" y="1288652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Candle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046DF6-83F3-4D77-A48C-6468B7D80F80}"/>
              </a:ext>
            </a:extLst>
          </p:cNvPr>
          <p:cNvSpPr txBox="1"/>
          <p:nvPr/>
        </p:nvSpPr>
        <p:spPr>
          <a:xfrm>
            <a:off x="6455095" y="1643319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Gas stove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A7338-A2BB-41CB-95FD-5228BCC9E8A4}"/>
              </a:ext>
            </a:extLst>
          </p:cNvPr>
          <p:cNvSpPr txBox="1"/>
          <p:nvPr/>
        </p:nvSpPr>
        <p:spPr>
          <a:xfrm>
            <a:off x="6452241" y="1997724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Broiled fish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396492"/>
      </p:ext>
    </p:extLst>
  </p:cSld>
  <p:clrMapOvr>
    <a:masterClrMapping/>
  </p:clrMapOvr>
  <p:transition advTm="16905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Results: </a:t>
            </a:r>
            <a:r>
              <a:rPr lang="en-US" altLang="en-US" sz="36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coagulation losses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C4C3507-E088-435F-9507-731065D20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b="13838"/>
          <a:stretch/>
        </p:blipFill>
        <p:spPr>
          <a:xfrm>
            <a:off x="1356147" y="1098606"/>
            <a:ext cx="7306273" cy="49248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8C3D3F-C686-4EA7-8395-11471770553C}"/>
              </a:ext>
            </a:extLst>
          </p:cNvPr>
          <p:cNvSpPr txBox="1"/>
          <p:nvPr/>
        </p:nvSpPr>
        <p:spPr>
          <a:xfrm rot="16200000">
            <a:off x="-1479559" y="335758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Coagulation loss rates (h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19894-510E-4D53-80B1-258E04B55BFB}"/>
              </a:ext>
            </a:extLst>
          </p:cNvPr>
          <p:cNvSpPr txBox="1"/>
          <p:nvPr/>
        </p:nvSpPr>
        <p:spPr>
          <a:xfrm>
            <a:off x="1042939" y="494835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5AD54C-D040-4EA0-A55A-324D3018167C}"/>
              </a:ext>
            </a:extLst>
          </p:cNvPr>
          <p:cNvSpPr txBox="1"/>
          <p:nvPr/>
        </p:nvSpPr>
        <p:spPr>
          <a:xfrm>
            <a:off x="691198" y="574958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-0.5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24974B-6676-4F4C-BF1B-4C70ADA5AC38}"/>
              </a:ext>
            </a:extLst>
          </p:cNvPr>
          <p:cNvSpPr txBox="1"/>
          <p:nvPr/>
        </p:nvSpPr>
        <p:spPr>
          <a:xfrm>
            <a:off x="1306818" y="598816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D6952-39AA-43B7-B749-44875EE5A17D}"/>
              </a:ext>
            </a:extLst>
          </p:cNvPr>
          <p:cNvSpPr txBox="1"/>
          <p:nvPr/>
        </p:nvSpPr>
        <p:spPr>
          <a:xfrm>
            <a:off x="4735730" y="598656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D22D28-DF85-40E2-AE70-A53241969A12}"/>
              </a:ext>
            </a:extLst>
          </p:cNvPr>
          <p:cNvSpPr txBox="1"/>
          <p:nvPr/>
        </p:nvSpPr>
        <p:spPr>
          <a:xfrm>
            <a:off x="8159675" y="598539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942C15-A469-41AC-8157-9C9231FED54C}"/>
              </a:ext>
            </a:extLst>
          </p:cNvPr>
          <p:cNvSpPr txBox="1"/>
          <p:nvPr/>
        </p:nvSpPr>
        <p:spPr>
          <a:xfrm>
            <a:off x="3478174" y="6447060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 diameter (nm)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7C513F-4CFA-413D-91B8-0AC37CD0A9EA}"/>
              </a:ext>
            </a:extLst>
          </p:cNvPr>
          <p:cNvSpPr txBox="1"/>
          <p:nvPr/>
        </p:nvSpPr>
        <p:spPr>
          <a:xfrm>
            <a:off x="792114" y="414552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6AB44F-E366-4E1B-AF94-37FDBECA3A5A}"/>
              </a:ext>
            </a:extLst>
          </p:cNvPr>
          <p:cNvSpPr txBox="1"/>
          <p:nvPr/>
        </p:nvSpPr>
        <p:spPr>
          <a:xfrm>
            <a:off x="792114" y="333590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47FC35-95A8-4725-A84D-204713159CF2}"/>
              </a:ext>
            </a:extLst>
          </p:cNvPr>
          <p:cNvSpPr txBox="1"/>
          <p:nvPr/>
        </p:nvSpPr>
        <p:spPr>
          <a:xfrm>
            <a:off x="792114" y="2535802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0516FF-C8DC-49E8-B165-76E6A38693CC}"/>
              </a:ext>
            </a:extLst>
          </p:cNvPr>
          <p:cNvSpPr txBox="1"/>
          <p:nvPr/>
        </p:nvSpPr>
        <p:spPr>
          <a:xfrm>
            <a:off x="792114" y="94035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18A825-DC3F-4972-A692-62363EA81C83}"/>
              </a:ext>
            </a:extLst>
          </p:cNvPr>
          <p:cNvSpPr txBox="1"/>
          <p:nvPr/>
        </p:nvSpPr>
        <p:spPr>
          <a:xfrm>
            <a:off x="792112" y="173570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ED82B7-A056-4E07-8AE8-40572B6E1F2D}"/>
              </a:ext>
            </a:extLst>
          </p:cNvPr>
          <p:cNvSpPr/>
          <p:nvPr/>
        </p:nvSpPr>
        <p:spPr>
          <a:xfrm>
            <a:off x="6384672" y="1444867"/>
            <a:ext cx="105493" cy="105493"/>
          </a:xfrm>
          <a:prstGeom prst="ellipse">
            <a:avLst/>
          </a:prstGeom>
          <a:ln w="6350">
            <a:solidFill>
              <a:srgbClr val="CECE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D14A0D-4CC0-4E03-938E-B721AEF66BC8}"/>
              </a:ext>
            </a:extLst>
          </p:cNvPr>
          <p:cNvSpPr/>
          <p:nvPr/>
        </p:nvSpPr>
        <p:spPr>
          <a:xfrm>
            <a:off x="6394506" y="1791135"/>
            <a:ext cx="90502" cy="90502"/>
          </a:xfrm>
          <a:prstGeom prst="rect">
            <a:avLst/>
          </a:prstGeom>
          <a:solidFill>
            <a:srgbClr val="FF0000"/>
          </a:solidFill>
          <a:ln w="6350">
            <a:solidFill>
              <a:srgbClr val="1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787F6CE0-16BF-4F2F-B6FA-F284F54DA640}"/>
              </a:ext>
            </a:extLst>
          </p:cNvPr>
          <p:cNvSpPr/>
          <p:nvPr/>
        </p:nvSpPr>
        <p:spPr>
          <a:xfrm>
            <a:off x="6382309" y="2126509"/>
            <a:ext cx="107879" cy="107879"/>
          </a:xfrm>
          <a:prstGeom prst="diamond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10BC88-B8FA-4B8C-AE9E-44A4A40FED6C}"/>
              </a:ext>
            </a:extLst>
          </p:cNvPr>
          <p:cNvSpPr txBox="1"/>
          <p:nvPr/>
        </p:nvSpPr>
        <p:spPr>
          <a:xfrm>
            <a:off x="6482805" y="1244258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Clothes dryer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F2FE9C-D2FB-4765-93C9-8E8B750D041C}"/>
              </a:ext>
            </a:extLst>
          </p:cNvPr>
          <p:cNvSpPr txBox="1"/>
          <p:nvPr/>
        </p:nvSpPr>
        <p:spPr>
          <a:xfrm>
            <a:off x="6482805" y="1598925"/>
            <a:ext cx="91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D0898D-FC42-4691-905A-86F25034AEFF}"/>
              </a:ext>
            </a:extLst>
          </p:cNvPr>
          <p:cNvSpPr txBox="1"/>
          <p:nvPr/>
        </p:nvSpPr>
        <p:spPr>
          <a:xfrm>
            <a:off x="6479951" y="1953330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Incense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779511"/>
      </p:ext>
    </p:extLst>
  </p:cSld>
  <p:clrMapOvr>
    <a:masterClrMapping/>
  </p:clrMapOvr>
  <p:transition advTm="169057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Coagulation rates over time (gas stove)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1C3B14C-F987-455E-88F3-8B50878A5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b="13777"/>
          <a:stretch/>
        </p:blipFill>
        <p:spPr>
          <a:xfrm>
            <a:off x="1194180" y="1076894"/>
            <a:ext cx="7522082" cy="49283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2C126B3-DAAC-4FC1-85D5-F07E662C0B61}"/>
              </a:ext>
            </a:extLst>
          </p:cNvPr>
          <p:cNvSpPr txBox="1"/>
          <p:nvPr/>
        </p:nvSpPr>
        <p:spPr>
          <a:xfrm rot="16200000">
            <a:off x="-1447695" y="331024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Coagulation loss rates (h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DC7CC1-81C0-4FBF-ABCD-E709A5F4CC19}"/>
              </a:ext>
            </a:extLst>
          </p:cNvPr>
          <p:cNvSpPr txBox="1"/>
          <p:nvPr/>
        </p:nvSpPr>
        <p:spPr>
          <a:xfrm>
            <a:off x="1073606" y="59628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032B9A-21B3-4132-8D7C-EE584179C703}"/>
              </a:ext>
            </a:extLst>
          </p:cNvPr>
          <p:cNvSpPr txBox="1"/>
          <p:nvPr/>
        </p:nvSpPr>
        <p:spPr>
          <a:xfrm>
            <a:off x="4690599" y="596645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0CDBD-1B2D-45E6-B636-DB247173CC2A}"/>
              </a:ext>
            </a:extLst>
          </p:cNvPr>
          <p:cNvSpPr txBox="1"/>
          <p:nvPr/>
        </p:nvSpPr>
        <p:spPr>
          <a:xfrm>
            <a:off x="8298860" y="596368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1C0F20-C7EC-49F8-816A-CE322B90E732}"/>
              </a:ext>
            </a:extLst>
          </p:cNvPr>
          <p:cNvSpPr txBox="1"/>
          <p:nvPr/>
        </p:nvSpPr>
        <p:spPr>
          <a:xfrm>
            <a:off x="3338035" y="6433742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 diameter (nm)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788E5A-9BE4-46DF-B47A-E5AE1A78E116}"/>
              </a:ext>
            </a:extLst>
          </p:cNvPr>
          <p:cNvSpPr txBox="1"/>
          <p:nvPr/>
        </p:nvSpPr>
        <p:spPr>
          <a:xfrm>
            <a:off x="794520" y="572495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BE0421-5B93-4451-9FF8-063D3AD10070}"/>
              </a:ext>
            </a:extLst>
          </p:cNvPr>
          <p:cNvSpPr txBox="1"/>
          <p:nvPr/>
        </p:nvSpPr>
        <p:spPr>
          <a:xfrm>
            <a:off x="722130" y="366184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19CD1B-D4D2-4F43-B7CD-1D2B3E9FD5C3}"/>
              </a:ext>
            </a:extLst>
          </p:cNvPr>
          <p:cNvSpPr txBox="1"/>
          <p:nvPr/>
        </p:nvSpPr>
        <p:spPr>
          <a:xfrm>
            <a:off x="893571" y="50416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FD0372-A77F-4110-86AB-2EE7958231FD}"/>
              </a:ext>
            </a:extLst>
          </p:cNvPr>
          <p:cNvSpPr txBox="1"/>
          <p:nvPr/>
        </p:nvSpPr>
        <p:spPr>
          <a:xfrm>
            <a:off x="894850" y="435703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7FAB2F-EC08-4C20-A9C4-16C345E944B6}"/>
              </a:ext>
            </a:extLst>
          </p:cNvPr>
          <p:cNvSpPr txBox="1"/>
          <p:nvPr/>
        </p:nvSpPr>
        <p:spPr>
          <a:xfrm>
            <a:off x="724177" y="297400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EEDED2-B21B-48EE-9BFB-EC302E90094F}"/>
              </a:ext>
            </a:extLst>
          </p:cNvPr>
          <p:cNvSpPr txBox="1"/>
          <p:nvPr/>
        </p:nvSpPr>
        <p:spPr>
          <a:xfrm>
            <a:off x="724177" y="228820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9DCF86B-45DE-40FF-9222-4333ADA7846E}"/>
              </a:ext>
            </a:extLst>
          </p:cNvPr>
          <p:cNvSpPr txBox="1"/>
          <p:nvPr/>
        </p:nvSpPr>
        <p:spPr>
          <a:xfrm>
            <a:off x="724177" y="160240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AFB295-9665-4CD2-9C12-9A16595FED57}"/>
              </a:ext>
            </a:extLst>
          </p:cNvPr>
          <p:cNvSpPr txBox="1"/>
          <p:nvPr/>
        </p:nvSpPr>
        <p:spPr>
          <a:xfrm>
            <a:off x="724177" y="91660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6944C49-CD95-41E5-A823-D8A06526C586}"/>
              </a:ext>
            </a:extLst>
          </p:cNvPr>
          <p:cNvSpPr txBox="1"/>
          <p:nvPr/>
        </p:nvSpPr>
        <p:spPr>
          <a:xfrm>
            <a:off x="6536646" y="1222546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1min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5184F5F-4553-4929-9197-DEB006D46B8A}"/>
              </a:ext>
            </a:extLst>
          </p:cNvPr>
          <p:cNvSpPr txBox="1"/>
          <p:nvPr/>
        </p:nvSpPr>
        <p:spPr>
          <a:xfrm>
            <a:off x="6536646" y="157721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3min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DB04A1-6F59-45DE-9CF5-18AE5DDEC843}"/>
              </a:ext>
            </a:extLst>
          </p:cNvPr>
          <p:cNvSpPr txBox="1"/>
          <p:nvPr/>
        </p:nvSpPr>
        <p:spPr>
          <a:xfrm>
            <a:off x="6533792" y="193161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5min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4DAFA9C-32D2-4540-92B9-9B0CC8CFD773}"/>
              </a:ext>
            </a:extLst>
          </p:cNvPr>
          <p:cNvSpPr txBox="1"/>
          <p:nvPr/>
        </p:nvSpPr>
        <p:spPr>
          <a:xfrm>
            <a:off x="6533029" y="229076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7min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22BA39-51A0-43FA-BB88-E9BDDD3D0C01}"/>
              </a:ext>
            </a:extLst>
          </p:cNvPr>
          <p:cNvSpPr txBox="1"/>
          <p:nvPr/>
        </p:nvSpPr>
        <p:spPr>
          <a:xfrm>
            <a:off x="6537533" y="2641012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10min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C851984-79A4-44FA-A2AF-E133C03A00F2}"/>
              </a:ext>
            </a:extLst>
          </p:cNvPr>
          <p:cNvCxnSpPr/>
          <p:nvPr/>
        </p:nvCxnSpPr>
        <p:spPr>
          <a:xfrm>
            <a:off x="6242065" y="1478505"/>
            <a:ext cx="276183" cy="0"/>
          </a:xfrm>
          <a:prstGeom prst="line">
            <a:avLst/>
          </a:prstGeom>
          <a:ln w="44450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0EDAB8-644B-4707-B9D0-E793CC1B26B9}"/>
              </a:ext>
            </a:extLst>
          </p:cNvPr>
          <p:cNvCxnSpPr/>
          <p:nvPr/>
        </p:nvCxnSpPr>
        <p:spPr>
          <a:xfrm>
            <a:off x="6242065" y="1806495"/>
            <a:ext cx="276183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A6B2938-1DCA-4A3E-B121-699FC9167C5C}"/>
              </a:ext>
            </a:extLst>
          </p:cNvPr>
          <p:cNvCxnSpPr/>
          <p:nvPr/>
        </p:nvCxnSpPr>
        <p:spPr>
          <a:xfrm>
            <a:off x="6236669" y="2155819"/>
            <a:ext cx="276183" cy="0"/>
          </a:xfrm>
          <a:prstGeom prst="line">
            <a:avLst/>
          </a:prstGeom>
          <a:ln w="44450">
            <a:solidFill>
              <a:srgbClr val="FF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EEAC14-EFA8-4C01-B40C-1F5D016665D3}"/>
              </a:ext>
            </a:extLst>
          </p:cNvPr>
          <p:cNvCxnSpPr/>
          <p:nvPr/>
        </p:nvCxnSpPr>
        <p:spPr>
          <a:xfrm>
            <a:off x="6244289" y="2536819"/>
            <a:ext cx="276183" cy="0"/>
          </a:xfrm>
          <a:prstGeom prst="line">
            <a:avLst/>
          </a:prstGeom>
          <a:ln w="44450">
            <a:solidFill>
              <a:srgbClr val="228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F7BFB16-160B-483D-A4B3-02EB1FEE44CF}"/>
              </a:ext>
            </a:extLst>
          </p:cNvPr>
          <p:cNvCxnSpPr/>
          <p:nvPr/>
        </p:nvCxnSpPr>
        <p:spPr>
          <a:xfrm>
            <a:off x="6244289" y="2864479"/>
            <a:ext cx="276183" cy="0"/>
          </a:xfrm>
          <a:prstGeom prst="line">
            <a:avLst/>
          </a:prstGeom>
          <a:ln w="44450">
            <a:solidFill>
              <a:srgbClr val="FFA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D0AC600-6504-40F2-8585-1339957C4D82}"/>
              </a:ext>
            </a:extLst>
          </p:cNvPr>
          <p:cNvSpPr/>
          <p:nvPr/>
        </p:nvSpPr>
        <p:spPr>
          <a:xfrm>
            <a:off x="6183245" y="1423155"/>
            <a:ext cx="105493" cy="105493"/>
          </a:xfrm>
          <a:prstGeom prst="ellipse">
            <a:avLst/>
          </a:prstGeom>
          <a:ln w="6350">
            <a:solidFill>
              <a:srgbClr val="CECE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AF3A21F-585B-49EA-AD25-A4DC97F6B285}"/>
              </a:ext>
            </a:extLst>
          </p:cNvPr>
          <p:cNvSpPr/>
          <p:nvPr/>
        </p:nvSpPr>
        <p:spPr>
          <a:xfrm>
            <a:off x="6184396" y="2483204"/>
            <a:ext cx="97479" cy="84033"/>
          </a:xfrm>
          <a:prstGeom prst="triangle">
            <a:avLst/>
          </a:prstGeom>
          <a:solidFill>
            <a:srgbClr val="238F23"/>
          </a:solidFill>
          <a:ln w="6350">
            <a:solidFill>
              <a:srgbClr val="040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EC02292-155C-4152-B763-448B280FC096}"/>
              </a:ext>
            </a:extLst>
          </p:cNvPr>
          <p:cNvSpPr/>
          <p:nvPr/>
        </p:nvSpPr>
        <p:spPr>
          <a:xfrm>
            <a:off x="6190616" y="1760775"/>
            <a:ext cx="90502" cy="90502"/>
          </a:xfrm>
          <a:prstGeom prst="rect">
            <a:avLst/>
          </a:prstGeom>
          <a:solidFill>
            <a:srgbClr val="000097"/>
          </a:solidFill>
          <a:ln w="6350">
            <a:solidFill>
              <a:srgbClr val="1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CE6A7568-C144-46C8-8154-33EEADDBD752}"/>
              </a:ext>
            </a:extLst>
          </p:cNvPr>
          <p:cNvSpPr/>
          <p:nvPr/>
        </p:nvSpPr>
        <p:spPr>
          <a:xfrm rot="10800000">
            <a:off x="6180456" y="2827201"/>
            <a:ext cx="94313" cy="81304"/>
          </a:xfrm>
          <a:prstGeom prst="triangle">
            <a:avLst/>
          </a:prstGeom>
          <a:solidFill>
            <a:srgbClr val="FFA800"/>
          </a:solidFill>
          <a:ln w="6350">
            <a:solidFill>
              <a:srgbClr val="0103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C41EB585-B53E-4D56-90E9-AD19F6F6F9D3}"/>
              </a:ext>
            </a:extLst>
          </p:cNvPr>
          <p:cNvSpPr/>
          <p:nvPr/>
        </p:nvSpPr>
        <p:spPr>
          <a:xfrm>
            <a:off x="6180882" y="2104797"/>
            <a:ext cx="107879" cy="107879"/>
          </a:xfrm>
          <a:prstGeom prst="diamond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44086"/>
      </p:ext>
    </p:extLst>
  </p:cSld>
  <p:clrMapOvr>
    <a:masterClrMapping/>
  </p:clrMapOvr>
  <p:transition advTm="169057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2455B1-DFAB-4C24-B7C5-3E4BB26E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25908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b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coagulation</a:t>
            </a:r>
            <a:b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deposition</a:t>
            </a:r>
            <a:b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ventilation</a:t>
            </a:r>
            <a:b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911D3-62E8-48A5-9DFB-FF482460C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"/>
            <a:ext cx="5715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90500" y="5105400"/>
            <a:ext cx="22098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Wallace, L., Jeong, S. G., &amp; Rim, D. (2019). Dynamic behavior of indoor ultrafine particles (2.3‐64 nm) due to burning candles in a residence.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Indoor </a:t>
            </a:r>
            <a:r>
              <a:rPr lang="en-US" sz="11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Air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 29:1018–1027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089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Indoor ultrafine particles (UFP)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42710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cxnSp>
        <p:nvCxnSpPr>
          <p:cNvPr id="8" name="Straight Connector 2"/>
          <p:cNvCxnSpPr>
            <a:cxnSpLocks noChangeShapeType="1"/>
          </p:cNvCxnSpPr>
          <p:nvPr/>
        </p:nvCxnSpPr>
        <p:spPr bwMode="auto">
          <a:xfrm flipV="1">
            <a:off x="228600" y="790575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8991600" cy="3886200"/>
          </a:xfrm>
        </p:spPr>
        <p:txBody>
          <a:bodyPr/>
          <a:lstStyle/>
          <a:p>
            <a:pPr lvl="1" eaLnBrk="1" hangingPunct="1"/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UFP sources – time varying exposure </a:t>
            </a:r>
          </a:p>
          <a:p>
            <a:pPr lvl="2" eaLnBrk="1" hangingPunct="1"/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Outdoor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Mobile source emissions (diesel and automobile exhaust),  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Natural nucleation bursts (gas-to-particle conversion)</a:t>
            </a:r>
          </a:p>
          <a:p>
            <a:pPr lvl="2" eaLnBrk="1" hangingPunct="1"/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Indoor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Combustion (gas stove, vented gas dryer, candle)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Electric motors (power tools, blenders, hair dryers)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High temperature process (release of SVOCs from heated surfaces)</a:t>
            </a:r>
          </a:p>
          <a:p>
            <a:pPr marL="1828800" lvl="3" indent="-457200" eaLnBrk="1" hangingPunct="1">
              <a:buFont typeface="+mj-lt"/>
              <a:buAutoNum type="arabicPeriod"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Chemical reaction (ozone reaction with terpene)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7" y="4920361"/>
            <a:ext cx="5029200" cy="173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2" y="5010225"/>
            <a:ext cx="2389472" cy="1592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6613628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Source:  Nazaroff &amp; EPA</a:t>
            </a:r>
          </a:p>
        </p:txBody>
      </p:sp>
    </p:spTree>
    <p:extLst>
      <p:ext uri="{BB962C8B-B14F-4D97-AF65-F5344CB8AC3E}">
        <p14:creationId xmlns:p14="http://schemas.microsoft.com/office/powerpoint/2010/main" val="3038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5"/>
          <p:cNvSpPr>
            <a:spLocks noGrp="1"/>
          </p:cNvSpPr>
          <p:nvPr>
            <p:ph type="title"/>
          </p:nvPr>
        </p:nvSpPr>
        <p:spPr>
          <a:xfrm>
            <a:off x="7122" y="203200"/>
            <a:ext cx="8764587" cy="708025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"/>
          <p:cNvCxnSpPr>
            <a:cxnSpLocks noChangeShapeType="1"/>
          </p:cNvCxnSpPr>
          <p:nvPr/>
        </p:nvCxnSpPr>
        <p:spPr bwMode="auto">
          <a:xfrm flipV="1">
            <a:off x="228600" y="987425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6046" cy="5102225"/>
          </a:xfrm>
        </p:spPr>
        <p:txBody>
          <a:bodyPr/>
          <a:lstStyle/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Indoor </a:t>
            </a:r>
            <a:r>
              <a:rPr lang="en-US" altLang="en-US" sz="2000" dirty="0" smtClean="0">
                <a:latin typeface="Arial" charset="0"/>
                <a:ea typeface="굴림" pitchFamily="34" charset="-127"/>
              </a:rPr>
              <a:t>particle concentrations </a:t>
            </a:r>
            <a:r>
              <a:rPr lang="en-US" altLang="en-US" sz="2000" dirty="0">
                <a:latin typeface="Arial" charset="0"/>
                <a:ea typeface="굴림" pitchFamily="34" charset="-127"/>
              </a:rPr>
              <a:t>are log-normally distributed in size.  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  <a:ea typeface="굴림" pitchFamily="34" charset="-127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charset="0"/>
                <a:ea typeface="굴림" pitchFamily="34" charset="-127"/>
              </a:rPr>
              <a:t>Coagulation and deposition </a:t>
            </a:r>
            <a:r>
              <a:rPr lang="en-US" altLang="en-US" sz="2000" dirty="0">
                <a:latin typeface="Arial" charset="0"/>
                <a:ea typeface="굴림" pitchFamily="34" charset="-127"/>
              </a:rPr>
              <a:t>is a key aerosol process </a:t>
            </a:r>
            <a:r>
              <a:rPr lang="en-US" altLang="en-US" sz="2000" dirty="0" smtClean="0">
                <a:latin typeface="Arial" charset="0"/>
                <a:ea typeface="굴림" pitchFamily="34" charset="-127"/>
              </a:rPr>
              <a:t>for indoor aerosol concentration change and </a:t>
            </a:r>
            <a:r>
              <a:rPr lang="en-US" altLang="en-US" sz="2000" dirty="0">
                <a:latin typeface="Arial" charset="0"/>
                <a:ea typeface="굴림" pitchFamily="34" charset="-127"/>
              </a:rPr>
              <a:t>particle size distribution shift</a:t>
            </a:r>
            <a:r>
              <a:rPr lang="en-US" altLang="en-US" sz="20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Coagulation can have pronounced effect during the initial decay period when the particle size is smaller </a:t>
            </a:r>
            <a:r>
              <a:rPr lang="en-US" altLang="en-US" sz="20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at high concentrations,</a:t>
            </a: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Relative contributions of coagulation, deposition, and ventilation vary </a:t>
            </a:r>
            <a:r>
              <a:rPr lang="en-US" altLang="en-US" sz="20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a function of particle </a:t>
            </a:r>
            <a:r>
              <a:rPr lang="en-US" altLang="en-US" sz="20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size, source emission activities, and indoor conditions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Modeling can give insights into size-resolved indoor particle dynamics and exposure considering emission activities and building operating conditions. </a:t>
            </a:r>
            <a:endParaRPr lang="en-US" altLang="en-US" sz="2800" dirty="0" smtClean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199797"/>
      </p:ext>
    </p:extLst>
  </p:cSld>
  <p:clrMapOvr>
    <a:masterClrMapping/>
  </p:clrMapOvr>
  <p:transition advTm="49779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5"/>
          <p:cNvSpPr>
            <a:spLocks noGrp="1"/>
          </p:cNvSpPr>
          <p:nvPr>
            <p:ph type="title"/>
          </p:nvPr>
        </p:nvSpPr>
        <p:spPr>
          <a:xfrm>
            <a:off x="-76200" y="282575"/>
            <a:ext cx="9296400" cy="708025"/>
          </a:xfrm>
        </p:spPr>
        <p:txBody>
          <a:bodyPr/>
          <a:lstStyle/>
          <a:p>
            <a:r>
              <a:rPr lang="en-US" alt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Near-human ozone and isoprene distribution</a:t>
            </a:r>
            <a:endParaRPr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"/>
          <p:cNvCxnSpPr>
            <a:cxnSpLocks noChangeShapeType="1"/>
          </p:cNvCxnSpPr>
          <p:nvPr/>
        </p:nvCxnSpPr>
        <p:spPr bwMode="auto">
          <a:xfrm flipV="1">
            <a:off x="350520" y="987425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8" y="1219200"/>
            <a:ext cx="9054353" cy="2702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99" y="4191000"/>
            <a:ext cx="3516202" cy="206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191000"/>
            <a:ext cx="3378670" cy="19668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630748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Lakey</a:t>
            </a:r>
            <a:r>
              <a:rPr lang="en-US" sz="1100" dirty="0"/>
              <a:t> </a:t>
            </a:r>
            <a:r>
              <a:rPr lang="en-US" sz="1100" dirty="0" smtClean="0"/>
              <a:t>et al. (2019) The impact of clothing on ozone and squalene </a:t>
            </a:r>
            <a:r>
              <a:rPr lang="en-US" sz="1100" dirty="0" err="1" smtClean="0"/>
              <a:t>ozonolysis</a:t>
            </a:r>
            <a:r>
              <a:rPr lang="en-US" sz="1100" dirty="0" smtClean="0"/>
              <a:t> products in indoor environments. </a:t>
            </a:r>
            <a:r>
              <a:rPr lang="en-US" sz="1100" i="1" dirty="0"/>
              <a:t>Communications Chemistry</a:t>
            </a:r>
            <a:r>
              <a:rPr lang="en-US" sz="1100" dirty="0"/>
              <a:t> </a:t>
            </a:r>
            <a:r>
              <a:rPr lang="en-US" sz="1100" dirty="0" smtClean="0"/>
              <a:t>2(1),  </a:t>
            </a:r>
            <a:r>
              <a:rPr lang="en-US" sz="1100" dirty="0"/>
              <a:t>56.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413257"/>
      </p:ext>
    </p:extLst>
  </p:cSld>
  <p:clrMapOvr>
    <a:masterClrMapping/>
  </p:clrMapOvr>
  <p:transition advTm="4977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5"/>
          <p:cNvSpPr>
            <a:spLocks noGrp="1"/>
          </p:cNvSpPr>
          <p:nvPr>
            <p:ph type="title"/>
          </p:nvPr>
        </p:nvSpPr>
        <p:spPr>
          <a:xfrm>
            <a:off x="-76200" y="282575"/>
            <a:ext cx="9296400" cy="708025"/>
          </a:xfrm>
        </p:spPr>
        <p:txBody>
          <a:bodyPr/>
          <a:lstStyle/>
          <a:p>
            <a:r>
              <a:rPr lang="en-US" alt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Indoor chemistry: OH</a:t>
            </a:r>
            <a:r>
              <a:rPr lang="en-US" altLang="en-US" sz="3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  <a:endParaRPr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"/>
          <p:cNvCxnSpPr>
            <a:cxnSpLocks noChangeShapeType="1"/>
          </p:cNvCxnSpPr>
          <p:nvPr/>
        </p:nvCxnSpPr>
        <p:spPr bwMode="auto">
          <a:xfrm flipV="1">
            <a:off x="350520" y="987425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9741031-CC15-4407-B04D-035B5F016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r="26597" b="23871"/>
          <a:stretch/>
        </p:blipFill>
        <p:spPr>
          <a:xfrm>
            <a:off x="3917506" y="4756324"/>
            <a:ext cx="2766312" cy="22281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C0C8F-E106-4371-989A-FA82F28652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t="83106" r="3015" b="9679"/>
          <a:stretch/>
        </p:blipFill>
        <p:spPr>
          <a:xfrm>
            <a:off x="1524001" y="4265370"/>
            <a:ext cx="7315200" cy="29910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0E1A48-C105-4F27-A48A-D16663359DEB}"/>
              </a:ext>
            </a:extLst>
          </p:cNvPr>
          <p:cNvSpPr txBox="1"/>
          <p:nvPr/>
        </p:nvSpPr>
        <p:spPr>
          <a:xfrm>
            <a:off x="1609725" y="4038600"/>
            <a:ext cx="73818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0                    1×10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                            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3×10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                                  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4 ×10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                                         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5A014B-8E20-4BD4-B499-1E0C1C72D3F7}"/>
              </a:ext>
            </a:extLst>
          </p:cNvPr>
          <p:cNvSpPr/>
          <p:nvPr/>
        </p:nvSpPr>
        <p:spPr>
          <a:xfrm>
            <a:off x="4724400" y="4864424"/>
            <a:ext cx="1816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B4D723-4929-4585-8EC3-C98470353A10}"/>
              </a:ext>
            </a:extLst>
          </p:cNvPr>
          <p:cNvSpPr/>
          <p:nvPr/>
        </p:nvSpPr>
        <p:spPr>
          <a:xfrm>
            <a:off x="4605962" y="4417770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(ppb)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942" y="1932855"/>
            <a:ext cx="7029317" cy="20098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5A014B-8E20-4BD4-B499-1E0C1C72D3F7}"/>
              </a:ext>
            </a:extLst>
          </p:cNvPr>
          <p:cNvSpPr/>
          <p:nvPr/>
        </p:nvSpPr>
        <p:spPr>
          <a:xfrm>
            <a:off x="2438400" y="1441128"/>
            <a:ext cx="5981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Fluorescent tubes                                      CFL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4757" y="5659879"/>
            <a:ext cx="257924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/>
              <a:t>Won, Y., Waring, M. S., &amp; Rim, D. (2019</a:t>
            </a:r>
            <a:r>
              <a:rPr lang="en-US" sz="1050" dirty="0" smtClean="0"/>
              <a:t>). </a:t>
            </a:r>
            <a:r>
              <a:rPr lang="en-US" sz="1050" dirty="0"/>
              <a:t>Understanding the spatial heterogeneity of indoor OH and HO2 due to photolysis of HONO using Computational Fluid Dynamics (CFD) </a:t>
            </a:r>
            <a:r>
              <a:rPr lang="en-US" sz="1050" dirty="0" smtClean="0"/>
              <a:t>simulation </a:t>
            </a:r>
            <a:r>
              <a:rPr lang="en-US" sz="1050" i="1" dirty="0" smtClean="0"/>
              <a:t>Environ. Sci. Tech.</a:t>
            </a:r>
            <a:r>
              <a:rPr lang="en-US" sz="1050" dirty="0" smtClean="0"/>
              <a:t> in press</a:t>
            </a:r>
            <a:endParaRPr lang="en-US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19" y="4791243"/>
            <a:ext cx="3607650" cy="2018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591764"/>
      </p:ext>
    </p:extLst>
  </p:cSld>
  <p:clrMapOvr>
    <a:masterClrMapping/>
  </p:clrMapOvr>
  <p:transition advTm="4977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24F080-5171-4B85-8A07-DEBF9CDB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62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Back up: measurements vs. model (candle)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6CF52338-F74B-43ED-93E0-B9D9E5B3BC5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E5D360B-6EB2-489E-A417-F9BD7D43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420161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69119F-0C45-4AD7-8A2F-7D8C6418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06" y="1066800"/>
            <a:ext cx="4271058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C9A57-47E5-4487-B147-623A0655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913" y="4114800"/>
            <a:ext cx="4382174" cy="27432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3007601-10DF-428B-B506-66A21B225C3B}"/>
              </a:ext>
            </a:extLst>
          </p:cNvPr>
          <p:cNvSpPr/>
          <p:nvPr/>
        </p:nvSpPr>
        <p:spPr bwMode="auto">
          <a:xfrm>
            <a:off x="4343400" y="2305598"/>
            <a:ext cx="350906" cy="395285"/>
          </a:xfrm>
          <a:prstGeom prst="rightArrow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2C2CA60-85FF-4361-9B90-F29A3A5200BF}"/>
              </a:ext>
            </a:extLst>
          </p:cNvPr>
          <p:cNvSpPr/>
          <p:nvPr/>
        </p:nvSpPr>
        <p:spPr bwMode="auto">
          <a:xfrm rot="18471410" flipH="1">
            <a:off x="6783067" y="3810455"/>
            <a:ext cx="533372" cy="457200"/>
          </a:xfrm>
          <a:prstGeom prst="rightArrow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8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6121"/>
            <a:ext cx="3761234" cy="2721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06" y="1126121"/>
            <a:ext cx="3858245" cy="2792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74" y="3913599"/>
            <a:ext cx="4215125" cy="2959369"/>
          </a:xfrm>
          <a:prstGeom prst="rect">
            <a:avLst/>
          </a:prstGeom>
        </p:spPr>
      </p:pic>
      <p:sp>
        <p:nvSpPr>
          <p:cNvPr id="8" name="Title 15">
            <a:extLst>
              <a:ext uri="{FF2B5EF4-FFF2-40B4-BE49-F238E27FC236}">
                <a16:creationId xmlns:a16="http://schemas.microsoft.com/office/drawing/2014/main" id="{AA8F4854-880E-4D75-85B5-9A32E89D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282575"/>
            <a:ext cx="8764587" cy="708025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up: incense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D80D48FD-E541-4B78-9004-C50BBC0E00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600" y="991598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6148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4876800"/>
            <a:ext cx="749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LN deposition rate – 3 monotonic data (Using corrected deposition)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2455B1-DFAB-4C24-B7C5-3E4BB26E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Back up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7AE58D8B-91C3-4BFA-A15B-855979BBF6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1C842A-A4FA-4EF4-8870-50F04B0C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4" y="914400"/>
            <a:ext cx="7924800" cy="56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97" y="1104080"/>
            <a:ext cx="7574603" cy="54491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2455B1-DFAB-4C24-B7C5-3E4BB26E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Back up: deposition rates 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7AE58D8B-91C3-4BFA-A15B-855979BBF6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683726" y="6360216"/>
            <a:ext cx="2514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Ln (particle diameter)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-5400000">
            <a:off x="-615434" y="2977634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Ln (deposition rate)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UFP characteristics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42710"/>
            <a:ext cx="2133600" cy="476250"/>
          </a:xfrm>
        </p:spPr>
        <p:txBody>
          <a:bodyPr/>
          <a:lstStyle/>
          <a:p>
            <a:pPr>
              <a:defRPr/>
            </a:pPr>
            <a:fld id="{33633978-33B5-4CDF-8DF9-EEB7975F929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cxnSp>
        <p:nvCxnSpPr>
          <p:cNvPr id="8" name="Straight Connector 2"/>
          <p:cNvCxnSpPr>
            <a:cxnSpLocks noChangeShapeType="1"/>
          </p:cNvCxnSpPr>
          <p:nvPr/>
        </p:nvCxnSpPr>
        <p:spPr bwMode="auto">
          <a:xfrm flipV="1">
            <a:off x="228600" y="790575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8991600" cy="2362200"/>
          </a:xfrm>
        </p:spPr>
        <p:txBody>
          <a:bodyPr/>
          <a:lstStyle/>
          <a:p>
            <a:pPr lvl="1" eaLnBrk="1" hangingPunct="1"/>
            <a:r>
              <a:rPr lang="en-US" altLang="ko-KR" sz="24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Health effects</a:t>
            </a:r>
          </a:p>
          <a:p>
            <a:pPr marL="914400" lvl="2" indent="0" eaLnBrk="1" hangingPunct="1">
              <a:buNone/>
            </a:pPr>
            <a:r>
              <a:rPr lang="en-US" altLang="ko-KR" sz="18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- </a:t>
            </a: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Oxidative stress-induced DNA damage </a:t>
            </a:r>
            <a:r>
              <a:rPr lang="en-US" altLang="ko-KR" sz="11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(</a:t>
            </a:r>
            <a:r>
              <a:rPr lang="en-US" altLang="en-US" sz="1100" dirty="0" err="1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Ceretti</a:t>
            </a:r>
            <a:r>
              <a:rPr lang="en-US" altLang="en-US" sz="11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, et al. 2014, </a:t>
            </a:r>
            <a:r>
              <a:rPr lang="en-US" altLang="ko-KR" sz="11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Braun et al., 2007)</a:t>
            </a:r>
          </a:p>
          <a:p>
            <a:pPr marL="914400" lvl="2" indent="0" eaLnBrk="1" hangingPunct="1">
              <a:buNone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- Neurological diseases </a:t>
            </a:r>
            <a:r>
              <a:rPr lang="en-US" altLang="ko-KR" sz="11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(</a:t>
            </a:r>
            <a:r>
              <a:rPr lang="en-US" altLang="en-US" sz="11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Volk et al. 2014, Allen et al. 2014)</a:t>
            </a:r>
            <a:endParaRPr lang="en-US" altLang="ko-KR" sz="11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ko-KR" sz="24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Dynamic characteristics </a:t>
            </a:r>
            <a:endParaRPr lang="en-US" altLang="ko-KR" sz="24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-  Size-dependent behaviors: deposition, penetration, </a:t>
            </a:r>
            <a:r>
              <a:rPr lang="en-US" altLang="ko-KR" sz="180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emission </a:t>
            </a:r>
            <a:r>
              <a:rPr lang="en-US" altLang="ko-KR" sz="110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(Rim</a:t>
            </a:r>
            <a:r>
              <a:rPr lang="en-US" altLang="en-US" sz="110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 </a:t>
            </a:r>
            <a:r>
              <a:rPr lang="en-US" altLang="en-US" sz="11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et al. </a:t>
            </a:r>
            <a:r>
              <a:rPr lang="en-US" altLang="en-US" sz="11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2016)</a:t>
            </a:r>
            <a:endParaRPr lang="en-US" altLang="ko-KR" sz="18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altLang="ko-KR" sz="18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-  </a:t>
            </a:r>
            <a:r>
              <a:rPr lang="en-US" altLang="ko-KR" sz="18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Concentration metrics: mass vs. surface area vs. number</a:t>
            </a:r>
          </a:p>
          <a:p>
            <a:pPr marL="914400" lvl="2" indent="0">
              <a:buNone/>
            </a:pPr>
            <a:endParaRPr lang="en-US" altLang="ko-KR" sz="18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7DD3A-6A79-47AF-8289-AB5AC7B7A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4196047"/>
            <a:ext cx="3244735" cy="2157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229EB-E683-4385-848F-9787A6C26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28950"/>
            <a:ext cx="3733800" cy="21002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B73DC9-46F6-4DAC-8EFE-5DBDFE84D6D2}"/>
              </a:ext>
            </a:extLst>
          </p:cNvPr>
          <p:cNvSpPr/>
          <p:nvPr/>
        </p:nvSpPr>
        <p:spPr>
          <a:xfrm>
            <a:off x="3733800" y="6356694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/>
            <a:r>
              <a:rPr lang="en-US" altLang="ko-KR" sz="70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https://propertylistings.ft.com/propertynews/california/5863-five-reasons-to-live-in-berkeley-california.html</a:t>
            </a:r>
            <a:endParaRPr lang="en-US" altLang="ko-KR" sz="7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743359-18F1-4B2C-8653-0C1F6D0AEA72}"/>
              </a:ext>
            </a:extLst>
          </p:cNvPr>
          <p:cNvSpPr/>
          <p:nvPr/>
        </p:nvSpPr>
        <p:spPr>
          <a:xfrm>
            <a:off x="1154082" y="6367046"/>
            <a:ext cx="3070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http://cweawaternews.org/sf-bay-water-board-unveils-nutrient-requirements/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56F723-206D-452E-813A-C457940EA6F8}"/>
              </a:ext>
            </a:extLst>
          </p:cNvPr>
          <p:cNvSpPr/>
          <p:nvPr/>
        </p:nvSpPr>
        <p:spPr>
          <a:xfrm>
            <a:off x="1066799" y="3745468"/>
            <a:ext cx="6225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Measurements are valuable, but very limited….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0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charset="0"/>
                <a:cs typeface="Arial" charset="0"/>
              </a:rPr>
              <a:t>Episodic indoor events</a:t>
            </a:r>
            <a:endParaRPr lang="en-US" altLang="en-US" sz="3600" dirty="0">
              <a:latin typeface="Arial" charset="0"/>
              <a:cs typeface="Arial" charset="0"/>
            </a:endParaRPr>
          </a:p>
        </p:txBody>
      </p:sp>
      <p:sp>
        <p:nvSpPr>
          <p:cNvPr id="1843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4207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19417D-994C-49E5-AF7C-2190D4F71AF4}" type="slidenum">
              <a:rPr lang="en-US" altLang="en-US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latin typeface="Arial" charset="0"/>
            </a:endParaRPr>
          </a:p>
        </p:txBody>
      </p:sp>
      <p:cxnSp>
        <p:nvCxnSpPr>
          <p:cNvPr id="8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0" y="1143000"/>
            <a:ext cx="869448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6600" y="6412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900" dirty="0"/>
          </a:p>
          <a:p>
            <a:r>
              <a:rPr lang="en-US" sz="900" dirty="0"/>
              <a:t>koreajoongangdaily.joins.com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B8026D-5FF0-404C-93AD-D1B802034C0D}"/>
              </a:ext>
            </a:extLst>
          </p:cNvPr>
          <p:cNvSpPr/>
          <p:nvPr/>
        </p:nvSpPr>
        <p:spPr>
          <a:xfrm>
            <a:off x="152400" y="1676400"/>
            <a:ext cx="4572000" cy="1492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correlation with toxicity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(Cauda et al., 2012)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cardiovascular health risk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(Meier et al.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reactivity and inflammatory response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(Schmid and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Stoeger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2016)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85792-745B-49BD-AF22-DFBAD7E92B50}"/>
              </a:ext>
            </a:extLst>
          </p:cNvPr>
          <p:cNvSpPr/>
          <p:nvPr/>
        </p:nvSpPr>
        <p:spPr bwMode="auto">
          <a:xfrm>
            <a:off x="4876800" y="1143000"/>
            <a:ext cx="4038600" cy="56324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BBC73-FAB7-4E9D-94A8-E8FA420BD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8" y="973185"/>
            <a:ext cx="5042416" cy="344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1A8A7-D1C6-492E-BAB3-3828404B8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024" y="928684"/>
            <a:ext cx="3553250" cy="34751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554537-7AD2-4E6A-A7FC-6D28B78018F3}"/>
              </a:ext>
            </a:extLst>
          </p:cNvPr>
          <p:cNvSpPr/>
          <p:nvPr/>
        </p:nvSpPr>
        <p:spPr>
          <a:xfrm>
            <a:off x="4876800" y="4950744"/>
            <a:ext cx="4572000" cy="17030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UFP emission due to combustion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Majority of particles &lt; 10 nm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Indoor personal exposure to UFP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Coagulation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6589" y="4462123"/>
            <a:ext cx="33161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222222"/>
                </a:solidFill>
                <a:latin typeface="Arial" panose="020B0604020202020204" pitchFamily="34" charset="0"/>
              </a:rPr>
              <a:t>Wallace et al.. 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(2008</a:t>
            </a:r>
            <a:r>
              <a:rPr lang="en-US" sz="1050" dirty="0" smtClean="0">
                <a:solidFill>
                  <a:srgbClr val="222222"/>
                </a:solidFill>
                <a:latin typeface="Arial" panose="020B0604020202020204" pitchFamily="34" charset="0"/>
              </a:rPr>
              <a:t>)..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Environmental Science &amp; Technology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42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(23), 8641-8647.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500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80988" y="152400"/>
            <a:ext cx="8405812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Objectives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Rectangle 89"/>
          <p:cNvSpPr>
            <a:spLocks noChangeArrowheads="1"/>
          </p:cNvSpPr>
          <p:nvPr/>
        </p:nvSpPr>
        <p:spPr bwMode="auto">
          <a:xfrm>
            <a:off x="0" y="6153150"/>
            <a:ext cx="847725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204" name="Rectangle 12"/>
          <p:cNvSpPr>
            <a:spLocks noChangeArrowheads="1"/>
          </p:cNvSpPr>
          <p:nvPr/>
        </p:nvSpPr>
        <p:spPr bwMode="auto">
          <a:xfrm>
            <a:off x="-95250" y="990600"/>
            <a:ext cx="8858250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marL="914400" lvl="1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Establish framework for an </a:t>
            </a:r>
            <a:r>
              <a:rPr lang="en-US" altLang="en-US" sz="24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indoor aerosol </a:t>
            </a: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dynamic model that </a:t>
            </a:r>
            <a:r>
              <a:rPr lang="en-US" altLang="en-US" sz="24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estimates size-resolved behavior due to </a:t>
            </a: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 smtClean="0">
                <a:solidFill>
                  <a:srgbClr val="0000FF"/>
                </a:solidFill>
                <a:latin typeface="Arial" charset="0"/>
                <a:ea typeface="굴림" pitchFamily="34" charset="-127"/>
              </a:rPr>
              <a:t>Particle deposition</a:t>
            </a: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rgbClr val="0000FF"/>
                </a:solidFill>
                <a:latin typeface="Arial" charset="0"/>
                <a:ea typeface="굴림" pitchFamily="34" charset="-127"/>
              </a:rPr>
              <a:t>Coagulation </a:t>
            </a: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 smtClean="0">
                <a:solidFill>
                  <a:srgbClr val="0000FF"/>
                </a:solidFill>
                <a:latin typeface="Arial" charset="0"/>
                <a:ea typeface="굴림" pitchFamily="34" charset="-127"/>
              </a:rPr>
              <a:t>Ventilation</a:t>
            </a:r>
            <a:endParaRPr lang="en-US" altLang="en-US" sz="2000" dirty="0">
              <a:solidFill>
                <a:srgbClr val="0000FF"/>
              </a:solidFill>
              <a:latin typeface="Arial" charset="0"/>
              <a:ea typeface="굴림" pitchFamily="34" charset="-127"/>
            </a:endParaRP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Nucleation</a:t>
            </a: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Condensation/evaporation</a:t>
            </a:r>
          </a:p>
          <a:p>
            <a:pPr marL="1600200" lvl="2" indent="-457200" eaLnBrk="1" hangingPunct="1">
              <a:spcBef>
                <a:spcPts val="600"/>
              </a:spcBef>
              <a:buFont typeface="+mj-lt"/>
              <a:buAutoNum type="arabicPeriod"/>
            </a:pPr>
            <a:endParaRPr lang="en-US" altLang="en-US" sz="2000" dirty="0">
              <a:solidFill>
                <a:srgbClr val="333333"/>
              </a:solidFill>
              <a:latin typeface="Arial" charset="0"/>
              <a:ea typeface="굴림" pitchFamily="34" charset="-127"/>
            </a:endParaRPr>
          </a:p>
          <a:p>
            <a:pPr marL="914400" lvl="1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Consider indoor </a:t>
            </a:r>
            <a:r>
              <a:rPr lang="en-US" altLang="en-US" sz="24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activities and </a:t>
            </a: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building operating conditions</a:t>
            </a: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65655D4-277C-41C0-92BD-3A6A47D8F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943352"/>
            <a:ext cx="5055658" cy="1860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17" y="5267941"/>
            <a:ext cx="2604292" cy="1282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205274"/>
      </p:ext>
    </p:extLst>
  </p:cSld>
  <p:clrMapOvr>
    <a:masterClrMapping/>
  </p:clrMapOvr>
  <p:transition advTm="16905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80988" y="152400"/>
            <a:ext cx="8405812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Methods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AutoShape 4" descr="data:image/jpeg;base64,/9j/4AAQSkZJRgABAQAAAQABAAD/2wCEAAkGBxATEhAPEBAQFRAQDw0QEA8PDw8PDw8PFBEWFhQRFBQYHCggGBolGxQUITEhJSkrLi4uFx8zODMsNygtLisBCgoKDg0OGhAQGiwkHCQsLCwsLCwsLCwsLCwsLCwsLCwsLCwsLCwsLCwsLCwsLCwsLCwsLCwsLCwsLCwsLCwsLP/AABEIAMABBwMBEQACEQEDEQH/xAAcAAEAAgIDAQAAAAAAAAAAAAAAAwUBAgQHCAb/xAA8EAACAQMBBAcGAggHAAAAAAAAAQIDBBEFBhIhMTJBUWFxgZEHEyJCUrGhwQgkJTNicsLwFBV0hKKz8f/EABoBAQADAQEBAAAAAAAAAAAAAAABAgMEBQb/xAAsEQEAAgIBBAAFAwUBAQAAAAAAAQIDETEEEiFBBRMUMlEiYXFCgZHB8LFS/9oADAMBAAIRAxEAPwDo0AAAAAAAAAAAAAAAAAAAAAAAAAAAAAAAAAAAAAAAAAAAAAAAAAAAAAAAAAAAAAAAAAAAAAAAAAAAAAAAAAANoQb5J+hEzEJisyzUpuPNCJieE2rMctCVQAAAAAAAAAAAAAAAAAAAAAAAAAAAAAAAAZSCYhzbGx32kY5MvbDamLbsjZfZOEkm0eNm6i1pejTDWIWGvbFU3HKXJMpj6i9Z8Sm2KsutNY0b3beD1sHU9/Lhy4IhSyjg69uWY0wSgAAAAADk2NlUqy3KcXJ9iRS+StI3K9Mc34bX+nVaL3asHF96Ix5a3+1N8VqcuIaMwAAAAAAAAAAAAAAAAAAAAGUEwtNKrYaOXPXcOrHLs3ZnXIwSTZ4+Sk7d9bRMLnVdfg4PD6jOtfK0zDq/aG63mz0+mo48tny9RnpQ4rS0JUAAAABlIJiNvR3sa2IhRto3VaCdWst5ZXRi+R5/ZPUXmZ+2HVa/yq9tefa69o+w1K8tpunBKtCLlBpYy0uRF8E4J76cezHl7/03eXbq3lCUoSWJRk4td6O6lotG4YXp2zpAXZgAAAAAAAAAAAAAAAAAAAAJKdTBWY2vW2lpaao4nNk6eLOiuVyqmtNrGTKOl0vOVU3d05HVSnawvdxGbMGAAAAAAv8AYjR3dXttb44TqR3v5FxZh1F+2k65dGGsb3L2BbUVCMYRWIxiopdiSL4qdlYqxtbumZlIy8xuNSq80+3DZxW9776EcU7lOaxyU/mRyYP0TOOfXH8Ou/66xZ1m0djlmGAgAAAAAAAAAAAAAAAAAAAAAAzkJ3LAQAAAAABlBMO3P0eNMU72vXa/cUEl3SqSx9os57x3XrH9/wDDo+3HP+HoY6HMAdce3XSFV091kvitqkJ5/gk92X3RzZY7clb/ANnRhncTV5nqI3hneEZZmAAAAAAAAAAAAAAAAAAAAAAAAAAAAAANoEStV6C/RztcW97V65V6VPPdCnvf1mVY/XM/s1y/bEO3zZgAVG11kq1leUfrtqyX8242vxSMc8bpP7ef8NMM6vDx5cx4lqz4aZIcY0c4AAAAAAAAAAAAAAAAAAAAAAAAAAAAAA3p8yJXo9K+wCljTakvrvKr9KdNfkZ4+ZXzenZZqxANakMpxfJpr1RW0brMJidTt4x1eluznH6ZSj6PBlhndYdWaPMq1m7llgIAAAAAAAAAAAAAAAAAAAAAAAAAAAAAJKXMiV6PTnsJX7Lj33Nz90vyKY/f8/6hbNzH8OwzRkAAPHe10cXV1HsublelWSOfD9sOvNyoWdDklgAAAAAAAAAAAAAAAAAAAAAAAAAAAAABvT5kStXl6b9g0s6VHuubn7p/mVpzP/eoXy8x/DsUuyAAHjvbGX65ef6u7/7pGOH7YdWafKgNnKAAAAAAAAAAAAAAAAAAAAAAAAAAAAAAMxCYemfYA/2X/uq/2iUj7p/t/wCL5PTsdyK3yxVSIFMpXPEmmxvvxtDxltPPN1dPtubh+tSRTHH6K/xDfNPmVSaMAAAAAAAAAAAAAAAAAAAAAAAAAAAAAAAA9K+wOqlpb7riq/wRzZsvZe39muu6IfZXmqJPmeVfLMy6qYPHlDQ1ZN8ykZJhe2CJXNG4Ti32Js9DD1G6TEuO+OYtp411+Wbm4fbXqv8A5s76R+mP4UyTu0q8soAAAAAAAAAAAAAAAAAAAAAAAAADenSlLoxb8E2RNojmVorM8Q5dLSLiXKlLz4GU9Rjj20jBkn05tDZa6l8qXizKetxQ0jpMkufS2IrvnKK8jOevr6heOit7ly6ewU+ur6JFfr/2W+i/d2z7PLN2llKip5zUlLPic3VZfmW20x4Yp4S3cZybe+/wMG2nHpb6fTGzT6bTL2Xu5py+SX2FZ1LO9N6eftU2OrupUmpJ705vl2s9SetpWIjTm+ktPnatqbJXS+VPzEdfiVno8jh1tCuY86UvLDNY6rFP9Sk9Pkj04dS1qR6UJLxizWMlbcSymlo5hCXVAAAAAAAAAAAAAAAAAABZWOiXFXo02l9UvhRz5OqxY+Zb06fJfiF/Z7F8ve1PKPA4r/EZ/ph1U6KP6pXVts1bQ+RN9suJy36rLbmXTXp8deIWNO3pR6MI+hhN5nmWsViEu+lySK7Tpn3xOzR79k7NMqvImJ8mlxY6hKNNrPWdF44Za8oK2pyw228RTbwm8Lt4GcV3K8VmUdpqUZpShNSi+OYtMm1ZrOphWNTwt7S/ajLwZER5RMKKpU4vxKZp8tKx4I1jDuW0zKSY2jSKdvTfOK9ETFkacG50G3nzpx9Ea06jJXiVLYqW5hT3exVF8YOUX3PK/E6afEMsc+WFujpPHhS3mx1aPGEoyXY/hZ10+I0n7o057dFaPtlRXdhVp/vKco97XD1O2mal/tlzXxXpzDjGjMAAAAAAAAAAAFno2iVbh/CsQTw6kuXgu1nNn6mmLnn8N8OC2Tjh95puzdvRSe7vTS4zlxee5dR42bq8mTmfH4h6eLp6U4jys20uCRy7b6aSY2nTVpk7NCixtOmdwjZpsqZOxt7sTY0KmRFvJpy6S4HbE7pDKY8pbTWKNvJ0q86cKVynH3lVPcUofEk3h81n8Ck4rXjdeYTGWuO0Wsq1Utalzm0rSquFObuaq3vd1KtSfwpZSzwi28d3F8TWfmVx6vGvx+fBOTHktM0/7/X+FonhMivjyrLhTRw5b7lrENGZ7SEbGck7RpspkxY02jVZPcjTf3i6ye5GkdW3hJYaTXeWifwiYUGpbIUamXBbk+2K+F+KO3F12SnPmHNk6WluPEvitY0WtbvFSPwvlNdF93cz1sHU0zR+nn8PPy4LY+eFadDEAAAAAAAA5Om2vvatOlnG/NRz3dZnmyfLpNvwvjp32irtShbwpxjCKSjFYSXUfNWvNp7p5e5WsRGoS5ZlMrsYI2llQI2luoFhuqRIkjRCEkbcG0sbQSjbdWiKpSwt0dGO/jSlofD+05P9VpRWd6VWb4diil92el0Exu1pcfV1m3bWHJ9m9io07hvm6sI+kM/1FetyRNq/wv0+PsiX1tSguRw5L6rp0RHtx52jOSYabQytyswbRukVS1cCdjG6NjGCdoYaJiQXDkTFkaSU6zRbaNN7y0jWpyjKKeV0Wsps0peaz3RyztWJjUuqdoNIdvPhn3cs7rfNfws+g6XqIzV88w8nPh+XP7Ko6mAAAAAAACazuHTnCpHnCUZLyZTJSL1ms+1qW7bRLte0uYVYwqQacZRT8H2M+Yy0tjt22e9S0WjcJ90wlduoEJbxpkwJY0y8ITQpEoTxgSJFgiRnJSZDBXaWMCLTAqNoLLf3HjjFSxnvNqZpqjW3J0a0VODwulLefjhL8iJyzM7NOa0Z2tsayRXaWWyZsjSOVNPiI8iKVEaTtDKkVEbphLRwGxq4lolBgCWlLBaJVl89t9Si7dzeN5Shj+/A9H4fMxmiIcnVxHy3Wp77yQAAAAAAAC00TWqlvLMXmD6UHyZzdR0tc0eefy3w57Y5/Z2DpOu0K6WJKMuuL4cTwM/SZMU+Y8PWx563jwuIxOVsliiYE0EXhCWCRZDfGOIkhrFFFm6KShsBG6mBwMVoqS49hWZSU5qKSJiUSb5GwyBhkSlH18CYEu6XhCOcRIhlEolFJECNomBjBIir3EKacptJL1L0ra06iFbTEcuvNrNf/wARJQh+7i+Hez6Houl+VHdbl5PU5++dRw+dO9yAAAAAAAAADanNxeYtp9qImInxKYtMeYX2l7V16XBveRw5vh+O/mPEuvH1lq8vqtO21pSwprD9Dzcvw7JXjy7adVSz6G11ehPlNeZyTitXmG8WiVjTqRfJp+DRCXIgSNlT7H6kTBthw7sfYpMJRzi//Co4VZtESNKdw0mVlKGVxLJOvAnpVCByIMISbr/vmTqRsodi82WipsfAtEaQ0kJEMiiUFRpc2l5kaS4VzqVKHOSNKYb24hWbxD53VNsIRyqfF93E9HD8NtbzZy5OrrXh8fqWsVaze9J47Mnr4empijxDz8me11cdDAAAAAAAAAAAAAABLSuZx6MmvBlbUrbmF65LV4lZ2u0dxD5s/gc1+ixW9N69XeOVzZ7c1Y9JP1yc1/hsepb162PcLu02+g+k15rBzX6DJHDevU0n2urXbKi+ePU556bJXmGkZKz7WNPX7eeOKXmjKcc+4Xizkxu7eXzlZxp22pq265LBX5cHdKN0bfL+JPs4kfLiDubxVBdaJ+XB3S2V7Qi+kuXJ4wT26NoZ6tQj8yHbKNuJW2hoLrJ+XafR3Qr6+1VFdnqaR02SfSs5Kx7Vd1trTXJry4m1fh+SVLdRSPamu9t5Po5+x00+Gf8A1LC3WV9KW62mrz5PHnk7KdBjq57dXaeFXWu6kulJvzOquOteIYWy2tzKAuzAAAAAAAAAAAAAAAAAAAAAZTCYmYSQuZrlOS82VmlZ5haMlo9uVS1evHlUfmZW6bFPpeOovHtL/n9x9ZT6PF+FvqsjZbRXH1kfRYvwn6q49obj6yfo8X4Pqropa3cP52WjpcUekfU5EU9TrPnUkXjBjj0rOe8+0Ermb5zl6svFKx6UnJafaNyfW2W0ruWAg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2217738"/>
            <a:ext cx="6334125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DE0144A-5CAD-4DDD-9AA1-9135F8E26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435740"/>
              </p:ext>
            </p:extLst>
          </p:nvPr>
        </p:nvGraphicFramePr>
        <p:xfrm>
          <a:off x="186055" y="1826678"/>
          <a:ext cx="8842375" cy="346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576">
                  <a:extLst>
                    <a:ext uri="{9D8B030D-6E8A-4147-A177-3AD203B41FA5}">
                      <a16:colId xmlns:a16="http://schemas.microsoft.com/office/drawing/2014/main" val="2910948560"/>
                    </a:ext>
                  </a:extLst>
                </a:gridCol>
                <a:gridCol w="1636739">
                  <a:extLst>
                    <a:ext uri="{9D8B030D-6E8A-4147-A177-3AD203B41FA5}">
                      <a16:colId xmlns:a16="http://schemas.microsoft.com/office/drawing/2014/main" val="2699295215"/>
                    </a:ext>
                  </a:extLst>
                </a:gridCol>
                <a:gridCol w="2504979">
                  <a:extLst>
                    <a:ext uri="{9D8B030D-6E8A-4147-A177-3AD203B41FA5}">
                      <a16:colId xmlns:a16="http://schemas.microsoft.com/office/drawing/2014/main" val="1455838013"/>
                    </a:ext>
                  </a:extLst>
                </a:gridCol>
                <a:gridCol w="1652656">
                  <a:extLst>
                    <a:ext uri="{9D8B030D-6E8A-4147-A177-3AD203B41FA5}">
                      <a16:colId xmlns:a16="http://schemas.microsoft.com/office/drawing/2014/main" val="1239264401"/>
                    </a:ext>
                  </a:extLst>
                </a:gridCol>
                <a:gridCol w="1749425">
                  <a:extLst>
                    <a:ext uri="{9D8B030D-6E8A-4147-A177-3AD203B41FA5}">
                      <a16:colId xmlns:a16="http://schemas.microsoft.com/office/drawing/2014/main" val="4126245650"/>
                    </a:ext>
                  </a:extLst>
                </a:gridCol>
              </a:tblGrid>
              <a:tr h="7078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Emission Source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Monitoring duration (min)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concentration at the start of decay (cm</a:t>
                      </a:r>
                      <a:r>
                        <a:rPr lang="en-US" sz="1600" b="1" kern="12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article</a:t>
                      </a: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size 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range (nm)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exchange rate (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mean±SD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en-US" sz="1600" b="1" kern="12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12130"/>
                  </a:ext>
                </a:extLst>
              </a:tr>
              <a:tr h="6316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Candle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1,100,000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2.33 - 63.8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 ± 0.01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744784"/>
                  </a:ext>
                </a:extLst>
              </a:tr>
              <a:tr h="493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stove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305,000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2.17 - 63.8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0.14 ± 0.05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272819"/>
                  </a:ext>
                </a:extLst>
              </a:tr>
              <a:tr h="1853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Clothes dryer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72,000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9.83 - 400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0.36 ± 0.16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629695"/>
                  </a:ext>
                </a:extLst>
              </a:tr>
              <a:tr h="2109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Toast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67,000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10.57 - 400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0.34 ± 0.07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46662"/>
                  </a:ext>
                </a:extLst>
              </a:tr>
              <a:tr h="2109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Broiled fish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258,000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10.57 - 400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0.59 ± 0.04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220968"/>
                  </a:ext>
                </a:extLst>
              </a:tr>
              <a:tr h="2109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Incense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21,000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10.57 - 30 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0.50 ± 0.03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7371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BFA1DBE-8B7D-4040-9D48-7E78681D348D}"/>
              </a:ext>
            </a:extLst>
          </p:cNvPr>
          <p:cNvSpPr/>
          <p:nvPr/>
        </p:nvSpPr>
        <p:spPr>
          <a:xfrm>
            <a:off x="-228600" y="1011770"/>
            <a:ext cx="823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Use </a:t>
            </a:r>
            <a:r>
              <a:rPr lang="en-US" altLang="en-US" sz="2400" dirty="0" smtClean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experimental </a:t>
            </a:r>
            <a:r>
              <a:rPr lang="en-US" altLang="en-US" sz="2400" dirty="0">
                <a:solidFill>
                  <a:srgbClr val="333333"/>
                </a:solidFill>
                <a:latin typeface="Arial" charset="0"/>
                <a:ea typeface="굴림" pitchFamily="34" charset="-127"/>
              </a:rPr>
              <a:t>datasets published in the literature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CEEC2-5515-48E1-8969-F364B0B42489}"/>
              </a:ext>
            </a:extLst>
          </p:cNvPr>
          <p:cNvSpPr/>
          <p:nvPr/>
        </p:nvSpPr>
        <p:spPr>
          <a:xfrm>
            <a:off x="78927" y="5640921"/>
            <a:ext cx="8976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Wallace, L., Jeong, S.G. and Rim, D., Dynamic behavior of indoor ultrafine particles (2.3‐64 nm) due to burning candles in a residence. </a:t>
            </a:r>
            <a:r>
              <a:rPr lang="en-US" sz="900" i="1" dirty="0"/>
              <a:t>Indoor Air, </a:t>
            </a:r>
            <a:r>
              <a:rPr lang="en-US" sz="900" b="1" i="1" dirty="0"/>
              <a:t>2019 </a:t>
            </a:r>
            <a:r>
              <a:rPr lang="en-US" sz="900" i="1" dirty="0"/>
              <a:t>In Press. </a:t>
            </a: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Rim, D., Choi, J.I. and Wallace, L.A., Size-resolved source emission rates of indoor ultrafine particles considering coagulation. </a:t>
            </a:r>
            <a:r>
              <a:rPr lang="en-US" sz="900" i="1" dirty="0"/>
              <a:t>Environmental science &amp; technology</a:t>
            </a:r>
            <a:r>
              <a:rPr lang="en-US" sz="900" dirty="0"/>
              <a:t>, </a:t>
            </a:r>
            <a:r>
              <a:rPr lang="en-US" sz="900" b="1" dirty="0"/>
              <a:t>2016</a:t>
            </a:r>
            <a:r>
              <a:rPr lang="en-US" sz="900" dirty="0"/>
              <a:t>, </a:t>
            </a:r>
            <a:r>
              <a:rPr lang="en-US" sz="900" i="1" dirty="0"/>
              <a:t>50</a:t>
            </a:r>
            <a:r>
              <a:rPr lang="en-US" sz="900" dirty="0"/>
              <a:t>(18), pp.10031-10038.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Rim, D.; Green, M.; Wallace, L.; Persily, A.; Choi, J. I. Evolution of Ultrafine Particle Size Distributions Following Indoor Episodic Releases: Relative Importance of Coagulation, Deposition and Ventilation. </a:t>
            </a:r>
            <a:r>
              <a:rPr lang="en-US" sz="900" i="1" dirty="0"/>
              <a:t>Aerosol</a:t>
            </a:r>
            <a:r>
              <a:rPr lang="en-US" sz="900" dirty="0"/>
              <a:t>. </a:t>
            </a:r>
            <a:r>
              <a:rPr lang="en-US" sz="900" i="1" dirty="0"/>
              <a:t>Sci</a:t>
            </a:r>
            <a:r>
              <a:rPr lang="en-US" sz="900" dirty="0"/>
              <a:t>. </a:t>
            </a:r>
            <a:r>
              <a:rPr lang="en-US" sz="900" i="1" dirty="0"/>
              <a:t>Tech</a:t>
            </a:r>
            <a:r>
              <a:rPr lang="en-US" sz="900" dirty="0"/>
              <a:t>. </a:t>
            </a:r>
            <a:r>
              <a:rPr lang="en-US" sz="900" b="1" dirty="0"/>
              <a:t>2011</a:t>
            </a:r>
            <a:r>
              <a:rPr lang="en-US" sz="900" dirty="0"/>
              <a:t>, </a:t>
            </a:r>
            <a:r>
              <a:rPr lang="en-US" sz="900" i="1" dirty="0"/>
              <a:t>46</a:t>
            </a:r>
            <a:r>
              <a:rPr lang="en-US" sz="900" dirty="0"/>
              <a:t> (5), 494-503.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dirty="0"/>
              <a:t>Wallace, L. A. Indoor sources of ultrafine and accumulation mode particles: size distributions size-resolved concentrations and source strengths. </a:t>
            </a:r>
            <a:r>
              <a:rPr lang="en-US" sz="900" i="1" dirty="0"/>
              <a:t>Aerosol</a:t>
            </a:r>
            <a:r>
              <a:rPr lang="en-US" sz="900" dirty="0"/>
              <a:t>. </a:t>
            </a:r>
            <a:r>
              <a:rPr lang="en-US" sz="900" i="1" dirty="0"/>
              <a:t>Sci</a:t>
            </a:r>
            <a:r>
              <a:rPr lang="en-US" sz="900" dirty="0"/>
              <a:t>. </a:t>
            </a:r>
            <a:r>
              <a:rPr lang="en-US" sz="900" i="1" dirty="0"/>
              <a:t>Tech</a:t>
            </a:r>
            <a:r>
              <a:rPr lang="en-US" sz="900" dirty="0"/>
              <a:t>. </a:t>
            </a:r>
            <a:r>
              <a:rPr lang="en-US" sz="900" b="1" dirty="0"/>
              <a:t>2006</a:t>
            </a:r>
            <a:r>
              <a:rPr lang="en-US" sz="900" dirty="0"/>
              <a:t>, </a:t>
            </a:r>
            <a:r>
              <a:rPr lang="en-US" sz="900" i="1" dirty="0"/>
              <a:t>40</a:t>
            </a:r>
            <a:r>
              <a:rPr lang="en-US" sz="900" dirty="0"/>
              <a:t>, 348-360.</a:t>
            </a:r>
          </a:p>
          <a:p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326706"/>
      </p:ext>
    </p:extLst>
  </p:cSld>
  <p:clrMapOvr>
    <a:masterClrMapping/>
  </p:clrMapOvr>
  <p:transition advTm="169057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1" descr="C:\Users\Donghyun\AppData\Local\Microsoft\Windows\Temporary Internet Files\Content.Word\Fig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936" y="3276600"/>
            <a:ext cx="6875864" cy="278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9296400" cy="7080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Measurements </a:t>
            </a:r>
            <a:r>
              <a:rPr lang="en-US" altLang="en-US" sz="36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data </a:t>
            </a:r>
            <a:r>
              <a:rPr lang="en-US" altLang="en-US" sz="36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 </a:t>
            </a:r>
            <a:r>
              <a:rPr lang="en-US" altLang="en-US" sz="36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the literature</a:t>
            </a:r>
            <a:endParaRPr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"/>
          <p:cNvCxnSpPr>
            <a:cxnSpLocks noChangeShapeType="1"/>
          </p:cNvCxnSpPr>
          <p:nvPr/>
        </p:nvCxnSpPr>
        <p:spPr bwMode="auto">
          <a:xfrm flipV="1">
            <a:off x="228600" y="83457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AutoShape 4" descr="data:image/jpeg;base64,/9j/4AAQSkZJRgABAQAAAQABAAD/2wCEAAkGBxATEhAPEBAQFRAQDw0QEA8PDw8PDw8PFBEWFhQRFBQYHCggGBolGxQUITEhJSkrLi4uFx8zODMsNygtLisBCgoKDg0OGhAQGiwkHCQsLCwsLCwsLCwsLCwsLCwsLCwsLCwsLCwsLCwsLCwsLCwsLCwsLCwsLCwsLCwsLCwsLP/AABEIAMABBwMBEQACEQEDEQH/xAAcAAEAAgIDAQAAAAAAAAAAAAAAAwUBAgQHCAb/xAA8EAACAQMBBAcGAggHAAAAAAAAAQIDBBEFBhIhMTJBUWFxgZEHEyJCUrGhwQgkJTNicsLwFBV0hKKz8f/EABoBAQADAQEBAAAAAAAAAAAAAAABAgMEBQb/xAAsEQEAAgIBBAAFAwUBAQAAAAAAAQIDETEEEiFBBRMUMlEiYXFCgZHB8LFS/9oADAMBAAIRAxEAPwDo0AAAAAAAAAAAAAAAAAAAAAAAAAAAAAAAAAAAAAAAAAAAAAAAAAAAAAAAAAAAAAAAAAAAAAAAAAAAAAAAAAANoQb5J+hEzEJisyzUpuPNCJieE2rMctCVQAAAAAAAAAAAAAAAAAAAAAAAAAAAAAAAAZSCYhzbGx32kY5MvbDamLbsjZfZOEkm0eNm6i1pejTDWIWGvbFU3HKXJMpj6i9Z8Sm2KsutNY0b3beD1sHU9/Lhy4IhSyjg69uWY0wSgAAAAADk2NlUqy3KcXJ9iRS+StI3K9Mc34bX+nVaL3asHF96Ix5a3+1N8VqcuIaMwAAAAAAAAAAAAAAAAAAAAGUEwtNKrYaOXPXcOrHLs3ZnXIwSTZ4+Sk7d9bRMLnVdfg4PD6jOtfK0zDq/aG63mz0+mo48tny9RnpQ4rS0JUAAAABlIJiNvR3sa2IhRto3VaCdWst5ZXRi+R5/ZPUXmZ+2HVa/yq9tefa69o+w1K8tpunBKtCLlBpYy0uRF8E4J76cezHl7/03eXbq3lCUoSWJRk4td6O6lotG4YXp2zpAXZgAAAAAAAAAAAAAAAAAAAAJKdTBWY2vW2lpaao4nNk6eLOiuVyqmtNrGTKOl0vOVU3d05HVSnawvdxGbMGAAAAAAv8AYjR3dXttb44TqR3v5FxZh1F+2k65dGGsb3L2BbUVCMYRWIxiopdiSL4qdlYqxtbumZlIy8xuNSq80+3DZxW9776EcU7lOaxyU/mRyYP0TOOfXH8Ou/66xZ1m0djlmGAgAAAAAAAAAAAAAAAAAAAAAAzkJ3LAQAAAAABlBMO3P0eNMU72vXa/cUEl3SqSx9os57x3XrH9/wDDo+3HP+HoY6HMAdce3XSFV091kvitqkJ5/gk92X3RzZY7clb/ANnRhncTV5nqI3hneEZZmAAAAAAAAAAAAAAAAAAAAAAAAAAAAAANoEStV6C/RztcW97V65V6VPPdCnvf1mVY/XM/s1y/bEO3zZgAVG11kq1leUfrtqyX8242vxSMc8bpP7ef8NMM6vDx5cx4lqz4aZIcY0c4AAAAAAAAAAAAAAAAAAAAAAAAAAAAAA3p8yJXo9K+wCljTakvrvKr9KdNfkZ4+ZXzenZZqxANakMpxfJpr1RW0brMJidTt4x1eluznH6ZSj6PBlhndYdWaPMq1m7llgIAAAAAAAAAAAAAAAAAAAAAAAAAAAAAJKXMiV6PTnsJX7Lj33Nz90vyKY/f8/6hbNzH8OwzRkAAPHe10cXV1HsublelWSOfD9sOvNyoWdDklgAAAAAAAAAAAAAAAAAAAAAAAAAAAAABvT5kStXl6b9g0s6VHuubn7p/mVpzP/eoXy8x/DsUuyAAHjvbGX65ef6u7/7pGOH7YdWafKgNnKAAAAAAAAAAAAAAAAAAAAAAAAAAAAAAMxCYemfYA/2X/uq/2iUj7p/t/wCL5PTsdyK3yxVSIFMpXPEmmxvvxtDxltPPN1dPtubh+tSRTHH6K/xDfNPmVSaMAAAAAAAAAAAAAAAAAAAAAAAAAAAAAAAA9K+wOqlpb7riq/wRzZsvZe39muu6IfZXmqJPmeVfLMy6qYPHlDQ1ZN8ykZJhe2CJXNG4Ti32Js9DD1G6TEuO+OYtp411+Wbm4fbXqv8A5s76R+mP4UyTu0q8soAAAAAAAAAAAAAAAAAAAAAAAAADenSlLoxb8E2RNojmVorM8Q5dLSLiXKlLz4GU9Rjj20jBkn05tDZa6l8qXizKetxQ0jpMkufS2IrvnKK8jOevr6heOit7ly6ewU+ur6JFfr/2W+i/d2z7PLN2llKip5zUlLPic3VZfmW20x4Yp4S3cZybe+/wMG2nHpb6fTGzT6bTL2Xu5py+SX2FZ1LO9N6eftU2OrupUmpJ705vl2s9SetpWIjTm+ktPnatqbJXS+VPzEdfiVno8jh1tCuY86UvLDNY6rFP9Sk9Pkj04dS1qR6UJLxizWMlbcSymlo5hCXVAAAAAAAAAAAAAAAAAABZWOiXFXo02l9UvhRz5OqxY+Zb06fJfiF/Z7F8ve1PKPA4r/EZ/ph1U6KP6pXVts1bQ+RN9suJy36rLbmXTXp8deIWNO3pR6MI+hhN5nmWsViEu+lySK7Tpn3xOzR79k7NMqvImJ8mlxY6hKNNrPWdF44Za8oK2pyw228RTbwm8Lt4GcV3K8VmUdpqUZpShNSi+OYtMm1ZrOphWNTwt7S/ajLwZER5RMKKpU4vxKZp8tKx4I1jDuW0zKSY2jSKdvTfOK9ETFkacG50G3nzpx9Ea06jJXiVLYqW5hT3exVF8YOUX3PK/E6afEMsc+WFujpPHhS3mx1aPGEoyXY/hZ10+I0n7o057dFaPtlRXdhVp/vKco97XD1O2mal/tlzXxXpzDjGjMAAAAAAAAAAAFno2iVbh/CsQTw6kuXgu1nNn6mmLnn8N8OC2Tjh95puzdvRSe7vTS4zlxee5dR42bq8mTmfH4h6eLp6U4jys20uCRy7b6aSY2nTVpk7NCixtOmdwjZpsqZOxt7sTY0KmRFvJpy6S4HbE7pDKY8pbTWKNvJ0q86cKVynH3lVPcUofEk3h81n8Ck4rXjdeYTGWuO0Wsq1Utalzm0rSquFObuaq3vd1KtSfwpZSzwi28d3F8TWfmVx6vGvx+fBOTHktM0/7/X+FonhMivjyrLhTRw5b7lrENGZ7SEbGck7RpspkxY02jVZPcjTf3i6ye5GkdW3hJYaTXeWifwiYUGpbIUamXBbk+2K+F+KO3F12SnPmHNk6WluPEvitY0WtbvFSPwvlNdF93cz1sHU0zR+nn8PPy4LY+eFadDEAAAAAAAA5Om2vvatOlnG/NRz3dZnmyfLpNvwvjp32irtShbwpxjCKSjFYSXUfNWvNp7p5e5WsRGoS5ZlMrsYI2llQI2luoFhuqRIkjRCEkbcG0sbQSjbdWiKpSwt0dGO/jSlofD+05P9VpRWd6VWb4diil92el0Exu1pcfV1m3bWHJ9m9io07hvm6sI+kM/1FetyRNq/wv0+PsiX1tSguRw5L6rp0RHtx52jOSYabQytyswbRukVS1cCdjG6NjGCdoYaJiQXDkTFkaSU6zRbaNN7y0jWpyjKKeV0Wsps0peaz3RyztWJjUuqdoNIdvPhn3cs7rfNfws+g6XqIzV88w8nPh+XP7Ko6mAAAAAAACazuHTnCpHnCUZLyZTJSL1ms+1qW7bRLte0uYVYwqQacZRT8H2M+Yy0tjt22e9S0WjcJ90wlduoEJbxpkwJY0y8ITQpEoTxgSJFgiRnJSZDBXaWMCLTAqNoLLf3HjjFSxnvNqZpqjW3J0a0VODwulLefjhL8iJyzM7NOa0Z2tsayRXaWWyZsjSOVNPiI8iKVEaTtDKkVEbphLRwGxq4lolBgCWlLBaJVl89t9Si7dzeN5Shj+/A9H4fMxmiIcnVxHy3Wp77yQAAAAAAAC00TWqlvLMXmD6UHyZzdR0tc0eefy3w57Y5/Z2DpOu0K6WJKMuuL4cTwM/SZMU+Y8PWx563jwuIxOVsliiYE0EXhCWCRZDfGOIkhrFFFm6KShsBG6mBwMVoqS49hWZSU5qKSJiUSb5GwyBhkSlH18CYEu6XhCOcRIhlEolFJECNomBjBIir3EKacptJL1L0ra06iFbTEcuvNrNf/wARJQh+7i+Hez6Houl+VHdbl5PU5++dRw+dO9yAAAAAAAAADanNxeYtp9qImInxKYtMeYX2l7V16XBveRw5vh+O/mPEuvH1lq8vqtO21pSwprD9Dzcvw7JXjy7adVSz6G11ehPlNeZyTitXmG8WiVjTqRfJp+DRCXIgSNlT7H6kTBthw7sfYpMJRzi//Co4VZtESNKdw0mVlKGVxLJOvAnpVCByIMISbr/vmTqRsodi82WipsfAtEaQ0kJEMiiUFRpc2l5kaS4VzqVKHOSNKYb24hWbxD53VNsIRyqfF93E9HD8NtbzZy5OrrXh8fqWsVaze9J47Mnr4empijxDz8me11cdDAAAAAAAAAAAAAABLSuZx6MmvBlbUrbmF65LV4lZ2u0dxD5s/gc1+ixW9N69XeOVzZ7c1Y9JP1yc1/hsepb162PcLu02+g+k15rBzX6DJHDevU0n2urXbKi+ePU556bJXmGkZKz7WNPX7eeOKXmjKcc+4Xizkxu7eXzlZxp22pq265LBX5cHdKN0bfL+JPs4kfLiDubxVBdaJ+XB3S2V7Qi+kuXJ4wT26NoZ6tQj8yHbKNuJW2hoLrJ+XafR3Qr6+1VFdnqaR02SfSs5Kx7Vd1trTXJry4m1fh+SVLdRSPamu9t5Po5+x00+Gf8A1LC3WV9KW62mrz5PHnk7KdBjq57dXaeFXWu6kulJvzOquOteIYWy2tzKAuzAAAAAAAAAAAAAAAAAAAAAZTCYmYSQuZrlOS82VmlZ5haMlo9uVS1evHlUfmZW6bFPpeOovHtL/n9x9ZT6PF+FvqsjZbRXH1kfRYvwn6q49obj6yfo8X4Pqropa3cP52WjpcUekfU5EU9TrPnUkXjBjj0rOe8+0Ermb5zl6svFKx6UnJafaNyfW2W0ruWAg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2217738"/>
            <a:ext cx="6334125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875424" y="914400"/>
            <a:ext cx="18473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FF8AD65-DA9F-4B10-BA0D-F246F11C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657600"/>
            <a:ext cx="2200355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(Gas </a:t>
            </a:r>
            <a:r>
              <a:rPr lang="en-US" altLang="zh-CN" sz="14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Chromatography with Electron Capture Detector) to estimate the air change rates  continuously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A18406-AD16-4E71-BDB1-28E7D2C702EB}"/>
              </a:ext>
            </a:extLst>
          </p:cNvPr>
          <p:cNvSpPr/>
          <p:nvPr/>
        </p:nvSpPr>
        <p:spPr>
          <a:xfrm>
            <a:off x="228600" y="5899368"/>
            <a:ext cx="8976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Wallace, L., Jeong, S.G. and Rim, D., Dynamic behavior of indoor ultrafine particles (2.3‐64 nm) due to burning candles in a residence. </a:t>
            </a:r>
            <a:r>
              <a:rPr lang="en-US" sz="900" i="1" dirty="0"/>
              <a:t>Indoor Air, </a:t>
            </a:r>
            <a:r>
              <a:rPr lang="en-US" sz="900" b="1" i="1" dirty="0"/>
              <a:t>2019 </a:t>
            </a:r>
            <a:r>
              <a:rPr lang="en-US" sz="900" i="1" dirty="0"/>
              <a:t>In Press. </a:t>
            </a: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Rim, D., Choi, J.I. and Wallace, L.A., Size-resolved source emission rates of indoor ultrafine particles considering coagulation. </a:t>
            </a:r>
            <a:r>
              <a:rPr lang="en-US" sz="900" i="1" dirty="0"/>
              <a:t>Environmental science &amp; technology</a:t>
            </a:r>
            <a:r>
              <a:rPr lang="en-US" sz="900" dirty="0"/>
              <a:t>, </a:t>
            </a:r>
            <a:r>
              <a:rPr lang="en-US" sz="900" b="1" dirty="0"/>
              <a:t>2016</a:t>
            </a:r>
            <a:r>
              <a:rPr lang="en-US" sz="900" dirty="0"/>
              <a:t>, </a:t>
            </a:r>
            <a:r>
              <a:rPr lang="en-US" sz="900" i="1" dirty="0"/>
              <a:t>50</a:t>
            </a:r>
            <a:r>
              <a:rPr lang="en-US" sz="900" dirty="0"/>
              <a:t>(18), pp.10031-10038.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Rim, D.; Green, M.; Wallace, L.; Persily, A.; Choi, J. I. Evolution of Ultrafine Particle Size Distributions Following Indoor Episodic Releases: Relative Importance of Coagulation, Deposition and Ventilation. </a:t>
            </a:r>
            <a:r>
              <a:rPr lang="en-US" sz="900" i="1" dirty="0"/>
              <a:t>Aerosol</a:t>
            </a:r>
            <a:r>
              <a:rPr lang="en-US" sz="900" dirty="0"/>
              <a:t>. </a:t>
            </a:r>
            <a:r>
              <a:rPr lang="en-US" sz="900" i="1" dirty="0"/>
              <a:t>Sci</a:t>
            </a:r>
            <a:r>
              <a:rPr lang="en-US" sz="900" dirty="0"/>
              <a:t>. </a:t>
            </a:r>
            <a:r>
              <a:rPr lang="en-US" sz="900" i="1" dirty="0"/>
              <a:t>Tech</a:t>
            </a:r>
            <a:r>
              <a:rPr lang="en-US" sz="900" dirty="0"/>
              <a:t>. </a:t>
            </a:r>
            <a:r>
              <a:rPr lang="en-US" sz="900" b="1" dirty="0"/>
              <a:t>2011</a:t>
            </a:r>
            <a:r>
              <a:rPr lang="en-US" sz="900" dirty="0"/>
              <a:t>, </a:t>
            </a:r>
            <a:r>
              <a:rPr lang="en-US" sz="900" i="1" dirty="0"/>
              <a:t>46</a:t>
            </a:r>
            <a:r>
              <a:rPr lang="en-US" sz="900" dirty="0"/>
              <a:t> (5), 494-503.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dirty="0"/>
              <a:t>Wallace, L. A. Indoor sources of ultrafine and accumulation mode particles: size distributions size-resolved concentrations and source strengths. </a:t>
            </a:r>
            <a:r>
              <a:rPr lang="en-US" sz="900" i="1" dirty="0"/>
              <a:t>Aerosol</a:t>
            </a:r>
            <a:r>
              <a:rPr lang="en-US" sz="900" dirty="0"/>
              <a:t>. </a:t>
            </a:r>
            <a:r>
              <a:rPr lang="en-US" sz="900" i="1" dirty="0"/>
              <a:t>Sci</a:t>
            </a:r>
            <a:r>
              <a:rPr lang="en-US" sz="900" dirty="0"/>
              <a:t>. </a:t>
            </a:r>
            <a:r>
              <a:rPr lang="en-US" sz="900" i="1" dirty="0"/>
              <a:t>Tech</a:t>
            </a:r>
            <a:r>
              <a:rPr lang="en-US" sz="900" dirty="0"/>
              <a:t>. </a:t>
            </a:r>
            <a:r>
              <a:rPr lang="en-US" sz="900" b="1" dirty="0"/>
              <a:t>2006</a:t>
            </a:r>
            <a:r>
              <a:rPr lang="en-US" sz="900" dirty="0"/>
              <a:t>, </a:t>
            </a:r>
            <a:r>
              <a:rPr lang="en-US" sz="900" i="1" dirty="0"/>
              <a:t>40</a:t>
            </a:r>
            <a:r>
              <a:rPr lang="en-US" sz="900" dirty="0"/>
              <a:t>, 348-360.</a:t>
            </a:r>
          </a:p>
          <a:p>
            <a:endParaRPr lang="en-US" sz="1200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66646" y="914400"/>
            <a:ext cx="8738573" cy="3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6650" tIns="13326" rIns="26650" bIns="13326">
            <a:spAutoFit/>
          </a:bodyPr>
          <a:lstStyle/>
          <a:p>
            <a:pPr defTabSz="266700"/>
            <a:r>
              <a:rPr lang="en-US" altLang="ko-KR" sz="2400" b="1" dirty="0">
                <a:solidFill>
                  <a:schemeClr val="tx2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Measurements of indoor particles and ventilation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475834" y="2293203"/>
            <a:ext cx="228758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Scanning Mobility Particle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Sizer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(SMPS) System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746546" y="3505200"/>
            <a:ext cx="14351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Nano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-DMA</a:t>
            </a:r>
          </a:p>
        </p:txBody>
      </p:sp>
      <p:pic>
        <p:nvPicPr>
          <p:cNvPr id="28" name="Picture 14" descr="GC-EC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60" y="1360793"/>
            <a:ext cx="1728173" cy="206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337239" y="3394971"/>
            <a:ext cx="122961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GC-ECD </a:t>
            </a:r>
          </a:p>
        </p:txBody>
      </p:sp>
      <p:pic>
        <p:nvPicPr>
          <p:cNvPr id="24" name="Picture 7" descr="P10301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7" y="1464952"/>
            <a:ext cx="1691377" cy="219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nano_D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15" y="1397005"/>
            <a:ext cx="1605584" cy="21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326484"/>
      </p:ext>
    </p:extLst>
  </p:cSld>
  <p:clrMapOvr>
    <a:masterClrMapping/>
  </p:clrMapOvr>
  <p:transition advTm="169057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76EDC-2246-4AEF-9B44-1A34EB62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Particle size distributions</a:t>
            </a:r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157D3B6C-EEB4-401D-8753-179984A105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4924" y="609600"/>
            <a:ext cx="8534400" cy="3175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795C713-B004-493A-9032-EED4D81BC57F}"/>
                  </a:ext>
                </a:extLst>
              </p:cNvPr>
              <p:cNvSpPr/>
              <p:nvPr/>
            </p:nvSpPr>
            <p:spPr>
              <a:xfrm>
                <a:off x="5670665" y="2438400"/>
                <a:ext cx="3505200" cy="706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𝑙𝑛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𝑙𝑛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Arial" panose="020B0604020202020204" pitchFamily="34" charset="0"/>
                                            </a:rPr>
                                            <m:t>𝐺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𝑙𝑛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795C713-B004-493A-9032-EED4D81BC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665" y="2438400"/>
                <a:ext cx="3505200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CF14823-E410-4DDD-9BA4-55D96D985115}"/>
              </a:ext>
            </a:extLst>
          </p:cNvPr>
          <p:cNvSpPr/>
          <p:nvPr/>
        </p:nvSpPr>
        <p:spPr>
          <a:xfrm>
            <a:off x="5788429" y="1999109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Log-normal distribution fitting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87" y="685799"/>
            <a:ext cx="4377342" cy="629535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4400087" y="685799"/>
            <a:ext cx="62975" cy="6172201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969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F14823-E410-4DDD-9BA4-55D96D985115}"/>
              </a:ext>
            </a:extLst>
          </p:cNvPr>
          <p:cNvSpPr/>
          <p:nvPr/>
        </p:nvSpPr>
        <p:spPr>
          <a:xfrm>
            <a:off x="76200" y="381000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. Log-normal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distribution fitting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526" y="76200"/>
            <a:ext cx="4723874" cy="678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95C713-B004-493A-9032-EED4D81BC57F}"/>
                  </a:ext>
                </a:extLst>
              </p:cNvPr>
              <p:cNvSpPr/>
              <p:nvPr/>
            </p:nvSpPr>
            <p:spPr>
              <a:xfrm>
                <a:off x="22814" y="1066800"/>
                <a:ext cx="3505200" cy="706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𝑙𝑛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𝑙𝑛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Arial" panose="020B0604020202020204" pitchFamily="34" charset="0"/>
                                            </a:rPr>
                                            <m:t>𝐺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Arial" panose="020B0604020202020204" pitchFamily="34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𝑙𝑛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Arial" panose="020B0604020202020204" pitchFamily="34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95C713-B004-493A-9032-EED4D81BC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" y="1066800"/>
                <a:ext cx="3505200" cy="70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-380474" y="3200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spcBef>
                <a:spcPts val="6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II. Size and concentration dynamics</a:t>
            </a:r>
            <a:endParaRPr lang="en-US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2" eaLnBrk="1" hangingPunct="1">
              <a:spcBef>
                <a:spcPts val="600"/>
              </a:spcBef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1. Ventilation - measured </a:t>
            </a:r>
          </a:p>
          <a:p>
            <a:pPr marL="2057400" lvl="3" indent="-4572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1</a:t>
            </a:r>
            <a:r>
              <a:rPr lang="en-US" altLang="en-US" sz="1600" baseline="30000" dirty="0" smtClean="0">
                <a:latin typeface="Arial" charset="0"/>
                <a:ea typeface="굴림" pitchFamily="34" charset="-127"/>
              </a:rPr>
              <a:t>st</a:t>
            </a:r>
            <a:r>
              <a:rPr lang="en-US" altLang="en-US" sz="1600" dirty="0" smtClean="0">
                <a:latin typeface="Arial" charset="0"/>
                <a:ea typeface="굴림" pitchFamily="34" charset="-127"/>
              </a:rPr>
              <a:t> </a:t>
            </a:r>
            <a:r>
              <a:rPr lang="en-US" altLang="en-US" sz="1600" dirty="0">
                <a:latin typeface="Arial" charset="0"/>
                <a:ea typeface="굴림" pitchFamily="34" charset="-127"/>
              </a:rPr>
              <a:t>order </a:t>
            </a:r>
            <a:r>
              <a:rPr lang="en-US" altLang="en-US" sz="1600" dirty="0" smtClean="0">
                <a:latin typeface="Arial" charset="0"/>
                <a:ea typeface="굴림" pitchFamily="34" charset="-127"/>
              </a:rPr>
              <a:t>loss</a:t>
            </a:r>
          </a:p>
          <a:p>
            <a:pPr marL="1143000" lvl="2" eaLnBrk="1" hangingPunct="1">
              <a:spcBef>
                <a:spcPts val="600"/>
              </a:spcBef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2. Particle deposition - modeled</a:t>
            </a:r>
          </a:p>
          <a:p>
            <a:pPr marL="2057400" lvl="3" indent="-4572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1</a:t>
            </a:r>
            <a:r>
              <a:rPr lang="en-US" altLang="en-US" sz="1600" baseline="30000" dirty="0" smtClean="0">
                <a:latin typeface="Arial" charset="0"/>
                <a:ea typeface="굴림" pitchFamily="34" charset="-127"/>
              </a:rPr>
              <a:t>st</a:t>
            </a:r>
            <a:r>
              <a:rPr lang="en-US" altLang="en-US" sz="1600" dirty="0" smtClean="0">
                <a:latin typeface="Arial" charset="0"/>
                <a:ea typeface="굴림" pitchFamily="34" charset="-127"/>
              </a:rPr>
              <a:t> order loss</a:t>
            </a:r>
            <a:endParaRPr lang="en-US" altLang="en-US" sz="1600" dirty="0">
              <a:latin typeface="Arial" charset="0"/>
              <a:ea typeface="굴림" pitchFamily="34" charset="-127"/>
            </a:endParaRPr>
          </a:p>
          <a:p>
            <a:pPr marL="1143000" lvl="2" eaLnBrk="1" hangingPunct="1">
              <a:spcBef>
                <a:spcPts val="600"/>
              </a:spcBef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3. Coagulation - modeled</a:t>
            </a:r>
          </a:p>
          <a:p>
            <a:pPr marL="2057400" lvl="3" indent="-4572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ea typeface="굴림" pitchFamily="34" charset="-127"/>
              </a:rPr>
              <a:t>2</a:t>
            </a:r>
            <a:r>
              <a:rPr lang="en-US" altLang="en-US" sz="1600" baseline="30000" dirty="0" smtClean="0">
                <a:latin typeface="Arial" charset="0"/>
                <a:ea typeface="굴림" pitchFamily="34" charset="-127"/>
              </a:rPr>
              <a:t>nd</a:t>
            </a:r>
            <a:r>
              <a:rPr lang="en-US" altLang="en-US" sz="1600" dirty="0" smtClean="0">
                <a:latin typeface="Arial" charset="0"/>
                <a:ea typeface="굴림" pitchFamily="34" charset="-127"/>
              </a:rPr>
              <a:t> order loss &amp; gain</a:t>
            </a:r>
          </a:p>
        </p:txBody>
      </p:sp>
    </p:spTree>
    <p:extLst>
      <p:ext uri="{BB962C8B-B14F-4D97-AF65-F5344CB8AC3E}">
        <p14:creationId xmlns:p14="http://schemas.microsoft.com/office/powerpoint/2010/main" val="29951134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4.5|21.3|27|35.7|2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89278</TotalTime>
  <Words>1171</Words>
  <Application>Microsoft Office PowerPoint</Application>
  <PresentationFormat>On-screen Show (4:3)</PresentationFormat>
  <Paragraphs>292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 Unicode MS</vt:lpstr>
      <vt:lpstr>Batang</vt:lpstr>
      <vt:lpstr>굴림</vt:lpstr>
      <vt:lpstr>굴림</vt:lpstr>
      <vt:lpstr>Malgun Gothic</vt:lpstr>
      <vt:lpstr>SimSun</vt:lpstr>
      <vt:lpstr>SimSun</vt:lpstr>
      <vt:lpstr>Arial</vt:lpstr>
      <vt:lpstr>Calibri</vt:lpstr>
      <vt:lpstr>Cambria Math</vt:lpstr>
      <vt:lpstr>Monotype Corsiva</vt:lpstr>
      <vt:lpstr>Times New Roman</vt:lpstr>
      <vt:lpstr>Wingdings</vt:lpstr>
      <vt:lpstr>Default Design</vt:lpstr>
      <vt:lpstr>PowerPoint Presentation</vt:lpstr>
      <vt:lpstr>Indoor ultrafine particles (UFP) </vt:lpstr>
      <vt:lpstr>UFP characteristics</vt:lpstr>
      <vt:lpstr>Episodic indoor events</vt:lpstr>
      <vt:lpstr>Objectives</vt:lpstr>
      <vt:lpstr>Methods</vt:lpstr>
      <vt:lpstr>Measurements data in the literature</vt:lpstr>
      <vt:lpstr>Particle size distributions</vt:lpstr>
      <vt:lpstr>PowerPoint Presentation</vt:lpstr>
      <vt:lpstr>Material balance model</vt:lpstr>
      <vt:lpstr>Size-resolved coagulation kernel</vt:lpstr>
      <vt:lpstr>Iterative algorithm</vt:lpstr>
      <vt:lpstr>Results: concentration time-series </vt:lpstr>
      <vt:lpstr>Results: concentration time-series </vt:lpstr>
      <vt:lpstr>Results: size-resolved deposition rates</vt:lpstr>
      <vt:lpstr>Results: coagulation losses</vt:lpstr>
      <vt:lpstr>Results: coagulation losses</vt:lpstr>
      <vt:lpstr>Coagulation rates over time (gas stove)</vt:lpstr>
      <vt:lpstr>Relative contributions 1) coagulation 2) deposition 3) ventilation </vt:lpstr>
      <vt:lpstr>Concluding remarks</vt:lpstr>
      <vt:lpstr>Near-human ozone and isoprene distribution</vt:lpstr>
      <vt:lpstr>Indoor chemistry: OH- distributions</vt:lpstr>
      <vt:lpstr>Back up: measurements vs. model (candle)</vt:lpstr>
      <vt:lpstr>Back up: incense</vt:lpstr>
      <vt:lpstr>Back up</vt:lpstr>
      <vt:lpstr>Back up: deposition rates </vt:lpstr>
    </vt:vector>
  </TitlesOfParts>
  <Company>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Donghyun Rim</dc:creator>
  <cp:lastModifiedBy>Rim, Donghyun</cp:lastModifiedBy>
  <cp:revision>2750</cp:revision>
  <cp:lastPrinted>2018-06-18T16:59:00Z</cp:lastPrinted>
  <dcterms:created xsi:type="dcterms:W3CDTF">2002-08-16T23:00:28Z</dcterms:created>
  <dcterms:modified xsi:type="dcterms:W3CDTF">2019-12-05T22:28:47Z</dcterms:modified>
</cp:coreProperties>
</file>