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430" r:id="rId2"/>
    <p:sldId id="577" r:id="rId3"/>
    <p:sldId id="501" r:id="rId4"/>
    <p:sldId id="283" r:id="rId5"/>
    <p:sldId id="578" r:id="rId6"/>
    <p:sldId id="257" r:id="rId7"/>
    <p:sldId id="258" r:id="rId8"/>
    <p:sldId id="590" r:id="rId9"/>
    <p:sldId id="488" r:id="rId10"/>
    <p:sldId id="522" r:id="rId11"/>
    <p:sldId id="523" r:id="rId12"/>
    <p:sldId id="524" r:id="rId13"/>
    <p:sldId id="525" r:id="rId14"/>
    <p:sldId id="289" r:id="rId15"/>
    <p:sldId id="573" r:id="rId16"/>
    <p:sldId id="594" r:id="rId17"/>
    <p:sldId id="595" r:id="rId18"/>
    <p:sldId id="596" r:id="rId19"/>
    <p:sldId id="597" r:id="rId20"/>
    <p:sldId id="604" r:id="rId21"/>
    <p:sldId id="605" r:id="rId22"/>
    <p:sldId id="591" r:id="rId23"/>
    <p:sldId id="592" r:id="rId24"/>
    <p:sldId id="593" r:id="rId25"/>
    <p:sldId id="606" r:id="rId26"/>
    <p:sldId id="607" r:id="rId27"/>
    <p:sldId id="547" r:id="rId28"/>
    <p:sldId id="598" r:id="rId29"/>
    <p:sldId id="608" r:id="rId30"/>
    <p:sldId id="609" r:id="rId31"/>
    <p:sldId id="599" r:id="rId32"/>
    <p:sldId id="600" r:id="rId33"/>
    <p:sldId id="601" r:id="rId34"/>
    <p:sldId id="299" r:id="rId35"/>
    <p:sldId id="576" r:id="rId36"/>
    <p:sldId id="610" r:id="rId37"/>
    <p:sldId id="500" r:id="rId38"/>
    <p:sldId id="542" r:id="rId39"/>
    <p:sldId id="543" r:id="rId40"/>
    <p:sldId id="489" r:id="rId41"/>
    <p:sldId id="602" r:id="rId42"/>
    <p:sldId id="603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09C2"/>
    <a:srgbClr val="24FF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46"/>
    <p:restoredTop sz="94621"/>
  </p:normalViewPr>
  <p:slideViewPr>
    <p:cSldViewPr snapToGrid="0" snapToObjects="1">
      <p:cViewPr varScale="1">
        <p:scale>
          <a:sx n="86" d="100"/>
          <a:sy n="86" d="100"/>
        </p:scale>
        <p:origin x="248" y="66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ADBF6-828C-0C4C-B8BB-BA7AAC6FD200}" type="datetimeFigureOut">
              <a:rPr lang="en-US" smtClean="0"/>
              <a:pPr/>
              <a:t>12/4/19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71617-E01F-364B-BCF3-0922E09D3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43546-2AC0-B54F-AF8C-67779E2D3984}" type="datetimeFigureOut">
              <a:rPr lang="en-US" smtClean="0"/>
              <a:pPr/>
              <a:t>12/4/19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C45CB-43A2-E946-A3DC-BBC16E10C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C45CB-43A2-E946-A3DC-BBC16E10CF8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96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0.7 </a:t>
            </a:r>
            <a:r>
              <a:rPr lang="en-US" dirty="0" err="1"/>
              <a:t>ug</a:t>
            </a:r>
            <a:r>
              <a:rPr lang="en-US" dirty="0"/>
              <a:t> m3,</a:t>
            </a:r>
            <a:r>
              <a:rPr lang="en-US" baseline="0" dirty="0"/>
              <a:t> </a:t>
            </a:r>
            <a:r>
              <a:rPr lang="en-US" dirty="0"/>
              <a:t>11% increase</a:t>
            </a:r>
          </a:p>
          <a:p>
            <a:r>
              <a:rPr lang="en-US" dirty="0"/>
              <a:t>1.2 </a:t>
            </a:r>
            <a:r>
              <a:rPr lang="en-US" dirty="0" err="1"/>
              <a:t>ug</a:t>
            </a:r>
            <a:r>
              <a:rPr lang="en-US" dirty="0"/>
              <a:t> m3,</a:t>
            </a:r>
            <a:r>
              <a:rPr lang="en-US" baseline="0" dirty="0"/>
              <a:t> </a:t>
            </a:r>
            <a:r>
              <a:rPr lang="en-US" dirty="0"/>
              <a:t>19% increase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D0427-E93E-F44F-82F4-94D35C0243E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58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C45CB-43A2-E946-A3DC-BBC16E10CF8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19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C45CB-43A2-E946-A3DC-BBC16E10CF8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94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984166"/>
            <a:ext cx="10363200" cy="1470025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73994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54C0A49-D81A-FA41-872B-058762F200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457200" y="5992586"/>
            <a:ext cx="7467600" cy="8654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403" y="4821031"/>
            <a:ext cx="3010746" cy="19202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71" y="4821187"/>
            <a:ext cx="6030752" cy="192024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218" y="6418686"/>
            <a:ext cx="3083564" cy="274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95" y="6240568"/>
            <a:ext cx="1723071" cy="5486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F0000"/>
        </a:buClr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13" Type="http://schemas.openxmlformats.org/officeDocument/2006/relationships/image" Target="../media/image16.tiff"/><Relationship Id="rId3" Type="http://schemas.openxmlformats.org/officeDocument/2006/relationships/image" Target="../media/image6.png"/><Relationship Id="rId7" Type="http://schemas.openxmlformats.org/officeDocument/2006/relationships/image" Target="../media/image10.tiff"/><Relationship Id="rId12" Type="http://schemas.openxmlformats.org/officeDocument/2006/relationships/image" Target="../media/image15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11" Type="http://schemas.openxmlformats.org/officeDocument/2006/relationships/image" Target="../media/image14.tiff"/><Relationship Id="rId5" Type="http://schemas.openxmlformats.org/officeDocument/2006/relationships/image" Target="../media/image8.png"/><Relationship Id="rId15" Type="http://schemas.openxmlformats.org/officeDocument/2006/relationships/image" Target="../media/image18.tiff"/><Relationship Id="rId10" Type="http://schemas.openxmlformats.org/officeDocument/2006/relationships/image" Target="../media/image13.tiff"/><Relationship Id="rId4" Type="http://schemas.openxmlformats.org/officeDocument/2006/relationships/image" Target="../media/image7.png"/><Relationship Id="rId9" Type="http://schemas.openxmlformats.org/officeDocument/2006/relationships/image" Target="../media/image12.tiff"/><Relationship Id="rId14" Type="http://schemas.openxmlformats.org/officeDocument/2006/relationships/image" Target="../media/image17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https://lh6.googleusercontent.com/mlC8V5POh4Oo-mcWxM6Cn-DE7B55ZnKRYIQDmiLUWnKhlonimXc-E5VDdUqD9zfEQpWSKtcks3e-uuE3jw4mnlPdApM0_lgvd2jKntqshLnMDV0h6R_WuKxUrSGlOGi3BODPd8vv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https://lh6.googleusercontent.com/mlC8V5POh4Oo-mcWxM6Cn-DE7B55ZnKRYIQDmiLUWnKhlonimXc-E5VDdUqD9zfEQpWSKtcks3e-uuE3jw4mnlPdApM0_lgvd2jKntqshLnMDV0h6R_WuKxUrSGlOGi3BODPd8vv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https://lh6.googleusercontent.com/mlC8V5POh4Oo-mcWxM6Cn-DE7B55ZnKRYIQDmiLUWnKhlonimXc-E5VDdUqD9zfEQpWSKtcks3e-uuE3jw4mnlPdApM0_lgvd2jKntqshLnMDV0h6R_WuKxUrSGlOGi3BODPd8vv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https://lh6.googleusercontent.com/mlC8V5POh4Oo-mcWxM6Cn-DE7B55ZnKRYIQDmiLUWnKhlonimXc-E5VDdUqD9zfEQpWSKtcks3e-uuE3jw4mnlPdApM0_lgvd2jKntqshLnMDV0h6R_WuKxUrSGlOGi3BODPd8vv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Beyond traffic and </a:t>
            </a:r>
            <a:r>
              <a:rPr lang="en-US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biogenics</a:t>
            </a: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: Importance of cooking and volatile chemical products in the urban atmosphere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Albert Presto</a:t>
            </a:r>
          </a:p>
          <a:p>
            <a:r>
              <a:rPr lang="en-US" dirty="0"/>
              <a:t>Dept. of Mechanical Engineering</a:t>
            </a:r>
          </a:p>
          <a:p>
            <a:r>
              <a:rPr lang="en-US" dirty="0"/>
              <a:t>Center for Atmospheric Particle Studies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E3A345-E49F-8347-8ACF-81602993F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156364"/>
            <a:ext cx="2792380" cy="62192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Plumes are generated by traffic and cooking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" b="3761"/>
          <a:stretch/>
        </p:blipFill>
        <p:spPr>
          <a:xfrm>
            <a:off x="744883" y="1072059"/>
            <a:ext cx="10981023" cy="51395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45876" y="1277007"/>
            <a:ext cx="7136524" cy="4414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94083" y="6179364"/>
            <a:ext cx="502208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3200" dirty="0"/>
              <a:t>OA = </a:t>
            </a:r>
            <a:r>
              <a:rPr lang="en-US" sz="3200" dirty="0">
                <a:solidFill>
                  <a:srgbClr val="00B050"/>
                </a:solidFill>
              </a:rPr>
              <a:t>Total OA</a:t>
            </a:r>
            <a:r>
              <a:rPr lang="en-US" sz="3200" dirty="0"/>
              <a:t> - </a:t>
            </a:r>
            <a:r>
              <a:rPr lang="en-US" sz="3200" dirty="0">
                <a:solidFill>
                  <a:srgbClr val="2409C2"/>
                </a:solidFill>
              </a:rPr>
              <a:t>Background</a:t>
            </a:r>
          </a:p>
        </p:txBody>
      </p:sp>
      <p:sp>
        <p:nvSpPr>
          <p:cNvPr id="7" name="Rectangle 6"/>
          <p:cNvSpPr/>
          <p:nvPr/>
        </p:nvSpPr>
        <p:spPr>
          <a:xfrm>
            <a:off x="744882" y="1223042"/>
            <a:ext cx="10101793" cy="1267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68304" y="3882103"/>
            <a:ext cx="9391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Tunnel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8414" y="1962713"/>
            <a:ext cx="1429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CMU campus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01864" y="1973951"/>
            <a:ext cx="984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Highway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5652" y="3972910"/>
            <a:ext cx="153087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Background averaging period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01864" y="2916621"/>
            <a:ext cx="984437" cy="3310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B2925E-F2D2-7D41-871B-338C15E0CD8B}"/>
              </a:ext>
            </a:extLst>
          </p:cNvPr>
          <p:cNvSpPr txBox="1"/>
          <p:nvPr/>
        </p:nvSpPr>
        <p:spPr>
          <a:xfrm>
            <a:off x="9136302" y="6448099"/>
            <a:ext cx="2964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409C2"/>
                </a:solidFill>
              </a:rPr>
              <a:t>Robinson et al, </a:t>
            </a:r>
            <a:r>
              <a:rPr lang="en-US" sz="2000" i="1" dirty="0">
                <a:solidFill>
                  <a:srgbClr val="2409C2"/>
                </a:solidFill>
              </a:rPr>
              <a:t>ES&amp;T</a:t>
            </a:r>
            <a:r>
              <a:rPr lang="en-US" sz="2000" dirty="0">
                <a:solidFill>
                  <a:srgbClr val="2409C2"/>
                </a:solidFill>
              </a:rPr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75031576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Cooking plumes are more frequent and larger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" b="3761"/>
          <a:stretch/>
        </p:blipFill>
        <p:spPr>
          <a:xfrm>
            <a:off x="744883" y="1072059"/>
            <a:ext cx="10981023" cy="51395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17020" y="1277007"/>
            <a:ext cx="5465379" cy="4414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94083" y="6179364"/>
            <a:ext cx="502208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3200" dirty="0"/>
              <a:t>OA = </a:t>
            </a:r>
            <a:r>
              <a:rPr lang="en-US" sz="3200" dirty="0">
                <a:solidFill>
                  <a:srgbClr val="00B050"/>
                </a:solidFill>
              </a:rPr>
              <a:t>Total OA</a:t>
            </a:r>
            <a:r>
              <a:rPr lang="en-US" sz="3200" dirty="0"/>
              <a:t> - </a:t>
            </a:r>
            <a:r>
              <a:rPr lang="en-US" sz="3200" dirty="0">
                <a:solidFill>
                  <a:srgbClr val="2409C2"/>
                </a:solidFill>
              </a:rPr>
              <a:t>Background</a:t>
            </a:r>
          </a:p>
        </p:txBody>
      </p:sp>
      <p:sp>
        <p:nvSpPr>
          <p:cNvPr id="7" name="Rectangle 6"/>
          <p:cNvSpPr/>
          <p:nvPr/>
        </p:nvSpPr>
        <p:spPr>
          <a:xfrm>
            <a:off x="744882" y="1223042"/>
            <a:ext cx="10101793" cy="1267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95652" y="3972910"/>
            <a:ext cx="153087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Background averaging period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68304" y="3882103"/>
            <a:ext cx="9391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Tunnel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8414" y="1962713"/>
            <a:ext cx="1429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CMU campus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01864" y="1973951"/>
            <a:ext cx="984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Highway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52AD1D-3D63-B548-A316-0B874ADE38CD}"/>
              </a:ext>
            </a:extLst>
          </p:cNvPr>
          <p:cNvSpPr txBox="1"/>
          <p:nvPr/>
        </p:nvSpPr>
        <p:spPr>
          <a:xfrm>
            <a:off x="9136302" y="6448099"/>
            <a:ext cx="2964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409C2"/>
                </a:solidFill>
              </a:rPr>
              <a:t>Robinson et al, </a:t>
            </a:r>
            <a:r>
              <a:rPr lang="en-US" sz="2000" i="1" dirty="0">
                <a:solidFill>
                  <a:srgbClr val="2409C2"/>
                </a:solidFill>
              </a:rPr>
              <a:t>ES&amp;T</a:t>
            </a:r>
            <a:r>
              <a:rPr lang="en-US" sz="2000" dirty="0">
                <a:solidFill>
                  <a:srgbClr val="2409C2"/>
                </a:solidFill>
              </a:rPr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53305355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Cooking plumes are more frequent and larger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" b="3761"/>
          <a:stretch/>
        </p:blipFill>
        <p:spPr>
          <a:xfrm>
            <a:off x="744883" y="1072059"/>
            <a:ext cx="10981023" cy="51395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607972" y="1277007"/>
            <a:ext cx="2974427" cy="4414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94083" y="6179364"/>
            <a:ext cx="502208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3200" dirty="0"/>
              <a:t>OA = </a:t>
            </a:r>
            <a:r>
              <a:rPr lang="en-US" sz="3200" dirty="0">
                <a:solidFill>
                  <a:srgbClr val="00B050"/>
                </a:solidFill>
              </a:rPr>
              <a:t>Total OA</a:t>
            </a:r>
            <a:r>
              <a:rPr lang="en-US" sz="3200" dirty="0"/>
              <a:t> - </a:t>
            </a:r>
            <a:r>
              <a:rPr lang="en-US" sz="3200" dirty="0">
                <a:solidFill>
                  <a:srgbClr val="2409C2"/>
                </a:solidFill>
              </a:rPr>
              <a:t>Background</a:t>
            </a:r>
          </a:p>
        </p:txBody>
      </p:sp>
      <p:sp>
        <p:nvSpPr>
          <p:cNvPr id="7" name="Rectangle 6"/>
          <p:cNvSpPr/>
          <p:nvPr/>
        </p:nvSpPr>
        <p:spPr>
          <a:xfrm>
            <a:off x="744882" y="1223042"/>
            <a:ext cx="10101793" cy="1267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68304" y="3882103"/>
            <a:ext cx="9391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Tunnel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8414" y="1962713"/>
            <a:ext cx="1429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CMU campus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01864" y="1973951"/>
            <a:ext cx="984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Highway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5652" y="3972910"/>
            <a:ext cx="153087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Background averaging period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7C3FE6-FFD6-8847-A694-0425376479C1}"/>
              </a:ext>
            </a:extLst>
          </p:cNvPr>
          <p:cNvSpPr txBox="1"/>
          <p:nvPr/>
        </p:nvSpPr>
        <p:spPr>
          <a:xfrm>
            <a:off x="9136302" y="6448099"/>
            <a:ext cx="2964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409C2"/>
                </a:solidFill>
              </a:rPr>
              <a:t>Robinson et al, </a:t>
            </a:r>
            <a:r>
              <a:rPr lang="en-US" sz="2000" i="1" dirty="0">
                <a:solidFill>
                  <a:srgbClr val="2409C2"/>
                </a:solidFill>
              </a:rPr>
              <a:t>ES&amp;T</a:t>
            </a:r>
            <a:r>
              <a:rPr lang="en-US" sz="2000" dirty="0">
                <a:solidFill>
                  <a:srgbClr val="2409C2"/>
                </a:solidFill>
              </a:rPr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187684086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Cooking plumes are more frequent and larger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" b="3761"/>
          <a:stretch/>
        </p:blipFill>
        <p:spPr>
          <a:xfrm>
            <a:off x="744883" y="1072059"/>
            <a:ext cx="10981023" cy="51395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152993" y="1277007"/>
            <a:ext cx="1429406" cy="4414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94083" y="6179364"/>
            <a:ext cx="502208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3200" dirty="0"/>
              <a:t>OA = </a:t>
            </a:r>
            <a:r>
              <a:rPr lang="en-US" sz="3200" dirty="0">
                <a:solidFill>
                  <a:srgbClr val="00B050"/>
                </a:solidFill>
              </a:rPr>
              <a:t>Total OA</a:t>
            </a:r>
            <a:r>
              <a:rPr lang="en-US" sz="3200" dirty="0"/>
              <a:t> - </a:t>
            </a:r>
            <a:r>
              <a:rPr lang="en-US" sz="3200" dirty="0">
                <a:solidFill>
                  <a:srgbClr val="2409C2"/>
                </a:solidFill>
              </a:rPr>
              <a:t>Background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652" y="3972910"/>
            <a:ext cx="153087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Background averaging period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01353" y="4251435"/>
            <a:ext cx="153087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Background averaging period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68304" y="3882103"/>
            <a:ext cx="9391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Tunnel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44882" y="1223042"/>
            <a:ext cx="10101793" cy="1267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28414" y="1962713"/>
            <a:ext cx="1429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CMU campus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80180" y="1962713"/>
            <a:ext cx="1429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CMU campus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01864" y="1973951"/>
            <a:ext cx="984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Highway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90AB55-DAB3-2D49-A05E-949BCEB61C14}"/>
              </a:ext>
            </a:extLst>
          </p:cNvPr>
          <p:cNvSpPr txBox="1"/>
          <p:nvPr/>
        </p:nvSpPr>
        <p:spPr>
          <a:xfrm>
            <a:off x="9136302" y="6448099"/>
            <a:ext cx="2964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409C2"/>
                </a:solidFill>
              </a:rPr>
              <a:t>Robinson et al, </a:t>
            </a:r>
            <a:r>
              <a:rPr lang="en-US" sz="2000" i="1" dirty="0">
                <a:solidFill>
                  <a:srgbClr val="2409C2"/>
                </a:solidFill>
              </a:rPr>
              <a:t>ES&amp;T</a:t>
            </a:r>
            <a:r>
              <a:rPr lang="en-US" sz="2000" dirty="0">
                <a:solidFill>
                  <a:srgbClr val="2409C2"/>
                </a:solidFill>
              </a:rPr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182456049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Cooking sources generate large plumes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151" y="1995151"/>
            <a:ext cx="7251700" cy="48133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5005138" y="5342019"/>
            <a:ext cx="1379621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60409" y="5342020"/>
            <a:ext cx="965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200 m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8022" y="5342020"/>
            <a:ext cx="80210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TextBox 18"/>
          <p:cNvSpPr txBox="1"/>
          <p:nvPr/>
        </p:nvSpPr>
        <p:spPr>
          <a:xfrm>
            <a:off x="4088650" y="1475564"/>
            <a:ext cx="2086725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7030A0"/>
                </a:solidFill>
              </a:rPr>
              <a:t>Restaurant row</a:t>
            </a:r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C8D8A7-3E4D-D141-96FD-31A56AFF2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290" y="3392572"/>
            <a:ext cx="2596711" cy="346542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B2C5A8D-56DA-5441-9D2F-AB384582BB6C}"/>
              </a:ext>
            </a:extLst>
          </p:cNvPr>
          <p:cNvCxnSpPr/>
          <p:nvPr/>
        </p:nvCxnSpPr>
        <p:spPr>
          <a:xfrm flipV="1">
            <a:off x="609600" y="3577389"/>
            <a:ext cx="1556084" cy="1764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9007504-10D1-8341-8954-50DC6721BA87}"/>
              </a:ext>
            </a:extLst>
          </p:cNvPr>
          <p:cNvSpPr txBox="1"/>
          <p:nvPr/>
        </p:nvSpPr>
        <p:spPr>
          <a:xfrm>
            <a:off x="869924" y="3753848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Wind</a:t>
            </a:r>
          </a:p>
        </p:txBody>
      </p:sp>
    </p:spTree>
    <p:extLst>
      <p:ext uri="{BB962C8B-B14F-4D97-AF65-F5344CB8AC3E}">
        <p14:creationId xmlns:p14="http://schemas.microsoft.com/office/powerpoint/2010/main" val="134571623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CC99-7E33-7D46-A8B0-748C91310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Restaurant plumes extend 50-300 m down wind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8063CB-4281-3A40-960A-4C76773B6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21" y="1417638"/>
            <a:ext cx="5128879" cy="41467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0025B6-50D4-6C4E-A753-F81D465D1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886" y="1417638"/>
            <a:ext cx="4858407" cy="42147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E6B0A2-E64E-9441-8EA8-D7AE3A37608D}"/>
              </a:ext>
            </a:extLst>
          </p:cNvPr>
          <p:cNvSpPr txBox="1"/>
          <p:nvPr/>
        </p:nvSpPr>
        <p:spPr>
          <a:xfrm>
            <a:off x="8621948" y="6448099"/>
            <a:ext cx="2964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409C2"/>
                </a:solidFill>
              </a:rPr>
              <a:t>Robinson et al, </a:t>
            </a:r>
            <a:r>
              <a:rPr lang="en-US" sz="2000" i="1" dirty="0">
                <a:solidFill>
                  <a:srgbClr val="2409C2"/>
                </a:solidFill>
              </a:rPr>
              <a:t>ES&amp;T</a:t>
            </a:r>
            <a:r>
              <a:rPr lang="en-US" sz="2000" dirty="0">
                <a:solidFill>
                  <a:srgbClr val="2409C2"/>
                </a:solidFill>
              </a:rPr>
              <a:t>,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A23A88-C243-3148-9E62-06396A6B5050}"/>
              </a:ext>
            </a:extLst>
          </p:cNvPr>
          <p:cNvSpPr txBox="1"/>
          <p:nvPr/>
        </p:nvSpPr>
        <p:spPr>
          <a:xfrm rot="16200000">
            <a:off x="207137" y="3172884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 m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B25729-B16E-F14C-9B3B-5EC8EB46B995}"/>
              </a:ext>
            </a:extLst>
          </p:cNvPr>
          <p:cNvSpPr txBox="1"/>
          <p:nvPr/>
        </p:nvSpPr>
        <p:spPr>
          <a:xfrm rot="16200000">
            <a:off x="5693537" y="3260181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 m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7E8BD8-7DBF-204B-9751-0DFE26E4BD8B}"/>
              </a:ext>
            </a:extLst>
          </p:cNvPr>
          <p:cNvSpPr txBox="1"/>
          <p:nvPr/>
        </p:nvSpPr>
        <p:spPr>
          <a:xfrm>
            <a:off x="2460749" y="5447678"/>
            <a:ext cx="1753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Distance (m)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2314D8-05B0-9A41-87E9-5C89563848EA}"/>
              </a:ext>
            </a:extLst>
          </p:cNvPr>
          <p:cNvSpPr txBox="1"/>
          <p:nvPr/>
        </p:nvSpPr>
        <p:spPr>
          <a:xfrm>
            <a:off x="7945503" y="5447678"/>
            <a:ext cx="1753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Distance (m)</a:t>
            </a:r>
          </a:p>
        </p:txBody>
      </p:sp>
    </p:spTree>
    <p:extLst>
      <p:ext uri="{BB962C8B-B14F-4D97-AF65-F5344CB8AC3E}">
        <p14:creationId xmlns:p14="http://schemas.microsoft.com/office/powerpoint/2010/main" val="99677401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D22D5-4444-8D44-811B-27C5F7E22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variable is cooking OA composition?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351039-070F-4D4F-B100-36A8C3ABA415}"/>
              </a:ext>
            </a:extLst>
          </p:cNvPr>
          <p:cNvGrpSpPr/>
          <p:nvPr/>
        </p:nvGrpSpPr>
        <p:grpSpPr>
          <a:xfrm>
            <a:off x="177223" y="1272543"/>
            <a:ext cx="6667500" cy="2467688"/>
            <a:chOff x="1940466" y="2308108"/>
            <a:chExt cx="6667500" cy="24676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C37F02-0C1A-504C-AFD8-9461F9C28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0466" y="2311996"/>
              <a:ext cx="3289300" cy="24638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A82DCE4-5ACA-484A-94EA-092A37A54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9766" y="2308108"/>
              <a:ext cx="3378200" cy="2413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231239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D22D5-4444-8D44-811B-27C5F7E22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variable is cooking OA composition?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351039-070F-4D4F-B100-36A8C3ABA415}"/>
              </a:ext>
            </a:extLst>
          </p:cNvPr>
          <p:cNvGrpSpPr/>
          <p:nvPr/>
        </p:nvGrpSpPr>
        <p:grpSpPr>
          <a:xfrm>
            <a:off x="177223" y="1272543"/>
            <a:ext cx="6667500" cy="2467688"/>
            <a:chOff x="1940466" y="2308108"/>
            <a:chExt cx="6667500" cy="24676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C37F02-0C1A-504C-AFD8-9461F9C28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0466" y="2311996"/>
              <a:ext cx="3289300" cy="24638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A82DCE4-5ACA-484A-94EA-092A37A54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9766" y="2308108"/>
              <a:ext cx="3378200" cy="24130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932C56D-81FD-C24D-ACE8-C85D80B8D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8111" y="1581576"/>
            <a:ext cx="2709333" cy="179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9529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D22D5-4444-8D44-811B-27C5F7E22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variable is cooking OA composition?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351039-070F-4D4F-B100-36A8C3ABA415}"/>
              </a:ext>
            </a:extLst>
          </p:cNvPr>
          <p:cNvGrpSpPr/>
          <p:nvPr/>
        </p:nvGrpSpPr>
        <p:grpSpPr>
          <a:xfrm>
            <a:off x="177223" y="1272543"/>
            <a:ext cx="6667500" cy="2467688"/>
            <a:chOff x="1940466" y="2308108"/>
            <a:chExt cx="6667500" cy="24676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C37F02-0C1A-504C-AFD8-9461F9C28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0466" y="2311996"/>
              <a:ext cx="3289300" cy="24638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A82DCE4-5ACA-484A-94EA-092A37A54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9766" y="2308108"/>
              <a:ext cx="3378200" cy="24130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932C56D-81FD-C24D-ACE8-C85D80B8D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8111" y="1581576"/>
            <a:ext cx="2709333" cy="17949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A44079-3F4E-804F-B673-95C1F644B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218" y="1272542"/>
            <a:ext cx="4189093" cy="5585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E58123-3C56-754A-BA90-8EB1B72755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5054" y="3512126"/>
            <a:ext cx="4461164" cy="334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0370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6095D-267A-4D47-8861-E0E6798C5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87" y="1367096"/>
            <a:ext cx="3619057" cy="4094870"/>
          </a:xfrm>
        </p:spPr>
        <p:txBody>
          <a:bodyPr/>
          <a:lstStyle/>
          <a:p>
            <a:r>
              <a:rPr lang="en-US" dirty="0"/>
              <a:t>Cooking MS are consistent from one day to another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E9DECDF0-D895-A641-9F05-1E1CB139CE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2" t="4860" b="7043"/>
          <a:stretch/>
        </p:blipFill>
        <p:spPr>
          <a:xfrm>
            <a:off x="4856085" y="54446"/>
            <a:ext cx="7407035" cy="674910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06ACB69-8BAD-DE4F-870D-B95B4A92446C}"/>
              </a:ext>
            </a:extLst>
          </p:cNvPr>
          <p:cNvGrpSpPr/>
          <p:nvPr/>
        </p:nvGrpSpPr>
        <p:grpSpPr>
          <a:xfrm>
            <a:off x="6428009" y="1790815"/>
            <a:ext cx="5540572" cy="4866015"/>
            <a:chOff x="6428009" y="1790815"/>
            <a:chExt cx="5540572" cy="486601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D03552-17ED-B14B-9EAB-E4DB3C40C166}"/>
                </a:ext>
              </a:extLst>
            </p:cNvPr>
            <p:cNvSpPr/>
            <p:nvPr/>
          </p:nvSpPr>
          <p:spPr>
            <a:xfrm>
              <a:off x="6579078" y="1790815"/>
              <a:ext cx="5748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B1F644D-4B66-C047-9CB5-2E86D4CF16F2}"/>
                </a:ext>
              </a:extLst>
            </p:cNvPr>
            <p:cNvSpPr/>
            <p:nvPr/>
          </p:nvSpPr>
          <p:spPr>
            <a:xfrm>
              <a:off x="7134860" y="2359775"/>
              <a:ext cx="5748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6A8F6D5-6AD6-AC42-ACE8-43135A6E5260}"/>
                </a:ext>
              </a:extLst>
            </p:cNvPr>
            <p:cNvSpPr/>
            <p:nvPr/>
          </p:nvSpPr>
          <p:spPr>
            <a:xfrm>
              <a:off x="7718104" y="2929804"/>
              <a:ext cx="5748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FADA64-8F18-B04A-BD29-FE24D86D3C01}"/>
                </a:ext>
              </a:extLst>
            </p:cNvPr>
            <p:cNvSpPr/>
            <p:nvPr/>
          </p:nvSpPr>
          <p:spPr>
            <a:xfrm>
              <a:off x="8272186" y="3464990"/>
              <a:ext cx="5748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48EFD95-5473-3048-B39C-202A9093C49C}"/>
                </a:ext>
              </a:extLst>
            </p:cNvPr>
            <p:cNvSpPr/>
            <p:nvPr/>
          </p:nvSpPr>
          <p:spPr>
            <a:xfrm>
              <a:off x="8847018" y="4000176"/>
              <a:ext cx="5748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8D29C02-5071-9949-9498-AF48444758EB}"/>
                </a:ext>
              </a:extLst>
            </p:cNvPr>
            <p:cNvSpPr/>
            <p:nvPr/>
          </p:nvSpPr>
          <p:spPr>
            <a:xfrm>
              <a:off x="9421850" y="4605404"/>
              <a:ext cx="5748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4A2AECE-796D-C84A-ADB3-4331AA211F22}"/>
                </a:ext>
              </a:extLst>
            </p:cNvPr>
            <p:cNvSpPr/>
            <p:nvPr/>
          </p:nvSpPr>
          <p:spPr>
            <a:xfrm>
              <a:off x="9985764" y="5123564"/>
              <a:ext cx="5748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B387925-9A7B-374C-9351-1B888A46EA02}"/>
                </a:ext>
              </a:extLst>
            </p:cNvPr>
            <p:cNvSpPr/>
            <p:nvPr/>
          </p:nvSpPr>
          <p:spPr>
            <a:xfrm>
              <a:off x="10483604" y="5687074"/>
              <a:ext cx="5748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9DB555C-C938-0443-9637-0786F6D1C52C}"/>
                </a:ext>
              </a:extLst>
            </p:cNvPr>
            <p:cNvSpPr/>
            <p:nvPr/>
          </p:nvSpPr>
          <p:spPr>
            <a:xfrm>
              <a:off x="11072952" y="6256034"/>
              <a:ext cx="5748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CFDAE43-D2A7-3C43-9E9E-6AF1B44FFC2E}"/>
                </a:ext>
              </a:extLst>
            </p:cNvPr>
            <p:cNvSpPr/>
            <p:nvPr/>
          </p:nvSpPr>
          <p:spPr>
            <a:xfrm>
              <a:off x="6441044" y="2353567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0.61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1D9166C-4240-E942-9C85-B64CAEB697AF}"/>
                </a:ext>
              </a:extLst>
            </p:cNvPr>
            <p:cNvSpPr/>
            <p:nvPr/>
          </p:nvSpPr>
          <p:spPr>
            <a:xfrm>
              <a:off x="7566497" y="180614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0.55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32C0EBB-D4AA-CA4C-AC29-0DE85CE3750D}"/>
                </a:ext>
              </a:extLst>
            </p:cNvPr>
            <p:cNvSpPr/>
            <p:nvPr/>
          </p:nvSpPr>
          <p:spPr>
            <a:xfrm>
              <a:off x="6439049" y="2915038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0.55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1A010D6-D3AA-F742-92D8-F0A30B2B48D1}"/>
                </a:ext>
              </a:extLst>
            </p:cNvPr>
            <p:cNvSpPr/>
            <p:nvPr/>
          </p:nvSpPr>
          <p:spPr>
            <a:xfrm>
              <a:off x="8129026" y="181630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0.31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88B3166-54F3-BA42-B4FD-FA27493AD23E}"/>
                </a:ext>
              </a:extLst>
            </p:cNvPr>
            <p:cNvSpPr/>
            <p:nvPr/>
          </p:nvSpPr>
          <p:spPr>
            <a:xfrm>
              <a:off x="6450795" y="344390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0.31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FC62F4D-2FA6-7E4B-8A26-4D14428F747E}"/>
                </a:ext>
              </a:extLst>
            </p:cNvPr>
            <p:cNvSpPr/>
            <p:nvPr/>
          </p:nvSpPr>
          <p:spPr>
            <a:xfrm>
              <a:off x="8685089" y="180614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0.15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6095C23-440A-A549-A40E-F84E82712046}"/>
                </a:ext>
              </a:extLst>
            </p:cNvPr>
            <p:cNvSpPr/>
            <p:nvPr/>
          </p:nvSpPr>
          <p:spPr>
            <a:xfrm>
              <a:off x="6450795" y="4044440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0.15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62FD738-52AB-1349-B29D-5FBA2C61C0EB}"/>
                </a:ext>
              </a:extLst>
            </p:cNvPr>
            <p:cNvSpPr/>
            <p:nvPr/>
          </p:nvSpPr>
          <p:spPr>
            <a:xfrm>
              <a:off x="9247618" y="181630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0.27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070BB14-F2E0-764C-8D20-2F7C52C227EB}"/>
                </a:ext>
              </a:extLst>
            </p:cNvPr>
            <p:cNvSpPr/>
            <p:nvPr/>
          </p:nvSpPr>
          <p:spPr>
            <a:xfrm>
              <a:off x="6450795" y="4599196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0.27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AA39678-D1AC-454B-A2A6-BD7F7DE65903}"/>
                </a:ext>
              </a:extLst>
            </p:cNvPr>
            <p:cNvSpPr/>
            <p:nvPr/>
          </p:nvSpPr>
          <p:spPr>
            <a:xfrm>
              <a:off x="9774137" y="180614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0.16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FA03E04-8692-0643-9597-E9240201613E}"/>
                </a:ext>
              </a:extLst>
            </p:cNvPr>
            <p:cNvSpPr/>
            <p:nvPr/>
          </p:nvSpPr>
          <p:spPr>
            <a:xfrm>
              <a:off x="6433245" y="514661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0.16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0B01F17-42CF-0240-A24E-27E0FCE93177}"/>
                </a:ext>
              </a:extLst>
            </p:cNvPr>
            <p:cNvSpPr/>
            <p:nvPr/>
          </p:nvSpPr>
          <p:spPr>
            <a:xfrm>
              <a:off x="6450795" y="568707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0.04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4249ECA-66A5-C34D-AF4F-AA12E984DB03}"/>
                </a:ext>
              </a:extLst>
            </p:cNvPr>
            <p:cNvSpPr/>
            <p:nvPr/>
          </p:nvSpPr>
          <p:spPr>
            <a:xfrm>
              <a:off x="10336666" y="180614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0.04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44E48C2-7729-9543-A68F-4E87A6143AE6}"/>
                </a:ext>
              </a:extLst>
            </p:cNvPr>
            <p:cNvSpPr/>
            <p:nvPr/>
          </p:nvSpPr>
          <p:spPr>
            <a:xfrm>
              <a:off x="10899195" y="180614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0.09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0E6808C-049A-B645-88AF-F5D3F6DC765F}"/>
                </a:ext>
              </a:extLst>
            </p:cNvPr>
            <p:cNvSpPr/>
            <p:nvPr/>
          </p:nvSpPr>
          <p:spPr>
            <a:xfrm>
              <a:off x="6428009" y="624531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0.09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031DB07-9006-3A4E-95D7-9754EA03967A}"/>
                </a:ext>
              </a:extLst>
            </p:cNvPr>
            <p:cNvSpPr/>
            <p:nvPr/>
          </p:nvSpPr>
          <p:spPr>
            <a:xfrm>
              <a:off x="7564876" y="2334500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0.28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D9B32FB-D4E7-E847-ACBF-92D1DCDFEA71}"/>
                </a:ext>
              </a:extLst>
            </p:cNvPr>
            <p:cNvSpPr/>
            <p:nvPr/>
          </p:nvSpPr>
          <p:spPr>
            <a:xfrm>
              <a:off x="6984441" y="288566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0.28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37FC5F8-3092-3343-AFFA-65F289045958}"/>
                </a:ext>
              </a:extLst>
            </p:cNvPr>
            <p:cNvSpPr/>
            <p:nvPr/>
          </p:nvSpPr>
          <p:spPr>
            <a:xfrm>
              <a:off x="8116092" y="234410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0.22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CA4937C-3CB8-6641-83E8-FA617470FC26}"/>
                </a:ext>
              </a:extLst>
            </p:cNvPr>
            <p:cNvSpPr/>
            <p:nvPr/>
          </p:nvSpPr>
          <p:spPr>
            <a:xfrm>
              <a:off x="6963279" y="347136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0.22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F554EFC-333F-304D-A7F3-DD7B76A2916C}"/>
                </a:ext>
              </a:extLst>
            </p:cNvPr>
            <p:cNvSpPr/>
            <p:nvPr/>
          </p:nvSpPr>
          <p:spPr>
            <a:xfrm>
              <a:off x="8643818" y="234410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0.16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CAFFA3C-AF20-ED40-9339-7CC5981B3346}"/>
                </a:ext>
              </a:extLst>
            </p:cNvPr>
            <p:cNvSpPr/>
            <p:nvPr/>
          </p:nvSpPr>
          <p:spPr>
            <a:xfrm>
              <a:off x="6979838" y="403013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0.16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118C40D-062D-0647-8CE6-CE1676D6954F}"/>
                </a:ext>
              </a:extLst>
            </p:cNvPr>
            <p:cNvSpPr/>
            <p:nvPr/>
          </p:nvSpPr>
          <p:spPr>
            <a:xfrm>
              <a:off x="9232144" y="234410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0.34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67282B0-3347-CD45-B65E-69FD6051C510}"/>
                </a:ext>
              </a:extLst>
            </p:cNvPr>
            <p:cNvSpPr/>
            <p:nvPr/>
          </p:nvSpPr>
          <p:spPr>
            <a:xfrm>
              <a:off x="6982890" y="458837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0.34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BEEE8D1-2D85-FF4B-9553-8C7DA71A8641}"/>
                </a:ext>
              </a:extLst>
            </p:cNvPr>
            <p:cNvSpPr/>
            <p:nvPr/>
          </p:nvSpPr>
          <p:spPr>
            <a:xfrm>
              <a:off x="9789788" y="234410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0.13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54CF0F8-7693-0F43-93DE-763D7646EA20}"/>
                </a:ext>
              </a:extLst>
            </p:cNvPr>
            <p:cNvSpPr/>
            <p:nvPr/>
          </p:nvSpPr>
          <p:spPr>
            <a:xfrm>
              <a:off x="6963279" y="5157518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0.13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1CE862D-F2DE-084A-BA1F-3F25C08B4C29}"/>
                </a:ext>
              </a:extLst>
            </p:cNvPr>
            <p:cNvSpPr/>
            <p:nvPr/>
          </p:nvSpPr>
          <p:spPr>
            <a:xfrm>
              <a:off x="10364570" y="233394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0.15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4A93696-C1B9-C74F-8D85-82CF60172E44}"/>
                </a:ext>
              </a:extLst>
            </p:cNvPr>
            <p:cNvSpPr/>
            <p:nvPr/>
          </p:nvSpPr>
          <p:spPr>
            <a:xfrm>
              <a:off x="6979838" y="570632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0.15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C665C1D-DA10-4F41-BEF6-2F0724237C74}"/>
                </a:ext>
              </a:extLst>
            </p:cNvPr>
            <p:cNvSpPr/>
            <p:nvPr/>
          </p:nvSpPr>
          <p:spPr>
            <a:xfrm>
              <a:off x="10915786" y="233394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0.15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5105338-C6AE-2148-AC76-AA1FF4500AAD}"/>
                </a:ext>
              </a:extLst>
            </p:cNvPr>
            <p:cNvSpPr/>
            <p:nvPr/>
          </p:nvSpPr>
          <p:spPr>
            <a:xfrm>
              <a:off x="6969992" y="6275463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0.15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EF207D0-2DA9-7040-B1C4-9361819108E1}"/>
                </a:ext>
              </a:extLst>
            </p:cNvPr>
            <p:cNvSpPr/>
            <p:nvPr/>
          </p:nvSpPr>
          <p:spPr>
            <a:xfrm>
              <a:off x="8113516" y="2912926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0.94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56B564B-1199-534E-BA1B-F3BAF26B9021}"/>
                </a:ext>
              </a:extLst>
            </p:cNvPr>
            <p:cNvSpPr/>
            <p:nvPr/>
          </p:nvSpPr>
          <p:spPr>
            <a:xfrm>
              <a:off x="7564876" y="347136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0.94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26B9D9B-F2F1-5042-BA8E-390333456822}"/>
                </a:ext>
              </a:extLst>
            </p:cNvPr>
            <p:cNvSpPr/>
            <p:nvPr/>
          </p:nvSpPr>
          <p:spPr>
            <a:xfrm>
              <a:off x="8685089" y="2921365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0.83</a:t>
              </a:r>
              <a:endParaRPr lang="en-US" altLang="ko-KR" b="1" dirty="0"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4E877A5-8245-6247-99FC-21249740E9BC}"/>
                </a:ext>
              </a:extLst>
            </p:cNvPr>
            <p:cNvSpPr/>
            <p:nvPr/>
          </p:nvSpPr>
          <p:spPr>
            <a:xfrm>
              <a:off x="7552177" y="4058823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0.83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BD194F0-609D-CE48-A04A-6BB66C006420}"/>
                </a:ext>
              </a:extLst>
            </p:cNvPr>
            <p:cNvSpPr/>
            <p:nvPr/>
          </p:nvSpPr>
          <p:spPr>
            <a:xfrm>
              <a:off x="9229568" y="2931365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0.67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D2ADADE-ED73-2245-9ACD-2B781834247D}"/>
                </a:ext>
              </a:extLst>
            </p:cNvPr>
            <p:cNvSpPr/>
            <p:nvPr/>
          </p:nvSpPr>
          <p:spPr>
            <a:xfrm>
              <a:off x="7564876" y="4597331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0.67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503C04F-9D12-E941-8C84-59EC39C79F0A}"/>
                </a:ext>
              </a:extLst>
            </p:cNvPr>
            <p:cNvSpPr/>
            <p:nvPr/>
          </p:nvSpPr>
          <p:spPr>
            <a:xfrm>
              <a:off x="7552177" y="5117935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0.79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5A86900-051B-EC47-A4C0-34F95AA58DB2}"/>
                </a:ext>
              </a:extLst>
            </p:cNvPr>
            <p:cNvSpPr/>
            <p:nvPr/>
          </p:nvSpPr>
          <p:spPr>
            <a:xfrm>
              <a:off x="9785258" y="2942487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0.79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FA5A122-00BC-6D48-A5C3-9C815FAD0EF8}"/>
                </a:ext>
              </a:extLst>
            </p:cNvPr>
            <p:cNvSpPr/>
            <p:nvPr/>
          </p:nvSpPr>
          <p:spPr>
            <a:xfrm>
              <a:off x="10365525" y="2921365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0.75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FEE7514-E4A2-1447-9005-FCD97F5E4F1E}"/>
                </a:ext>
              </a:extLst>
            </p:cNvPr>
            <p:cNvSpPr/>
            <p:nvPr/>
          </p:nvSpPr>
          <p:spPr>
            <a:xfrm>
              <a:off x="7564480" y="568707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0.75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32BBBAC-A8BF-4644-963F-06EA5FE28C04}"/>
                </a:ext>
              </a:extLst>
            </p:cNvPr>
            <p:cNvSpPr/>
            <p:nvPr/>
          </p:nvSpPr>
          <p:spPr>
            <a:xfrm>
              <a:off x="10987349" y="2912926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4C9EC01-4F30-2642-99C7-AA168FD41B2F}"/>
                </a:ext>
              </a:extLst>
            </p:cNvPr>
            <p:cNvSpPr/>
            <p:nvPr/>
          </p:nvSpPr>
          <p:spPr>
            <a:xfrm>
              <a:off x="7622900" y="6275463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6B783AC-469F-FE44-AC88-DF90E04625D7}"/>
                </a:ext>
              </a:extLst>
            </p:cNvPr>
            <p:cNvSpPr/>
            <p:nvPr/>
          </p:nvSpPr>
          <p:spPr>
            <a:xfrm>
              <a:off x="8684077" y="3502615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0.94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1832064-0260-024F-9E7C-5FAAABCE3235}"/>
                </a:ext>
              </a:extLst>
            </p:cNvPr>
            <p:cNvSpPr/>
            <p:nvPr/>
          </p:nvSpPr>
          <p:spPr>
            <a:xfrm>
              <a:off x="8113516" y="4040846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0.94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1477546-21ED-5341-BE85-98B8A98C21BA}"/>
                </a:ext>
              </a:extLst>
            </p:cNvPr>
            <p:cNvSpPr/>
            <p:nvPr/>
          </p:nvSpPr>
          <p:spPr>
            <a:xfrm>
              <a:off x="9229568" y="3472080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0.71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7ED5598-38A4-6344-8099-29BB20849AF7}"/>
                </a:ext>
              </a:extLst>
            </p:cNvPr>
            <p:cNvSpPr/>
            <p:nvPr/>
          </p:nvSpPr>
          <p:spPr>
            <a:xfrm>
              <a:off x="8113516" y="4569117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0.71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EC324AF-5E3B-FC47-895A-C6736DADCB16}"/>
                </a:ext>
              </a:extLst>
            </p:cNvPr>
            <p:cNvSpPr/>
            <p:nvPr/>
          </p:nvSpPr>
          <p:spPr>
            <a:xfrm>
              <a:off x="9810862" y="3464990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0.89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5C50B21-1710-8B47-9A7F-DABF0310BE32}"/>
                </a:ext>
              </a:extLst>
            </p:cNvPr>
            <p:cNvSpPr/>
            <p:nvPr/>
          </p:nvSpPr>
          <p:spPr>
            <a:xfrm>
              <a:off x="8136250" y="514219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0.89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3CFEC53-602B-974F-ACAD-6E088184F0BE}"/>
                </a:ext>
              </a:extLst>
            </p:cNvPr>
            <p:cNvSpPr/>
            <p:nvPr/>
          </p:nvSpPr>
          <p:spPr>
            <a:xfrm>
              <a:off x="10356353" y="3464990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0.89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0BC0124-2AE3-D648-8D54-264CA8B020AD}"/>
                </a:ext>
              </a:extLst>
            </p:cNvPr>
            <p:cNvSpPr/>
            <p:nvPr/>
          </p:nvSpPr>
          <p:spPr>
            <a:xfrm>
              <a:off x="10915786" y="3463420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0.94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23A418F-C3D3-194F-ADAD-4E530B088FAD}"/>
                </a:ext>
              </a:extLst>
            </p:cNvPr>
            <p:cNvSpPr/>
            <p:nvPr/>
          </p:nvSpPr>
          <p:spPr>
            <a:xfrm>
              <a:off x="8136250" y="5684567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0.89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6D7CEB0-9D1C-5A48-8DC7-3024901FF160}"/>
                </a:ext>
              </a:extLst>
            </p:cNvPr>
            <p:cNvSpPr/>
            <p:nvPr/>
          </p:nvSpPr>
          <p:spPr>
            <a:xfrm>
              <a:off x="8113516" y="6256776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0.94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D103372-575D-9842-840C-24BFAEA8C0B1}"/>
                </a:ext>
              </a:extLst>
            </p:cNvPr>
            <p:cNvSpPr/>
            <p:nvPr/>
          </p:nvSpPr>
          <p:spPr>
            <a:xfrm>
              <a:off x="9229568" y="4008615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0.73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1027AAA-7E80-3F41-BBEE-F0096091D811}"/>
                </a:ext>
              </a:extLst>
            </p:cNvPr>
            <p:cNvSpPr/>
            <p:nvPr/>
          </p:nvSpPr>
          <p:spPr>
            <a:xfrm>
              <a:off x="8695502" y="4554177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0.73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EE9F66C-187A-9244-AC8C-D28F28D1F558}"/>
                </a:ext>
              </a:extLst>
            </p:cNvPr>
            <p:cNvSpPr/>
            <p:nvPr/>
          </p:nvSpPr>
          <p:spPr>
            <a:xfrm>
              <a:off x="9789788" y="403013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0.98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99B7BE1-56BC-6545-8733-4E70CD23674E}"/>
                </a:ext>
              </a:extLst>
            </p:cNvPr>
            <p:cNvSpPr/>
            <p:nvPr/>
          </p:nvSpPr>
          <p:spPr>
            <a:xfrm>
              <a:off x="8684077" y="5157518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0.98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CB3DE91-FE5F-4B4E-9D1B-B298354E5371}"/>
                </a:ext>
              </a:extLst>
            </p:cNvPr>
            <p:cNvSpPr/>
            <p:nvPr/>
          </p:nvSpPr>
          <p:spPr>
            <a:xfrm>
              <a:off x="9247330" y="5150966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0.68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191CD13-8FAA-9D4C-BE40-6985718D0C9E}"/>
                </a:ext>
              </a:extLst>
            </p:cNvPr>
            <p:cNvSpPr/>
            <p:nvPr/>
          </p:nvSpPr>
          <p:spPr>
            <a:xfrm>
              <a:off x="9789788" y="4595288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0.68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4E84EC4-9A24-7D42-966C-366743BE4D5E}"/>
                </a:ext>
              </a:extLst>
            </p:cNvPr>
            <p:cNvSpPr/>
            <p:nvPr/>
          </p:nvSpPr>
          <p:spPr>
            <a:xfrm>
              <a:off x="10416163" y="4040846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4ECB9D4-3C6F-984C-870D-EC3D149EF108}"/>
                </a:ext>
              </a:extLst>
            </p:cNvPr>
            <p:cNvSpPr/>
            <p:nvPr/>
          </p:nvSpPr>
          <p:spPr>
            <a:xfrm>
              <a:off x="8738952" y="5684567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5D485CA-467C-AD4B-B2D1-10B5F2C6BD2F}"/>
                </a:ext>
              </a:extLst>
            </p:cNvPr>
            <p:cNvSpPr/>
            <p:nvPr/>
          </p:nvSpPr>
          <p:spPr>
            <a:xfrm>
              <a:off x="10932344" y="4040846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0.93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CC9FE18-F576-554C-8C1B-C0739753655A}"/>
                </a:ext>
              </a:extLst>
            </p:cNvPr>
            <p:cNvSpPr/>
            <p:nvPr/>
          </p:nvSpPr>
          <p:spPr>
            <a:xfrm>
              <a:off x="8647205" y="625603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0.93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1932A59-843E-D44C-B731-D88FCA1A0232}"/>
                </a:ext>
              </a:extLst>
            </p:cNvPr>
            <p:cNvSpPr/>
            <p:nvPr/>
          </p:nvSpPr>
          <p:spPr>
            <a:xfrm>
              <a:off x="9247330" y="625603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0.75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4A5B161-4439-474E-84BA-304180136230}"/>
                </a:ext>
              </a:extLst>
            </p:cNvPr>
            <p:cNvSpPr/>
            <p:nvPr/>
          </p:nvSpPr>
          <p:spPr>
            <a:xfrm>
              <a:off x="10346826" y="458837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0.71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412A262-05FD-524E-8F9E-D0C36F876EA6}"/>
                </a:ext>
              </a:extLst>
            </p:cNvPr>
            <p:cNvSpPr/>
            <p:nvPr/>
          </p:nvSpPr>
          <p:spPr>
            <a:xfrm>
              <a:off x="9232144" y="569111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0.71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209E2B9-17BB-0446-A9A8-3428AA54652C}"/>
                </a:ext>
              </a:extLst>
            </p:cNvPr>
            <p:cNvSpPr/>
            <p:nvPr/>
          </p:nvSpPr>
          <p:spPr>
            <a:xfrm>
              <a:off x="10933384" y="458837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0.75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D8235A0-2E44-984F-A387-E4CBDBFF4F1A}"/>
                </a:ext>
              </a:extLst>
            </p:cNvPr>
            <p:cNvSpPr/>
            <p:nvPr/>
          </p:nvSpPr>
          <p:spPr>
            <a:xfrm>
              <a:off x="9810862" y="5707226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0.81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5BD48920-6DAE-DF41-9071-20D1E31BCB06}"/>
                </a:ext>
              </a:extLst>
            </p:cNvPr>
            <p:cNvSpPr/>
            <p:nvPr/>
          </p:nvSpPr>
          <p:spPr>
            <a:xfrm>
              <a:off x="10374641" y="5151507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0.81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CD23F32-ABDE-AB46-8471-D7FEBB593F8C}"/>
                </a:ext>
              </a:extLst>
            </p:cNvPr>
            <p:cNvSpPr/>
            <p:nvPr/>
          </p:nvSpPr>
          <p:spPr>
            <a:xfrm>
              <a:off x="9810862" y="6287498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0.85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C245B8C-CB69-BB41-8D9D-8BB6E064CB43}"/>
                </a:ext>
              </a:extLst>
            </p:cNvPr>
            <p:cNvSpPr/>
            <p:nvPr/>
          </p:nvSpPr>
          <p:spPr>
            <a:xfrm>
              <a:off x="10906779" y="5157518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0.85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5FD1410-4172-E149-8918-27144EF78AC5}"/>
                </a:ext>
              </a:extLst>
            </p:cNvPr>
            <p:cNvSpPr/>
            <p:nvPr/>
          </p:nvSpPr>
          <p:spPr>
            <a:xfrm>
              <a:off x="10336666" y="6275463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0.97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42890D4-D0C8-294E-8034-44D3F131D51C}"/>
                </a:ext>
              </a:extLst>
            </p:cNvPr>
            <p:cNvSpPr/>
            <p:nvPr/>
          </p:nvSpPr>
          <p:spPr>
            <a:xfrm>
              <a:off x="10906779" y="5714635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0.97</a:t>
              </a:r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0411ED5B-DE64-634F-B680-57BB4A4ECDC9}"/>
              </a:ext>
            </a:extLst>
          </p:cNvPr>
          <p:cNvSpPr/>
          <p:nvPr/>
        </p:nvSpPr>
        <p:spPr>
          <a:xfrm>
            <a:off x="5029200" y="1619773"/>
            <a:ext cx="6553200" cy="611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B29B48C-BAA5-6D47-88EB-7DF3CE1ADC3B}"/>
              </a:ext>
            </a:extLst>
          </p:cNvPr>
          <p:cNvSpPr/>
          <p:nvPr/>
        </p:nvSpPr>
        <p:spPr>
          <a:xfrm>
            <a:off x="5126183" y="2127076"/>
            <a:ext cx="6385030" cy="658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5BF7482-EBFD-284B-A917-2A5E665168CE}"/>
              </a:ext>
            </a:extLst>
          </p:cNvPr>
          <p:cNvSpPr/>
          <p:nvPr/>
        </p:nvSpPr>
        <p:spPr>
          <a:xfrm>
            <a:off x="7637081" y="2681418"/>
            <a:ext cx="3874132" cy="658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D6C2F10-C7E7-9F4C-8AEF-B138AF69C211}"/>
              </a:ext>
            </a:extLst>
          </p:cNvPr>
          <p:cNvSpPr/>
          <p:nvPr/>
        </p:nvSpPr>
        <p:spPr>
          <a:xfrm>
            <a:off x="8156599" y="3248362"/>
            <a:ext cx="3401312" cy="658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B24A9B4-AD88-724E-AAD7-C4EB3A3150FB}"/>
              </a:ext>
            </a:extLst>
          </p:cNvPr>
          <p:cNvSpPr/>
          <p:nvPr/>
        </p:nvSpPr>
        <p:spPr>
          <a:xfrm>
            <a:off x="9285674" y="3802866"/>
            <a:ext cx="2282982" cy="658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668453B-2279-2A42-9DCD-EBF897A478AA}"/>
              </a:ext>
            </a:extLst>
          </p:cNvPr>
          <p:cNvSpPr/>
          <p:nvPr/>
        </p:nvSpPr>
        <p:spPr>
          <a:xfrm>
            <a:off x="9847012" y="4357313"/>
            <a:ext cx="1735387" cy="658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3A72F51-1648-754D-8158-4288A836786C}"/>
              </a:ext>
            </a:extLst>
          </p:cNvPr>
          <p:cNvSpPr/>
          <p:nvPr/>
        </p:nvSpPr>
        <p:spPr>
          <a:xfrm>
            <a:off x="10421844" y="4911360"/>
            <a:ext cx="1133810" cy="658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A311D78-0A18-D548-BE25-24458C01C41F}"/>
              </a:ext>
            </a:extLst>
          </p:cNvPr>
          <p:cNvSpPr/>
          <p:nvPr/>
        </p:nvSpPr>
        <p:spPr>
          <a:xfrm>
            <a:off x="10974999" y="5467266"/>
            <a:ext cx="539766" cy="658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68F392B0-03FA-CE47-8A24-B894636DD625}"/>
              </a:ext>
            </a:extLst>
          </p:cNvPr>
          <p:cNvSpPr/>
          <p:nvPr/>
        </p:nvSpPr>
        <p:spPr>
          <a:xfrm>
            <a:off x="6538970" y="1037983"/>
            <a:ext cx="5016684" cy="611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D4A2B62-4684-4340-B203-7D4A96A5C737}"/>
              </a:ext>
            </a:extLst>
          </p:cNvPr>
          <p:cNvSpPr txBox="1"/>
          <p:nvPr/>
        </p:nvSpPr>
        <p:spPr>
          <a:xfrm>
            <a:off x="4719622" y="2879777"/>
            <a:ext cx="17504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Aug 1 Pamela’s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5C53CDD-086F-5B44-B746-8B205BD5ABD9}"/>
              </a:ext>
            </a:extLst>
          </p:cNvPr>
          <p:cNvSpPr txBox="1"/>
          <p:nvPr/>
        </p:nvSpPr>
        <p:spPr>
          <a:xfrm>
            <a:off x="4718678" y="3433843"/>
            <a:ext cx="17504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Aug 2 Pamela’s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9A603A8-9866-044D-9DF1-019814C46D7C}"/>
              </a:ext>
            </a:extLst>
          </p:cNvPr>
          <p:cNvSpPr/>
          <p:nvPr/>
        </p:nvSpPr>
        <p:spPr>
          <a:xfrm>
            <a:off x="6587285" y="85196"/>
            <a:ext cx="5131578" cy="11491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78A1CF8-9025-4C4B-B819-F222EDD84140}"/>
              </a:ext>
            </a:extLst>
          </p:cNvPr>
          <p:cNvSpPr txBox="1"/>
          <p:nvPr/>
        </p:nvSpPr>
        <p:spPr>
          <a:xfrm rot="16200000">
            <a:off x="6938075" y="857952"/>
            <a:ext cx="17504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Aug 1 Pamela’s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612BE30-20B7-2141-A6A1-BE62C911DA49}"/>
              </a:ext>
            </a:extLst>
          </p:cNvPr>
          <p:cNvSpPr txBox="1"/>
          <p:nvPr/>
        </p:nvSpPr>
        <p:spPr>
          <a:xfrm rot="16200000">
            <a:off x="7557461" y="869741"/>
            <a:ext cx="17504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Aug 2 Pamela’s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8A434BE9-0726-854B-A1DE-CFBA81ACD3AE}"/>
              </a:ext>
            </a:extLst>
          </p:cNvPr>
          <p:cNvSpPr/>
          <p:nvPr/>
        </p:nvSpPr>
        <p:spPr>
          <a:xfrm>
            <a:off x="6480668" y="2695856"/>
            <a:ext cx="1108989" cy="4076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13518344-ED7C-EA49-9AE2-07D5DEE59BCF}"/>
              </a:ext>
            </a:extLst>
          </p:cNvPr>
          <p:cNvSpPr/>
          <p:nvPr/>
        </p:nvSpPr>
        <p:spPr>
          <a:xfrm>
            <a:off x="4336473" y="3902482"/>
            <a:ext cx="7174739" cy="2913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912C4DA-E275-CA43-AD30-641724EE9B4D}"/>
              </a:ext>
            </a:extLst>
          </p:cNvPr>
          <p:cNvSpPr txBox="1"/>
          <p:nvPr/>
        </p:nvSpPr>
        <p:spPr>
          <a:xfrm>
            <a:off x="9042762" y="6471604"/>
            <a:ext cx="1937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409C2"/>
                </a:solidFill>
              </a:rPr>
              <a:t>Kim et al, </a:t>
            </a:r>
            <a:r>
              <a:rPr lang="en-US" sz="2000" i="1" dirty="0">
                <a:solidFill>
                  <a:srgbClr val="2409C2"/>
                </a:solidFill>
              </a:rPr>
              <a:t>in prep</a:t>
            </a:r>
            <a:endParaRPr lang="en-US" sz="2000" dirty="0">
              <a:solidFill>
                <a:srgbClr val="2409C2"/>
              </a:solidFill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EC2F8B3-8EFB-0143-A3CA-D71DC3E29231}"/>
              </a:ext>
            </a:extLst>
          </p:cNvPr>
          <p:cNvSpPr txBox="1"/>
          <p:nvPr/>
        </p:nvSpPr>
        <p:spPr>
          <a:xfrm>
            <a:off x="11511212" y="1207778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45457438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98" y="3746321"/>
            <a:ext cx="1270000" cy="127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21660" y="1251967"/>
            <a:ext cx="1290888" cy="461665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2400" dirty="0" err="1"/>
              <a:t>Postdocs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527145" y="3188420"/>
            <a:ext cx="1843173" cy="461665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PhD students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08819" y="1251966"/>
            <a:ext cx="1854143" cy="461665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Collaborators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13210" y="3188420"/>
            <a:ext cx="2399165" cy="461665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Funding Sources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479" y="3810749"/>
            <a:ext cx="3238128" cy="15249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013" y="3799409"/>
            <a:ext cx="1536330" cy="1536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7501" y="1767485"/>
            <a:ext cx="1270000" cy="127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1858" y="1758003"/>
            <a:ext cx="1271016" cy="1271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510" y="3745813"/>
            <a:ext cx="1271016" cy="1271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2814" y="3745813"/>
            <a:ext cx="1271016" cy="12710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2160" y="3745305"/>
            <a:ext cx="1271016" cy="12710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942288-3C0F-0E40-98A1-59A25DF20C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2538" y="1781999"/>
            <a:ext cx="1270000" cy="127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42C128-7966-6940-A59A-B1F2ED5706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9825" y="1761602"/>
            <a:ext cx="1271016" cy="12710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A86B9A-AB00-8442-87D1-78B1AB430C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36907" y="5398432"/>
            <a:ext cx="2933700" cy="1358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418571-F467-1340-B5F5-D5EA917C63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74529" y="1901972"/>
            <a:ext cx="983077" cy="9830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78C591-2D9E-CA46-9603-A9DEBE665B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94836" y="1756740"/>
            <a:ext cx="1271016" cy="12710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801D98-96CE-504C-B2EB-FBEBD052D1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41363" y="3746321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31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6095D-267A-4D47-8861-E0E6798C5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87" y="1367096"/>
            <a:ext cx="3619057" cy="4094870"/>
          </a:xfrm>
        </p:spPr>
        <p:txBody>
          <a:bodyPr/>
          <a:lstStyle/>
          <a:p>
            <a:r>
              <a:rPr lang="en-US" dirty="0"/>
              <a:t>R &gt; 0.7 across 6 different restaurant types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E9DECDF0-D895-A641-9F05-1E1CB139CE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2" t="4860" b="7043"/>
          <a:stretch/>
        </p:blipFill>
        <p:spPr>
          <a:xfrm>
            <a:off x="4856085" y="54446"/>
            <a:ext cx="7407035" cy="674910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06ACB69-8BAD-DE4F-870D-B95B4A92446C}"/>
              </a:ext>
            </a:extLst>
          </p:cNvPr>
          <p:cNvGrpSpPr/>
          <p:nvPr/>
        </p:nvGrpSpPr>
        <p:grpSpPr>
          <a:xfrm>
            <a:off x="6428009" y="1790815"/>
            <a:ext cx="5540572" cy="4866015"/>
            <a:chOff x="6428009" y="1790815"/>
            <a:chExt cx="5540572" cy="486601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D03552-17ED-B14B-9EAB-E4DB3C40C166}"/>
                </a:ext>
              </a:extLst>
            </p:cNvPr>
            <p:cNvSpPr/>
            <p:nvPr/>
          </p:nvSpPr>
          <p:spPr>
            <a:xfrm>
              <a:off x="6579078" y="1790815"/>
              <a:ext cx="5748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B1F644D-4B66-C047-9CB5-2E86D4CF16F2}"/>
                </a:ext>
              </a:extLst>
            </p:cNvPr>
            <p:cNvSpPr/>
            <p:nvPr/>
          </p:nvSpPr>
          <p:spPr>
            <a:xfrm>
              <a:off x="7134860" y="2359775"/>
              <a:ext cx="5748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6A8F6D5-6AD6-AC42-ACE8-43135A6E5260}"/>
                </a:ext>
              </a:extLst>
            </p:cNvPr>
            <p:cNvSpPr/>
            <p:nvPr/>
          </p:nvSpPr>
          <p:spPr>
            <a:xfrm>
              <a:off x="7718104" y="2929804"/>
              <a:ext cx="5748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FADA64-8F18-B04A-BD29-FE24D86D3C01}"/>
                </a:ext>
              </a:extLst>
            </p:cNvPr>
            <p:cNvSpPr/>
            <p:nvPr/>
          </p:nvSpPr>
          <p:spPr>
            <a:xfrm>
              <a:off x="8272186" y="3464990"/>
              <a:ext cx="5748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48EFD95-5473-3048-B39C-202A9093C49C}"/>
                </a:ext>
              </a:extLst>
            </p:cNvPr>
            <p:cNvSpPr/>
            <p:nvPr/>
          </p:nvSpPr>
          <p:spPr>
            <a:xfrm>
              <a:off x="8847018" y="4000176"/>
              <a:ext cx="5748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8D29C02-5071-9949-9498-AF48444758EB}"/>
                </a:ext>
              </a:extLst>
            </p:cNvPr>
            <p:cNvSpPr/>
            <p:nvPr/>
          </p:nvSpPr>
          <p:spPr>
            <a:xfrm>
              <a:off x="9421850" y="4605404"/>
              <a:ext cx="5748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4A2AECE-796D-C84A-ADB3-4331AA211F22}"/>
                </a:ext>
              </a:extLst>
            </p:cNvPr>
            <p:cNvSpPr/>
            <p:nvPr/>
          </p:nvSpPr>
          <p:spPr>
            <a:xfrm>
              <a:off x="9985764" y="5123564"/>
              <a:ext cx="5748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B387925-9A7B-374C-9351-1B888A46EA02}"/>
                </a:ext>
              </a:extLst>
            </p:cNvPr>
            <p:cNvSpPr/>
            <p:nvPr/>
          </p:nvSpPr>
          <p:spPr>
            <a:xfrm>
              <a:off x="10483604" y="5687074"/>
              <a:ext cx="5748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9DB555C-C938-0443-9637-0786F6D1C52C}"/>
                </a:ext>
              </a:extLst>
            </p:cNvPr>
            <p:cNvSpPr/>
            <p:nvPr/>
          </p:nvSpPr>
          <p:spPr>
            <a:xfrm>
              <a:off x="11072952" y="6256034"/>
              <a:ext cx="5748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CFDAE43-D2A7-3C43-9E9E-6AF1B44FFC2E}"/>
                </a:ext>
              </a:extLst>
            </p:cNvPr>
            <p:cNvSpPr/>
            <p:nvPr/>
          </p:nvSpPr>
          <p:spPr>
            <a:xfrm>
              <a:off x="6441044" y="2353567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0.61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1D9166C-4240-E942-9C85-B64CAEB697AF}"/>
                </a:ext>
              </a:extLst>
            </p:cNvPr>
            <p:cNvSpPr/>
            <p:nvPr/>
          </p:nvSpPr>
          <p:spPr>
            <a:xfrm>
              <a:off x="7566497" y="180614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0.55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32C0EBB-D4AA-CA4C-AC29-0DE85CE3750D}"/>
                </a:ext>
              </a:extLst>
            </p:cNvPr>
            <p:cNvSpPr/>
            <p:nvPr/>
          </p:nvSpPr>
          <p:spPr>
            <a:xfrm>
              <a:off x="6439049" y="2915038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0.55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1A010D6-D3AA-F742-92D8-F0A30B2B48D1}"/>
                </a:ext>
              </a:extLst>
            </p:cNvPr>
            <p:cNvSpPr/>
            <p:nvPr/>
          </p:nvSpPr>
          <p:spPr>
            <a:xfrm>
              <a:off x="8129026" y="181630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0.31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88B3166-54F3-BA42-B4FD-FA27493AD23E}"/>
                </a:ext>
              </a:extLst>
            </p:cNvPr>
            <p:cNvSpPr/>
            <p:nvPr/>
          </p:nvSpPr>
          <p:spPr>
            <a:xfrm>
              <a:off x="6450795" y="344390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0.31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FC62F4D-2FA6-7E4B-8A26-4D14428F747E}"/>
                </a:ext>
              </a:extLst>
            </p:cNvPr>
            <p:cNvSpPr/>
            <p:nvPr/>
          </p:nvSpPr>
          <p:spPr>
            <a:xfrm>
              <a:off x="8685089" y="180614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0.15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6095C23-440A-A549-A40E-F84E82712046}"/>
                </a:ext>
              </a:extLst>
            </p:cNvPr>
            <p:cNvSpPr/>
            <p:nvPr/>
          </p:nvSpPr>
          <p:spPr>
            <a:xfrm>
              <a:off x="6450795" y="4044440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0.15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62FD738-52AB-1349-B29D-5FBA2C61C0EB}"/>
                </a:ext>
              </a:extLst>
            </p:cNvPr>
            <p:cNvSpPr/>
            <p:nvPr/>
          </p:nvSpPr>
          <p:spPr>
            <a:xfrm>
              <a:off x="9247618" y="181630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0.27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070BB14-F2E0-764C-8D20-2F7C52C227EB}"/>
                </a:ext>
              </a:extLst>
            </p:cNvPr>
            <p:cNvSpPr/>
            <p:nvPr/>
          </p:nvSpPr>
          <p:spPr>
            <a:xfrm>
              <a:off x="6450795" y="4599196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0.27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AA39678-D1AC-454B-A2A6-BD7F7DE65903}"/>
                </a:ext>
              </a:extLst>
            </p:cNvPr>
            <p:cNvSpPr/>
            <p:nvPr/>
          </p:nvSpPr>
          <p:spPr>
            <a:xfrm>
              <a:off x="9774137" y="180614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0.16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FA03E04-8692-0643-9597-E9240201613E}"/>
                </a:ext>
              </a:extLst>
            </p:cNvPr>
            <p:cNvSpPr/>
            <p:nvPr/>
          </p:nvSpPr>
          <p:spPr>
            <a:xfrm>
              <a:off x="6433245" y="514661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0.16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0B01F17-42CF-0240-A24E-27E0FCE93177}"/>
                </a:ext>
              </a:extLst>
            </p:cNvPr>
            <p:cNvSpPr/>
            <p:nvPr/>
          </p:nvSpPr>
          <p:spPr>
            <a:xfrm>
              <a:off x="6450795" y="568707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0.04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4249ECA-66A5-C34D-AF4F-AA12E984DB03}"/>
                </a:ext>
              </a:extLst>
            </p:cNvPr>
            <p:cNvSpPr/>
            <p:nvPr/>
          </p:nvSpPr>
          <p:spPr>
            <a:xfrm>
              <a:off x="10336666" y="180614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0.04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44E48C2-7729-9543-A68F-4E87A6143AE6}"/>
                </a:ext>
              </a:extLst>
            </p:cNvPr>
            <p:cNvSpPr/>
            <p:nvPr/>
          </p:nvSpPr>
          <p:spPr>
            <a:xfrm>
              <a:off x="10899195" y="180614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0.09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0E6808C-049A-B645-88AF-F5D3F6DC765F}"/>
                </a:ext>
              </a:extLst>
            </p:cNvPr>
            <p:cNvSpPr/>
            <p:nvPr/>
          </p:nvSpPr>
          <p:spPr>
            <a:xfrm>
              <a:off x="6428009" y="624531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0.09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031DB07-9006-3A4E-95D7-9754EA03967A}"/>
                </a:ext>
              </a:extLst>
            </p:cNvPr>
            <p:cNvSpPr/>
            <p:nvPr/>
          </p:nvSpPr>
          <p:spPr>
            <a:xfrm>
              <a:off x="7564876" y="2334500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0.28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D9B32FB-D4E7-E847-ACBF-92D1DCDFEA71}"/>
                </a:ext>
              </a:extLst>
            </p:cNvPr>
            <p:cNvSpPr/>
            <p:nvPr/>
          </p:nvSpPr>
          <p:spPr>
            <a:xfrm>
              <a:off x="6984441" y="288566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0.28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37FC5F8-3092-3343-AFFA-65F289045958}"/>
                </a:ext>
              </a:extLst>
            </p:cNvPr>
            <p:cNvSpPr/>
            <p:nvPr/>
          </p:nvSpPr>
          <p:spPr>
            <a:xfrm>
              <a:off x="8116092" y="234410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0.22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CA4937C-3CB8-6641-83E8-FA617470FC26}"/>
                </a:ext>
              </a:extLst>
            </p:cNvPr>
            <p:cNvSpPr/>
            <p:nvPr/>
          </p:nvSpPr>
          <p:spPr>
            <a:xfrm>
              <a:off x="6963279" y="347136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0.22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F554EFC-333F-304D-A7F3-DD7B76A2916C}"/>
                </a:ext>
              </a:extLst>
            </p:cNvPr>
            <p:cNvSpPr/>
            <p:nvPr/>
          </p:nvSpPr>
          <p:spPr>
            <a:xfrm>
              <a:off x="8643818" y="234410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0.16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CAFFA3C-AF20-ED40-9339-7CC5981B3346}"/>
                </a:ext>
              </a:extLst>
            </p:cNvPr>
            <p:cNvSpPr/>
            <p:nvPr/>
          </p:nvSpPr>
          <p:spPr>
            <a:xfrm>
              <a:off x="6979838" y="403013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0.16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118C40D-062D-0647-8CE6-CE1676D6954F}"/>
                </a:ext>
              </a:extLst>
            </p:cNvPr>
            <p:cNvSpPr/>
            <p:nvPr/>
          </p:nvSpPr>
          <p:spPr>
            <a:xfrm>
              <a:off x="9232144" y="234410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0.34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67282B0-3347-CD45-B65E-69FD6051C510}"/>
                </a:ext>
              </a:extLst>
            </p:cNvPr>
            <p:cNvSpPr/>
            <p:nvPr/>
          </p:nvSpPr>
          <p:spPr>
            <a:xfrm>
              <a:off x="6982890" y="458837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0.34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BEEE8D1-2D85-FF4B-9553-8C7DA71A8641}"/>
                </a:ext>
              </a:extLst>
            </p:cNvPr>
            <p:cNvSpPr/>
            <p:nvPr/>
          </p:nvSpPr>
          <p:spPr>
            <a:xfrm>
              <a:off x="9789788" y="234410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0.13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54CF0F8-7693-0F43-93DE-763D7646EA20}"/>
                </a:ext>
              </a:extLst>
            </p:cNvPr>
            <p:cNvSpPr/>
            <p:nvPr/>
          </p:nvSpPr>
          <p:spPr>
            <a:xfrm>
              <a:off x="6963279" y="5157518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0.13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1CE862D-F2DE-084A-BA1F-3F25C08B4C29}"/>
                </a:ext>
              </a:extLst>
            </p:cNvPr>
            <p:cNvSpPr/>
            <p:nvPr/>
          </p:nvSpPr>
          <p:spPr>
            <a:xfrm>
              <a:off x="10364570" y="233394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0.15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4A93696-C1B9-C74F-8D85-82CF60172E44}"/>
                </a:ext>
              </a:extLst>
            </p:cNvPr>
            <p:cNvSpPr/>
            <p:nvPr/>
          </p:nvSpPr>
          <p:spPr>
            <a:xfrm>
              <a:off x="6979838" y="570632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0.15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C665C1D-DA10-4F41-BEF6-2F0724237C74}"/>
                </a:ext>
              </a:extLst>
            </p:cNvPr>
            <p:cNvSpPr/>
            <p:nvPr/>
          </p:nvSpPr>
          <p:spPr>
            <a:xfrm>
              <a:off x="10915786" y="233394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0.15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5105338-C6AE-2148-AC76-AA1FF4500AAD}"/>
                </a:ext>
              </a:extLst>
            </p:cNvPr>
            <p:cNvSpPr/>
            <p:nvPr/>
          </p:nvSpPr>
          <p:spPr>
            <a:xfrm>
              <a:off x="6969992" y="6275463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0.15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EF207D0-2DA9-7040-B1C4-9361819108E1}"/>
                </a:ext>
              </a:extLst>
            </p:cNvPr>
            <p:cNvSpPr/>
            <p:nvPr/>
          </p:nvSpPr>
          <p:spPr>
            <a:xfrm>
              <a:off x="8113516" y="2912926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0.94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56B564B-1199-534E-BA1B-F3BAF26B9021}"/>
                </a:ext>
              </a:extLst>
            </p:cNvPr>
            <p:cNvSpPr/>
            <p:nvPr/>
          </p:nvSpPr>
          <p:spPr>
            <a:xfrm>
              <a:off x="7564876" y="347136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0.94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26B9D9B-F2F1-5042-BA8E-390333456822}"/>
                </a:ext>
              </a:extLst>
            </p:cNvPr>
            <p:cNvSpPr/>
            <p:nvPr/>
          </p:nvSpPr>
          <p:spPr>
            <a:xfrm>
              <a:off x="8685089" y="2921365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0.83</a:t>
              </a:r>
              <a:endParaRPr lang="en-US" altLang="ko-KR" b="1" dirty="0"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4E877A5-8245-6247-99FC-21249740E9BC}"/>
                </a:ext>
              </a:extLst>
            </p:cNvPr>
            <p:cNvSpPr/>
            <p:nvPr/>
          </p:nvSpPr>
          <p:spPr>
            <a:xfrm>
              <a:off x="7552177" y="4058823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0.83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BD194F0-609D-CE48-A04A-6BB66C006420}"/>
                </a:ext>
              </a:extLst>
            </p:cNvPr>
            <p:cNvSpPr/>
            <p:nvPr/>
          </p:nvSpPr>
          <p:spPr>
            <a:xfrm>
              <a:off x="9229568" y="2931365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0.67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D2ADADE-ED73-2245-9ACD-2B781834247D}"/>
                </a:ext>
              </a:extLst>
            </p:cNvPr>
            <p:cNvSpPr/>
            <p:nvPr/>
          </p:nvSpPr>
          <p:spPr>
            <a:xfrm>
              <a:off x="7564876" y="4597331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0.67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503C04F-9D12-E941-8C84-59EC39C79F0A}"/>
                </a:ext>
              </a:extLst>
            </p:cNvPr>
            <p:cNvSpPr/>
            <p:nvPr/>
          </p:nvSpPr>
          <p:spPr>
            <a:xfrm>
              <a:off x="7552177" y="5117935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0.79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5A86900-051B-EC47-A4C0-34F95AA58DB2}"/>
                </a:ext>
              </a:extLst>
            </p:cNvPr>
            <p:cNvSpPr/>
            <p:nvPr/>
          </p:nvSpPr>
          <p:spPr>
            <a:xfrm>
              <a:off x="9785258" y="2942487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0.79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FA5A122-00BC-6D48-A5C3-9C815FAD0EF8}"/>
                </a:ext>
              </a:extLst>
            </p:cNvPr>
            <p:cNvSpPr/>
            <p:nvPr/>
          </p:nvSpPr>
          <p:spPr>
            <a:xfrm>
              <a:off x="10365525" y="2921365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0.75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FEE7514-E4A2-1447-9005-FCD97F5E4F1E}"/>
                </a:ext>
              </a:extLst>
            </p:cNvPr>
            <p:cNvSpPr/>
            <p:nvPr/>
          </p:nvSpPr>
          <p:spPr>
            <a:xfrm>
              <a:off x="7564480" y="568707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0.75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32BBBAC-A8BF-4644-963F-06EA5FE28C04}"/>
                </a:ext>
              </a:extLst>
            </p:cNvPr>
            <p:cNvSpPr/>
            <p:nvPr/>
          </p:nvSpPr>
          <p:spPr>
            <a:xfrm>
              <a:off x="10987349" y="2912926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4C9EC01-4F30-2642-99C7-AA168FD41B2F}"/>
                </a:ext>
              </a:extLst>
            </p:cNvPr>
            <p:cNvSpPr/>
            <p:nvPr/>
          </p:nvSpPr>
          <p:spPr>
            <a:xfrm>
              <a:off x="7622900" y="6275463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6B783AC-469F-FE44-AC88-DF90E04625D7}"/>
                </a:ext>
              </a:extLst>
            </p:cNvPr>
            <p:cNvSpPr/>
            <p:nvPr/>
          </p:nvSpPr>
          <p:spPr>
            <a:xfrm>
              <a:off x="8684077" y="3502615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0.94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1832064-0260-024F-9E7C-5FAAABCE3235}"/>
                </a:ext>
              </a:extLst>
            </p:cNvPr>
            <p:cNvSpPr/>
            <p:nvPr/>
          </p:nvSpPr>
          <p:spPr>
            <a:xfrm>
              <a:off x="8113516" y="4040846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0.94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1477546-21ED-5341-BE85-98B8A98C21BA}"/>
                </a:ext>
              </a:extLst>
            </p:cNvPr>
            <p:cNvSpPr/>
            <p:nvPr/>
          </p:nvSpPr>
          <p:spPr>
            <a:xfrm>
              <a:off x="9229568" y="3472080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0.71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7ED5598-38A4-6344-8099-29BB20849AF7}"/>
                </a:ext>
              </a:extLst>
            </p:cNvPr>
            <p:cNvSpPr/>
            <p:nvPr/>
          </p:nvSpPr>
          <p:spPr>
            <a:xfrm>
              <a:off x="8113516" y="4569117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0.71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EC324AF-5E3B-FC47-895A-C6736DADCB16}"/>
                </a:ext>
              </a:extLst>
            </p:cNvPr>
            <p:cNvSpPr/>
            <p:nvPr/>
          </p:nvSpPr>
          <p:spPr>
            <a:xfrm>
              <a:off x="9810862" y="3464990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0.89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5C50B21-1710-8B47-9A7F-DABF0310BE32}"/>
                </a:ext>
              </a:extLst>
            </p:cNvPr>
            <p:cNvSpPr/>
            <p:nvPr/>
          </p:nvSpPr>
          <p:spPr>
            <a:xfrm>
              <a:off x="8136250" y="514219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0.89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3CFEC53-602B-974F-ACAD-6E088184F0BE}"/>
                </a:ext>
              </a:extLst>
            </p:cNvPr>
            <p:cNvSpPr/>
            <p:nvPr/>
          </p:nvSpPr>
          <p:spPr>
            <a:xfrm>
              <a:off x="10356353" y="3464990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0.89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0BC0124-2AE3-D648-8D54-264CA8B020AD}"/>
                </a:ext>
              </a:extLst>
            </p:cNvPr>
            <p:cNvSpPr/>
            <p:nvPr/>
          </p:nvSpPr>
          <p:spPr>
            <a:xfrm>
              <a:off x="10915786" y="3463420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0.94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23A418F-C3D3-194F-ADAD-4E530B088FAD}"/>
                </a:ext>
              </a:extLst>
            </p:cNvPr>
            <p:cNvSpPr/>
            <p:nvPr/>
          </p:nvSpPr>
          <p:spPr>
            <a:xfrm>
              <a:off x="8136250" y="5684567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0.89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6D7CEB0-9D1C-5A48-8DC7-3024901FF160}"/>
                </a:ext>
              </a:extLst>
            </p:cNvPr>
            <p:cNvSpPr/>
            <p:nvPr/>
          </p:nvSpPr>
          <p:spPr>
            <a:xfrm>
              <a:off x="8113516" y="6256776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0.94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D103372-575D-9842-840C-24BFAEA8C0B1}"/>
                </a:ext>
              </a:extLst>
            </p:cNvPr>
            <p:cNvSpPr/>
            <p:nvPr/>
          </p:nvSpPr>
          <p:spPr>
            <a:xfrm>
              <a:off x="9229568" y="4008615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0.73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1027AAA-7E80-3F41-BBEE-F0096091D811}"/>
                </a:ext>
              </a:extLst>
            </p:cNvPr>
            <p:cNvSpPr/>
            <p:nvPr/>
          </p:nvSpPr>
          <p:spPr>
            <a:xfrm>
              <a:off x="8695502" y="4554177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0.73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EE9F66C-187A-9244-AC8C-D28F28D1F558}"/>
                </a:ext>
              </a:extLst>
            </p:cNvPr>
            <p:cNvSpPr/>
            <p:nvPr/>
          </p:nvSpPr>
          <p:spPr>
            <a:xfrm>
              <a:off x="9789788" y="403013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0.98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99B7BE1-56BC-6545-8733-4E70CD23674E}"/>
                </a:ext>
              </a:extLst>
            </p:cNvPr>
            <p:cNvSpPr/>
            <p:nvPr/>
          </p:nvSpPr>
          <p:spPr>
            <a:xfrm>
              <a:off x="8684077" y="5157518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0.98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CB3DE91-FE5F-4B4E-9D1B-B298354E5371}"/>
                </a:ext>
              </a:extLst>
            </p:cNvPr>
            <p:cNvSpPr/>
            <p:nvPr/>
          </p:nvSpPr>
          <p:spPr>
            <a:xfrm>
              <a:off x="9247330" y="5150966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0.68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191CD13-8FAA-9D4C-BE40-6985718D0C9E}"/>
                </a:ext>
              </a:extLst>
            </p:cNvPr>
            <p:cNvSpPr/>
            <p:nvPr/>
          </p:nvSpPr>
          <p:spPr>
            <a:xfrm>
              <a:off x="9789788" y="4595288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0.68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4E84EC4-9A24-7D42-966C-366743BE4D5E}"/>
                </a:ext>
              </a:extLst>
            </p:cNvPr>
            <p:cNvSpPr/>
            <p:nvPr/>
          </p:nvSpPr>
          <p:spPr>
            <a:xfrm>
              <a:off x="10416163" y="4040846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4ECB9D4-3C6F-984C-870D-EC3D149EF108}"/>
                </a:ext>
              </a:extLst>
            </p:cNvPr>
            <p:cNvSpPr/>
            <p:nvPr/>
          </p:nvSpPr>
          <p:spPr>
            <a:xfrm>
              <a:off x="8738952" y="5684567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5D485CA-467C-AD4B-B2D1-10B5F2C6BD2F}"/>
                </a:ext>
              </a:extLst>
            </p:cNvPr>
            <p:cNvSpPr/>
            <p:nvPr/>
          </p:nvSpPr>
          <p:spPr>
            <a:xfrm>
              <a:off x="10932344" y="4040846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0.93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CC9FE18-F576-554C-8C1B-C0739753655A}"/>
                </a:ext>
              </a:extLst>
            </p:cNvPr>
            <p:cNvSpPr/>
            <p:nvPr/>
          </p:nvSpPr>
          <p:spPr>
            <a:xfrm>
              <a:off x="8647205" y="625603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0.93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1932A59-843E-D44C-B731-D88FCA1A0232}"/>
                </a:ext>
              </a:extLst>
            </p:cNvPr>
            <p:cNvSpPr/>
            <p:nvPr/>
          </p:nvSpPr>
          <p:spPr>
            <a:xfrm>
              <a:off x="9247330" y="625603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0.75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4A5B161-4439-474E-84BA-304180136230}"/>
                </a:ext>
              </a:extLst>
            </p:cNvPr>
            <p:cNvSpPr/>
            <p:nvPr/>
          </p:nvSpPr>
          <p:spPr>
            <a:xfrm>
              <a:off x="10346826" y="458837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0.71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412A262-05FD-524E-8F9E-D0C36F876EA6}"/>
                </a:ext>
              </a:extLst>
            </p:cNvPr>
            <p:cNvSpPr/>
            <p:nvPr/>
          </p:nvSpPr>
          <p:spPr>
            <a:xfrm>
              <a:off x="9232144" y="569111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0.71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209E2B9-17BB-0446-A9A8-3428AA54652C}"/>
                </a:ext>
              </a:extLst>
            </p:cNvPr>
            <p:cNvSpPr/>
            <p:nvPr/>
          </p:nvSpPr>
          <p:spPr>
            <a:xfrm>
              <a:off x="10933384" y="458837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0.75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D8235A0-2E44-984F-A387-E4CBDBFF4F1A}"/>
                </a:ext>
              </a:extLst>
            </p:cNvPr>
            <p:cNvSpPr/>
            <p:nvPr/>
          </p:nvSpPr>
          <p:spPr>
            <a:xfrm>
              <a:off x="9810862" y="5707226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0.81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5BD48920-6DAE-DF41-9071-20D1E31BCB06}"/>
                </a:ext>
              </a:extLst>
            </p:cNvPr>
            <p:cNvSpPr/>
            <p:nvPr/>
          </p:nvSpPr>
          <p:spPr>
            <a:xfrm>
              <a:off x="10374641" y="5151507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0.81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CD23F32-ABDE-AB46-8471-D7FEBB593F8C}"/>
                </a:ext>
              </a:extLst>
            </p:cNvPr>
            <p:cNvSpPr/>
            <p:nvPr/>
          </p:nvSpPr>
          <p:spPr>
            <a:xfrm>
              <a:off x="9810862" y="6287498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0.85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C245B8C-CB69-BB41-8D9D-8BB6E064CB43}"/>
                </a:ext>
              </a:extLst>
            </p:cNvPr>
            <p:cNvSpPr/>
            <p:nvPr/>
          </p:nvSpPr>
          <p:spPr>
            <a:xfrm>
              <a:off x="10906779" y="5157518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0.85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5FD1410-4172-E149-8918-27144EF78AC5}"/>
                </a:ext>
              </a:extLst>
            </p:cNvPr>
            <p:cNvSpPr/>
            <p:nvPr/>
          </p:nvSpPr>
          <p:spPr>
            <a:xfrm>
              <a:off x="10336666" y="6275463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0.97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42890D4-D0C8-294E-8034-44D3F131D51C}"/>
                </a:ext>
              </a:extLst>
            </p:cNvPr>
            <p:cNvSpPr/>
            <p:nvPr/>
          </p:nvSpPr>
          <p:spPr>
            <a:xfrm>
              <a:off x="10906779" y="5714635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0.97</a:t>
              </a:r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0411ED5B-DE64-634F-B680-57BB4A4ECDC9}"/>
              </a:ext>
            </a:extLst>
          </p:cNvPr>
          <p:cNvSpPr/>
          <p:nvPr/>
        </p:nvSpPr>
        <p:spPr>
          <a:xfrm>
            <a:off x="5029200" y="1619773"/>
            <a:ext cx="6553200" cy="611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B29B48C-BAA5-6D47-88EB-7DF3CE1ADC3B}"/>
              </a:ext>
            </a:extLst>
          </p:cNvPr>
          <p:cNvSpPr/>
          <p:nvPr/>
        </p:nvSpPr>
        <p:spPr>
          <a:xfrm>
            <a:off x="5126183" y="2127076"/>
            <a:ext cx="6385030" cy="658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5BF7482-EBFD-284B-A917-2A5E665168CE}"/>
              </a:ext>
            </a:extLst>
          </p:cNvPr>
          <p:cNvSpPr/>
          <p:nvPr/>
        </p:nvSpPr>
        <p:spPr>
          <a:xfrm>
            <a:off x="7637081" y="2681418"/>
            <a:ext cx="3874132" cy="658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D6C2F10-C7E7-9F4C-8AEF-B138AF69C211}"/>
              </a:ext>
            </a:extLst>
          </p:cNvPr>
          <p:cNvSpPr/>
          <p:nvPr/>
        </p:nvSpPr>
        <p:spPr>
          <a:xfrm>
            <a:off x="8156599" y="3248362"/>
            <a:ext cx="3401312" cy="658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B24A9B4-AD88-724E-AAD7-C4EB3A3150FB}"/>
              </a:ext>
            </a:extLst>
          </p:cNvPr>
          <p:cNvSpPr/>
          <p:nvPr/>
        </p:nvSpPr>
        <p:spPr>
          <a:xfrm>
            <a:off x="8738952" y="3802866"/>
            <a:ext cx="2829704" cy="658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668453B-2279-2A42-9DCD-EBF897A478AA}"/>
              </a:ext>
            </a:extLst>
          </p:cNvPr>
          <p:cNvSpPr/>
          <p:nvPr/>
        </p:nvSpPr>
        <p:spPr>
          <a:xfrm>
            <a:off x="9300292" y="4357313"/>
            <a:ext cx="2282108" cy="658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3A72F51-1648-754D-8158-4288A836786C}"/>
              </a:ext>
            </a:extLst>
          </p:cNvPr>
          <p:cNvSpPr/>
          <p:nvPr/>
        </p:nvSpPr>
        <p:spPr>
          <a:xfrm>
            <a:off x="9848932" y="4911360"/>
            <a:ext cx="1706722" cy="658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A311D78-0A18-D548-BE25-24458C01C41F}"/>
              </a:ext>
            </a:extLst>
          </p:cNvPr>
          <p:cNvSpPr/>
          <p:nvPr/>
        </p:nvSpPr>
        <p:spPr>
          <a:xfrm>
            <a:off x="10412185" y="5467266"/>
            <a:ext cx="1102580" cy="658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68F392B0-03FA-CE47-8A24-B894636DD625}"/>
              </a:ext>
            </a:extLst>
          </p:cNvPr>
          <p:cNvSpPr/>
          <p:nvPr/>
        </p:nvSpPr>
        <p:spPr>
          <a:xfrm>
            <a:off x="6538970" y="1037983"/>
            <a:ext cx="5016684" cy="611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D4A2B62-4684-4340-B203-7D4A96A5C737}"/>
              </a:ext>
            </a:extLst>
          </p:cNvPr>
          <p:cNvSpPr txBox="1"/>
          <p:nvPr/>
        </p:nvSpPr>
        <p:spPr>
          <a:xfrm>
            <a:off x="4719622" y="2879777"/>
            <a:ext cx="17504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Aug 1 Pamela’s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5C53CDD-086F-5B44-B746-8B205BD5ABD9}"/>
              </a:ext>
            </a:extLst>
          </p:cNvPr>
          <p:cNvSpPr txBox="1"/>
          <p:nvPr/>
        </p:nvSpPr>
        <p:spPr>
          <a:xfrm>
            <a:off x="4718678" y="3433843"/>
            <a:ext cx="17504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Aug 2 Pamela’s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9A603A8-9866-044D-9DF1-019814C46D7C}"/>
              </a:ext>
            </a:extLst>
          </p:cNvPr>
          <p:cNvSpPr/>
          <p:nvPr/>
        </p:nvSpPr>
        <p:spPr>
          <a:xfrm>
            <a:off x="6587285" y="85196"/>
            <a:ext cx="5131578" cy="11491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78A1CF8-9025-4C4B-B819-F222EDD84140}"/>
              </a:ext>
            </a:extLst>
          </p:cNvPr>
          <p:cNvSpPr txBox="1"/>
          <p:nvPr/>
        </p:nvSpPr>
        <p:spPr>
          <a:xfrm rot="16200000">
            <a:off x="6938075" y="857952"/>
            <a:ext cx="17504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Aug 1 Pamela’s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612BE30-20B7-2141-A6A1-BE62C911DA49}"/>
              </a:ext>
            </a:extLst>
          </p:cNvPr>
          <p:cNvSpPr txBox="1"/>
          <p:nvPr/>
        </p:nvSpPr>
        <p:spPr>
          <a:xfrm rot="16200000">
            <a:off x="7557461" y="869741"/>
            <a:ext cx="17504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Aug 2 Pamela’s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8A434BE9-0726-854B-A1DE-CFBA81ACD3AE}"/>
              </a:ext>
            </a:extLst>
          </p:cNvPr>
          <p:cNvSpPr/>
          <p:nvPr/>
        </p:nvSpPr>
        <p:spPr>
          <a:xfrm>
            <a:off x="6480668" y="2695856"/>
            <a:ext cx="1108989" cy="4076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EC2F8B3-8EFB-0143-A3CA-D71DC3E29231}"/>
              </a:ext>
            </a:extLst>
          </p:cNvPr>
          <p:cNvSpPr txBox="1"/>
          <p:nvPr/>
        </p:nvSpPr>
        <p:spPr>
          <a:xfrm>
            <a:off x="11511212" y="1207778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12D381F-376C-2543-AD46-8B22A5D4B150}"/>
              </a:ext>
            </a:extLst>
          </p:cNvPr>
          <p:cNvSpPr txBox="1"/>
          <p:nvPr/>
        </p:nvSpPr>
        <p:spPr>
          <a:xfrm>
            <a:off x="4754778" y="3993226"/>
            <a:ext cx="16582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</a:rPr>
              <a:t>Pizza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A333557-943A-2144-8274-9AB43DB8D889}"/>
              </a:ext>
            </a:extLst>
          </p:cNvPr>
          <p:cNvSpPr txBox="1"/>
          <p:nvPr/>
        </p:nvSpPr>
        <p:spPr>
          <a:xfrm>
            <a:off x="4562361" y="4520516"/>
            <a:ext cx="18786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</a:rPr>
              <a:t>Golden Arches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E6515CC7-280D-894A-AFCC-BD09AFD3B0FD}"/>
              </a:ext>
            </a:extLst>
          </p:cNvPr>
          <p:cNvSpPr txBox="1"/>
          <p:nvPr/>
        </p:nvSpPr>
        <p:spPr>
          <a:xfrm>
            <a:off x="4769208" y="5087157"/>
            <a:ext cx="16582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</a:rPr>
              <a:t>Caribbean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E5599FD2-7A0F-6449-B59E-6D47CA1555FA}"/>
              </a:ext>
            </a:extLst>
          </p:cNvPr>
          <p:cNvSpPr txBox="1"/>
          <p:nvPr/>
        </p:nvSpPr>
        <p:spPr>
          <a:xfrm>
            <a:off x="4782763" y="5669178"/>
            <a:ext cx="16582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</a:rPr>
              <a:t>Steak house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15CC915-7E87-7D42-B84B-D8AEBCC652D2}"/>
              </a:ext>
            </a:extLst>
          </p:cNvPr>
          <p:cNvSpPr txBox="1"/>
          <p:nvPr/>
        </p:nvSpPr>
        <p:spPr>
          <a:xfrm>
            <a:off x="4769208" y="6207452"/>
            <a:ext cx="16582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</a:rPr>
              <a:t>BBQ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AD65CD9-232E-724C-AA40-F1C5A2EA0D4A}"/>
              </a:ext>
            </a:extLst>
          </p:cNvPr>
          <p:cNvSpPr txBox="1"/>
          <p:nvPr/>
        </p:nvSpPr>
        <p:spPr>
          <a:xfrm rot="16200000">
            <a:off x="8176786" y="959556"/>
            <a:ext cx="16582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Pizza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5B095D5-6757-DC4F-8881-DA56DA361170}"/>
              </a:ext>
            </a:extLst>
          </p:cNvPr>
          <p:cNvSpPr txBox="1"/>
          <p:nvPr/>
        </p:nvSpPr>
        <p:spPr>
          <a:xfrm rot="16200000">
            <a:off x="8663516" y="850047"/>
            <a:ext cx="18786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Golden Arches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97858DD-7E38-AF43-B74C-3181CB9D10FA}"/>
              </a:ext>
            </a:extLst>
          </p:cNvPr>
          <p:cNvSpPr txBox="1"/>
          <p:nvPr/>
        </p:nvSpPr>
        <p:spPr>
          <a:xfrm rot="16200000">
            <a:off x="9327564" y="958693"/>
            <a:ext cx="16582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Caribbean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6817ACC-8AEB-8B41-8B6F-9DDD82F1D67A}"/>
              </a:ext>
            </a:extLst>
          </p:cNvPr>
          <p:cNvSpPr txBox="1"/>
          <p:nvPr/>
        </p:nvSpPr>
        <p:spPr>
          <a:xfrm rot="16200000">
            <a:off x="9854519" y="957862"/>
            <a:ext cx="16582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Steak house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66276F99-C21E-714F-AA9E-78A333CA70BB}"/>
              </a:ext>
            </a:extLst>
          </p:cNvPr>
          <p:cNvSpPr txBox="1"/>
          <p:nvPr/>
        </p:nvSpPr>
        <p:spPr>
          <a:xfrm rot="16200000">
            <a:off x="10284355" y="942737"/>
            <a:ext cx="16582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BBQ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0AC28718-5CD9-4744-B9F2-0FF3EBA5808A}"/>
              </a:ext>
            </a:extLst>
          </p:cNvPr>
          <p:cNvSpPr/>
          <p:nvPr/>
        </p:nvSpPr>
        <p:spPr>
          <a:xfrm>
            <a:off x="10958987" y="6076914"/>
            <a:ext cx="539766" cy="658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5935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6095D-267A-4D47-8861-E0E6798C5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87" y="1367096"/>
            <a:ext cx="3619057" cy="4094870"/>
          </a:xfrm>
        </p:spPr>
        <p:txBody>
          <a:bodyPr/>
          <a:lstStyle/>
          <a:p>
            <a:r>
              <a:rPr lang="en-US" dirty="0"/>
              <a:t>But some cooking sources may be overlooked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E9DECDF0-D895-A641-9F05-1E1CB139CE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2" t="4860" b="7043"/>
          <a:stretch/>
        </p:blipFill>
        <p:spPr>
          <a:xfrm>
            <a:off x="4856085" y="54446"/>
            <a:ext cx="7407035" cy="674910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06ACB69-8BAD-DE4F-870D-B95B4A92446C}"/>
              </a:ext>
            </a:extLst>
          </p:cNvPr>
          <p:cNvGrpSpPr/>
          <p:nvPr/>
        </p:nvGrpSpPr>
        <p:grpSpPr>
          <a:xfrm>
            <a:off x="6428009" y="1790815"/>
            <a:ext cx="5540572" cy="4866015"/>
            <a:chOff x="6428009" y="1790815"/>
            <a:chExt cx="5540572" cy="486601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D03552-17ED-B14B-9EAB-E4DB3C40C166}"/>
                </a:ext>
              </a:extLst>
            </p:cNvPr>
            <p:cNvSpPr/>
            <p:nvPr/>
          </p:nvSpPr>
          <p:spPr>
            <a:xfrm>
              <a:off x="6579078" y="1790815"/>
              <a:ext cx="5748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B1F644D-4B66-C047-9CB5-2E86D4CF16F2}"/>
                </a:ext>
              </a:extLst>
            </p:cNvPr>
            <p:cNvSpPr/>
            <p:nvPr/>
          </p:nvSpPr>
          <p:spPr>
            <a:xfrm>
              <a:off x="7134860" y="2359775"/>
              <a:ext cx="5748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6A8F6D5-6AD6-AC42-ACE8-43135A6E5260}"/>
                </a:ext>
              </a:extLst>
            </p:cNvPr>
            <p:cNvSpPr/>
            <p:nvPr/>
          </p:nvSpPr>
          <p:spPr>
            <a:xfrm>
              <a:off x="7718104" y="2929804"/>
              <a:ext cx="5748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FADA64-8F18-B04A-BD29-FE24D86D3C01}"/>
                </a:ext>
              </a:extLst>
            </p:cNvPr>
            <p:cNvSpPr/>
            <p:nvPr/>
          </p:nvSpPr>
          <p:spPr>
            <a:xfrm>
              <a:off x="8272186" y="3464990"/>
              <a:ext cx="5748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48EFD95-5473-3048-B39C-202A9093C49C}"/>
                </a:ext>
              </a:extLst>
            </p:cNvPr>
            <p:cNvSpPr/>
            <p:nvPr/>
          </p:nvSpPr>
          <p:spPr>
            <a:xfrm>
              <a:off x="8847018" y="4000176"/>
              <a:ext cx="5748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8D29C02-5071-9949-9498-AF48444758EB}"/>
                </a:ext>
              </a:extLst>
            </p:cNvPr>
            <p:cNvSpPr/>
            <p:nvPr/>
          </p:nvSpPr>
          <p:spPr>
            <a:xfrm>
              <a:off x="9421850" y="4605404"/>
              <a:ext cx="5748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4A2AECE-796D-C84A-ADB3-4331AA211F22}"/>
                </a:ext>
              </a:extLst>
            </p:cNvPr>
            <p:cNvSpPr/>
            <p:nvPr/>
          </p:nvSpPr>
          <p:spPr>
            <a:xfrm>
              <a:off x="9985764" y="5123564"/>
              <a:ext cx="5748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B387925-9A7B-374C-9351-1B888A46EA02}"/>
                </a:ext>
              </a:extLst>
            </p:cNvPr>
            <p:cNvSpPr/>
            <p:nvPr/>
          </p:nvSpPr>
          <p:spPr>
            <a:xfrm>
              <a:off x="10483604" y="5687074"/>
              <a:ext cx="5748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9DB555C-C938-0443-9637-0786F6D1C52C}"/>
                </a:ext>
              </a:extLst>
            </p:cNvPr>
            <p:cNvSpPr/>
            <p:nvPr/>
          </p:nvSpPr>
          <p:spPr>
            <a:xfrm>
              <a:off x="11072952" y="6256034"/>
              <a:ext cx="5748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CFDAE43-D2A7-3C43-9E9E-6AF1B44FFC2E}"/>
                </a:ext>
              </a:extLst>
            </p:cNvPr>
            <p:cNvSpPr/>
            <p:nvPr/>
          </p:nvSpPr>
          <p:spPr>
            <a:xfrm>
              <a:off x="6441044" y="2353567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0.61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1D9166C-4240-E942-9C85-B64CAEB697AF}"/>
                </a:ext>
              </a:extLst>
            </p:cNvPr>
            <p:cNvSpPr/>
            <p:nvPr/>
          </p:nvSpPr>
          <p:spPr>
            <a:xfrm>
              <a:off x="7566497" y="180614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0.55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32C0EBB-D4AA-CA4C-AC29-0DE85CE3750D}"/>
                </a:ext>
              </a:extLst>
            </p:cNvPr>
            <p:cNvSpPr/>
            <p:nvPr/>
          </p:nvSpPr>
          <p:spPr>
            <a:xfrm>
              <a:off x="6439049" y="2915038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0.55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1A010D6-D3AA-F742-92D8-F0A30B2B48D1}"/>
                </a:ext>
              </a:extLst>
            </p:cNvPr>
            <p:cNvSpPr/>
            <p:nvPr/>
          </p:nvSpPr>
          <p:spPr>
            <a:xfrm>
              <a:off x="8129026" y="181630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0.31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88B3166-54F3-BA42-B4FD-FA27493AD23E}"/>
                </a:ext>
              </a:extLst>
            </p:cNvPr>
            <p:cNvSpPr/>
            <p:nvPr/>
          </p:nvSpPr>
          <p:spPr>
            <a:xfrm>
              <a:off x="6450795" y="344390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0.31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FC62F4D-2FA6-7E4B-8A26-4D14428F747E}"/>
                </a:ext>
              </a:extLst>
            </p:cNvPr>
            <p:cNvSpPr/>
            <p:nvPr/>
          </p:nvSpPr>
          <p:spPr>
            <a:xfrm>
              <a:off x="8685089" y="180614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0.15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6095C23-440A-A549-A40E-F84E82712046}"/>
                </a:ext>
              </a:extLst>
            </p:cNvPr>
            <p:cNvSpPr/>
            <p:nvPr/>
          </p:nvSpPr>
          <p:spPr>
            <a:xfrm>
              <a:off x="6450795" y="4044440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0.15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62FD738-52AB-1349-B29D-5FBA2C61C0EB}"/>
                </a:ext>
              </a:extLst>
            </p:cNvPr>
            <p:cNvSpPr/>
            <p:nvPr/>
          </p:nvSpPr>
          <p:spPr>
            <a:xfrm>
              <a:off x="9247618" y="181630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0.27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070BB14-F2E0-764C-8D20-2F7C52C227EB}"/>
                </a:ext>
              </a:extLst>
            </p:cNvPr>
            <p:cNvSpPr/>
            <p:nvPr/>
          </p:nvSpPr>
          <p:spPr>
            <a:xfrm>
              <a:off x="6450795" y="4599196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0.27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AA39678-D1AC-454B-A2A6-BD7F7DE65903}"/>
                </a:ext>
              </a:extLst>
            </p:cNvPr>
            <p:cNvSpPr/>
            <p:nvPr/>
          </p:nvSpPr>
          <p:spPr>
            <a:xfrm>
              <a:off x="9774137" y="180614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0.16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FA03E04-8692-0643-9597-E9240201613E}"/>
                </a:ext>
              </a:extLst>
            </p:cNvPr>
            <p:cNvSpPr/>
            <p:nvPr/>
          </p:nvSpPr>
          <p:spPr>
            <a:xfrm>
              <a:off x="6433245" y="514661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0.16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0B01F17-42CF-0240-A24E-27E0FCE93177}"/>
                </a:ext>
              </a:extLst>
            </p:cNvPr>
            <p:cNvSpPr/>
            <p:nvPr/>
          </p:nvSpPr>
          <p:spPr>
            <a:xfrm>
              <a:off x="6450795" y="568707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0.04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4249ECA-66A5-C34D-AF4F-AA12E984DB03}"/>
                </a:ext>
              </a:extLst>
            </p:cNvPr>
            <p:cNvSpPr/>
            <p:nvPr/>
          </p:nvSpPr>
          <p:spPr>
            <a:xfrm>
              <a:off x="10336666" y="180614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0.04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44E48C2-7729-9543-A68F-4E87A6143AE6}"/>
                </a:ext>
              </a:extLst>
            </p:cNvPr>
            <p:cNvSpPr/>
            <p:nvPr/>
          </p:nvSpPr>
          <p:spPr>
            <a:xfrm>
              <a:off x="10899195" y="180614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0.09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0E6808C-049A-B645-88AF-F5D3F6DC765F}"/>
                </a:ext>
              </a:extLst>
            </p:cNvPr>
            <p:cNvSpPr/>
            <p:nvPr/>
          </p:nvSpPr>
          <p:spPr>
            <a:xfrm>
              <a:off x="6428009" y="624531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0.09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031DB07-9006-3A4E-95D7-9754EA03967A}"/>
                </a:ext>
              </a:extLst>
            </p:cNvPr>
            <p:cNvSpPr/>
            <p:nvPr/>
          </p:nvSpPr>
          <p:spPr>
            <a:xfrm>
              <a:off x="7564876" y="2334500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0.28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D9B32FB-D4E7-E847-ACBF-92D1DCDFEA71}"/>
                </a:ext>
              </a:extLst>
            </p:cNvPr>
            <p:cNvSpPr/>
            <p:nvPr/>
          </p:nvSpPr>
          <p:spPr>
            <a:xfrm>
              <a:off x="6984441" y="288566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0.28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37FC5F8-3092-3343-AFFA-65F289045958}"/>
                </a:ext>
              </a:extLst>
            </p:cNvPr>
            <p:cNvSpPr/>
            <p:nvPr/>
          </p:nvSpPr>
          <p:spPr>
            <a:xfrm>
              <a:off x="8116092" y="234410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0.22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CA4937C-3CB8-6641-83E8-FA617470FC26}"/>
                </a:ext>
              </a:extLst>
            </p:cNvPr>
            <p:cNvSpPr/>
            <p:nvPr/>
          </p:nvSpPr>
          <p:spPr>
            <a:xfrm>
              <a:off x="6963279" y="347136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0.22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F554EFC-333F-304D-A7F3-DD7B76A2916C}"/>
                </a:ext>
              </a:extLst>
            </p:cNvPr>
            <p:cNvSpPr/>
            <p:nvPr/>
          </p:nvSpPr>
          <p:spPr>
            <a:xfrm>
              <a:off x="8643818" y="234410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0.16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CAFFA3C-AF20-ED40-9339-7CC5981B3346}"/>
                </a:ext>
              </a:extLst>
            </p:cNvPr>
            <p:cNvSpPr/>
            <p:nvPr/>
          </p:nvSpPr>
          <p:spPr>
            <a:xfrm>
              <a:off x="6979838" y="403013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0.16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118C40D-062D-0647-8CE6-CE1676D6954F}"/>
                </a:ext>
              </a:extLst>
            </p:cNvPr>
            <p:cNvSpPr/>
            <p:nvPr/>
          </p:nvSpPr>
          <p:spPr>
            <a:xfrm>
              <a:off x="9232144" y="234410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0.34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67282B0-3347-CD45-B65E-69FD6051C510}"/>
                </a:ext>
              </a:extLst>
            </p:cNvPr>
            <p:cNvSpPr/>
            <p:nvPr/>
          </p:nvSpPr>
          <p:spPr>
            <a:xfrm>
              <a:off x="6982890" y="458837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0.34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BEEE8D1-2D85-FF4B-9553-8C7DA71A8641}"/>
                </a:ext>
              </a:extLst>
            </p:cNvPr>
            <p:cNvSpPr/>
            <p:nvPr/>
          </p:nvSpPr>
          <p:spPr>
            <a:xfrm>
              <a:off x="9789788" y="234410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0.13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54CF0F8-7693-0F43-93DE-763D7646EA20}"/>
                </a:ext>
              </a:extLst>
            </p:cNvPr>
            <p:cNvSpPr/>
            <p:nvPr/>
          </p:nvSpPr>
          <p:spPr>
            <a:xfrm>
              <a:off x="6963279" y="5157518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0.13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1CE862D-F2DE-084A-BA1F-3F25C08B4C29}"/>
                </a:ext>
              </a:extLst>
            </p:cNvPr>
            <p:cNvSpPr/>
            <p:nvPr/>
          </p:nvSpPr>
          <p:spPr>
            <a:xfrm>
              <a:off x="10364570" y="233394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0.15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4A93696-C1B9-C74F-8D85-82CF60172E44}"/>
                </a:ext>
              </a:extLst>
            </p:cNvPr>
            <p:cNvSpPr/>
            <p:nvPr/>
          </p:nvSpPr>
          <p:spPr>
            <a:xfrm>
              <a:off x="6979838" y="570632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0.15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C665C1D-DA10-4F41-BEF6-2F0724237C74}"/>
                </a:ext>
              </a:extLst>
            </p:cNvPr>
            <p:cNvSpPr/>
            <p:nvPr/>
          </p:nvSpPr>
          <p:spPr>
            <a:xfrm>
              <a:off x="10915786" y="233394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0.15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5105338-C6AE-2148-AC76-AA1FF4500AAD}"/>
                </a:ext>
              </a:extLst>
            </p:cNvPr>
            <p:cNvSpPr/>
            <p:nvPr/>
          </p:nvSpPr>
          <p:spPr>
            <a:xfrm>
              <a:off x="6969992" y="6275463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0.15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EF207D0-2DA9-7040-B1C4-9361819108E1}"/>
                </a:ext>
              </a:extLst>
            </p:cNvPr>
            <p:cNvSpPr/>
            <p:nvPr/>
          </p:nvSpPr>
          <p:spPr>
            <a:xfrm>
              <a:off x="8113516" y="2912926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0.94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56B564B-1199-534E-BA1B-F3BAF26B9021}"/>
                </a:ext>
              </a:extLst>
            </p:cNvPr>
            <p:cNvSpPr/>
            <p:nvPr/>
          </p:nvSpPr>
          <p:spPr>
            <a:xfrm>
              <a:off x="7564876" y="347136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0.94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26B9D9B-F2F1-5042-BA8E-390333456822}"/>
                </a:ext>
              </a:extLst>
            </p:cNvPr>
            <p:cNvSpPr/>
            <p:nvPr/>
          </p:nvSpPr>
          <p:spPr>
            <a:xfrm>
              <a:off x="8685089" y="2921365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0.83</a:t>
              </a:r>
              <a:endParaRPr lang="en-US" altLang="ko-KR" b="1" dirty="0"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4E877A5-8245-6247-99FC-21249740E9BC}"/>
                </a:ext>
              </a:extLst>
            </p:cNvPr>
            <p:cNvSpPr/>
            <p:nvPr/>
          </p:nvSpPr>
          <p:spPr>
            <a:xfrm>
              <a:off x="7552177" y="4058823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0.83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BD194F0-609D-CE48-A04A-6BB66C006420}"/>
                </a:ext>
              </a:extLst>
            </p:cNvPr>
            <p:cNvSpPr/>
            <p:nvPr/>
          </p:nvSpPr>
          <p:spPr>
            <a:xfrm>
              <a:off x="9229568" y="2931365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0.67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D2ADADE-ED73-2245-9ACD-2B781834247D}"/>
                </a:ext>
              </a:extLst>
            </p:cNvPr>
            <p:cNvSpPr/>
            <p:nvPr/>
          </p:nvSpPr>
          <p:spPr>
            <a:xfrm>
              <a:off x="7564876" y="4597331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0.67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503C04F-9D12-E941-8C84-59EC39C79F0A}"/>
                </a:ext>
              </a:extLst>
            </p:cNvPr>
            <p:cNvSpPr/>
            <p:nvPr/>
          </p:nvSpPr>
          <p:spPr>
            <a:xfrm>
              <a:off x="7552177" y="5117935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0.79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5A86900-051B-EC47-A4C0-34F95AA58DB2}"/>
                </a:ext>
              </a:extLst>
            </p:cNvPr>
            <p:cNvSpPr/>
            <p:nvPr/>
          </p:nvSpPr>
          <p:spPr>
            <a:xfrm>
              <a:off x="9785258" y="2942487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0.79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FA5A122-00BC-6D48-A5C3-9C815FAD0EF8}"/>
                </a:ext>
              </a:extLst>
            </p:cNvPr>
            <p:cNvSpPr/>
            <p:nvPr/>
          </p:nvSpPr>
          <p:spPr>
            <a:xfrm>
              <a:off x="10365525" y="2921365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0.75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FEE7514-E4A2-1447-9005-FCD97F5E4F1E}"/>
                </a:ext>
              </a:extLst>
            </p:cNvPr>
            <p:cNvSpPr/>
            <p:nvPr/>
          </p:nvSpPr>
          <p:spPr>
            <a:xfrm>
              <a:off x="7564480" y="568707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0.75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32BBBAC-A8BF-4644-963F-06EA5FE28C04}"/>
                </a:ext>
              </a:extLst>
            </p:cNvPr>
            <p:cNvSpPr/>
            <p:nvPr/>
          </p:nvSpPr>
          <p:spPr>
            <a:xfrm>
              <a:off x="10987349" y="2912926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4C9EC01-4F30-2642-99C7-AA168FD41B2F}"/>
                </a:ext>
              </a:extLst>
            </p:cNvPr>
            <p:cNvSpPr/>
            <p:nvPr/>
          </p:nvSpPr>
          <p:spPr>
            <a:xfrm>
              <a:off x="7622900" y="6275463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6B783AC-469F-FE44-AC88-DF90E04625D7}"/>
                </a:ext>
              </a:extLst>
            </p:cNvPr>
            <p:cNvSpPr/>
            <p:nvPr/>
          </p:nvSpPr>
          <p:spPr>
            <a:xfrm>
              <a:off x="8684077" y="3502615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0.94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1832064-0260-024F-9E7C-5FAAABCE3235}"/>
                </a:ext>
              </a:extLst>
            </p:cNvPr>
            <p:cNvSpPr/>
            <p:nvPr/>
          </p:nvSpPr>
          <p:spPr>
            <a:xfrm>
              <a:off x="8113516" y="4040846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0.94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1477546-21ED-5341-BE85-98B8A98C21BA}"/>
                </a:ext>
              </a:extLst>
            </p:cNvPr>
            <p:cNvSpPr/>
            <p:nvPr/>
          </p:nvSpPr>
          <p:spPr>
            <a:xfrm>
              <a:off x="9229568" y="3472080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0.71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7ED5598-38A4-6344-8099-29BB20849AF7}"/>
                </a:ext>
              </a:extLst>
            </p:cNvPr>
            <p:cNvSpPr/>
            <p:nvPr/>
          </p:nvSpPr>
          <p:spPr>
            <a:xfrm>
              <a:off x="8113516" y="4569117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0.71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EC324AF-5E3B-FC47-895A-C6736DADCB16}"/>
                </a:ext>
              </a:extLst>
            </p:cNvPr>
            <p:cNvSpPr/>
            <p:nvPr/>
          </p:nvSpPr>
          <p:spPr>
            <a:xfrm>
              <a:off x="9810862" y="3464990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0.89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5C50B21-1710-8B47-9A7F-DABF0310BE32}"/>
                </a:ext>
              </a:extLst>
            </p:cNvPr>
            <p:cNvSpPr/>
            <p:nvPr/>
          </p:nvSpPr>
          <p:spPr>
            <a:xfrm>
              <a:off x="8136250" y="514219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0.89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3CFEC53-602B-974F-ACAD-6E088184F0BE}"/>
                </a:ext>
              </a:extLst>
            </p:cNvPr>
            <p:cNvSpPr/>
            <p:nvPr/>
          </p:nvSpPr>
          <p:spPr>
            <a:xfrm>
              <a:off x="10356353" y="3464990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0.89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0BC0124-2AE3-D648-8D54-264CA8B020AD}"/>
                </a:ext>
              </a:extLst>
            </p:cNvPr>
            <p:cNvSpPr/>
            <p:nvPr/>
          </p:nvSpPr>
          <p:spPr>
            <a:xfrm>
              <a:off x="10915786" y="3463420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0.94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23A418F-C3D3-194F-ADAD-4E530B088FAD}"/>
                </a:ext>
              </a:extLst>
            </p:cNvPr>
            <p:cNvSpPr/>
            <p:nvPr/>
          </p:nvSpPr>
          <p:spPr>
            <a:xfrm>
              <a:off x="8136250" y="5684567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0.89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6D7CEB0-9D1C-5A48-8DC7-3024901FF160}"/>
                </a:ext>
              </a:extLst>
            </p:cNvPr>
            <p:cNvSpPr/>
            <p:nvPr/>
          </p:nvSpPr>
          <p:spPr>
            <a:xfrm>
              <a:off x="8113516" y="6256776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0.94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D103372-575D-9842-840C-24BFAEA8C0B1}"/>
                </a:ext>
              </a:extLst>
            </p:cNvPr>
            <p:cNvSpPr/>
            <p:nvPr/>
          </p:nvSpPr>
          <p:spPr>
            <a:xfrm>
              <a:off x="9229568" y="4008615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0.73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1027AAA-7E80-3F41-BBEE-F0096091D811}"/>
                </a:ext>
              </a:extLst>
            </p:cNvPr>
            <p:cNvSpPr/>
            <p:nvPr/>
          </p:nvSpPr>
          <p:spPr>
            <a:xfrm>
              <a:off x="8695502" y="4554177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0.73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EE9F66C-187A-9244-AC8C-D28F28D1F558}"/>
                </a:ext>
              </a:extLst>
            </p:cNvPr>
            <p:cNvSpPr/>
            <p:nvPr/>
          </p:nvSpPr>
          <p:spPr>
            <a:xfrm>
              <a:off x="9789788" y="403013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0.98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99B7BE1-56BC-6545-8733-4E70CD23674E}"/>
                </a:ext>
              </a:extLst>
            </p:cNvPr>
            <p:cNvSpPr/>
            <p:nvPr/>
          </p:nvSpPr>
          <p:spPr>
            <a:xfrm>
              <a:off x="8684077" y="5157518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0.98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CB3DE91-FE5F-4B4E-9D1B-B298354E5371}"/>
                </a:ext>
              </a:extLst>
            </p:cNvPr>
            <p:cNvSpPr/>
            <p:nvPr/>
          </p:nvSpPr>
          <p:spPr>
            <a:xfrm>
              <a:off x="9247330" y="5150966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0.68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191CD13-8FAA-9D4C-BE40-6985718D0C9E}"/>
                </a:ext>
              </a:extLst>
            </p:cNvPr>
            <p:cNvSpPr/>
            <p:nvPr/>
          </p:nvSpPr>
          <p:spPr>
            <a:xfrm>
              <a:off x="9789788" y="4595288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0.68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4E84EC4-9A24-7D42-966C-366743BE4D5E}"/>
                </a:ext>
              </a:extLst>
            </p:cNvPr>
            <p:cNvSpPr/>
            <p:nvPr/>
          </p:nvSpPr>
          <p:spPr>
            <a:xfrm>
              <a:off x="10416163" y="4040846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4ECB9D4-3C6F-984C-870D-EC3D149EF108}"/>
                </a:ext>
              </a:extLst>
            </p:cNvPr>
            <p:cNvSpPr/>
            <p:nvPr/>
          </p:nvSpPr>
          <p:spPr>
            <a:xfrm>
              <a:off x="8738952" y="5684567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5D485CA-467C-AD4B-B2D1-10B5F2C6BD2F}"/>
                </a:ext>
              </a:extLst>
            </p:cNvPr>
            <p:cNvSpPr/>
            <p:nvPr/>
          </p:nvSpPr>
          <p:spPr>
            <a:xfrm>
              <a:off x="10932344" y="4040846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0.93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CC9FE18-F576-554C-8C1B-C0739753655A}"/>
                </a:ext>
              </a:extLst>
            </p:cNvPr>
            <p:cNvSpPr/>
            <p:nvPr/>
          </p:nvSpPr>
          <p:spPr>
            <a:xfrm>
              <a:off x="8647205" y="625603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0.93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1932A59-843E-D44C-B731-D88FCA1A0232}"/>
                </a:ext>
              </a:extLst>
            </p:cNvPr>
            <p:cNvSpPr/>
            <p:nvPr/>
          </p:nvSpPr>
          <p:spPr>
            <a:xfrm>
              <a:off x="9247330" y="6256034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0.75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4A5B161-4439-474E-84BA-304180136230}"/>
                </a:ext>
              </a:extLst>
            </p:cNvPr>
            <p:cNvSpPr/>
            <p:nvPr/>
          </p:nvSpPr>
          <p:spPr>
            <a:xfrm>
              <a:off x="10346826" y="458837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0.71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412A262-05FD-524E-8F9E-D0C36F876EA6}"/>
                </a:ext>
              </a:extLst>
            </p:cNvPr>
            <p:cNvSpPr/>
            <p:nvPr/>
          </p:nvSpPr>
          <p:spPr>
            <a:xfrm>
              <a:off x="9232144" y="569111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0.71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209E2B9-17BB-0446-A9A8-3428AA54652C}"/>
                </a:ext>
              </a:extLst>
            </p:cNvPr>
            <p:cNvSpPr/>
            <p:nvPr/>
          </p:nvSpPr>
          <p:spPr>
            <a:xfrm>
              <a:off x="10933384" y="4588379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0.75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D8235A0-2E44-984F-A387-E4CBDBFF4F1A}"/>
                </a:ext>
              </a:extLst>
            </p:cNvPr>
            <p:cNvSpPr/>
            <p:nvPr/>
          </p:nvSpPr>
          <p:spPr>
            <a:xfrm>
              <a:off x="9810862" y="5707226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0.81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5BD48920-6DAE-DF41-9071-20D1E31BCB06}"/>
                </a:ext>
              </a:extLst>
            </p:cNvPr>
            <p:cNvSpPr/>
            <p:nvPr/>
          </p:nvSpPr>
          <p:spPr>
            <a:xfrm>
              <a:off x="10374641" y="5151507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0.81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CD23F32-ABDE-AB46-8471-D7FEBB593F8C}"/>
                </a:ext>
              </a:extLst>
            </p:cNvPr>
            <p:cNvSpPr/>
            <p:nvPr/>
          </p:nvSpPr>
          <p:spPr>
            <a:xfrm>
              <a:off x="9810862" y="6287498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0.85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C245B8C-CB69-BB41-8D9D-8BB6E064CB43}"/>
                </a:ext>
              </a:extLst>
            </p:cNvPr>
            <p:cNvSpPr/>
            <p:nvPr/>
          </p:nvSpPr>
          <p:spPr>
            <a:xfrm>
              <a:off x="10906779" y="5157518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0.85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5FD1410-4172-E149-8918-27144EF78AC5}"/>
                </a:ext>
              </a:extLst>
            </p:cNvPr>
            <p:cNvSpPr/>
            <p:nvPr/>
          </p:nvSpPr>
          <p:spPr>
            <a:xfrm>
              <a:off x="10336666" y="6275463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0.97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42890D4-D0C8-294E-8034-44D3F131D51C}"/>
                </a:ext>
              </a:extLst>
            </p:cNvPr>
            <p:cNvSpPr/>
            <p:nvPr/>
          </p:nvSpPr>
          <p:spPr>
            <a:xfrm>
              <a:off x="10906779" y="5714635"/>
              <a:ext cx="9812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a:rPr>
                <a:t>0.97</a:t>
              </a:r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0411ED5B-DE64-634F-B680-57BB4A4ECDC9}"/>
              </a:ext>
            </a:extLst>
          </p:cNvPr>
          <p:cNvSpPr/>
          <p:nvPr/>
        </p:nvSpPr>
        <p:spPr>
          <a:xfrm>
            <a:off x="4856086" y="1619773"/>
            <a:ext cx="6726314" cy="611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B29B48C-BAA5-6D47-88EB-7DF3CE1ADC3B}"/>
              </a:ext>
            </a:extLst>
          </p:cNvPr>
          <p:cNvSpPr/>
          <p:nvPr/>
        </p:nvSpPr>
        <p:spPr>
          <a:xfrm>
            <a:off x="7080839" y="2127076"/>
            <a:ext cx="4430373" cy="658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5BF7482-EBFD-284B-A917-2A5E665168CE}"/>
              </a:ext>
            </a:extLst>
          </p:cNvPr>
          <p:cNvSpPr/>
          <p:nvPr/>
        </p:nvSpPr>
        <p:spPr>
          <a:xfrm>
            <a:off x="7637081" y="2681418"/>
            <a:ext cx="3874132" cy="658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D6C2F10-C7E7-9F4C-8AEF-B138AF69C211}"/>
              </a:ext>
            </a:extLst>
          </p:cNvPr>
          <p:cNvSpPr/>
          <p:nvPr/>
        </p:nvSpPr>
        <p:spPr>
          <a:xfrm>
            <a:off x="8156599" y="3248362"/>
            <a:ext cx="3401312" cy="658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B24A9B4-AD88-724E-AAD7-C4EB3A3150FB}"/>
              </a:ext>
            </a:extLst>
          </p:cNvPr>
          <p:cNvSpPr/>
          <p:nvPr/>
        </p:nvSpPr>
        <p:spPr>
          <a:xfrm>
            <a:off x="8738952" y="3802866"/>
            <a:ext cx="2829704" cy="658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668453B-2279-2A42-9DCD-EBF897A478AA}"/>
              </a:ext>
            </a:extLst>
          </p:cNvPr>
          <p:cNvSpPr/>
          <p:nvPr/>
        </p:nvSpPr>
        <p:spPr>
          <a:xfrm>
            <a:off x="9300292" y="4357313"/>
            <a:ext cx="2282108" cy="658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3A72F51-1648-754D-8158-4288A836786C}"/>
              </a:ext>
            </a:extLst>
          </p:cNvPr>
          <p:cNvSpPr/>
          <p:nvPr/>
        </p:nvSpPr>
        <p:spPr>
          <a:xfrm>
            <a:off x="9848932" y="4911360"/>
            <a:ext cx="1706722" cy="658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A311D78-0A18-D548-BE25-24458C01C41F}"/>
              </a:ext>
            </a:extLst>
          </p:cNvPr>
          <p:cNvSpPr/>
          <p:nvPr/>
        </p:nvSpPr>
        <p:spPr>
          <a:xfrm>
            <a:off x="10412185" y="5467266"/>
            <a:ext cx="1102580" cy="658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68F392B0-03FA-CE47-8A24-B894636DD625}"/>
              </a:ext>
            </a:extLst>
          </p:cNvPr>
          <p:cNvSpPr/>
          <p:nvPr/>
        </p:nvSpPr>
        <p:spPr>
          <a:xfrm>
            <a:off x="6538970" y="1037983"/>
            <a:ext cx="5016684" cy="611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D4A2B62-4684-4340-B203-7D4A96A5C737}"/>
              </a:ext>
            </a:extLst>
          </p:cNvPr>
          <p:cNvSpPr txBox="1"/>
          <p:nvPr/>
        </p:nvSpPr>
        <p:spPr>
          <a:xfrm>
            <a:off x="4719622" y="2879777"/>
            <a:ext cx="17504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Aug 1 Pamela’s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5C53CDD-086F-5B44-B746-8B205BD5ABD9}"/>
              </a:ext>
            </a:extLst>
          </p:cNvPr>
          <p:cNvSpPr txBox="1"/>
          <p:nvPr/>
        </p:nvSpPr>
        <p:spPr>
          <a:xfrm>
            <a:off x="4718678" y="3433843"/>
            <a:ext cx="17504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Aug 2 Pamela’s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9A603A8-9866-044D-9DF1-019814C46D7C}"/>
              </a:ext>
            </a:extLst>
          </p:cNvPr>
          <p:cNvSpPr/>
          <p:nvPr/>
        </p:nvSpPr>
        <p:spPr>
          <a:xfrm>
            <a:off x="6587285" y="85196"/>
            <a:ext cx="5131578" cy="11491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78A1CF8-9025-4C4B-B819-F222EDD84140}"/>
              </a:ext>
            </a:extLst>
          </p:cNvPr>
          <p:cNvSpPr txBox="1"/>
          <p:nvPr/>
        </p:nvSpPr>
        <p:spPr>
          <a:xfrm rot="16200000">
            <a:off x="6938075" y="857952"/>
            <a:ext cx="17504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Aug 1 Pamela’s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612BE30-20B7-2141-A6A1-BE62C911DA49}"/>
              </a:ext>
            </a:extLst>
          </p:cNvPr>
          <p:cNvSpPr txBox="1"/>
          <p:nvPr/>
        </p:nvSpPr>
        <p:spPr>
          <a:xfrm rot="16200000">
            <a:off x="7557461" y="869741"/>
            <a:ext cx="17504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Aug 2 Pamela’s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EC2F8B3-8EFB-0143-A3CA-D71DC3E29231}"/>
              </a:ext>
            </a:extLst>
          </p:cNvPr>
          <p:cNvSpPr txBox="1"/>
          <p:nvPr/>
        </p:nvSpPr>
        <p:spPr>
          <a:xfrm>
            <a:off x="11511212" y="1207778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12D381F-376C-2543-AD46-8B22A5D4B150}"/>
              </a:ext>
            </a:extLst>
          </p:cNvPr>
          <p:cNvSpPr txBox="1"/>
          <p:nvPr/>
        </p:nvSpPr>
        <p:spPr>
          <a:xfrm>
            <a:off x="4754778" y="3993226"/>
            <a:ext cx="16582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</a:rPr>
              <a:t>Pizza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A333557-943A-2144-8274-9AB43DB8D889}"/>
              </a:ext>
            </a:extLst>
          </p:cNvPr>
          <p:cNvSpPr txBox="1"/>
          <p:nvPr/>
        </p:nvSpPr>
        <p:spPr>
          <a:xfrm>
            <a:off x="4562361" y="4520516"/>
            <a:ext cx="18786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</a:rPr>
              <a:t>Golden Arches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E6515CC7-280D-894A-AFCC-BD09AFD3B0FD}"/>
              </a:ext>
            </a:extLst>
          </p:cNvPr>
          <p:cNvSpPr txBox="1"/>
          <p:nvPr/>
        </p:nvSpPr>
        <p:spPr>
          <a:xfrm>
            <a:off x="4769208" y="5087157"/>
            <a:ext cx="16582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</a:rPr>
              <a:t>Caribbean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E5599FD2-7A0F-6449-B59E-6D47CA1555FA}"/>
              </a:ext>
            </a:extLst>
          </p:cNvPr>
          <p:cNvSpPr txBox="1"/>
          <p:nvPr/>
        </p:nvSpPr>
        <p:spPr>
          <a:xfrm>
            <a:off x="4782763" y="5669178"/>
            <a:ext cx="16582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</a:rPr>
              <a:t>Steak house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15CC915-7E87-7D42-B84B-D8AEBCC652D2}"/>
              </a:ext>
            </a:extLst>
          </p:cNvPr>
          <p:cNvSpPr txBox="1"/>
          <p:nvPr/>
        </p:nvSpPr>
        <p:spPr>
          <a:xfrm>
            <a:off x="4769208" y="6207452"/>
            <a:ext cx="16582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</a:rPr>
              <a:t>BBQ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AD65CD9-232E-724C-AA40-F1C5A2EA0D4A}"/>
              </a:ext>
            </a:extLst>
          </p:cNvPr>
          <p:cNvSpPr txBox="1"/>
          <p:nvPr/>
        </p:nvSpPr>
        <p:spPr>
          <a:xfrm rot="16200000">
            <a:off x="8176786" y="959556"/>
            <a:ext cx="16582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Pizza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5B095D5-6757-DC4F-8881-DA56DA361170}"/>
              </a:ext>
            </a:extLst>
          </p:cNvPr>
          <p:cNvSpPr txBox="1"/>
          <p:nvPr/>
        </p:nvSpPr>
        <p:spPr>
          <a:xfrm rot="16200000">
            <a:off x="8663516" y="850047"/>
            <a:ext cx="18786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Golden Arches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97858DD-7E38-AF43-B74C-3181CB9D10FA}"/>
              </a:ext>
            </a:extLst>
          </p:cNvPr>
          <p:cNvSpPr txBox="1"/>
          <p:nvPr/>
        </p:nvSpPr>
        <p:spPr>
          <a:xfrm rot="16200000">
            <a:off x="9327564" y="958693"/>
            <a:ext cx="16582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Caribbean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6817ACC-8AEB-8B41-8B6F-9DDD82F1D67A}"/>
              </a:ext>
            </a:extLst>
          </p:cNvPr>
          <p:cNvSpPr txBox="1"/>
          <p:nvPr/>
        </p:nvSpPr>
        <p:spPr>
          <a:xfrm rot="16200000">
            <a:off x="9854519" y="957862"/>
            <a:ext cx="16582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Steak house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66276F99-C21E-714F-AA9E-78A333CA70BB}"/>
              </a:ext>
            </a:extLst>
          </p:cNvPr>
          <p:cNvSpPr txBox="1"/>
          <p:nvPr/>
        </p:nvSpPr>
        <p:spPr>
          <a:xfrm rot="16200000">
            <a:off x="10284355" y="942737"/>
            <a:ext cx="16582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BBQ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0AC28718-5CD9-4744-B9F2-0FF3EBA5808A}"/>
              </a:ext>
            </a:extLst>
          </p:cNvPr>
          <p:cNvSpPr/>
          <p:nvPr/>
        </p:nvSpPr>
        <p:spPr>
          <a:xfrm>
            <a:off x="10958987" y="6076914"/>
            <a:ext cx="539766" cy="658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F9DFF77-D429-8443-9079-26E03595005D}"/>
              </a:ext>
            </a:extLst>
          </p:cNvPr>
          <p:cNvSpPr txBox="1"/>
          <p:nvPr/>
        </p:nvSpPr>
        <p:spPr>
          <a:xfrm>
            <a:off x="4857518" y="2312920"/>
            <a:ext cx="153542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Aug 6 bakery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F48C041-FACD-654C-BE7B-33F3A1FFBD41}"/>
              </a:ext>
            </a:extLst>
          </p:cNvPr>
          <p:cNvSpPr txBox="1"/>
          <p:nvPr/>
        </p:nvSpPr>
        <p:spPr>
          <a:xfrm rot="16200000">
            <a:off x="6535214" y="981220"/>
            <a:ext cx="153542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Aug 6 bakery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32EDF8A9-02D5-D943-A7BF-2FB4E0F96D74}"/>
              </a:ext>
            </a:extLst>
          </p:cNvPr>
          <p:cNvSpPr txBox="1"/>
          <p:nvPr/>
        </p:nvSpPr>
        <p:spPr>
          <a:xfrm rot="16200000">
            <a:off x="5930592" y="910062"/>
            <a:ext cx="166526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Aug 12 bakery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7E24E5-A477-4745-AC3A-8E3DD7D1B8FF}"/>
              </a:ext>
            </a:extLst>
          </p:cNvPr>
          <p:cNvSpPr/>
          <p:nvPr/>
        </p:nvSpPr>
        <p:spPr>
          <a:xfrm>
            <a:off x="6469157" y="2231546"/>
            <a:ext cx="611682" cy="55403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9835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A8AFA2B-F84F-554A-885D-1E17FC227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5281" y="0"/>
            <a:ext cx="3842643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2D9C530A-8F34-9C40-806B-684A6B303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80" y="0"/>
            <a:ext cx="125272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998377-1B72-F740-B68E-2ADE9C5FB3C7}"/>
              </a:ext>
            </a:extLst>
          </p:cNvPr>
          <p:cNvSpPr txBox="1"/>
          <p:nvPr/>
        </p:nvSpPr>
        <p:spPr>
          <a:xfrm>
            <a:off x="8558627" y="6488668"/>
            <a:ext cx="351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Adapted from </a:t>
            </a:r>
            <a:r>
              <a:rPr lang="en-US" dirty="0" err="1"/>
              <a:t>Lenschow</a:t>
            </a:r>
            <a:r>
              <a:rPr lang="en-US" dirty="0"/>
              <a:t> et al, 2001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C5C31E-9402-864A-8466-35CC3381941B}"/>
              </a:ext>
            </a:extLst>
          </p:cNvPr>
          <p:cNvSpPr/>
          <p:nvPr/>
        </p:nvSpPr>
        <p:spPr>
          <a:xfrm>
            <a:off x="8670850" y="2541496"/>
            <a:ext cx="2638126" cy="91439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276759-4631-5C46-8D97-3C9D397A7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194" y="4459817"/>
            <a:ext cx="811605" cy="978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D52EBB-7577-AA4C-ADF8-0FAB61188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4204" y="4476827"/>
            <a:ext cx="811605" cy="978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6E23C4-6C9A-5C41-8EF3-79E4DE877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2163" y="4113308"/>
            <a:ext cx="2021569" cy="13427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6EAA14-1455-B648-8109-837F566539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5300" y="4111489"/>
            <a:ext cx="2021569" cy="13427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A54FD1-3B2D-E244-A68D-5C4EF47883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3733" y="4111490"/>
            <a:ext cx="2021568" cy="134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1231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1C0B5-FE79-C447-A474-44BFCAA10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7874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urban excess is composed of fresh emissions and secondary PM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80423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6D1D3-2905-FF47-802D-CBA69AAB7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Pittsburgh: Cooking OA has neighborhood-scale enhancements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8D9BBE-9FC5-6F41-8BBA-30F8A7EBD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084" y="1272495"/>
            <a:ext cx="4618490" cy="4581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4229CC-9603-8948-975D-895156D3D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274" y="4724175"/>
            <a:ext cx="1130300" cy="1130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F213737-6B5F-8E47-B066-AE3D804C472C}"/>
              </a:ext>
            </a:extLst>
          </p:cNvPr>
          <p:cNvSpPr/>
          <p:nvPr/>
        </p:nvSpPr>
        <p:spPr>
          <a:xfrm>
            <a:off x="4984573" y="3421746"/>
            <a:ext cx="1016000" cy="910771"/>
          </a:xfrm>
          <a:prstGeom prst="rect">
            <a:avLst/>
          </a:prstGeom>
          <a:noFill/>
          <a:ln w="57150">
            <a:solidFill>
              <a:srgbClr val="2409C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25CF7C-79EE-DE4D-B795-0E09BDAFD90C}"/>
              </a:ext>
            </a:extLst>
          </p:cNvPr>
          <p:cNvSpPr txBox="1"/>
          <p:nvPr/>
        </p:nvSpPr>
        <p:spPr>
          <a:xfrm>
            <a:off x="9858505" y="6457890"/>
            <a:ext cx="2293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409C2"/>
                </a:solidFill>
              </a:rPr>
              <a:t>Gu et al, </a:t>
            </a:r>
            <a:r>
              <a:rPr lang="en-US" sz="2000" i="1" dirty="0">
                <a:solidFill>
                  <a:srgbClr val="2409C2"/>
                </a:solidFill>
              </a:rPr>
              <a:t>ES&amp;T</a:t>
            </a:r>
            <a:r>
              <a:rPr lang="en-US" sz="2000" dirty="0">
                <a:solidFill>
                  <a:srgbClr val="2409C2"/>
                </a:solidFill>
              </a:rPr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175266307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6D1D3-2905-FF47-802D-CBA69AAB7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Oakland: HOA and COA variations driven by sources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25CF7C-79EE-DE4D-B795-0E09BDAFD90C}"/>
              </a:ext>
            </a:extLst>
          </p:cNvPr>
          <p:cNvSpPr txBox="1"/>
          <p:nvPr/>
        </p:nvSpPr>
        <p:spPr>
          <a:xfrm>
            <a:off x="9789231" y="6457890"/>
            <a:ext cx="2381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409C2"/>
                </a:solidFill>
              </a:rPr>
              <a:t>Shah et al, </a:t>
            </a:r>
            <a:r>
              <a:rPr lang="en-US" sz="2000" i="1" dirty="0">
                <a:solidFill>
                  <a:srgbClr val="2409C2"/>
                </a:solidFill>
              </a:rPr>
              <a:t>ACP</a:t>
            </a:r>
            <a:r>
              <a:rPr lang="en-US" sz="2000" dirty="0">
                <a:solidFill>
                  <a:srgbClr val="2409C2"/>
                </a:solidFill>
              </a:rPr>
              <a:t>,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9BDFB8-AC5E-FF4B-A0EC-04B6F3D72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228" y="1443491"/>
            <a:ext cx="3238500" cy="4343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C38D53-9A9B-9C45-9097-FB2442175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428" y="1417638"/>
            <a:ext cx="1193800" cy="4343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F0DB70-A4A7-A241-9C81-F768907EE8AE}"/>
              </a:ext>
            </a:extLst>
          </p:cNvPr>
          <p:cNvSpPr txBox="1"/>
          <p:nvPr/>
        </p:nvSpPr>
        <p:spPr>
          <a:xfrm rot="16200000">
            <a:off x="2342748" y="2895599"/>
            <a:ext cx="285302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Fraction of Grid Cells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8500F0-B921-5A4D-9A75-3DF7DA2B50F1}"/>
              </a:ext>
            </a:extLst>
          </p:cNvPr>
          <p:cNvSpPr/>
          <p:nvPr/>
        </p:nvSpPr>
        <p:spPr>
          <a:xfrm>
            <a:off x="6317673" y="1417638"/>
            <a:ext cx="2313709" cy="43692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780298-C2BB-324B-8306-E02F83BE65BB}"/>
              </a:ext>
            </a:extLst>
          </p:cNvPr>
          <p:cNvSpPr txBox="1"/>
          <p:nvPr/>
        </p:nvSpPr>
        <p:spPr>
          <a:xfrm>
            <a:off x="6369969" y="1099753"/>
            <a:ext cx="16007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2409C2"/>
                </a:solidFill>
              </a:rPr>
              <a:t>Port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Residential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Downtown</a:t>
            </a:r>
          </a:p>
        </p:txBody>
      </p:sp>
    </p:spTree>
    <p:extLst>
      <p:ext uri="{BB962C8B-B14F-4D97-AF65-F5344CB8AC3E}">
        <p14:creationId xmlns:p14="http://schemas.microsoft.com/office/powerpoint/2010/main" val="319511606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6D1D3-2905-FF47-802D-CBA69AAB7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Oakland: HOA and COA variations driven by sources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25CF7C-79EE-DE4D-B795-0E09BDAFD90C}"/>
              </a:ext>
            </a:extLst>
          </p:cNvPr>
          <p:cNvSpPr txBox="1"/>
          <p:nvPr/>
        </p:nvSpPr>
        <p:spPr>
          <a:xfrm>
            <a:off x="9789231" y="6457890"/>
            <a:ext cx="2381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409C2"/>
                </a:solidFill>
              </a:rPr>
              <a:t>Shah et al, </a:t>
            </a:r>
            <a:r>
              <a:rPr lang="en-US" sz="2000" i="1" dirty="0">
                <a:solidFill>
                  <a:srgbClr val="2409C2"/>
                </a:solidFill>
              </a:rPr>
              <a:t>ACP</a:t>
            </a:r>
            <a:r>
              <a:rPr lang="en-US" sz="2000" dirty="0">
                <a:solidFill>
                  <a:srgbClr val="2409C2"/>
                </a:solidFill>
              </a:rPr>
              <a:t>,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9BDFB8-AC5E-FF4B-A0EC-04B6F3D72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228" y="1443491"/>
            <a:ext cx="3238500" cy="4343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C38D53-9A9B-9C45-9097-FB2442175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428" y="1417638"/>
            <a:ext cx="1193800" cy="4343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F0DB70-A4A7-A241-9C81-F768907EE8AE}"/>
              </a:ext>
            </a:extLst>
          </p:cNvPr>
          <p:cNvSpPr txBox="1"/>
          <p:nvPr/>
        </p:nvSpPr>
        <p:spPr>
          <a:xfrm rot="16200000">
            <a:off x="2342748" y="2895599"/>
            <a:ext cx="285302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Fraction of Grid Cells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780298-C2BB-324B-8306-E02F83BE65BB}"/>
              </a:ext>
            </a:extLst>
          </p:cNvPr>
          <p:cNvSpPr txBox="1"/>
          <p:nvPr/>
        </p:nvSpPr>
        <p:spPr>
          <a:xfrm>
            <a:off x="7970728" y="1210589"/>
            <a:ext cx="16007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2409C2"/>
                </a:solidFill>
              </a:rPr>
              <a:t>Port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Residential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Downtown</a:t>
            </a:r>
          </a:p>
        </p:txBody>
      </p:sp>
    </p:spTree>
    <p:extLst>
      <p:ext uri="{BB962C8B-B14F-4D97-AF65-F5344CB8AC3E}">
        <p14:creationId xmlns:p14="http://schemas.microsoft.com/office/powerpoint/2010/main" val="160144053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4"/>
          <p:cNvSpPr>
            <a:spLocks noGrp="1"/>
          </p:cNvSpPr>
          <p:nvPr>
            <p:ph type="title"/>
          </p:nvPr>
        </p:nvSpPr>
        <p:spPr>
          <a:xfrm>
            <a:off x="711028" y="320040"/>
            <a:ext cx="10515600" cy="1325563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Restaurant and traffic lead to an increase of 2 𝜇g m</a:t>
            </a:r>
            <a:r>
              <a:rPr lang="en-US" baseline="30000" dirty="0"/>
              <a:t>-3</a:t>
            </a:r>
            <a:r>
              <a:rPr lang="en-US" dirty="0"/>
              <a:t> to PM</a:t>
            </a:r>
            <a:r>
              <a:rPr lang="en-US" baseline="-25000" dirty="0"/>
              <a:t>1</a:t>
            </a:r>
            <a:r>
              <a:rPr lang="en-US" dirty="0"/>
              <a:t> concentration in Pittsburgh</a:t>
            </a:r>
            <a:endParaRPr lang="en-US" baseline="30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5D2644-D0CE-CD48-8ECD-3BB1C0D7F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703" y="1700805"/>
            <a:ext cx="7288268" cy="51571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E53E07B-464E-384F-8DD6-BCC64DCD2B9B}"/>
              </a:ext>
            </a:extLst>
          </p:cNvPr>
          <p:cNvSpPr/>
          <p:nvPr/>
        </p:nvSpPr>
        <p:spPr>
          <a:xfrm>
            <a:off x="2096814" y="4666593"/>
            <a:ext cx="7709338" cy="21914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B564B-BFF0-F147-8D44-B6D13836E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749" y="4611391"/>
            <a:ext cx="5563507" cy="33064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098B32F-1F9E-454D-9E1C-3F2514686208}"/>
              </a:ext>
            </a:extLst>
          </p:cNvPr>
          <p:cNvSpPr txBox="1"/>
          <p:nvPr/>
        </p:nvSpPr>
        <p:spPr>
          <a:xfrm>
            <a:off x="6079190" y="4862616"/>
            <a:ext cx="105830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 m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44EC71-B7FB-2441-812B-72F3B94E7A43}"/>
              </a:ext>
            </a:extLst>
          </p:cNvPr>
          <p:cNvSpPr/>
          <p:nvPr/>
        </p:nvSpPr>
        <p:spPr>
          <a:xfrm>
            <a:off x="9776167" y="4386508"/>
            <a:ext cx="914400" cy="1339405"/>
          </a:xfrm>
          <a:prstGeom prst="rect">
            <a:avLst/>
          </a:prstGeom>
          <a:solidFill>
            <a:srgbClr val="00CCC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rPr>
              <a:t>Low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rPr>
              <a:t>Source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rPr>
              <a:t>Areas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B3855B-ADAB-5C4F-8834-AB58FA3D7C13}"/>
              </a:ext>
            </a:extLst>
          </p:cNvPr>
          <p:cNvSpPr/>
          <p:nvPr/>
        </p:nvSpPr>
        <p:spPr>
          <a:xfrm>
            <a:off x="10786223" y="4240204"/>
            <a:ext cx="914400" cy="1485709"/>
          </a:xfrm>
          <a:prstGeom prst="rect">
            <a:avLst/>
          </a:prstGeom>
          <a:solidFill>
            <a:srgbClr val="00CCC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rPr>
              <a:t>High Source Areas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327F8B-8200-1842-9BD4-2B390A214C55}"/>
              </a:ext>
            </a:extLst>
          </p:cNvPr>
          <p:cNvSpPr/>
          <p:nvPr/>
        </p:nvSpPr>
        <p:spPr>
          <a:xfrm>
            <a:off x="9372601" y="2879335"/>
            <a:ext cx="2698376" cy="284657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B07FB9-1719-814E-BB64-FB0631EBAD83}"/>
              </a:ext>
            </a:extLst>
          </p:cNvPr>
          <p:cNvSpPr txBox="1"/>
          <p:nvPr/>
        </p:nvSpPr>
        <p:spPr>
          <a:xfrm>
            <a:off x="9992286" y="2446577"/>
            <a:ext cx="1459006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Pittsburgh SOA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BDD151-3352-F946-B56F-5F873615D430}"/>
              </a:ext>
            </a:extLst>
          </p:cNvPr>
          <p:cNvSpPr txBox="1"/>
          <p:nvPr/>
        </p:nvSpPr>
        <p:spPr>
          <a:xfrm>
            <a:off x="10786223" y="3496237"/>
            <a:ext cx="914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Garamond" charset="0"/>
                <a:ea typeface="Garamond" charset="0"/>
                <a:cs typeface="Garamond" charset="0"/>
              </a:rPr>
              <a:t>+ 0.6 </a:t>
            </a:r>
          </a:p>
          <a:p>
            <a:pPr algn="ctr"/>
            <a:r>
              <a:rPr lang="el-GR" i="1" dirty="0">
                <a:latin typeface="Garamond" charset="0"/>
                <a:ea typeface="Garamond" charset="0"/>
                <a:cs typeface="Garamond" charset="0"/>
              </a:rPr>
              <a:t>μ</a:t>
            </a:r>
            <a:r>
              <a:rPr lang="en-US" dirty="0">
                <a:latin typeface="Garamond" charset="0"/>
                <a:ea typeface="Garamond" charset="0"/>
                <a:cs typeface="Garamond" charset="0"/>
              </a:rPr>
              <a:t>gm</a:t>
            </a:r>
            <a:r>
              <a:rPr lang="en-US" baseline="30000" dirty="0">
                <a:latin typeface="Garamond" charset="0"/>
                <a:ea typeface="Garamond" charset="0"/>
                <a:cs typeface="Garamond" charset="0"/>
              </a:rPr>
              <a:t>-3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9C9B20-C0F1-B047-AD5A-417BDD87BBF4}"/>
              </a:ext>
            </a:extLst>
          </p:cNvPr>
          <p:cNvSpPr txBox="1"/>
          <p:nvPr/>
        </p:nvSpPr>
        <p:spPr>
          <a:xfrm>
            <a:off x="9770855" y="3634397"/>
            <a:ext cx="914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Garamond" charset="0"/>
                <a:ea typeface="Garamond" charset="0"/>
                <a:cs typeface="Garamond" charset="0"/>
              </a:rPr>
              <a:t>7.7</a:t>
            </a:r>
          </a:p>
          <a:p>
            <a:pPr algn="ctr"/>
            <a:r>
              <a:rPr lang="el-GR" i="1" dirty="0">
                <a:latin typeface="Garamond" charset="0"/>
                <a:ea typeface="Garamond" charset="0"/>
                <a:cs typeface="Garamond" charset="0"/>
              </a:rPr>
              <a:t>μ</a:t>
            </a:r>
            <a:r>
              <a:rPr lang="en-US" dirty="0">
                <a:latin typeface="Garamond" charset="0"/>
                <a:ea typeface="Garamond" charset="0"/>
                <a:cs typeface="Garamond" charset="0"/>
              </a:rPr>
              <a:t>gm</a:t>
            </a:r>
            <a:r>
              <a:rPr lang="en-US" baseline="30000" dirty="0">
                <a:latin typeface="Garamond" charset="0"/>
                <a:ea typeface="Garamond" charset="0"/>
                <a:cs typeface="Garamond" charset="0"/>
              </a:rPr>
              <a:t>-3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A85CA3-D31D-F14E-957E-2A2358C1AE96}"/>
              </a:ext>
            </a:extLst>
          </p:cNvPr>
          <p:cNvSpPr txBox="1"/>
          <p:nvPr/>
        </p:nvSpPr>
        <p:spPr>
          <a:xfrm>
            <a:off x="9858505" y="6457890"/>
            <a:ext cx="2293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409C2"/>
                </a:solidFill>
              </a:rPr>
              <a:t>Gu et al, </a:t>
            </a:r>
            <a:r>
              <a:rPr lang="en-US" sz="2000" i="1" dirty="0">
                <a:solidFill>
                  <a:srgbClr val="2409C2"/>
                </a:solidFill>
              </a:rPr>
              <a:t>ES&amp;T</a:t>
            </a:r>
            <a:r>
              <a:rPr lang="en-US" sz="2000" dirty="0">
                <a:solidFill>
                  <a:srgbClr val="2409C2"/>
                </a:solidFill>
              </a:rPr>
              <a:t>, 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DC7ED7-24F0-4444-89E7-E1BA2391A065}"/>
              </a:ext>
            </a:extLst>
          </p:cNvPr>
          <p:cNvSpPr txBox="1"/>
          <p:nvPr/>
        </p:nvSpPr>
        <p:spPr>
          <a:xfrm>
            <a:off x="1477854" y="5464303"/>
            <a:ext cx="7844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Higher SOA downtown in Oakland and Baltimore too</a:t>
            </a:r>
          </a:p>
        </p:txBody>
      </p:sp>
    </p:spTree>
    <p:extLst>
      <p:ext uri="{BB962C8B-B14F-4D97-AF65-F5344CB8AC3E}">
        <p14:creationId xmlns:p14="http://schemas.microsoft.com/office/powerpoint/2010/main" val="2586175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/>
      <p:bldP spid="15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154D4-0EB1-3F47-B53D-CD1B0F68A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there more SOA precursors downtown?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7F7B87-95EF-DC41-9531-82BB55623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921403"/>
            <a:ext cx="5010150" cy="32877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E57177-E401-CC4A-88B9-5B18E72404C7}"/>
              </a:ext>
            </a:extLst>
          </p:cNvPr>
          <p:cNvSpPr/>
          <p:nvPr/>
        </p:nvSpPr>
        <p:spPr>
          <a:xfrm>
            <a:off x="2452255" y="1380633"/>
            <a:ext cx="3283527" cy="43692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7405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154D4-0EB1-3F47-B53D-CD1B0F68A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there more SOA precursors downtown?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7F7B87-95EF-DC41-9531-82BB55623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921403"/>
            <a:ext cx="5010150" cy="328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1234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main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Cooking and traffic sources generate spikes of fresh emissions and contribute to urban PM enhancement</a:t>
            </a:r>
          </a:p>
          <a:p>
            <a:r>
              <a:rPr lang="en-US" dirty="0"/>
              <a:t>Secondary PM is also enhanced in urban centers</a:t>
            </a:r>
          </a:p>
          <a:p>
            <a:r>
              <a:rPr lang="en-US" dirty="0"/>
              <a:t>VCPs are an important contributor to excess urban SOA</a:t>
            </a:r>
          </a:p>
        </p:txBody>
      </p:sp>
    </p:spTree>
    <p:extLst>
      <p:ext uri="{BB962C8B-B14F-4D97-AF65-F5344CB8AC3E}">
        <p14:creationId xmlns:p14="http://schemas.microsoft.com/office/powerpoint/2010/main" val="194830595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154D4-0EB1-3F47-B53D-CD1B0F68A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there more SOA precursors downtown?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7F7B87-95EF-DC41-9531-82BB55623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921403"/>
            <a:ext cx="5010150" cy="32877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D67E9A-6C4B-3147-9003-51F5200A6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063" y="1720561"/>
            <a:ext cx="6446801" cy="348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8796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F4F96-E0FF-9E43-AE06-5EA3B0574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A5F1C7-D1F2-1242-8909-B19C2F73F6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644"/>
          <a:stretch/>
        </p:blipFill>
        <p:spPr>
          <a:xfrm>
            <a:off x="0" y="2057705"/>
            <a:ext cx="12192000" cy="309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4318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3FC06-C8AB-8F46-A7FA-7494C6B95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observe excess SOA in downtown areas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451745-6223-E742-8CF8-903EAEFD4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228" y="1562100"/>
            <a:ext cx="5537200" cy="5295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6EEEC1-0B25-0D49-AC81-DC6A401C9005}"/>
              </a:ext>
            </a:extLst>
          </p:cNvPr>
          <p:cNvSpPr/>
          <p:nvPr/>
        </p:nvSpPr>
        <p:spPr>
          <a:xfrm>
            <a:off x="6429829" y="1567543"/>
            <a:ext cx="2336800" cy="943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19A298-4252-FE42-8103-B9CDF4DF3C58}"/>
              </a:ext>
            </a:extLst>
          </p:cNvPr>
          <p:cNvSpPr txBox="1"/>
          <p:nvPr/>
        </p:nvSpPr>
        <p:spPr>
          <a:xfrm>
            <a:off x="7194155" y="2562626"/>
            <a:ext cx="1597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Downtown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20355F-9D53-9148-8587-7FFC35239A5C}"/>
              </a:ext>
            </a:extLst>
          </p:cNvPr>
          <p:cNvSpPr txBox="1"/>
          <p:nvPr/>
        </p:nvSpPr>
        <p:spPr>
          <a:xfrm>
            <a:off x="6751715" y="3626372"/>
            <a:ext cx="2550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Urban background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27325D-D4F5-8E4B-9E7D-B4CD1B176EF3}"/>
              </a:ext>
            </a:extLst>
          </p:cNvPr>
          <p:cNvSpPr txBox="1"/>
          <p:nvPr/>
        </p:nvSpPr>
        <p:spPr>
          <a:xfrm>
            <a:off x="5183932" y="4690118"/>
            <a:ext cx="2035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2409C2"/>
                </a:solidFill>
              </a:rPr>
              <a:t>Industrial area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57B5D1-AD2C-C647-BDDE-E4927AD25E13}"/>
              </a:ext>
            </a:extLst>
          </p:cNvPr>
          <p:cNvSpPr/>
          <p:nvPr/>
        </p:nvSpPr>
        <p:spPr>
          <a:xfrm>
            <a:off x="4426857" y="1432152"/>
            <a:ext cx="4860466" cy="4242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B28E68-5F49-6849-9D81-505251AF8BD7}"/>
              </a:ext>
            </a:extLst>
          </p:cNvPr>
          <p:cNvCxnSpPr/>
          <p:nvPr/>
        </p:nvCxnSpPr>
        <p:spPr>
          <a:xfrm>
            <a:off x="4426857" y="5297714"/>
            <a:ext cx="4034972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3B08CA2-C2A6-2D42-87FD-D1A97DE7BA28}"/>
              </a:ext>
            </a:extLst>
          </p:cNvPr>
          <p:cNvSpPr txBox="1"/>
          <p:nvPr/>
        </p:nvSpPr>
        <p:spPr>
          <a:xfrm>
            <a:off x="9694283" y="6383307"/>
            <a:ext cx="2393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409C2"/>
                </a:solidFill>
              </a:rPr>
              <a:t>Shah et al, </a:t>
            </a:r>
            <a:r>
              <a:rPr lang="en-US" sz="2000" i="1" dirty="0">
                <a:solidFill>
                  <a:srgbClr val="2409C2"/>
                </a:solidFill>
              </a:rPr>
              <a:t>submitted</a:t>
            </a:r>
          </a:p>
        </p:txBody>
      </p:sp>
    </p:spTree>
    <p:extLst>
      <p:ext uri="{BB962C8B-B14F-4D97-AF65-F5344CB8AC3E}">
        <p14:creationId xmlns:p14="http://schemas.microsoft.com/office/powerpoint/2010/main" val="97589187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3FC06-C8AB-8F46-A7FA-7494C6B95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observe excess SOA in downtown areas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451745-6223-E742-8CF8-903EAEFD4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228" y="1562100"/>
            <a:ext cx="5537200" cy="5295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6EEEC1-0B25-0D49-AC81-DC6A401C9005}"/>
              </a:ext>
            </a:extLst>
          </p:cNvPr>
          <p:cNvSpPr/>
          <p:nvPr/>
        </p:nvSpPr>
        <p:spPr>
          <a:xfrm>
            <a:off x="6429829" y="1567543"/>
            <a:ext cx="2336800" cy="943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19A298-4252-FE42-8103-B9CDF4DF3C58}"/>
              </a:ext>
            </a:extLst>
          </p:cNvPr>
          <p:cNvSpPr txBox="1"/>
          <p:nvPr/>
        </p:nvSpPr>
        <p:spPr>
          <a:xfrm>
            <a:off x="7194155" y="2562626"/>
            <a:ext cx="1597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Downtown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20355F-9D53-9148-8587-7FFC35239A5C}"/>
              </a:ext>
            </a:extLst>
          </p:cNvPr>
          <p:cNvSpPr txBox="1"/>
          <p:nvPr/>
        </p:nvSpPr>
        <p:spPr>
          <a:xfrm>
            <a:off x="6751715" y="3626372"/>
            <a:ext cx="2550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Urban background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27325D-D4F5-8E4B-9E7D-B4CD1B176EF3}"/>
              </a:ext>
            </a:extLst>
          </p:cNvPr>
          <p:cNvSpPr txBox="1"/>
          <p:nvPr/>
        </p:nvSpPr>
        <p:spPr>
          <a:xfrm>
            <a:off x="5183932" y="4690118"/>
            <a:ext cx="2035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2409C2"/>
                </a:solidFill>
              </a:rPr>
              <a:t>Industrial area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B28E68-5F49-6849-9D81-505251AF8BD7}"/>
              </a:ext>
            </a:extLst>
          </p:cNvPr>
          <p:cNvCxnSpPr/>
          <p:nvPr/>
        </p:nvCxnSpPr>
        <p:spPr>
          <a:xfrm>
            <a:off x="4426857" y="5297714"/>
            <a:ext cx="4034972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27986203-D304-F442-B1D2-69D0DE1AE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629" y="1447615"/>
            <a:ext cx="3373833" cy="19381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3371EF-72E8-7B4F-B13A-98F1DE198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9113" y="4193336"/>
            <a:ext cx="3175000" cy="21209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BD88E4-491E-9B4D-B759-6D4279E60022}"/>
              </a:ext>
            </a:extLst>
          </p:cNvPr>
          <p:cNvSpPr txBox="1"/>
          <p:nvPr/>
        </p:nvSpPr>
        <p:spPr>
          <a:xfrm>
            <a:off x="9694283" y="6383307"/>
            <a:ext cx="2393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409C2"/>
                </a:solidFill>
              </a:rPr>
              <a:t>Shah et al, </a:t>
            </a:r>
            <a:r>
              <a:rPr lang="en-US" sz="2000" i="1" dirty="0">
                <a:solidFill>
                  <a:srgbClr val="2409C2"/>
                </a:solidFill>
              </a:rPr>
              <a:t>submitted</a:t>
            </a:r>
          </a:p>
        </p:txBody>
      </p:sp>
    </p:spTree>
    <p:extLst>
      <p:ext uri="{BB962C8B-B14F-4D97-AF65-F5344CB8AC3E}">
        <p14:creationId xmlns:p14="http://schemas.microsoft.com/office/powerpoint/2010/main" val="143903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64BA-16D3-0345-8275-A252269B378C}"/>
              </a:ext>
            </a:extLst>
          </p:cNvPr>
          <p:cNvSpPr txBox="1">
            <a:spLocks/>
          </p:cNvSpPr>
          <p:nvPr/>
        </p:nvSpPr>
        <p:spPr>
          <a:xfrm>
            <a:off x="167901" y="572776"/>
            <a:ext cx="10594846" cy="65490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Unexplained SOA in morning-time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9DF1D8-0936-114A-BD5E-9405AF479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40584" y="0"/>
            <a:ext cx="1097280" cy="365125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Shah et al. </a:t>
            </a:r>
          </a:p>
          <a:p>
            <a:pPr algn="r"/>
            <a:r>
              <a:rPr lang="en-US" i="1" dirty="0" err="1">
                <a:solidFill>
                  <a:schemeClr val="tx1"/>
                </a:solidFill>
                <a:latin typeface="Garamond" panose="02020404030301010803" pitchFamily="18" charset="0"/>
              </a:rPr>
              <a:t>submittec</a:t>
            </a:r>
            <a:endParaRPr lang="en-US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95B473-0FA2-3848-AB77-8CE8BE10D09F}"/>
              </a:ext>
            </a:extLst>
          </p:cNvPr>
          <p:cNvSpPr txBox="1"/>
          <p:nvPr/>
        </p:nvSpPr>
        <p:spPr>
          <a:xfrm>
            <a:off x="565838" y="2252472"/>
            <a:ext cx="22321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Garamond" panose="02020404030301010803" pitchFamily="18" charset="0"/>
              </a:rPr>
              <a:t>Morning downtown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334E4F-22F7-6B4C-958B-E467622F1785}"/>
              </a:ext>
            </a:extLst>
          </p:cNvPr>
          <p:cNvSpPr txBox="1"/>
          <p:nvPr/>
        </p:nvSpPr>
        <p:spPr>
          <a:xfrm>
            <a:off x="565837" y="3557931"/>
            <a:ext cx="22321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Garamond" panose="02020404030301010803" pitchFamily="18" charset="0"/>
              </a:rPr>
              <a:t>Morning urban lo-rise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C58A35-9929-554B-A2E8-6AEDE12A4E99}"/>
              </a:ext>
            </a:extLst>
          </p:cNvPr>
          <p:cNvSpPr txBox="1"/>
          <p:nvPr/>
        </p:nvSpPr>
        <p:spPr>
          <a:xfrm>
            <a:off x="565837" y="4997381"/>
            <a:ext cx="22321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Afternoon urban lo-rise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B2A2219-F74A-DC44-9AE8-2325814293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51"/>
          <a:stretch/>
        </p:blipFill>
        <p:spPr>
          <a:xfrm>
            <a:off x="3330893" y="1919645"/>
            <a:ext cx="4022395" cy="42274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C33394B-DC33-D24D-B7A5-168E48E6FA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t="21940"/>
          <a:stretch/>
        </p:blipFill>
        <p:spPr>
          <a:xfrm>
            <a:off x="3330891" y="1779372"/>
            <a:ext cx="2040960" cy="427494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29B8A2E-CC96-1349-95C0-D65339874385}"/>
              </a:ext>
            </a:extLst>
          </p:cNvPr>
          <p:cNvSpPr/>
          <p:nvPr/>
        </p:nvSpPr>
        <p:spPr>
          <a:xfrm>
            <a:off x="6235451" y="3240444"/>
            <a:ext cx="1117837" cy="1585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7EBC6E6-8FD5-AB48-A031-7DB98FB00EB4}"/>
              </a:ext>
            </a:extLst>
          </p:cNvPr>
          <p:cNvSpPr txBox="1"/>
          <p:nvPr/>
        </p:nvSpPr>
        <p:spPr>
          <a:xfrm>
            <a:off x="4518212" y="5193027"/>
            <a:ext cx="442258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aramond" panose="02020404030301010803" pitchFamily="18" charset="0"/>
              </a:rPr>
              <a:t>SOA predicted from biogenic and vehicular sources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63C2D0A-4F49-484D-B1E3-6A234A330ECF}"/>
              </a:ext>
            </a:extLst>
          </p:cNvPr>
          <p:cNvCxnSpPr>
            <a:cxnSpLocks/>
          </p:cNvCxnSpPr>
          <p:nvPr/>
        </p:nvCxnSpPr>
        <p:spPr>
          <a:xfrm flipH="1" flipV="1">
            <a:off x="3924537" y="4512038"/>
            <a:ext cx="593675" cy="791349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4E77DCD-2E5B-EC4D-870F-4BB13F96B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608" y="2368116"/>
            <a:ext cx="3428751" cy="1944880"/>
          </a:xfrm>
          <a:prstGeom prst="rect">
            <a:avLst/>
          </a:prstGeom>
        </p:spPr>
      </p:pic>
      <p:sp>
        <p:nvSpPr>
          <p:cNvPr id="13" name="Arc 12">
            <a:extLst>
              <a:ext uri="{FF2B5EF4-FFF2-40B4-BE49-F238E27FC236}">
                <a16:creationId xmlns:a16="http://schemas.microsoft.com/office/drawing/2014/main" id="{DE608795-76BE-344D-8236-90DC01308C9E}"/>
              </a:ext>
            </a:extLst>
          </p:cNvPr>
          <p:cNvSpPr/>
          <p:nvPr/>
        </p:nvSpPr>
        <p:spPr>
          <a:xfrm flipH="1" flipV="1">
            <a:off x="6358771" y="1854777"/>
            <a:ext cx="2216835" cy="1801422"/>
          </a:xfrm>
          <a:prstGeom prst="arc">
            <a:avLst/>
          </a:prstGeom>
          <a:ln w="76200">
            <a:solidFill>
              <a:srgbClr val="B36BE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99A42C64-FD68-424F-90BD-9BD129FD3C47}"/>
              </a:ext>
            </a:extLst>
          </p:cNvPr>
          <p:cNvSpPr/>
          <p:nvPr/>
        </p:nvSpPr>
        <p:spPr>
          <a:xfrm flipH="1">
            <a:off x="4318697" y="3656198"/>
            <a:ext cx="6044504" cy="962533"/>
          </a:xfrm>
          <a:prstGeom prst="arc">
            <a:avLst>
              <a:gd name="adj1" fmla="val 15571162"/>
              <a:gd name="adj2" fmla="val 21370491"/>
            </a:avLst>
          </a:prstGeom>
          <a:ln w="76200">
            <a:solidFill>
              <a:srgbClr val="B36BE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CA13B9-BD82-D948-89BE-62C292C67C23}"/>
              </a:ext>
            </a:extLst>
          </p:cNvPr>
          <p:cNvSpPr txBox="1"/>
          <p:nvPr/>
        </p:nvSpPr>
        <p:spPr>
          <a:xfrm>
            <a:off x="7353288" y="3244013"/>
            <a:ext cx="4853131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B36BE3"/>
                </a:solidFill>
                <a:latin typeface="Garamond" panose="02020404030301010803" pitchFamily="18" charset="0"/>
              </a:rPr>
              <a:t>Unexplained SOA </a:t>
            </a:r>
          </a:p>
          <a:p>
            <a:r>
              <a:rPr lang="en-US" sz="2400" b="1" dirty="0">
                <a:solidFill>
                  <a:srgbClr val="B36BE3"/>
                </a:solidFill>
                <a:latin typeface="Garamond" panose="02020404030301010803" pitchFamily="18" charset="0"/>
              </a:rPr>
              <a:t>likely from non-combustion sources</a:t>
            </a:r>
          </a:p>
          <a:p>
            <a:r>
              <a:rPr lang="en-US" sz="2400" b="1" dirty="0">
                <a:solidFill>
                  <a:srgbClr val="B36BE3"/>
                </a:solidFill>
                <a:latin typeface="Garamond" panose="02020404030301010803" pitchFamily="18" charset="0"/>
              </a:rPr>
              <a:t>b/c siloxanes and monoterpenes also higher in these environments </a:t>
            </a:r>
          </a:p>
        </p:txBody>
      </p:sp>
    </p:spTree>
    <p:extLst>
      <p:ext uri="{BB962C8B-B14F-4D97-AF65-F5344CB8AC3E}">
        <p14:creationId xmlns:p14="http://schemas.microsoft.com/office/powerpoint/2010/main" val="10292449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3" grpId="0" animBg="1"/>
      <p:bldP spid="38" grpId="0" animBg="1"/>
      <p:bldP spid="3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5C5C3-30B4-3E4E-8208-1FB6EC95B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Evidence of VCP SOA from mobile OFR sampling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B3E41C-00B8-1E4C-8ED2-9C1FDBB6A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734" y="1790700"/>
            <a:ext cx="97536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8808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main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2409C2"/>
                </a:solidFill>
              </a:rPr>
              <a:t>Cooking</a:t>
            </a:r>
            <a:r>
              <a:rPr lang="en-US" dirty="0"/>
              <a:t> and traffic sources generate spikes of fresh emissions and contribute to urban PM enhancement</a:t>
            </a:r>
          </a:p>
          <a:p>
            <a:pPr lvl="1"/>
            <a:r>
              <a:rPr lang="en-US" dirty="0">
                <a:solidFill>
                  <a:srgbClr val="2409C2"/>
                </a:solidFill>
              </a:rPr>
              <a:t>Cooking plumes are more frequent and larger</a:t>
            </a:r>
          </a:p>
          <a:p>
            <a:pPr lvl="1"/>
            <a:r>
              <a:rPr lang="en-US" dirty="0">
                <a:solidFill>
                  <a:srgbClr val="2409C2"/>
                </a:solidFill>
              </a:rPr>
              <a:t>Neighborhood-scale concentrations are also elevated</a:t>
            </a:r>
          </a:p>
          <a:p>
            <a:r>
              <a:rPr lang="en-US" dirty="0"/>
              <a:t>Secondary PM is also enhanced in urban centers</a:t>
            </a:r>
          </a:p>
          <a:p>
            <a:pPr lvl="1"/>
            <a:r>
              <a:rPr lang="en-US" dirty="0">
                <a:solidFill>
                  <a:srgbClr val="2409C2"/>
                </a:solidFill>
              </a:rPr>
              <a:t>Additional SOA observed in city centers</a:t>
            </a:r>
          </a:p>
          <a:p>
            <a:r>
              <a:rPr lang="en-US" dirty="0"/>
              <a:t>VCPs are an important contributor to excess urban SOA</a:t>
            </a:r>
          </a:p>
          <a:p>
            <a:pPr lvl="1"/>
            <a:r>
              <a:rPr lang="en-US" dirty="0">
                <a:solidFill>
                  <a:srgbClr val="2409C2"/>
                </a:solidFill>
              </a:rPr>
              <a:t>We can only explain half of observed SOA with vehicles and </a:t>
            </a:r>
            <a:r>
              <a:rPr lang="en-US" dirty="0" err="1">
                <a:solidFill>
                  <a:srgbClr val="2409C2"/>
                </a:solidFill>
              </a:rPr>
              <a:t>biogenics</a:t>
            </a:r>
            <a:endParaRPr lang="en-US" dirty="0">
              <a:solidFill>
                <a:srgbClr val="2409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27673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3762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409CA-7313-DC4A-B49D-CBACE2810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sampled in Pittsburgh and Oakland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BB0B24-36CE-6B4A-9BE3-9041BED92E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097" b="9558"/>
          <a:stretch/>
        </p:blipFill>
        <p:spPr>
          <a:xfrm>
            <a:off x="183456" y="1757979"/>
            <a:ext cx="5114685" cy="39182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0B7F1C-0CC5-BF4D-B9A8-3DEE2B303760}"/>
              </a:ext>
            </a:extLst>
          </p:cNvPr>
          <p:cNvSpPr txBox="1"/>
          <p:nvPr/>
        </p:nvSpPr>
        <p:spPr>
          <a:xfrm>
            <a:off x="183456" y="1757979"/>
            <a:ext cx="2106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AC2BEB"/>
                </a:solidFill>
                <a:latin typeface="Garamond" charset="0"/>
                <a:ea typeface="Garamond" charset="0"/>
                <a:cs typeface="Garamond" charset="0"/>
              </a:rPr>
              <a:t>Restaurant-rich</a:t>
            </a:r>
          </a:p>
          <a:p>
            <a:r>
              <a:rPr lang="en-US" sz="2000" b="1" dirty="0">
                <a:solidFill>
                  <a:srgbClr val="FF0000"/>
                </a:solidFill>
                <a:latin typeface="Garamond" charset="0"/>
                <a:ea typeface="Garamond" charset="0"/>
                <a:cs typeface="Garamond" charset="0"/>
              </a:rPr>
              <a:t>Traffic-rich</a:t>
            </a:r>
          </a:p>
          <a:p>
            <a:r>
              <a:rPr lang="en-US" sz="2000" b="1" dirty="0">
                <a:solidFill>
                  <a:srgbClr val="00B050"/>
                </a:solidFill>
                <a:latin typeface="Garamond" charset="0"/>
                <a:ea typeface="Garamond" charset="0"/>
                <a:cs typeface="Garamond" charset="0"/>
              </a:rPr>
              <a:t>Both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FA836A1-E010-3B45-94B3-23EB9AE3123C}"/>
              </a:ext>
            </a:extLst>
          </p:cNvPr>
          <p:cNvCxnSpPr/>
          <p:nvPr/>
        </p:nvCxnSpPr>
        <p:spPr>
          <a:xfrm>
            <a:off x="183456" y="1583168"/>
            <a:ext cx="5114685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D4B0936-F2B8-814F-8D1C-3F7541E2A323}"/>
              </a:ext>
            </a:extLst>
          </p:cNvPr>
          <p:cNvSpPr txBox="1"/>
          <p:nvPr/>
        </p:nvSpPr>
        <p:spPr>
          <a:xfrm>
            <a:off x="2191422" y="1223562"/>
            <a:ext cx="1208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Garamond" charset="0"/>
                <a:ea typeface="Garamond" charset="0"/>
                <a:cs typeface="Garamond" charset="0"/>
              </a:rPr>
              <a:t>8 km</a:t>
            </a:r>
            <a:endParaRPr lang="en-US" sz="24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3917B9-72E1-AE4A-BEBA-78644AB1463D}"/>
              </a:ext>
            </a:extLst>
          </p:cNvPr>
          <p:cNvSpPr txBox="1"/>
          <p:nvPr/>
        </p:nvSpPr>
        <p:spPr>
          <a:xfrm>
            <a:off x="340852" y="5035422"/>
            <a:ext cx="1442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DFF"/>
                </a:solidFill>
                <a:latin typeface="Garamond" charset="0"/>
                <a:ea typeface="Garamond" charset="0"/>
                <a:cs typeface="Garamond" charset="0"/>
              </a:rPr>
              <a:t>Downtown Pittsburgh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E5E1E1-BE4B-E247-8BFF-B89B657EA386}"/>
              </a:ext>
            </a:extLst>
          </p:cNvPr>
          <p:cNvSpPr txBox="1"/>
          <p:nvPr/>
        </p:nvSpPr>
        <p:spPr>
          <a:xfrm>
            <a:off x="3715230" y="5624011"/>
            <a:ext cx="1582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Garamond" charset="0"/>
                <a:ea typeface="Garamond" charset="0"/>
                <a:cs typeface="Garamond" charset="0"/>
              </a:rPr>
              <a:t>Robinson </a:t>
            </a:r>
            <a:r>
              <a:rPr lang="en-US" sz="1600" dirty="0">
                <a:latin typeface="Garamond" charset="0"/>
                <a:ea typeface="Garamond" charset="0"/>
                <a:cs typeface="Garamond" charset="0"/>
              </a:rPr>
              <a:t>et al. </a:t>
            </a:r>
          </a:p>
          <a:p>
            <a:pPr algn="r"/>
            <a:r>
              <a:rPr lang="en-US" sz="1600" i="1" dirty="0">
                <a:latin typeface="Garamond" charset="0"/>
                <a:ea typeface="Garamond" charset="0"/>
                <a:cs typeface="Garamond" charset="0"/>
              </a:rPr>
              <a:t>Env Sci Tech. </a:t>
            </a:r>
            <a:r>
              <a:rPr lang="en-US" sz="1600" dirty="0">
                <a:latin typeface="Garamond" charset="0"/>
                <a:ea typeface="Garamond" charset="0"/>
                <a:cs typeface="Garamond" charset="0"/>
              </a:rPr>
              <a:t>2018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B5E849-3F94-F940-ABD3-F13D68049D45}"/>
              </a:ext>
            </a:extLst>
          </p:cNvPr>
          <p:cNvCxnSpPr/>
          <p:nvPr/>
        </p:nvCxnSpPr>
        <p:spPr>
          <a:xfrm flipV="1">
            <a:off x="1263063" y="4811791"/>
            <a:ext cx="174330" cy="349622"/>
          </a:xfrm>
          <a:prstGeom prst="straightConnector1">
            <a:avLst/>
          </a:prstGeom>
          <a:ln w="38100">
            <a:solidFill>
              <a:srgbClr val="002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0CA298D-1DA4-7E4C-BBB0-4223989E5BBC}"/>
              </a:ext>
            </a:extLst>
          </p:cNvPr>
          <p:cNvSpPr txBox="1"/>
          <p:nvPr/>
        </p:nvSpPr>
        <p:spPr>
          <a:xfrm>
            <a:off x="183456" y="2627941"/>
            <a:ext cx="1528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Garamond" panose="02020404030301010803" pitchFamily="18" charset="0"/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4215356829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409CA-7313-DC4A-B49D-CBACE2810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sampled in Pittsburgh and Oakland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9A78B4-56EF-404E-84EB-7C68DE300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440" y="1757979"/>
            <a:ext cx="5865690" cy="41504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BB0B24-36CE-6B4A-9BE3-9041BED92E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097" b="9558"/>
          <a:stretch/>
        </p:blipFill>
        <p:spPr>
          <a:xfrm>
            <a:off x="183456" y="1757979"/>
            <a:ext cx="5114685" cy="39182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0B7F1C-0CC5-BF4D-B9A8-3DEE2B303760}"/>
              </a:ext>
            </a:extLst>
          </p:cNvPr>
          <p:cNvSpPr txBox="1"/>
          <p:nvPr/>
        </p:nvSpPr>
        <p:spPr>
          <a:xfrm>
            <a:off x="183456" y="1757979"/>
            <a:ext cx="2106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AC2BEB"/>
                </a:solidFill>
                <a:latin typeface="Garamond" charset="0"/>
                <a:ea typeface="Garamond" charset="0"/>
                <a:cs typeface="Garamond" charset="0"/>
              </a:rPr>
              <a:t>Restaurant-rich</a:t>
            </a:r>
          </a:p>
          <a:p>
            <a:r>
              <a:rPr lang="en-US" sz="2000" b="1" dirty="0">
                <a:solidFill>
                  <a:srgbClr val="FF0000"/>
                </a:solidFill>
                <a:latin typeface="Garamond" charset="0"/>
                <a:ea typeface="Garamond" charset="0"/>
                <a:cs typeface="Garamond" charset="0"/>
              </a:rPr>
              <a:t>Traffic-rich</a:t>
            </a:r>
          </a:p>
          <a:p>
            <a:r>
              <a:rPr lang="en-US" sz="2000" b="1" dirty="0">
                <a:solidFill>
                  <a:srgbClr val="00B050"/>
                </a:solidFill>
                <a:latin typeface="Garamond" charset="0"/>
                <a:ea typeface="Garamond" charset="0"/>
                <a:cs typeface="Garamond" charset="0"/>
              </a:rPr>
              <a:t>Both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FA836A1-E010-3B45-94B3-23EB9AE3123C}"/>
              </a:ext>
            </a:extLst>
          </p:cNvPr>
          <p:cNvCxnSpPr/>
          <p:nvPr/>
        </p:nvCxnSpPr>
        <p:spPr>
          <a:xfrm>
            <a:off x="183456" y="1583168"/>
            <a:ext cx="5114685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D4B0936-F2B8-814F-8D1C-3F7541E2A323}"/>
              </a:ext>
            </a:extLst>
          </p:cNvPr>
          <p:cNvSpPr txBox="1"/>
          <p:nvPr/>
        </p:nvSpPr>
        <p:spPr>
          <a:xfrm>
            <a:off x="2191422" y="1223562"/>
            <a:ext cx="1208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8 km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3917B9-72E1-AE4A-BEBA-78644AB1463D}"/>
              </a:ext>
            </a:extLst>
          </p:cNvPr>
          <p:cNvSpPr txBox="1"/>
          <p:nvPr/>
        </p:nvSpPr>
        <p:spPr>
          <a:xfrm>
            <a:off x="340852" y="5035422"/>
            <a:ext cx="1442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DFF"/>
                </a:solidFill>
                <a:latin typeface="Garamond" charset="0"/>
                <a:ea typeface="Garamond" charset="0"/>
                <a:cs typeface="Garamond" charset="0"/>
              </a:rPr>
              <a:t>Downtown Pittsburgh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E5E1E1-BE4B-E247-8BFF-B89B657EA386}"/>
              </a:ext>
            </a:extLst>
          </p:cNvPr>
          <p:cNvSpPr txBox="1"/>
          <p:nvPr/>
        </p:nvSpPr>
        <p:spPr>
          <a:xfrm>
            <a:off x="3715230" y="5624011"/>
            <a:ext cx="1582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Garamond" charset="0"/>
                <a:ea typeface="Garamond" charset="0"/>
                <a:cs typeface="Garamond" charset="0"/>
              </a:rPr>
              <a:t>Robinson et al. </a:t>
            </a:r>
          </a:p>
          <a:p>
            <a:pPr algn="r"/>
            <a:r>
              <a:rPr lang="en-US" sz="1600" i="1" dirty="0">
                <a:latin typeface="Garamond" charset="0"/>
                <a:ea typeface="Garamond" charset="0"/>
                <a:cs typeface="Garamond" charset="0"/>
              </a:rPr>
              <a:t>Env Sci Tech. </a:t>
            </a:r>
            <a:r>
              <a:rPr lang="en-US" sz="1600" dirty="0">
                <a:latin typeface="Garamond" charset="0"/>
                <a:ea typeface="Garamond" charset="0"/>
                <a:cs typeface="Garamond" charset="0"/>
              </a:rPr>
              <a:t>2018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B5E849-3F94-F940-ABD3-F13D68049D45}"/>
              </a:ext>
            </a:extLst>
          </p:cNvPr>
          <p:cNvCxnSpPr/>
          <p:nvPr/>
        </p:nvCxnSpPr>
        <p:spPr>
          <a:xfrm flipV="1">
            <a:off x="1263063" y="4811791"/>
            <a:ext cx="174330" cy="349622"/>
          </a:xfrm>
          <a:prstGeom prst="straightConnector1">
            <a:avLst/>
          </a:prstGeom>
          <a:ln w="38100">
            <a:solidFill>
              <a:srgbClr val="002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CFD0B27-E2D1-C344-8DD1-89797397931E}"/>
              </a:ext>
            </a:extLst>
          </p:cNvPr>
          <p:cNvCxnSpPr>
            <a:cxnSpLocks/>
          </p:cNvCxnSpPr>
          <p:nvPr/>
        </p:nvCxnSpPr>
        <p:spPr>
          <a:xfrm>
            <a:off x="6131440" y="1583168"/>
            <a:ext cx="586569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31B6703-C7F9-5A4D-B908-D78BFB6267EC}"/>
              </a:ext>
            </a:extLst>
          </p:cNvPr>
          <p:cNvSpPr txBox="1"/>
          <p:nvPr/>
        </p:nvSpPr>
        <p:spPr>
          <a:xfrm>
            <a:off x="8858929" y="1223562"/>
            <a:ext cx="1208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5 km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02377C-0A36-6347-971D-D7ED75AAF4A6}"/>
              </a:ext>
            </a:extLst>
          </p:cNvPr>
          <p:cNvSpPr txBox="1"/>
          <p:nvPr/>
        </p:nvSpPr>
        <p:spPr>
          <a:xfrm>
            <a:off x="6131440" y="1752906"/>
            <a:ext cx="19220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409C2"/>
                </a:solidFill>
              </a:rPr>
              <a:t>Port</a:t>
            </a:r>
            <a:endParaRPr lang="en-US" sz="2400" dirty="0"/>
          </a:p>
          <a:p>
            <a:r>
              <a:rPr lang="en-US" sz="2400" dirty="0">
                <a:solidFill>
                  <a:srgbClr val="00B050"/>
                </a:solidFill>
              </a:rPr>
              <a:t>West Oakland</a:t>
            </a:r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</a:rPr>
              <a:t>Downtown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53BDDF-B875-B140-8018-F61E6C59F996}"/>
              </a:ext>
            </a:extLst>
          </p:cNvPr>
          <p:cNvSpPr txBox="1"/>
          <p:nvPr/>
        </p:nvSpPr>
        <p:spPr>
          <a:xfrm>
            <a:off x="6091461" y="5324707"/>
            <a:ext cx="209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Garamond" charset="0"/>
                <a:ea typeface="Garamond" charset="0"/>
                <a:cs typeface="Garamond" charset="0"/>
              </a:rPr>
              <a:t>Shah et al. </a:t>
            </a:r>
          </a:p>
          <a:p>
            <a:pPr algn="r"/>
            <a:r>
              <a:rPr lang="en-US" sz="1600" i="1" dirty="0">
                <a:latin typeface="Garamond" charset="0"/>
                <a:ea typeface="Garamond" charset="0"/>
                <a:cs typeface="Garamond" charset="0"/>
              </a:rPr>
              <a:t>Atmos. Chem. Phys. </a:t>
            </a:r>
            <a:r>
              <a:rPr lang="en-US" sz="1600" dirty="0">
                <a:latin typeface="Garamond" charset="0"/>
                <a:ea typeface="Garamond" charset="0"/>
                <a:cs typeface="Garamond" charset="0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34057816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A8AFA2B-F84F-554A-885D-1E17FC227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5281" y="0"/>
            <a:ext cx="3842643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2D9C530A-8F34-9C40-806B-684A6B303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80" y="0"/>
            <a:ext cx="125272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B49DD7-7BB6-3648-84FB-C377F0BCB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194" y="4459817"/>
            <a:ext cx="811605" cy="978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76CC2D-6528-524B-BB7D-377764943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4204" y="4476827"/>
            <a:ext cx="811605" cy="978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D7EEA-3486-4B44-9C7F-934AFCDC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2163" y="4113308"/>
            <a:ext cx="2021569" cy="1342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B48D53-3BE0-0040-A80C-253EA8F9A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5300" y="4111489"/>
            <a:ext cx="2021569" cy="13427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A610BF-B065-9444-8BFE-AE2E7E958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3733" y="4111490"/>
            <a:ext cx="2021568" cy="13427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998377-1B72-F740-B68E-2ADE9C5FB3C7}"/>
              </a:ext>
            </a:extLst>
          </p:cNvPr>
          <p:cNvSpPr txBox="1"/>
          <p:nvPr/>
        </p:nvSpPr>
        <p:spPr>
          <a:xfrm>
            <a:off x="8558627" y="6488668"/>
            <a:ext cx="351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Adapted from </a:t>
            </a:r>
            <a:r>
              <a:rPr lang="en-US" dirty="0" err="1"/>
              <a:t>Lenschow</a:t>
            </a:r>
            <a:r>
              <a:rPr lang="en-US" dirty="0"/>
              <a:t> et al, 2001</a:t>
            </a:r>
          </a:p>
        </p:txBody>
      </p:sp>
    </p:spTree>
    <p:extLst>
      <p:ext uri="{BB962C8B-B14F-4D97-AF65-F5344CB8AC3E}">
        <p14:creationId xmlns:p14="http://schemas.microsoft.com/office/powerpoint/2010/main" val="1815499789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552" y="1252728"/>
            <a:ext cx="6117381" cy="5605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Cooking hotspots and plumes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966138" y="2026544"/>
            <a:ext cx="5342149" cy="2432421"/>
            <a:chOff x="2759590" y="2455226"/>
            <a:chExt cx="5342149" cy="2432421"/>
          </a:xfrm>
        </p:grpSpPr>
        <p:sp>
          <p:nvSpPr>
            <p:cNvPr id="4" name="TextBox 3"/>
            <p:cNvSpPr txBox="1"/>
            <p:nvPr/>
          </p:nvSpPr>
          <p:spPr>
            <a:xfrm>
              <a:off x="5277173" y="2455226"/>
              <a:ext cx="2824566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Hot spots associated with cooking</a:t>
              </a:r>
            </a:p>
          </p:txBody>
        </p:sp>
        <p:cxnSp>
          <p:nvCxnSpPr>
            <p:cNvPr id="6" name="Straight Arrow Connector 5"/>
            <p:cNvCxnSpPr>
              <a:stCxn id="4" idx="1"/>
            </p:cNvCxnSpPr>
            <p:nvPr/>
          </p:nvCxnSpPr>
          <p:spPr>
            <a:xfrm flipH="1" flipV="1">
              <a:off x="3405976" y="2455226"/>
              <a:ext cx="1871197" cy="32316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>
              <a:stCxn id="4" idx="1"/>
            </p:cNvCxnSpPr>
            <p:nvPr/>
          </p:nvCxnSpPr>
          <p:spPr>
            <a:xfrm flipH="1">
              <a:off x="2759590" y="2778392"/>
              <a:ext cx="2517583" cy="2943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stCxn id="4" idx="1"/>
            </p:cNvCxnSpPr>
            <p:nvPr/>
          </p:nvCxnSpPr>
          <p:spPr>
            <a:xfrm flipH="1">
              <a:off x="2759590" y="2778392"/>
              <a:ext cx="2517583" cy="210925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6267010" y="5835283"/>
            <a:ext cx="3894757" cy="646331"/>
            <a:chOff x="4206982" y="5154209"/>
            <a:chExt cx="3894757" cy="646331"/>
          </a:xfrm>
        </p:grpSpPr>
        <p:sp>
          <p:nvSpPr>
            <p:cNvPr id="14" name="TextBox 13"/>
            <p:cNvSpPr txBox="1"/>
            <p:nvPr/>
          </p:nvSpPr>
          <p:spPr>
            <a:xfrm>
              <a:off x="5277173" y="5154209"/>
              <a:ext cx="2824566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Little enhancement on highway</a:t>
              </a:r>
            </a:p>
          </p:txBody>
        </p:sp>
        <p:cxnSp>
          <p:nvCxnSpPr>
            <p:cNvPr id="15" name="Straight Arrow Connector 14"/>
            <p:cNvCxnSpPr>
              <a:stCxn id="14" idx="1"/>
            </p:cNvCxnSpPr>
            <p:nvPr/>
          </p:nvCxnSpPr>
          <p:spPr>
            <a:xfrm flipH="1" flipV="1">
              <a:off x="4206982" y="5466077"/>
              <a:ext cx="1070191" cy="1129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2837792" y="5740687"/>
            <a:ext cx="3381920" cy="53398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CF8C3D-963C-2848-A3D0-DEAA1C630B47}"/>
              </a:ext>
            </a:extLst>
          </p:cNvPr>
          <p:cNvSpPr txBox="1"/>
          <p:nvPr/>
        </p:nvSpPr>
        <p:spPr>
          <a:xfrm>
            <a:off x="8621948" y="6448099"/>
            <a:ext cx="2964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409C2"/>
                </a:solidFill>
              </a:rPr>
              <a:t>Robinson et al, </a:t>
            </a:r>
            <a:r>
              <a:rPr lang="en-US" sz="2000" i="1" dirty="0">
                <a:solidFill>
                  <a:srgbClr val="2409C2"/>
                </a:solidFill>
              </a:rPr>
              <a:t>ES&amp;T</a:t>
            </a:r>
            <a:r>
              <a:rPr lang="en-US" sz="2000" dirty="0">
                <a:solidFill>
                  <a:srgbClr val="2409C2"/>
                </a:solidFill>
              </a:rPr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6566803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EE2E5-6DBF-1B4F-A14E-3D5FF8E16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938" y="1347300"/>
            <a:ext cx="5105400" cy="3154362"/>
          </a:xfrm>
        </p:spPr>
        <p:txBody>
          <a:bodyPr/>
          <a:lstStyle/>
          <a:p>
            <a:r>
              <a:rPr lang="en-US" dirty="0"/>
              <a:t>We can only explain ~half of the observed downtown SOA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5F70EC-2F8B-8B40-8B9C-94DF9433D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949" y="546100"/>
            <a:ext cx="2171700" cy="576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558AA9-ED8C-FD4F-BA09-911D5FF21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455" y="492366"/>
            <a:ext cx="2171700" cy="5626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C2F7CD-80F1-7C4C-B02C-DDC54CD4E1CC}"/>
              </a:ext>
            </a:extLst>
          </p:cNvPr>
          <p:cNvSpPr txBox="1"/>
          <p:nvPr/>
        </p:nvSpPr>
        <p:spPr>
          <a:xfrm>
            <a:off x="9110294" y="1294545"/>
            <a:ext cx="1450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Measured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772010-D260-0244-B1D6-3D2DC7518FFD}"/>
              </a:ext>
            </a:extLst>
          </p:cNvPr>
          <p:cNvSpPr txBox="1"/>
          <p:nvPr/>
        </p:nvSpPr>
        <p:spPr>
          <a:xfrm>
            <a:off x="9694283" y="6383307"/>
            <a:ext cx="2393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409C2"/>
                </a:solidFill>
              </a:rPr>
              <a:t>Shah et al, </a:t>
            </a:r>
            <a:r>
              <a:rPr lang="en-US" sz="2000" i="1" dirty="0">
                <a:solidFill>
                  <a:srgbClr val="2409C2"/>
                </a:solidFill>
              </a:rPr>
              <a:t>submitted</a:t>
            </a:r>
          </a:p>
        </p:txBody>
      </p:sp>
    </p:spTree>
    <p:extLst>
      <p:ext uri="{BB962C8B-B14F-4D97-AF65-F5344CB8AC3E}">
        <p14:creationId xmlns:p14="http://schemas.microsoft.com/office/powerpoint/2010/main" val="989646579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EE2E5-6DBF-1B4F-A14E-3D5FF8E16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938" y="1347300"/>
            <a:ext cx="5105400" cy="3154362"/>
          </a:xfrm>
        </p:spPr>
        <p:txBody>
          <a:bodyPr/>
          <a:lstStyle/>
          <a:p>
            <a:r>
              <a:rPr lang="en-US" dirty="0"/>
              <a:t>We can only explain ~half of the observed downtown SOA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5F70EC-2F8B-8B40-8B9C-94DF9433D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949" y="546100"/>
            <a:ext cx="2171700" cy="576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558AA9-ED8C-FD4F-BA09-911D5FF21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455" y="492366"/>
            <a:ext cx="2171700" cy="5626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48108B-71D3-2E42-922A-54676A1F2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5520" y="539496"/>
            <a:ext cx="1676400" cy="5410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52F482-B134-3C45-A499-C85B4FE51C0F}"/>
              </a:ext>
            </a:extLst>
          </p:cNvPr>
          <p:cNvSpPr txBox="1"/>
          <p:nvPr/>
        </p:nvSpPr>
        <p:spPr>
          <a:xfrm>
            <a:off x="10203269" y="5865124"/>
            <a:ext cx="1027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Garamond" panose="02020404030301010803" pitchFamily="18" charset="0"/>
                <a:ea typeface="Geneva" panose="020B0503030404040204" pitchFamily="34" charset="0"/>
              </a:rPr>
              <a:t>Harlem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43178E-EF95-3744-A927-7AF856FA78F1}"/>
              </a:ext>
            </a:extLst>
          </p:cNvPr>
          <p:cNvSpPr txBox="1"/>
          <p:nvPr/>
        </p:nvSpPr>
        <p:spPr>
          <a:xfrm>
            <a:off x="9110294" y="1294545"/>
            <a:ext cx="1450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Measured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EFD815-D8F4-4448-9A03-D046AAC15C49}"/>
              </a:ext>
            </a:extLst>
          </p:cNvPr>
          <p:cNvSpPr txBox="1"/>
          <p:nvPr/>
        </p:nvSpPr>
        <p:spPr>
          <a:xfrm>
            <a:off x="9694283" y="6383307"/>
            <a:ext cx="2393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409C2"/>
                </a:solidFill>
              </a:rPr>
              <a:t>Shah et al, </a:t>
            </a:r>
            <a:r>
              <a:rPr lang="en-US" sz="2000" i="1" dirty="0">
                <a:solidFill>
                  <a:srgbClr val="2409C2"/>
                </a:solidFill>
              </a:rPr>
              <a:t>submitted</a:t>
            </a:r>
          </a:p>
        </p:txBody>
      </p:sp>
    </p:spTree>
    <p:extLst>
      <p:ext uri="{BB962C8B-B14F-4D97-AF65-F5344CB8AC3E}">
        <p14:creationId xmlns:p14="http://schemas.microsoft.com/office/powerpoint/2010/main" val="380850352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A8AFA2B-F84F-554A-885D-1E17FC227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5281" y="0"/>
            <a:ext cx="3842643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2D9C530A-8F34-9C40-806B-684A6B303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80" y="0"/>
            <a:ext cx="125272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998377-1B72-F740-B68E-2ADE9C5FB3C7}"/>
              </a:ext>
            </a:extLst>
          </p:cNvPr>
          <p:cNvSpPr txBox="1"/>
          <p:nvPr/>
        </p:nvSpPr>
        <p:spPr>
          <a:xfrm>
            <a:off x="8558627" y="6488668"/>
            <a:ext cx="351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Adapted from </a:t>
            </a:r>
            <a:r>
              <a:rPr lang="en-US" dirty="0" err="1"/>
              <a:t>Lenschow</a:t>
            </a:r>
            <a:r>
              <a:rPr lang="en-US" dirty="0"/>
              <a:t> et al, 2001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93E743-E24D-BB4D-A8F1-D4C15BD3678D}"/>
              </a:ext>
            </a:extLst>
          </p:cNvPr>
          <p:cNvSpPr/>
          <p:nvPr/>
        </p:nvSpPr>
        <p:spPr>
          <a:xfrm>
            <a:off x="6555179" y="783774"/>
            <a:ext cx="3063834" cy="8075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C5C31E-9402-864A-8466-35CC3381941B}"/>
              </a:ext>
            </a:extLst>
          </p:cNvPr>
          <p:cNvSpPr/>
          <p:nvPr/>
        </p:nvSpPr>
        <p:spPr>
          <a:xfrm>
            <a:off x="8670850" y="2541496"/>
            <a:ext cx="2638126" cy="91439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A84B0C-0F5D-4A48-8CD4-6923CB7F5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194" y="4459817"/>
            <a:ext cx="811605" cy="978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BA80F9-D033-3B4D-85C5-E5C51BE3D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4204" y="4476827"/>
            <a:ext cx="811605" cy="978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77EED9-83F9-FE44-984A-30AD5C5D5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2163" y="4113308"/>
            <a:ext cx="2021569" cy="13427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00ACAA-F41A-4E4F-8C75-68A12BA7B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5300" y="4111489"/>
            <a:ext cx="2021569" cy="13427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245448-9044-9440-B590-FDE1BFFE87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3733" y="4111490"/>
            <a:ext cx="2021568" cy="134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797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E4C5D-F442-A347-BFFC-BC18A8F48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Mobile sampling with an Aerosol Mass Spectrometer (AMS)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A03640-242D-3343-9DF2-47A98FD1D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33" y="1947335"/>
            <a:ext cx="8115595" cy="4129617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9A162F35-AE4A-A545-A4D1-89E4B4CAF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728" y="1277007"/>
            <a:ext cx="4152272" cy="311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557B6C-6E29-AC4B-B300-66772D7A97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9728" y="4012143"/>
            <a:ext cx="4365902" cy="295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9012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F3DCC-8A3B-BC43-9F0B-9FA86C130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AMS: Composition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5DDE88-1DD6-3F4B-9AF1-C09795933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33" y="1947335"/>
            <a:ext cx="8115595" cy="41296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ACD6B8-F70F-B04A-B8E8-3DE3E1125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440" y="1690688"/>
            <a:ext cx="4463560" cy="186901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4620D5B-8F0F-8843-A72E-A473A30EDEF0}"/>
              </a:ext>
            </a:extLst>
          </p:cNvPr>
          <p:cNvCxnSpPr/>
          <p:nvPr/>
        </p:nvCxnSpPr>
        <p:spPr>
          <a:xfrm flipV="1">
            <a:off x="6434667" y="711200"/>
            <a:ext cx="0" cy="12361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529B713-AD84-0246-A4AC-BA80983E5680}"/>
              </a:ext>
            </a:extLst>
          </p:cNvPr>
          <p:cNvCxnSpPr>
            <a:cxnSpLocks/>
          </p:cNvCxnSpPr>
          <p:nvPr/>
        </p:nvCxnSpPr>
        <p:spPr>
          <a:xfrm flipV="1">
            <a:off x="6434667" y="711200"/>
            <a:ext cx="3166533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73A55D2-EA5D-014B-9FA9-889A6FB740A5}"/>
              </a:ext>
            </a:extLst>
          </p:cNvPr>
          <p:cNvCxnSpPr/>
          <p:nvPr/>
        </p:nvCxnSpPr>
        <p:spPr>
          <a:xfrm>
            <a:off x="9601200" y="711200"/>
            <a:ext cx="0" cy="9794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AC54E28-06BA-734B-850A-386E13D368BB}"/>
              </a:ext>
            </a:extLst>
          </p:cNvPr>
          <p:cNvSpPr txBox="1"/>
          <p:nvPr/>
        </p:nvSpPr>
        <p:spPr>
          <a:xfrm>
            <a:off x="8703459" y="3559705"/>
            <a:ext cx="2591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to charge ratio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m/z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39133F-47CC-4B48-BD9A-6923428A92F6}"/>
              </a:ext>
            </a:extLst>
          </p:cNvPr>
          <p:cNvSpPr txBox="1"/>
          <p:nvPr/>
        </p:nvSpPr>
        <p:spPr>
          <a:xfrm rot="16200000">
            <a:off x="6908344" y="2326118"/>
            <a:ext cx="16401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 Intensity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FC5CC0-2804-2C4E-A744-F6213606583C}"/>
              </a:ext>
            </a:extLst>
          </p:cNvPr>
          <p:cNvSpPr txBox="1"/>
          <p:nvPr/>
        </p:nvSpPr>
        <p:spPr>
          <a:xfrm>
            <a:off x="10346066" y="905857"/>
            <a:ext cx="16546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Sulfate</a:t>
            </a:r>
          </a:p>
          <a:p>
            <a:r>
              <a:rPr lang="en-US" sz="2400" dirty="0">
                <a:solidFill>
                  <a:srgbClr val="0070C0"/>
                </a:solidFill>
              </a:rPr>
              <a:t>Nitrate</a:t>
            </a:r>
          </a:p>
          <a:p>
            <a:r>
              <a:rPr lang="en-US" sz="2400" dirty="0">
                <a:solidFill>
                  <a:srgbClr val="FFC000"/>
                </a:solidFill>
              </a:rPr>
              <a:t>Ammonium</a:t>
            </a:r>
          </a:p>
          <a:p>
            <a:r>
              <a:rPr lang="en-US" sz="2400" dirty="0">
                <a:solidFill>
                  <a:srgbClr val="00B050"/>
                </a:solidFill>
              </a:rPr>
              <a:t>Organics</a:t>
            </a:r>
          </a:p>
        </p:txBody>
      </p:sp>
    </p:spTree>
    <p:extLst>
      <p:ext uri="{BB962C8B-B14F-4D97-AF65-F5344CB8AC3E}">
        <p14:creationId xmlns:p14="http://schemas.microsoft.com/office/powerpoint/2010/main" val="398926719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A8AFA2B-F84F-554A-885D-1E17FC227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5281" y="0"/>
            <a:ext cx="3842643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2D9C530A-8F34-9C40-806B-684A6B303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80" y="0"/>
            <a:ext cx="125272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998377-1B72-F740-B68E-2ADE9C5FB3C7}"/>
              </a:ext>
            </a:extLst>
          </p:cNvPr>
          <p:cNvSpPr txBox="1"/>
          <p:nvPr/>
        </p:nvSpPr>
        <p:spPr>
          <a:xfrm>
            <a:off x="8558627" y="6488668"/>
            <a:ext cx="351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Adapted from </a:t>
            </a:r>
            <a:r>
              <a:rPr lang="en-US" dirty="0" err="1"/>
              <a:t>Lenschow</a:t>
            </a:r>
            <a:r>
              <a:rPr lang="en-US" dirty="0"/>
              <a:t> et al, 2001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93E743-E24D-BB4D-A8F1-D4C15BD3678D}"/>
              </a:ext>
            </a:extLst>
          </p:cNvPr>
          <p:cNvSpPr/>
          <p:nvPr/>
        </p:nvSpPr>
        <p:spPr>
          <a:xfrm>
            <a:off x="6555179" y="783774"/>
            <a:ext cx="3063834" cy="8075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CD00E0-2A1C-B242-BFD5-618D7FFD4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194" y="4459817"/>
            <a:ext cx="811605" cy="978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95ED3B-DF83-8842-B1AE-D0DF12EAF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4204" y="4476827"/>
            <a:ext cx="811605" cy="978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03DBEA-B2D1-9642-B4B4-BEF3E1750A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2163" y="4113308"/>
            <a:ext cx="2021569" cy="13427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77779F-FF50-3442-9502-7CE31E134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5300" y="4111489"/>
            <a:ext cx="2021569" cy="13427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920F78-E63C-B44B-9D88-77BB02C55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3733" y="4111490"/>
            <a:ext cx="2021568" cy="134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1144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Plumes are generated by traffic and cooking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" b="3761"/>
          <a:stretch/>
        </p:blipFill>
        <p:spPr>
          <a:xfrm>
            <a:off x="744883" y="1072059"/>
            <a:ext cx="10981023" cy="51395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73821" y="1277007"/>
            <a:ext cx="8208579" cy="4414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94083" y="6179364"/>
            <a:ext cx="502208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3200" dirty="0"/>
              <a:t>OA = </a:t>
            </a:r>
            <a:r>
              <a:rPr lang="en-US" sz="3200" dirty="0">
                <a:solidFill>
                  <a:srgbClr val="00B050"/>
                </a:solidFill>
              </a:rPr>
              <a:t>Total OA</a:t>
            </a:r>
            <a:r>
              <a:rPr lang="en-US" sz="3200" dirty="0"/>
              <a:t> - </a:t>
            </a:r>
            <a:r>
              <a:rPr lang="en-US" sz="3200" dirty="0">
                <a:solidFill>
                  <a:srgbClr val="2409C2"/>
                </a:solidFill>
              </a:rPr>
              <a:t>Background</a:t>
            </a:r>
          </a:p>
        </p:txBody>
      </p:sp>
      <p:sp>
        <p:nvSpPr>
          <p:cNvPr id="8" name="Rectangle 7"/>
          <p:cNvSpPr/>
          <p:nvPr/>
        </p:nvSpPr>
        <p:spPr>
          <a:xfrm>
            <a:off x="744882" y="1223042"/>
            <a:ext cx="10101793" cy="1267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95652" y="3972910"/>
            <a:ext cx="153087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Background averaging period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8414" y="1962713"/>
            <a:ext cx="1429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CMU campus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2069C8-C6DA-2D4F-89A3-EAF7AD8C9B36}"/>
              </a:ext>
            </a:extLst>
          </p:cNvPr>
          <p:cNvSpPr txBox="1"/>
          <p:nvPr/>
        </p:nvSpPr>
        <p:spPr>
          <a:xfrm>
            <a:off x="9136302" y="6448099"/>
            <a:ext cx="2964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409C2"/>
                </a:solidFill>
              </a:rPr>
              <a:t>Robinson et al, </a:t>
            </a:r>
            <a:r>
              <a:rPr lang="en-US" sz="2000" i="1" dirty="0">
                <a:solidFill>
                  <a:srgbClr val="2409C2"/>
                </a:solidFill>
              </a:rPr>
              <a:t>ES&amp;T</a:t>
            </a:r>
            <a:r>
              <a:rPr lang="en-US" sz="2000" dirty="0">
                <a:solidFill>
                  <a:srgbClr val="2409C2"/>
                </a:solidFill>
              </a:rPr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6059394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63347</TotalTime>
  <Words>1110</Words>
  <Application>Microsoft Macintosh PowerPoint</Application>
  <PresentationFormat>Widescreen</PresentationFormat>
  <Paragraphs>459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Garamond</vt:lpstr>
      <vt:lpstr>Symbol</vt:lpstr>
      <vt:lpstr>Times New Roman</vt:lpstr>
      <vt:lpstr>Office Theme</vt:lpstr>
      <vt:lpstr>Beyond traffic and biogenics: Importance of cooking and volatile chemical products in the urban atmosphere</vt:lpstr>
      <vt:lpstr>Acknowledgments</vt:lpstr>
      <vt:lpstr>Three main points</vt:lpstr>
      <vt:lpstr>PowerPoint Presentation</vt:lpstr>
      <vt:lpstr>PowerPoint Presentation</vt:lpstr>
      <vt:lpstr>Mobile sampling with an Aerosol Mass Spectrometer (AMS)</vt:lpstr>
      <vt:lpstr>AMS: Composition</vt:lpstr>
      <vt:lpstr>PowerPoint Presentation</vt:lpstr>
      <vt:lpstr>Plumes are generated by traffic and cooking</vt:lpstr>
      <vt:lpstr>Plumes are generated by traffic and cooking</vt:lpstr>
      <vt:lpstr>Cooking plumes are more frequent and larger</vt:lpstr>
      <vt:lpstr>Cooking plumes are more frequent and larger</vt:lpstr>
      <vt:lpstr>Cooking plumes are more frequent and larger</vt:lpstr>
      <vt:lpstr>Cooking sources generate large plumes</vt:lpstr>
      <vt:lpstr>Restaurant plumes extend 50-300 m down wind</vt:lpstr>
      <vt:lpstr>How variable is cooking OA composition?</vt:lpstr>
      <vt:lpstr>How variable is cooking OA composition?</vt:lpstr>
      <vt:lpstr>How variable is cooking OA composition?</vt:lpstr>
      <vt:lpstr>Cooking MS are consistent from one day to another</vt:lpstr>
      <vt:lpstr>R &gt; 0.7 across 6 different restaurant types</vt:lpstr>
      <vt:lpstr>But some cooking sources may be overlooked</vt:lpstr>
      <vt:lpstr>PowerPoint Presentation</vt:lpstr>
      <vt:lpstr>The urban excess is composed of fresh emissions and secondary PM </vt:lpstr>
      <vt:lpstr>Pittsburgh: Cooking OA has neighborhood-scale enhancements</vt:lpstr>
      <vt:lpstr>Oakland: HOA and COA variations driven by sources</vt:lpstr>
      <vt:lpstr>Oakland: HOA and COA variations driven by sources</vt:lpstr>
      <vt:lpstr>Restaurant and traffic lead to an increase of 2 𝜇g m-3 to PM1 concentration in Pittsburgh</vt:lpstr>
      <vt:lpstr>Are there more SOA precursors downtown?</vt:lpstr>
      <vt:lpstr>Are there more SOA precursors downtown?</vt:lpstr>
      <vt:lpstr>Are there more SOA precursors downtown?</vt:lpstr>
      <vt:lpstr>PowerPoint Presentation</vt:lpstr>
      <vt:lpstr>We observe excess SOA in downtown areas</vt:lpstr>
      <vt:lpstr>We observe excess SOA in downtown areas</vt:lpstr>
      <vt:lpstr>PowerPoint Presentation</vt:lpstr>
      <vt:lpstr>Evidence of VCP SOA from mobile OFR sampling</vt:lpstr>
      <vt:lpstr>Three main points</vt:lpstr>
      <vt:lpstr>PowerPoint Presentation</vt:lpstr>
      <vt:lpstr>We sampled in Pittsburgh and Oakland</vt:lpstr>
      <vt:lpstr>We sampled in Pittsburgh and Oakland</vt:lpstr>
      <vt:lpstr>Cooking hotspots and plumes</vt:lpstr>
      <vt:lpstr>We can only explain ~half of the observed downtown SOA</vt:lpstr>
      <vt:lpstr>We can only explain ~half of the observed downtown SOA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research? Air quality: engineering, public policy, and living in a polluted city </dc:title>
  <dc:creator>Albert Presto</dc:creator>
  <cp:lastModifiedBy>Albert Presto</cp:lastModifiedBy>
  <cp:revision>271</cp:revision>
  <cp:lastPrinted>2014-03-02T15:42:55Z</cp:lastPrinted>
  <dcterms:created xsi:type="dcterms:W3CDTF">2016-04-25T11:04:12Z</dcterms:created>
  <dcterms:modified xsi:type="dcterms:W3CDTF">2019-12-05T17:51:41Z</dcterms:modified>
</cp:coreProperties>
</file>