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34" r:id="rId2"/>
    <p:sldId id="288" r:id="rId3"/>
    <p:sldId id="259" r:id="rId4"/>
    <p:sldId id="307" r:id="rId5"/>
    <p:sldId id="311" r:id="rId6"/>
    <p:sldId id="330" r:id="rId7"/>
    <p:sldId id="331" r:id="rId8"/>
    <p:sldId id="317" r:id="rId9"/>
    <p:sldId id="310" r:id="rId10"/>
    <p:sldId id="316" r:id="rId11"/>
    <p:sldId id="332" r:id="rId12"/>
    <p:sldId id="326" r:id="rId13"/>
    <p:sldId id="328" r:id="rId14"/>
    <p:sldId id="329" r:id="rId15"/>
    <p:sldId id="325" r:id="rId16"/>
    <p:sldId id="301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 McDonald" initials="BM" lastIdx="1" clrIdx="0">
    <p:extLst>
      <p:ext uri="{19B8F6BF-5375-455C-9EA6-DF929625EA0E}">
        <p15:presenceInfo xmlns:p15="http://schemas.microsoft.com/office/powerpoint/2012/main" userId="Brian McDonal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2B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98" autoAdjust="0"/>
    <p:restoredTop sz="94660"/>
  </p:normalViewPr>
  <p:slideViewPr>
    <p:cSldViewPr snapToGrid="0">
      <p:cViewPr varScale="1">
        <p:scale>
          <a:sx n="84" d="100"/>
          <a:sy n="84" d="100"/>
        </p:scale>
        <p:origin x="63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44C2-0097-4C70-A5DF-A28568390A3D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8EA6D-BB4B-49BE-978D-7A5A8E741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44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Advertise this with a NOAA symbol, Point CALNEX to LA and point to NY-ICE</a:t>
            </a:r>
            <a:endParaRPr/>
          </a:p>
        </p:txBody>
      </p:sp>
      <p:sp>
        <p:nvSpPr>
          <p:cNvPr id="568" name="Google Shape;568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4974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77A0-979B-40D0-96C6-1828EC8931AB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5ADE2-8CA9-45DE-AA2D-475258545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46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77A0-979B-40D0-96C6-1828EC8931AB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5ADE2-8CA9-45DE-AA2D-475258545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84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77A0-979B-40D0-96C6-1828EC8931AB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5ADE2-8CA9-45DE-AA2D-475258545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20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77A0-979B-40D0-96C6-1828EC8931AB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5ADE2-8CA9-45DE-AA2D-475258545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813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77A0-979B-40D0-96C6-1828EC8931AB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5ADE2-8CA9-45DE-AA2D-475258545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67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77A0-979B-40D0-96C6-1828EC8931AB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5ADE2-8CA9-45DE-AA2D-475258545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8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77A0-979B-40D0-96C6-1828EC8931AB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5ADE2-8CA9-45DE-AA2D-475258545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15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77A0-979B-40D0-96C6-1828EC8931AB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5ADE2-8CA9-45DE-AA2D-475258545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2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77A0-979B-40D0-96C6-1828EC8931AB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5ADE2-8CA9-45DE-AA2D-475258545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85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77A0-979B-40D0-96C6-1828EC8931AB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5ADE2-8CA9-45DE-AA2D-475258545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0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77A0-979B-40D0-96C6-1828EC8931AB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5ADE2-8CA9-45DE-AA2D-475258545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76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E77A0-979B-40D0-96C6-1828EC8931AB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5ADE2-8CA9-45DE-AA2D-475258545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3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" y="0"/>
            <a:ext cx="12192000" cy="14478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308333"/>
            <a:ext cx="12192000" cy="54966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08675" y="0"/>
            <a:ext cx="10574649" cy="14478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Modeling Impacts on Secondary Organic Aerosol Formation from Volatile Chemical </a:t>
            </a:r>
            <a:r>
              <a:rPr lang="en-US" sz="3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endParaRPr lang="en-US" sz="3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343" y="4915510"/>
            <a:ext cx="117729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000" b="1" u="sng" dirty="0" smtClean="0">
                <a:latin typeface="Arial" pitchFamily="34" charset="0"/>
                <a:cs typeface="Arial" pitchFamily="34" charset="0"/>
              </a:rPr>
              <a:t>Brian McDonald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Georgios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Gkatzelis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Matthew Coggon,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Stuart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McKeen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Jessica Gilman,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Carsten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Warneke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Jeff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Peischl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Kenneth Aikin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Michael Trainer</a:t>
            </a:r>
          </a:p>
          <a:p>
            <a:pPr>
              <a:spcBef>
                <a:spcPct val="0"/>
              </a:spcBef>
              <a:defRPr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Acknowledgments: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CIRES Innovative Research Proposal grant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89715" y="6352333"/>
            <a:ext cx="10212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Aerosol Modeling Algorithms Conference (Dec. 6, 2019)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CBBEBD4-F282-2740-A813-231ADC5EBED0}"/>
              </a:ext>
            </a:extLst>
          </p:cNvPr>
          <p:cNvGrpSpPr>
            <a:grpSpLocks noChangeAspect="1"/>
          </p:cNvGrpSpPr>
          <p:nvPr/>
        </p:nvGrpSpPr>
        <p:grpSpPr>
          <a:xfrm>
            <a:off x="1090827" y="2098398"/>
            <a:ext cx="2744524" cy="2265465"/>
            <a:chOff x="-16892" y="2089085"/>
            <a:chExt cx="3866916" cy="319194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AB685A5-97EE-BC43-A626-A2C4B492AF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6892" y="2089085"/>
              <a:ext cx="3286753" cy="3191942"/>
              <a:chOff x="493291" y="1998007"/>
              <a:chExt cx="4845586" cy="4705808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2045DB94-0FF5-594C-9263-7B5710ED73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65000"/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colorTemperature colorTemp="1564"/>
                        </a14:imgEffect>
                        <a14:imgEffect>
                          <a14:saturation sat="18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93291" y="2023531"/>
                <a:ext cx="4680284" cy="4680284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074316E-71BA-B24C-B761-92D77211D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54071" y="5592635"/>
                <a:ext cx="1304642" cy="913342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00160EC3-E44D-9B40-85F5-A33BFB441A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8514513">
                <a:off x="798883" y="5015180"/>
                <a:ext cx="754399" cy="759235"/>
              </a:xfrm>
              <a:prstGeom prst="rect">
                <a:avLst/>
              </a:prstGeom>
              <a:noFill/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BD6DFF65-A1B4-9F46-9C85-AC0CBA2BAE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3085487" flipH="1">
                <a:off x="2217334" y="5058864"/>
                <a:ext cx="754399" cy="759235"/>
              </a:xfrm>
              <a:prstGeom prst="rect">
                <a:avLst/>
              </a:prstGeom>
              <a:noFill/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60604C1A-93BE-974A-B67A-8BE60E114B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3085487" flipH="1">
                <a:off x="3929601" y="5007438"/>
                <a:ext cx="499130" cy="502330"/>
              </a:xfrm>
              <a:prstGeom prst="rect">
                <a:avLst/>
              </a:prstGeom>
              <a:noFill/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31FFA88A-A822-C045-9DED-F41853CCE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8514513">
                <a:off x="3071697" y="4860664"/>
                <a:ext cx="499130" cy="502330"/>
              </a:xfrm>
              <a:prstGeom prst="rect">
                <a:avLst/>
              </a:prstGeom>
              <a:noFill/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248E9899-6AEF-D042-B439-1DA4C345A6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/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colorTemperature colorTemp="4134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3659921" y="1998007"/>
                <a:ext cx="1678956" cy="1440281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E8D7CFA-9122-6044-8831-0305C0F9286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33957" y="3591555"/>
              <a:ext cx="916067" cy="1541844"/>
              <a:chOff x="2933957" y="3923051"/>
              <a:chExt cx="719113" cy="1210348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D06515C5-51C8-6344-A00E-DE8FBB7B01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97470" y="4358699"/>
                <a:ext cx="355600" cy="774700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EDE7DFD3-C7B7-2541-88FA-D2AC79F0C3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/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colorTemperature colorTemp="4134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933957" y="3923051"/>
                <a:ext cx="491139" cy="421320"/>
              </a:xfrm>
              <a:prstGeom prst="rect">
                <a:avLst/>
              </a:prstGeom>
            </p:spPr>
          </p:pic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5BEF2D36-645C-8248-AA0F-E454D9C40F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2238" y="2665116"/>
            <a:ext cx="3179703" cy="16987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5561" y="1816936"/>
            <a:ext cx="2836467" cy="2836467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43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2"/>
          <a:stretch/>
        </p:blipFill>
        <p:spPr>
          <a:xfrm>
            <a:off x="744840" y="908529"/>
            <a:ext cx="10702320" cy="55801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Constrained-PMF Analysis with 4 Factor Solution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54653" y="6488668"/>
            <a:ext cx="3442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Gkatzelis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preparation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16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PMF Analysis of Ground Site Data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Useful for Inventory Evaluation 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1496" y="6105763"/>
            <a:ext cx="3941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Tailpipe dominated by road traffic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9004" y="6105763"/>
            <a:ext cx="4586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Off-road gasoline major tailpipe source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54653" y="6488668"/>
            <a:ext cx="3442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Gkatzelis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preparation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6C0ECAB-9489-194A-AC67-8FBF6CFB7599}"/>
              </a:ext>
            </a:extLst>
          </p:cNvPr>
          <p:cNvGrpSpPr/>
          <p:nvPr/>
        </p:nvGrpSpPr>
        <p:grpSpPr>
          <a:xfrm>
            <a:off x="47518" y="963560"/>
            <a:ext cx="11666687" cy="5225621"/>
            <a:chOff x="47518" y="914400"/>
            <a:chExt cx="11666687" cy="52256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4EF4B7F-AEFC-394F-84C3-38094E92CA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318"/>
            <a:stretch/>
          </p:blipFill>
          <p:spPr>
            <a:xfrm>
              <a:off x="47518" y="914400"/>
              <a:ext cx="11666687" cy="513827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D22172-DE6E-2141-A3DC-83E48620B0ED}"/>
                </a:ext>
              </a:extLst>
            </p:cNvPr>
            <p:cNvSpPr/>
            <p:nvPr/>
          </p:nvSpPr>
          <p:spPr>
            <a:xfrm rot="18607626">
              <a:off x="721822" y="5984495"/>
              <a:ext cx="160638" cy="1504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EF5E30D-72AB-1047-AA32-FA5430D15843}"/>
                </a:ext>
              </a:extLst>
            </p:cNvPr>
            <p:cNvSpPr/>
            <p:nvPr/>
          </p:nvSpPr>
          <p:spPr>
            <a:xfrm rot="18858814">
              <a:off x="10950507" y="5979807"/>
              <a:ext cx="160638" cy="1504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256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VCPs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 for 50 – 80% of the AVOC Emissions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56"/>
          <a:stretch/>
        </p:blipFill>
        <p:spPr>
          <a:xfrm>
            <a:off x="0" y="1454209"/>
            <a:ext cx="12192000" cy="50196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54653" y="6488668"/>
            <a:ext cx="3442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Gkatzelis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preparation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9353" y="1006824"/>
            <a:ext cx="8153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 reactivity and SOA yields of VCPs comparable to mobile sources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07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WRF-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Setup for Modeling Ozone and SOA during Summer 2018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81" t="8079" b="28640"/>
          <a:stretch/>
        </p:blipFill>
        <p:spPr>
          <a:xfrm>
            <a:off x="10000536" y="2179107"/>
            <a:ext cx="1706804" cy="2688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6530FD-425B-094C-8FA0-19658F507AE1}"/>
              </a:ext>
            </a:extLst>
          </p:cNvPr>
          <p:cNvSpPr txBox="1"/>
          <p:nvPr/>
        </p:nvSpPr>
        <p:spPr>
          <a:xfrm>
            <a:off x="9978095" y="4896152"/>
            <a:ext cx="1729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Stuart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McKeen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(NOAA)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82877" y="1460324"/>
            <a:ext cx="9309253" cy="4642956"/>
            <a:chOff x="96253" y="1652828"/>
            <a:chExt cx="9087728" cy="45324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22148" t="15657" r="3500" b="18417"/>
            <a:stretch/>
          </p:blipFill>
          <p:spPr>
            <a:xfrm>
              <a:off x="96253" y="1652828"/>
              <a:ext cx="9087728" cy="453247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13810" y="2320210"/>
              <a:ext cx="28552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D1: 12 km x 12 km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56356" y="2502918"/>
              <a:ext cx="25122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D2: 4 km x 4 km</a:t>
              </a:r>
              <a:endPara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2" descr="mobile van parked on dirt roa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372" y="4033936"/>
              <a:ext cx="974207" cy="73065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82877" y="967852"/>
            <a:ext cx="9309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Weather Research Forecasting with Chemistry Model (WRF-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251" y="6103280"/>
            <a:ext cx="12009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Updated mobile source NO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(McDonald et al.,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ES&amp;T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2018), power plant NO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(CEMS), and anthropogenic VOC emissions (McDonald et al.,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2018).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0034" y="4812043"/>
            <a:ext cx="78054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SOA with 4-bin VBS scheme (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Ahmadov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JGR 2012)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…but IVOCs missing and modeled as HC8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86" r="51941" b="14801"/>
          <a:stretch/>
        </p:blipFill>
        <p:spPr>
          <a:xfrm>
            <a:off x="5995416" y="1390895"/>
            <a:ext cx="5580888" cy="41664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Ozone during July Heat Wave Enhanced by AVOCs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40" b="3689"/>
          <a:stretch/>
        </p:blipFill>
        <p:spPr>
          <a:xfrm>
            <a:off x="659987" y="5639596"/>
            <a:ext cx="8951992" cy="9806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764541" y="5810435"/>
            <a:ext cx="203934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∑(Unhealthy)</a:t>
            </a:r>
          </a:p>
          <a:p>
            <a:pPr algn="ctr"/>
            <a:endParaRPr lang="en-US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~ 24 million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ppl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6" r="51941" b="57555"/>
          <a:stretch/>
        </p:blipFill>
        <p:spPr>
          <a:xfrm>
            <a:off x="291282" y="1410099"/>
            <a:ext cx="5577840" cy="41321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22298" y="967031"/>
            <a:ext cx="2715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BVOC + NO</a:t>
            </a:r>
            <a:r>
              <a:rPr lang="en-US" sz="2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only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20828" y="967030"/>
            <a:ext cx="3204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BVOC + NO</a:t>
            </a:r>
            <a:r>
              <a:rPr lang="en-US" sz="2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AVOC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59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016" y="1134425"/>
            <a:ext cx="5916707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9" y="1140448"/>
            <a:ext cx="5916707" cy="457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Anthropogenic SOA significant fraction of PM</a:t>
            </a:r>
            <a:r>
              <a:rPr lang="en-US" sz="3000" b="1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Mass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2196" y="993457"/>
            <a:ext cx="425308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Urban = 21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 m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max = 28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 m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2746816" y="3345013"/>
            <a:ext cx="226142" cy="353961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59887" y="3667432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NYC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26507" y="198222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70686" y="297596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344887" y="993457"/>
            <a:ext cx="311495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Urban = 27%, max = 47%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4713" y="6054861"/>
            <a:ext cx="11246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VCP SOA ~1 </a:t>
            </a:r>
            <a:r>
              <a:rPr lang="el-GR" sz="24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4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m</a:t>
            </a:r>
            <a:r>
              <a:rPr lang="en-US" sz="2400" i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24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but not accounting for IVOCs </a:t>
            </a:r>
            <a:r>
              <a:rPr lang="en-US" sz="24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heterogeneous </a:t>
            </a:r>
            <a:r>
              <a:rPr lang="en-US" sz="24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chemistry…</a:t>
            </a:r>
            <a:endParaRPr lang="en-US" sz="2400" baseline="30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554138" y="5572729"/>
            <a:ext cx="329128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Bias = +0.6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 m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r = 0.67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548" y="1238411"/>
            <a:ext cx="115731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2625" lvl="1" indent="-573088">
              <a:buAutoNum type="arabicParenBoth"/>
              <a:tabLst>
                <a:tab pos="339725" algn="l"/>
                <a:tab pos="682625" algn="l"/>
              </a:tabLs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Identified several tracers for VCPs in urban atmosphere using PTR-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ToF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-MS →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VOC source apportionment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in PMF analysis</a:t>
            </a:r>
          </a:p>
          <a:p>
            <a:pPr marL="682625" lvl="1" indent="-573088">
              <a:buAutoNum type="arabicParenBoth"/>
              <a:tabLst>
                <a:tab pos="339725" algn="l"/>
                <a:tab pos="682625" algn="l"/>
              </a:tabLst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682625" lvl="1" indent="-573088">
              <a:buAutoNum type="arabicParenBoth"/>
              <a:tabLst>
                <a:tab pos="339725" algn="l"/>
                <a:tab pos="682625" algn="l"/>
              </a:tabLs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Across four US cities with population density spanning 2 orders of magnitude, VCPs are 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50-80%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of the anthropogenic VOC emissions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682625" lvl="1" indent="-573088">
              <a:buAutoNum type="arabicParenBoth"/>
              <a:tabLst>
                <a:tab pos="339725" algn="l"/>
                <a:tab pos="682625" algn="l"/>
              </a:tabLst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682625" lvl="1" indent="-573088">
              <a:buAutoNum type="arabicParenBoth"/>
              <a:tabLst>
                <a:tab pos="339725" algn="l"/>
                <a:tab pos="682625" algn="l"/>
              </a:tabLs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Preliminary WRF-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Chem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modeling suggest VCPs can contribute to SOA, but likely under-accounted without representation of IVOCs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34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Long-Term Decreases in Motor Vehicle Emissions of VOCs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61571" y="1139929"/>
            <a:ext cx="4961486" cy="5650621"/>
            <a:chOff x="6261571" y="1139929"/>
            <a:chExt cx="4961486" cy="565062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61571" y="1139929"/>
              <a:ext cx="4961486" cy="522176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040566" y="6421218"/>
              <a:ext cx="3403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McDonald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et al. 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lang="en-US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Science</a:t>
              </a:r>
              <a:r>
                <a:rPr kumimoji="0" lang="en-US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2018)</a:t>
              </a: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 rot="5400000">
            <a:off x="5938025" y="3099694"/>
            <a:ext cx="1847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04605" y="914400"/>
            <a:ext cx="5054577" cy="5870513"/>
            <a:chOff x="704605" y="914400"/>
            <a:chExt cx="5054577" cy="5870513"/>
          </a:xfrm>
        </p:grpSpPr>
        <p:grpSp>
          <p:nvGrpSpPr>
            <p:cNvPr id="14" name="Group 13"/>
            <p:cNvGrpSpPr/>
            <p:nvPr/>
          </p:nvGrpSpPr>
          <p:grpSpPr>
            <a:xfrm>
              <a:off x="704605" y="914400"/>
              <a:ext cx="5054577" cy="5557989"/>
              <a:chOff x="704605" y="914400"/>
              <a:chExt cx="5054577" cy="555798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0768" y="914400"/>
                <a:ext cx="4828375" cy="5557989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 rot="16200000">
                <a:off x="-241327" y="3168675"/>
                <a:ext cx="2353529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 (VOC or CO)</a:t>
                </a:r>
                <a:endParaRPr 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5400000">
                <a:off x="4138386" y="3168675"/>
                <a:ext cx="277992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mixing ratio (ppb)</a:t>
                </a:r>
                <a:endParaRPr 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050727" y="6415581"/>
              <a:ext cx="4228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Warneke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et al. 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lang="en-US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J. </a:t>
              </a:r>
              <a:r>
                <a:rPr lang="en-US" i="1" dirty="0" err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Geophys</a:t>
              </a:r>
              <a:r>
                <a:rPr lang="en-US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Res.</a:t>
              </a:r>
              <a:r>
                <a:rPr kumimoji="0" lang="en-US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2018)</a:t>
              </a: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568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Objectives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06598" y="4013536"/>
            <a:ext cx="10268352" cy="2585761"/>
            <a:chOff x="906598" y="4204829"/>
            <a:chExt cx="10268352" cy="2585761"/>
          </a:xfrm>
        </p:grpSpPr>
        <p:sp>
          <p:nvSpPr>
            <p:cNvPr id="2" name="TextBox 1"/>
            <p:cNvSpPr txBox="1"/>
            <p:nvPr/>
          </p:nvSpPr>
          <p:spPr>
            <a:xfrm>
              <a:off x="1425490" y="5959593"/>
              <a:ext cx="934101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Define VCPs as coatings, inks, adhesives, personal </a:t>
              </a:r>
              <a:r>
                <a:rPr lang="en-US" sz="2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24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 products, </a:t>
              </a:r>
            </a:p>
            <a:p>
              <a:pPr algn="ctr"/>
              <a:r>
                <a:rPr lang="en-US" sz="2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24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leaning </a:t>
              </a:r>
              <a:r>
                <a:rPr lang="en-US" sz="2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24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gents, pesticides </a:t>
              </a:r>
              <a:r>
                <a:rPr lang="en-US" sz="20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[McDonald et al., </a:t>
              </a:r>
              <a:r>
                <a:rPr lang="en-US" sz="20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Science</a:t>
              </a:r>
              <a:r>
                <a:rPr lang="en-US" sz="20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2018]</a:t>
              </a:r>
              <a:endPara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42AFA0-E19C-2D46-BA29-27F9EC8059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3163" t="34771" r="421" b="50546"/>
            <a:stretch/>
          </p:blipFill>
          <p:spPr>
            <a:xfrm>
              <a:off x="3320316" y="4236218"/>
              <a:ext cx="2653286" cy="162807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059ACA7-5BA8-A74F-9AEF-41C99CE135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3163" t="78311" r="421" b="7186"/>
            <a:stretch/>
          </p:blipFill>
          <p:spPr>
            <a:xfrm>
              <a:off x="906598" y="4329066"/>
              <a:ext cx="2469629" cy="149689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84187A2-9356-694E-AF62-20660B554D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3163" t="12927" r="421" b="70958"/>
            <a:stretch/>
          </p:blipFill>
          <p:spPr>
            <a:xfrm>
              <a:off x="6038361" y="4204829"/>
              <a:ext cx="2591612" cy="1745370"/>
            </a:xfrm>
            <a:prstGeom prst="rect">
              <a:avLst/>
            </a:prstGeom>
          </p:spPr>
        </p:pic>
        <p:pic>
          <p:nvPicPr>
            <p:cNvPr id="8" name="Picture 7" descr="Public Domain Picture | Spraying pesticides on lettuce | ID: 13393612819686 | PublicDomainFiles.com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1703" y="4267278"/>
              <a:ext cx="2193247" cy="1565951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226237" y="1309352"/>
            <a:ext cx="117395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2625" lvl="1" indent="-573088">
              <a:buAutoNum type="arabicParenBoth"/>
              <a:tabLst>
                <a:tab pos="339725" algn="l"/>
                <a:tab pos="682625" algn="l"/>
              </a:tabLs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How ubiquitous are VCP emissions?</a:t>
            </a:r>
          </a:p>
          <a:p>
            <a:pPr marL="682625" lvl="1" indent="-573088">
              <a:buAutoNum type="arabicParenBoth"/>
              <a:tabLst>
                <a:tab pos="339725" algn="l"/>
                <a:tab pos="682625" algn="l"/>
              </a:tabLst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1366837" lvl="3" indent="-342900">
              <a:buFont typeface="Arial" panose="020B0604020202020204" pitchFamily="34" charset="0"/>
              <a:buChar char="•"/>
              <a:tabLst>
                <a:tab pos="339725" algn="l"/>
                <a:tab pos="682625" algn="l"/>
              </a:tabLs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Identify chemical tracers for VCPs</a:t>
            </a:r>
          </a:p>
          <a:p>
            <a:pPr marL="1366837" lvl="3" indent="-342900">
              <a:buFont typeface="Arial" panose="020B0604020202020204" pitchFamily="34" charset="0"/>
              <a:buChar char="•"/>
              <a:tabLst>
                <a:tab pos="339725" algn="l"/>
                <a:tab pos="682625" algn="l"/>
              </a:tabLst>
            </a:pP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marL="1366837" lvl="3" indent="-342900">
              <a:buFont typeface="Arial" panose="020B0604020202020204" pitchFamily="34" charset="0"/>
              <a:buChar char="•"/>
              <a:tabLst>
                <a:tab pos="339725" algn="l"/>
                <a:tab pos="682625" algn="l"/>
              </a:tabLs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Perform source apportionment of VOCs across cities</a:t>
            </a:r>
          </a:p>
          <a:p>
            <a:pPr marL="682625" lvl="1" indent="-573088">
              <a:buAutoNum type="arabicParenBoth"/>
              <a:tabLst>
                <a:tab pos="339725" algn="l"/>
                <a:tab pos="682625" algn="l"/>
              </a:tabLst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682625" lvl="1" indent="-573088">
              <a:buAutoNum type="arabicParenBoth"/>
              <a:tabLst>
                <a:tab pos="339725" algn="l"/>
                <a:tab pos="682625" algn="l"/>
              </a:tabLs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Assess VCP contributions to SOA using chemical transport model</a:t>
            </a:r>
          </a:p>
        </p:txBody>
      </p:sp>
    </p:spTree>
    <p:extLst>
      <p:ext uri="{BB962C8B-B14F-4D97-AF65-F5344CB8AC3E}">
        <p14:creationId xmlns:p14="http://schemas.microsoft.com/office/powerpoint/2010/main" val="233827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37"/>
          <p:cNvPicPr preferRelativeResize="0"/>
          <p:nvPr/>
        </p:nvPicPr>
        <p:blipFill rotWithShape="1">
          <a:blip r:embed="rId3">
            <a:alphaModFix/>
          </a:blip>
          <a:srcRect l="3215" t="12153" r="1122" b="28736"/>
          <a:stretch/>
        </p:blipFill>
        <p:spPr>
          <a:xfrm>
            <a:off x="264367" y="977279"/>
            <a:ext cx="11663265" cy="545841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37"/>
          <p:cNvSpPr txBox="1"/>
          <p:nvPr/>
        </p:nvSpPr>
        <p:spPr>
          <a:xfrm>
            <a:off x="9740561" y="2844149"/>
            <a:ext cx="67880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NYC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" name="Google Shape;573;p37"/>
          <p:cNvSpPr txBox="1"/>
          <p:nvPr/>
        </p:nvSpPr>
        <p:spPr>
          <a:xfrm>
            <a:off x="-4175" y="6396335"/>
            <a:ext cx="67518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Population density ranges from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~200</a:t>
            </a:r>
            <a:r>
              <a:rPr lang="en-US" sz="2000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to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~30,000</a:t>
            </a:r>
            <a:r>
              <a:rPr lang="en-US" sz="2000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ppl</a:t>
            </a:r>
            <a:r>
              <a:rPr lang="en-US" sz="2000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/ km</a:t>
            </a:r>
            <a:r>
              <a:rPr lang="en-US" sz="2000" baseline="30000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4" name="Google Shape;574;p37"/>
          <p:cNvSpPr txBox="1"/>
          <p:nvPr/>
        </p:nvSpPr>
        <p:spPr>
          <a:xfrm>
            <a:off x="10559143" y="9100457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37"/>
          <p:cNvSpPr txBox="1"/>
          <p:nvPr/>
        </p:nvSpPr>
        <p:spPr>
          <a:xfrm>
            <a:off x="6939183" y="2997675"/>
            <a:ext cx="955169" cy="307777"/>
          </a:xfrm>
          <a:prstGeom prst="rect">
            <a:avLst/>
          </a:prstGeom>
          <a:solidFill>
            <a:srgbClr val="CDCDCD">
              <a:alpha val="56862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Chicago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6" name="Google Shape;576;p37"/>
          <p:cNvSpPr txBox="1"/>
          <p:nvPr/>
        </p:nvSpPr>
        <p:spPr>
          <a:xfrm>
            <a:off x="8352313" y="3846872"/>
            <a:ext cx="1115003" cy="307777"/>
          </a:xfrm>
          <a:prstGeom prst="rect">
            <a:avLst/>
          </a:prstGeom>
          <a:solidFill>
            <a:srgbClr val="D9D9D9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Pittsburgh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smtClean="0">
                <a:latin typeface="Arial"/>
                <a:ea typeface="Arial"/>
                <a:cs typeface="Arial"/>
                <a:sym typeface="Arial"/>
              </a:rPr>
              <a:t>NOAA Ground and Mobile Laboratory VOC Measurements in 2018</a:t>
            </a:r>
            <a:endParaRPr lang="en-US" sz="2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52458" y="2758550"/>
            <a:ext cx="1096775" cy="1181502"/>
            <a:chOff x="2704134" y="2819259"/>
            <a:chExt cx="1096775" cy="1181502"/>
          </a:xfrm>
        </p:grpSpPr>
        <p:pic>
          <p:nvPicPr>
            <p:cNvPr id="12" name="Picture 2" descr="http://www.esrl.noaa.gov/csd/images/bldg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489" y="2819259"/>
              <a:ext cx="1076065" cy="81532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704134" y="3662207"/>
              <a:ext cx="10967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WIN 2018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392011" y="1756439"/>
            <a:ext cx="1355678" cy="1409771"/>
            <a:chOff x="5403113" y="1751475"/>
            <a:chExt cx="1355678" cy="1409771"/>
          </a:xfrm>
        </p:grpSpPr>
        <p:pic>
          <p:nvPicPr>
            <p:cNvPr id="15" name="Picture 2" descr="mobile van parked on dirt road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3113" y="1751475"/>
              <a:ext cx="1355678" cy="101675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519561" y="2822692"/>
              <a:ext cx="11528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SUM 2018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741984" y="1239590"/>
            <a:ext cx="1609736" cy="1541680"/>
            <a:chOff x="9887559" y="1309019"/>
            <a:chExt cx="1609736" cy="154168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846"/>
            <a:stretch/>
          </p:blipFill>
          <p:spPr>
            <a:xfrm>
              <a:off x="10026293" y="1309019"/>
              <a:ext cx="1332267" cy="1134480"/>
            </a:xfrm>
            <a:prstGeom prst="rect">
              <a:avLst/>
            </a:prstGeom>
            <a:ln w="50800">
              <a:solidFill>
                <a:schemeClr val="tx1"/>
              </a:solidFill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9887559" y="2512145"/>
              <a:ext cx="16097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WIN/SUM 2018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Google Shape;575;p37"/>
          <p:cNvSpPr txBox="1"/>
          <p:nvPr/>
        </p:nvSpPr>
        <p:spPr>
          <a:xfrm>
            <a:off x="3801038" y="2790455"/>
            <a:ext cx="952036" cy="307777"/>
          </a:xfrm>
          <a:prstGeom prst="rect">
            <a:avLst/>
          </a:prstGeom>
          <a:solidFill>
            <a:srgbClr val="CDCDCD">
              <a:alpha val="56862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Denver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83028" y="4394466"/>
            <a:ext cx="4406435" cy="2303534"/>
            <a:chOff x="5473410" y="1118068"/>
            <a:chExt cx="3939656" cy="205951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410" y="1118068"/>
              <a:ext cx="3939656" cy="2059518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5528984" y="2710028"/>
              <a:ext cx="20068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PTR-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ToF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-MS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92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smtClean="0">
                <a:latin typeface="Arial"/>
                <a:ea typeface="Arial"/>
                <a:cs typeface="Arial"/>
                <a:sym typeface="Arial"/>
              </a:rPr>
              <a:t>Identifying Chemical Tracers for VCP Sources</a:t>
            </a:r>
            <a:endParaRPr lang="en-US" sz="2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9661" y="1156995"/>
            <a:ext cx="1139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Hypothesis: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If a chemical is a marker for VCP emissions, then its ambient ratio relative to benzene will increase with population density.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Rockin' It Napptural | Natural &lt;strong&gt;Hair&lt;/strong&gt;, Beauty and Women's Lifestyle Blog!: 2/1/11 - 3/1/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67" y="2107475"/>
            <a:ext cx="3706226" cy="27611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 descr="C:\Users\Brian\AppData\Local\Microsoft\Windows\Temporary Internet Files\Content.IE5\AHPUQ9XJ\MP900442354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88" y="2107475"/>
            <a:ext cx="4073891" cy="276113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28321" y="5204033"/>
            <a:ext cx="4461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Benzene removed from VCPs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Per capita use of VCPs scales with population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26516" y="5204033"/>
            <a:ext cx="48463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Benzene primarily found in gasoline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Per capita driving decreases with increasing pop. density</a:t>
            </a:r>
          </a:p>
        </p:txBody>
      </p:sp>
    </p:spTree>
    <p:extLst>
      <p:ext uri="{BB962C8B-B14F-4D97-AF65-F5344CB8AC3E}">
        <p14:creationId xmlns:p14="http://schemas.microsoft.com/office/powerpoint/2010/main" val="246768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Care Emissions Enhanced Relative to Traffic in Denser Cities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E10334-84CF-F045-8A4C-2C97807A2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5569" y="2180897"/>
            <a:ext cx="1936858" cy="28950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6530FD-425B-094C-8FA0-19658F507AE1}"/>
              </a:ext>
            </a:extLst>
          </p:cNvPr>
          <p:cNvSpPr txBox="1"/>
          <p:nvPr/>
        </p:nvSpPr>
        <p:spPr>
          <a:xfrm>
            <a:off x="9099776" y="5153022"/>
            <a:ext cx="2328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Georgios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Gkatzelis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(NOAA)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94204" y="6362550"/>
            <a:ext cx="7132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Cites included: New York, Chicago, Pittsburgh, Denver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65483" y="6498293"/>
            <a:ext cx="5329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Coggon et al. (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preparation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9125" y="1742536"/>
            <a:ext cx="370935" cy="1725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5B1F9-3EA1-A846-A006-9994D476F5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04" b="68082"/>
          <a:stretch/>
        </p:blipFill>
        <p:spPr>
          <a:xfrm>
            <a:off x="416545" y="1179221"/>
            <a:ext cx="7907961" cy="505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5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Markers Identified for Other VCP Source Sectors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54653" y="6488668"/>
            <a:ext cx="3442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Coggon et al. (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preparation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DD49E2-0A3A-0349-BEA5-952A763563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04" b="68082"/>
          <a:stretch/>
        </p:blipFill>
        <p:spPr>
          <a:xfrm>
            <a:off x="162546" y="1038089"/>
            <a:ext cx="3962274" cy="25324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447044-0F8A-0F43-89C4-8470F7A11B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4" r="2263" b="68082"/>
          <a:stretch/>
        </p:blipFill>
        <p:spPr>
          <a:xfrm>
            <a:off x="4124820" y="1038089"/>
            <a:ext cx="3929743" cy="25324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5B7AF6-4E22-DB42-8500-9C7948A5D8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68" r="51004" b="36888"/>
          <a:stretch/>
        </p:blipFill>
        <p:spPr>
          <a:xfrm>
            <a:off x="162546" y="3596232"/>
            <a:ext cx="3962274" cy="24710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052281-F31B-6C40-A0F5-E8FC905967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4" t="31917" r="2263" b="36988"/>
          <a:stretch/>
        </p:blipFill>
        <p:spPr>
          <a:xfrm>
            <a:off x="4124819" y="3600178"/>
            <a:ext cx="3929743" cy="24671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595669-C060-E841-BEDA-FEBAD201CA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13" r="51004" b="5419"/>
          <a:stretch/>
        </p:blipFill>
        <p:spPr>
          <a:xfrm>
            <a:off x="7989249" y="1101430"/>
            <a:ext cx="3962274" cy="24967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D1D991-1949-6F44-971D-C04B4DC1C5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4" t="63012" r="2263" b="5481"/>
          <a:stretch/>
        </p:blipFill>
        <p:spPr>
          <a:xfrm>
            <a:off x="8054562" y="3596232"/>
            <a:ext cx="3929743" cy="24997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94AE5F-E173-004E-954B-35DB6FABED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" t="94194" r="2263" b="317"/>
          <a:stretch/>
        </p:blipFill>
        <p:spPr>
          <a:xfrm>
            <a:off x="446314" y="6237906"/>
            <a:ext cx="7706219" cy="43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3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9733"/>
            <a:ext cx="8754653" cy="59596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VCPs are Ubiquitous in Urban Environments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(even in tunnels)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7764" y="3101369"/>
            <a:ext cx="3437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Separation of tailpipe exhaust emissions from VCPs is challenging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54653" y="6488668"/>
            <a:ext cx="3442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Gkatzelis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preparation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84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Constrain On-Road Tailpipe Exhaust Emissions Profile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" t="-157" r="689" b="58342"/>
          <a:stretch/>
        </p:blipFill>
        <p:spPr>
          <a:xfrm>
            <a:off x="420624" y="914400"/>
            <a:ext cx="11201312" cy="48182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54653" y="6488668"/>
            <a:ext cx="3442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Gkatzelis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preparation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3504" y="5448934"/>
            <a:ext cx="5632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Criteria to extract tailpipe emissions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BTEX conc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Low conc. of VCP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tracers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04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2364</TotalTime>
  <Words>668</Words>
  <Application>Microsoft Office PowerPoint</Application>
  <PresentationFormat>Widescreen</PresentationFormat>
  <Paragraphs>94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DOC/NOAA/OAR/ESRL/CSD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McDonald</dc:creator>
  <cp:lastModifiedBy>Brian McDonald</cp:lastModifiedBy>
  <cp:revision>294</cp:revision>
  <cp:lastPrinted>2018-12-07T23:44:42Z</cp:lastPrinted>
  <dcterms:created xsi:type="dcterms:W3CDTF">2018-12-07T17:49:38Z</dcterms:created>
  <dcterms:modified xsi:type="dcterms:W3CDTF">2019-12-05T18:40:48Z</dcterms:modified>
</cp:coreProperties>
</file>