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3" r:id="rId2"/>
    <p:sldMasterId id="2147483715" r:id="rId3"/>
    <p:sldMasterId id="2147483728" r:id="rId4"/>
    <p:sldMasterId id="2147483741" r:id="rId5"/>
  </p:sldMasterIdLst>
  <p:notesMasterIdLst>
    <p:notesMasterId r:id="rId24"/>
  </p:notesMasterIdLst>
  <p:sldIdLst>
    <p:sldId id="269" r:id="rId6"/>
    <p:sldId id="344" r:id="rId7"/>
    <p:sldId id="347" r:id="rId8"/>
    <p:sldId id="345" r:id="rId9"/>
    <p:sldId id="353" r:id="rId10"/>
    <p:sldId id="382" r:id="rId11"/>
    <p:sldId id="357" r:id="rId12"/>
    <p:sldId id="383" r:id="rId13"/>
    <p:sldId id="359" r:id="rId14"/>
    <p:sldId id="362" r:id="rId15"/>
    <p:sldId id="363" r:id="rId16"/>
    <p:sldId id="390" r:id="rId17"/>
    <p:sldId id="394" r:id="rId18"/>
    <p:sldId id="391" r:id="rId19"/>
    <p:sldId id="322" r:id="rId20"/>
    <p:sldId id="395" r:id="rId21"/>
    <p:sldId id="393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5627" autoAdjust="0"/>
  </p:normalViewPr>
  <p:slideViewPr>
    <p:cSldViewPr snapToGrid="0">
      <p:cViewPr varScale="1">
        <p:scale>
          <a:sx n="76" d="100"/>
          <a:sy n="76" d="100"/>
        </p:scale>
        <p:origin x="909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\2013-2017cn27\emis2013-2017-&#31532;&#19977;&#3129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总量!$C$1</c:f>
              <c:strCache>
                <c:ptCount val="1"/>
                <c:pt idx="0">
                  <c:v>Power plants</c:v>
                </c:pt>
              </c:strCache>
            </c:strRef>
          </c:tx>
          <c:spPr>
            <a:solidFill>
              <a:srgbClr val="846C06"/>
            </a:solidFill>
            <a:ln>
              <a:noFill/>
            </a:ln>
            <a:effectLst/>
          </c:spPr>
          <c:invertIfNegative val="0"/>
          <c:cat>
            <c:multiLvlStrRef>
              <c:f>总量!$A$2:$B$7</c:f>
              <c:multiLvlStrCache>
                <c:ptCount val="6"/>
                <c:lvl>
                  <c:pt idx="0">
                    <c:v>2013</c:v>
                  </c:pt>
                  <c:pt idx="1">
                    <c:v>2017</c:v>
                  </c:pt>
                  <c:pt idx="2">
                    <c:v>2013</c:v>
                  </c:pt>
                  <c:pt idx="3">
                    <c:v>2017</c:v>
                  </c:pt>
                  <c:pt idx="4">
                    <c:v>2013</c:v>
                  </c:pt>
                  <c:pt idx="5">
                    <c:v>2017</c:v>
                  </c:pt>
                </c:lvl>
                <c:lvl>
                  <c:pt idx="0">
                    <c:v>SO2</c:v>
                  </c:pt>
                  <c:pt idx="2">
                    <c:v>NOx</c:v>
                  </c:pt>
                  <c:pt idx="4">
                    <c:v>PM2.5</c:v>
                  </c:pt>
                </c:lvl>
              </c:multiLvlStrCache>
            </c:multiLvlStrRef>
          </c:cat>
          <c:val>
            <c:numRef>
              <c:f>总量!$C$2:$C$7</c:f>
              <c:numCache>
                <c:formatCode>General</c:formatCode>
                <c:ptCount val="6"/>
                <c:pt idx="0">
                  <c:v>6792.7976231603225</c:v>
                </c:pt>
                <c:pt idx="1">
                  <c:v>3010.713547922513</c:v>
                </c:pt>
                <c:pt idx="2">
                  <c:v>8800.1914625207373</c:v>
                </c:pt>
                <c:pt idx="3">
                  <c:v>2429.1427489773482</c:v>
                </c:pt>
                <c:pt idx="4">
                  <c:v>710.07746311840606</c:v>
                </c:pt>
                <c:pt idx="5">
                  <c:v>505.01091210835818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8D-4932-B87D-01A44998968B}"/>
            </c:ext>
          </c:extLst>
        </c:ser>
        <c:ser>
          <c:idx val="1"/>
          <c:order val="1"/>
          <c:tx>
            <c:strRef>
              <c:f>总量!$D$1</c:f>
              <c:strCache>
                <c:ptCount val="1"/>
                <c:pt idx="0">
                  <c:v>Industrial combustion</c:v>
                </c:pt>
              </c:strCache>
            </c:strRef>
          </c:tx>
          <c:spPr>
            <a:solidFill>
              <a:schemeClr val="accent6">
                <a:shade val="61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总量!$A$2:$B$7</c:f>
              <c:multiLvlStrCache>
                <c:ptCount val="6"/>
                <c:lvl>
                  <c:pt idx="0">
                    <c:v>2013</c:v>
                  </c:pt>
                  <c:pt idx="1">
                    <c:v>2017</c:v>
                  </c:pt>
                  <c:pt idx="2">
                    <c:v>2013</c:v>
                  </c:pt>
                  <c:pt idx="3">
                    <c:v>2017</c:v>
                  </c:pt>
                  <c:pt idx="4">
                    <c:v>2013</c:v>
                  </c:pt>
                  <c:pt idx="5">
                    <c:v>2017</c:v>
                  </c:pt>
                </c:lvl>
                <c:lvl>
                  <c:pt idx="0">
                    <c:v>SO2</c:v>
                  </c:pt>
                  <c:pt idx="2">
                    <c:v>NOx</c:v>
                  </c:pt>
                  <c:pt idx="4">
                    <c:v>PM2.5</c:v>
                  </c:pt>
                </c:lvl>
              </c:multiLvlStrCache>
            </c:multiLvlStrRef>
          </c:cat>
          <c:val>
            <c:numRef>
              <c:f>总量!$D$2:$D$7</c:f>
              <c:numCache>
                <c:formatCode>General</c:formatCode>
                <c:ptCount val="6"/>
                <c:pt idx="0">
                  <c:v>6826.6247321395676</c:v>
                </c:pt>
                <c:pt idx="1">
                  <c:v>4503.341364412061</c:v>
                </c:pt>
                <c:pt idx="2">
                  <c:v>2362.4896124406173</c:v>
                </c:pt>
                <c:pt idx="3">
                  <c:v>1962.6297472147698</c:v>
                </c:pt>
                <c:pt idx="4">
                  <c:v>1041.6433323310753</c:v>
                </c:pt>
                <c:pt idx="5">
                  <c:v>703.14048734695086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8D-4932-B87D-01A44998968B}"/>
            </c:ext>
          </c:extLst>
        </c:ser>
        <c:ser>
          <c:idx val="2"/>
          <c:order val="2"/>
          <c:tx>
            <c:strRef>
              <c:f>总量!$E$1</c:f>
              <c:strCache>
                <c:ptCount val="1"/>
                <c:pt idx="0">
                  <c:v>Other industry process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总量!$A$2:$B$7</c:f>
              <c:multiLvlStrCache>
                <c:ptCount val="6"/>
                <c:lvl>
                  <c:pt idx="0">
                    <c:v>2013</c:v>
                  </c:pt>
                  <c:pt idx="1">
                    <c:v>2017</c:v>
                  </c:pt>
                  <c:pt idx="2">
                    <c:v>2013</c:v>
                  </c:pt>
                  <c:pt idx="3">
                    <c:v>2017</c:v>
                  </c:pt>
                  <c:pt idx="4">
                    <c:v>2013</c:v>
                  </c:pt>
                  <c:pt idx="5">
                    <c:v>2017</c:v>
                  </c:pt>
                </c:lvl>
                <c:lvl>
                  <c:pt idx="0">
                    <c:v>SO2</c:v>
                  </c:pt>
                  <c:pt idx="2">
                    <c:v>NOx</c:v>
                  </c:pt>
                  <c:pt idx="4">
                    <c:v>PM2.5</c:v>
                  </c:pt>
                </c:lvl>
              </c:multiLvlStrCache>
            </c:multiLvlStrRef>
          </c:cat>
          <c:val>
            <c:numRef>
              <c:f>总量!$E$2:$E$7</c:f>
              <c:numCache>
                <c:formatCode>General</c:formatCode>
                <c:ptCount val="6"/>
                <c:pt idx="0">
                  <c:v>2335.060109593639</c:v>
                </c:pt>
                <c:pt idx="1">
                  <c:v>1776.8138848849271</c:v>
                </c:pt>
                <c:pt idx="2">
                  <c:v>2093.6579491579555</c:v>
                </c:pt>
                <c:pt idx="3">
                  <c:v>2218.5860421948933</c:v>
                </c:pt>
                <c:pt idx="4">
                  <c:v>1013.6300802688595</c:v>
                </c:pt>
                <c:pt idx="5">
                  <c:v>758.44884281059228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8D-4932-B87D-01A44998968B}"/>
            </c:ext>
          </c:extLst>
        </c:ser>
        <c:ser>
          <c:idx val="3"/>
          <c:order val="3"/>
          <c:tx>
            <c:strRef>
              <c:f>总量!$F$1</c:f>
              <c:strCache>
                <c:ptCount val="1"/>
                <c:pt idx="0">
                  <c:v>Cement</c:v>
                </c:pt>
              </c:strCache>
            </c:strRef>
          </c:tx>
          <c:spPr>
            <a:solidFill>
              <a:schemeClr val="accent6">
                <a:shade val="92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总量!$A$2:$B$7</c:f>
              <c:multiLvlStrCache>
                <c:ptCount val="6"/>
                <c:lvl>
                  <c:pt idx="0">
                    <c:v>2013</c:v>
                  </c:pt>
                  <c:pt idx="1">
                    <c:v>2017</c:v>
                  </c:pt>
                  <c:pt idx="2">
                    <c:v>2013</c:v>
                  </c:pt>
                  <c:pt idx="3">
                    <c:v>2017</c:v>
                  </c:pt>
                  <c:pt idx="4">
                    <c:v>2013</c:v>
                  </c:pt>
                  <c:pt idx="5">
                    <c:v>2017</c:v>
                  </c:pt>
                </c:lvl>
                <c:lvl>
                  <c:pt idx="0">
                    <c:v>SO2</c:v>
                  </c:pt>
                  <c:pt idx="2">
                    <c:v>NOx</c:v>
                  </c:pt>
                  <c:pt idx="4">
                    <c:v>PM2.5</c:v>
                  </c:pt>
                </c:lvl>
              </c:multiLvlStrCache>
            </c:multiLvlStrRef>
          </c:cat>
          <c:val>
            <c:numRef>
              <c:f>总量!$F$2:$F$7</c:f>
              <c:numCache>
                <c:formatCode>General</c:formatCode>
                <c:ptCount val="6"/>
                <c:pt idx="0">
                  <c:v>940.9593771469066</c:v>
                </c:pt>
                <c:pt idx="1">
                  <c:v>933.06398263552899</c:v>
                </c:pt>
                <c:pt idx="2">
                  <c:v>2221.1465250544816</c:v>
                </c:pt>
                <c:pt idx="3">
                  <c:v>1590.6339327506951</c:v>
                </c:pt>
                <c:pt idx="4">
                  <c:v>994.59519609224844</c:v>
                </c:pt>
                <c:pt idx="5">
                  <c:v>424.64351817888206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8D-4932-B87D-01A44998968B}"/>
            </c:ext>
          </c:extLst>
        </c:ser>
        <c:ser>
          <c:idx val="4"/>
          <c:order val="4"/>
          <c:tx>
            <c:strRef>
              <c:f>总量!$G$1</c:f>
              <c:strCache>
                <c:ptCount val="1"/>
                <c:pt idx="0">
                  <c:v>Steel</c:v>
                </c:pt>
              </c:strCache>
            </c:strRef>
          </c:tx>
          <c:spPr>
            <a:solidFill>
              <a:schemeClr val="accent6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总量!$A$2:$B$7</c:f>
              <c:multiLvlStrCache>
                <c:ptCount val="6"/>
                <c:lvl>
                  <c:pt idx="0">
                    <c:v>2013</c:v>
                  </c:pt>
                  <c:pt idx="1">
                    <c:v>2017</c:v>
                  </c:pt>
                  <c:pt idx="2">
                    <c:v>2013</c:v>
                  </c:pt>
                  <c:pt idx="3">
                    <c:v>2017</c:v>
                  </c:pt>
                  <c:pt idx="4">
                    <c:v>2013</c:v>
                  </c:pt>
                  <c:pt idx="5">
                    <c:v>2017</c:v>
                  </c:pt>
                </c:lvl>
                <c:lvl>
                  <c:pt idx="0">
                    <c:v>SO2</c:v>
                  </c:pt>
                  <c:pt idx="2">
                    <c:v>NOx</c:v>
                  </c:pt>
                  <c:pt idx="4">
                    <c:v>PM2.5</c:v>
                  </c:pt>
                </c:lvl>
              </c:multiLvlStrCache>
            </c:multiLvlStrRef>
          </c:cat>
          <c:val>
            <c:numRef>
              <c:f>总量!$G$2:$G$7</c:f>
              <c:numCache>
                <c:formatCode>General</c:formatCode>
                <c:ptCount val="6"/>
                <c:pt idx="0">
                  <c:v>1042.0832416657076</c:v>
                </c:pt>
                <c:pt idx="1">
                  <c:v>573.36806183660099</c:v>
                </c:pt>
                <c:pt idx="2">
                  <c:v>568.99211194313443</c:v>
                </c:pt>
                <c:pt idx="3">
                  <c:v>554.04160452927169</c:v>
                </c:pt>
                <c:pt idx="4">
                  <c:v>1177.1059347555504</c:v>
                </c:pt>
                <c:pt idx="5">
                  <c:v>549.07331903907038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8D-4932-B87D-01A44998968B}"/>
            </c:ext>
          </c:extLst>
        </c:ser>
        <c:ser>
          <c:idx val="5"/>
          <c:order val="5"/>
          <c:tx>
            <c:strRef>
              <c:f>总量!$H$1</c:f>
              <c:strCache>
                <c:ptCount val="1"/>
                <c:pt idx="0">
                  <c:v>Domestic combustion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总量!$A$2:$B$7</c:f>
              <c:multiLvlStrCache>
                <c:ptCount val="6"/>
                <c:lvl>
                  <c:pt idx="0">
                    <c:v>2013</c:v>
                  </c:pt>
                  <c:pt idx="1">
                    <c:v>2017</c:v>
                  </c:pt>
                  <c:pt idx="2">
                    <c:v>2013</c:v>
                  </c:pt>
                  <c:pt idx="3">
                    <c:v>2017</c:v>
                  </c:pt>
                  <c:pt idx="4">
                    <c:v>2013</c:v>
                  </c:pt>
                  <c:pt idx="5">
                    <c:v>2017</c:v>
                  </c:pt>
                </c:lvl>
                <c:lvl>
                  <c:pt idx="0">
                    <c:v>SO2</c:v>
                  </c:pt>
                  <c:pt idx="2">
                    <c:v>NOx</c:v>
                  </c:pt>
                  <c:pt idx="4">
                    <c:v>PM2.5</c:v>
                  </c:pt>
                </c:lvl>
              </c:multiLvlStrCache>
            </c:multiLvlStrRef>
          </c:cat>
          <c:val>
            <c:numRef>
              <c:f>总量!$H$2:$H$7</c:f>
              <c:numCache>
                <c:formatCode>General</c:formatCode>
                <c:ptCount val="6"/>
                <c:pt idx="0">
                  <c:v>3606.5054337278884</c:v>
                </c:pt>
                <c:pt idx="1">
                  <c:v>3439.6422026078012</c:v>
                </c:pt>
                <c:pt idx="2">
                  <c:v>1066.5212826150769</c:v>
                </c:pt>
                <c:pt idx="3">
                  <c:v>837.25378331007653</c:v>
                </c:pt>
                <c:pt idx="4">
                  <c:v>3190.8353278187287</c:v>
                </c:pt>
                <c:pt idx="5">
                  <c:v>2149.3126450091122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8D-4932-B87D-01A44998968B}"/>
            </c:ext>
          </c:extLst>
        </c:ser>
        <c:ser>
          <c:idx val="6"/>
          <c:order val="6"/>
          <c:tx>
            <c:strRef>
              <c:f>总量!$I$1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总量!$A$2:$B$7</c:f>
              <c:multiLvlStrCache>
                <c:ptCount val="6"/>
                <c:lvl>
                  <c:pt idx="0">
                    <c:v>2013</c:v>
                  </c:pt>
                  <c:pt idx="1">
                    <c:v>2017</c:v>
                  </c:pt>
                  <c:pt idx="2">
                    <c:v>2013</c:v>
                  </c:pt>
                  <c:pt idx="3">
                    <c:v>2017</c:v>
                  </c:pt>
                  <c:pt idx="4">
                    <c:v>2013</c:v>
                  </c:pt>
                  <c:pt idx="5">
                    <c:v>2017</c:v>
                  </c:pt>
                </c:lvl>
                <c:lvl>
                  <c:pt idx="0">
                    <c:v>SO2</c:v>
                  </c:pt>
                  <c:pt idx="2">
                    <c:v>NOx</c:v>
                  </c:pt>
                  <c:pt idx="4">
                    <c:v>PM2.5</c:v>
                  </c:pt>
                </c:lvl>
              </c:multiLvlStrCache>
            </c:multiLvlStrRef>
          </c:cat>
          <c:val>
            <c:numRef>
              <c:f>总量!$I$2:$I$7</c:f>
              <c:numCache>
                <c:formatCode>General</c:formatCode>
                <c:ptCount val="6"/>
                <c:pt idx="0">
                  <c:v>154.83990694584173</c:v>
                </c:pt>
                <c:pt idx="1">
                  <c:v>176.37641463727533</c:v>
                </c:pt>
                <c:pt idx="2">
                  <c:v>9640.9326300471021</c:v>
                </c:pt>
                <c:pt idx="3">
                  <c:v>10515.543295089759</c:v>
                </c:pt>
                <c:pt idx="4">
                  <c:v>453.26115751775865</c:v>
                </c:pt>
                <c:pt idx="5">
                  <c:v>660.87028508125502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8D-4932-B87D-01A44998968B}"/>
            </c:ext>
          </c:extLst>
        </c:ser>
        <c:ser>
          <c:idx val="7"/>
          <c:order val="7"/>
          <c:tx>
            <c:strRef>
              <c:f>总量!$J$1</c:f>
              <c:strCache>
                <c:ptCount val="1"/>
                <c:pt idx="0">
                  <c:v>Open burning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总量!$A$2:$B$7</c:f>
              <c:multiLvlStrCache>
                <c:ptCount val="6"/>
                <c:lvl>
                  <c:pt idx="0">
                    <c:v>2013</c:v>
                  </c:pt>
                  <c:pt idx="1">
                    <c:v>2017</c:v>
                  </c:pt>
                  <c:pt idx="2">
                    <c:v>2013</c:v>
                  </c:pt>
                  <c:pt idx="3">
                    <c:v>2017</c:v>
                  </c:pt>
                  <c:pt idx="4">
                    <c:v>2013</c:v>
                  </c:pt>
                  <c:pt idx="5">
                    <c:v>2017</c:v>
                  </c:pt>
                </c:lvl>
                <c:lvl>
                  <c:pt idx="0">
                    <c:v>SO2</c:v>
                  </c:pt>
                  <c:pt idx="2">
                    <c:v>NOx</c:v>
                  </c:pt>
                  <c:pt idx="4">
                    <c:v>PM2.5</c:v>
                  </c:pt>
                </c:lvl>
              </c:multiLvlStrCache>
            </c:multiLvlStrRef>
          </c:cat>
          <c:val>
            <c:numRef>
              <c:f>总量!$J$2:$J$7</c:f>
              <c:numCache>
                <c:formatCode>General</c:formatCode>
                <c:ptCount val="6"/>
                <c:pt idx="0">
                  <c:v>90.244875000000008</c:v>
                </c:pt>
                <c:pt idx="1">
                  <c:v>77.352750000000015</c:v>
                </c:pt>
                <c:pt idx="2">
                  <c:v>527.58510000000001</c:v>
                </c:pt>
                <c:pt idx="3">
                  <c:v>452.2158</c:v>
                </c:pt>
                <c:pt idx="4">
                  <c:v>1442.8497300000001</c:v>
                </c:pt>
                <c:pt idx="5">
                  <c:v>1236.7283399999999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8D-4932-B87D-01A449989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1651071"/>
        <c:axId val="341651487"/>
      </c:barChart>
      <c:catAx>
        <c:axId val="34165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1651487"/>
        <c:crosses val="autoZero"/>
        <c:auto val="1"/>
        <c:lblAlgn val="ctr"/>
        <c:lblOffset val="100"/>
        <c:noMultiLvlLbl val="0"/>
      </c:catAx>
      <c:valAx>
        <c:axId val="3416514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/>
                  <a:t>Emissions / kt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1651071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348DF-7FC1-4576-A1CB-C9A759493F72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60DC9-63AC-40DF-83AA-A7D417C8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2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0DC9-63AC-40DF-83AA-A7D417C8EE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2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0DC9-63AC-40DF-83AA-A7D417C8EE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9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0DC9-63AC-40DF-83AA-A7D417C8EE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0DC9-63AC-40DF-83AA-A7D417C8EE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0DC9-63AC-40DF-83AA-A7D417C8EE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0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78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47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6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18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0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1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33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53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66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1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6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070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2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99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68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21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17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43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686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27913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631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621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8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797924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469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50418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9445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949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42"/>
            <a:ext cx="2057400" cy="60547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42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9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42"/>
            <a:ext cx="8229600" cy="6054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9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91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43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230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83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8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630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53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0" y="464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92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 userDrawn="1"/>
        </p:nvSpPr>
        <p:spPr bwMode="auto">
          <a:xfrm>
            <a:off x="0" y="464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5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06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93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33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42"/>
            <a:ext cx="2057400" cy="60547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42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62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42"/>
            <a:ext cx="8229600" cy="6054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48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AA9A98-C114-4FEA-A164-A2599C0F231D}" type="slidenum"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2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00"/>
    </mc:Choice>
    <mc:Fallback xmlns="">
      <p:transition advTm="9200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C1661-1762-4AB0-B859-7B52ADBFF14F}" type="slidenum"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13139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0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00"/>
    </mc:Choice>
    <mc:Fallback xmlns="">
      <p:transition advTm="92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488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176A2A-98C6-401A-8086-A58C6387232A}" type="slidenum"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312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00"/>
    </mc:Choice>
    <mc:Fallback xmlns="">
      <p:transition advTm="9200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CAF871-868E-498F-B6CE-4ED3996BDDDC}" type="slidenum"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80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00"/>
    </mc:Choice>
    <mc:Fallback xmlns="">
      <p:transition advTm="9200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DAF86-4973-43EC-A436-F2D3A2224EF5}" type="slidenum"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1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00"/>
    </mc:Choice>
    <mc:Fallback xmlns="">
      <p:transition advTm="92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438A9-060F-4C04-B487-2D206E9BCEA2}" type="slidenum"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00"/>
    </mc:Choice>
    <mc:Fallback xmlns="">
      <p:transition advTm="9200"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-1" y="836613"/>
            <a:ext cx="9167373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BFD1D0-D9EE-4BD1-AFB4-47719F4C7C6F}" type="slidenum"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683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00"/>
    </mc:Choice>
    <mc:Fallback xmlns="">
      <p:transition advTm="9200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8690D-0EC2-4073-B3A7-D600013EDF9E}" type="slidenum"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62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00"/>
    </mc:Choice>
    <mc:Fallback xmlns="">
      <p:transition advTm="92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52427D-31AD-4E24-A472-BBC093802DAE}" type="slidenum"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90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00"/>
    </mc:Choice>
    <mc:Fallback xmlns="">
      <p:transition advTm="92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F99344-B523-4CC5-A3E1-139ABE405F60}" type="slidenum"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56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00"/>
    </mc:Choice>
    <mc:Fallback xmlns="">
      <p:transition advTm="92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CFBB3C-BA7C-4FEE-B95C-76C88FDE8E2B}" type="slidenum"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05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00"/>
    </mc:Choice>
    <mc:Fallback xmlns="">
      <p:transition advTm="92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3E238D-AF6D-4EB8-B3A7-2BA1D54571E7}" type="slidenum"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04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00"/>
    </mc:Choice>
    <mc:Fallback xmlns="">
      <p:transition advTm="92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3954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4FD96C-CE85-40FA-AB6A-6F7DF3436B7B}" type="slidenum"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614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00"/>
    </mc:Choice>
    <mc:Fallback xmlns="">
      <p:transition advTm="92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29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2963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2635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9210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8D970-86D3-4913-9469-32B58EB04B7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7539-C0BF-4B29-901B-522CA4198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42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957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92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42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398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25538"/>
            <a:ext cx="8229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9120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031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691208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72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mc:AlternateContent xmlns:mc="http://schemas.openxmlformats.org/markup-compatibility/2006" xmlns:p14="http://schemas.microsoft.com/office/powerpoint/2010/main">
    <mc:Choice Requires="p14">
      <p:transition p14:dur="0" advTm="9200"/>
    </mc:Choice>
    <mc:Fallback xmlns="">
      <p:transition advTm="9200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黑体" charset="0"/>
          <a:cs typeface="黑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黑体" charset="0"/>
          <a:cs typeface="黑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黑体" charset="0"/>
          <a:cs typeface="黑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黑体" charset="0"/>
          <a:cs typeface="黑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黑体" charset="0"/>
          <a:cs typeface="黑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黑体" charset="0"/>
          <a:cs typeface="黑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黑体" charset="0"/>
          <a:cs typeface="黑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黑体" charset="0"/>
          <a:cs typeface="黑体" charset="0"/>
        </a:defRPr>
      </a:lvl9pPr>
    </p:titleStyle>
    <p:bodyStyle>
      <a:lvl1pPr marL="536575" indent="-536575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Wingdings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1001713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2200" b="1">
          <a:solidFill>
            <a:schemeClr val="tx1"/>
          </a:solidFill>
          <a:latin typeface="+mn-lt"/>
          <a:ea typeface="+mn-ea"/>
          <a:cs typeface="+mn-cs"/>
        </a:defRPr>
      </a:lvl3pPr>
      <a:lvl4pPr marL="1817688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4pPr>
      <a:lvl5pPr marL="22256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5pPr>
      <a:lvl6pPr marL="268287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6pPr>
      <a:lvl7pPr marL="314007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7pPr>
      <a:lvl8pPr marL="359727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8pPr>
      <a:lvl9pPr marL="405447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3999" cy="1470025"/>
          </a:xfrm>
        </p:spPr>
        <p:txBody>
          <a:bodyPr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The effectiveness of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“Air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Pollution Prevention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Control Action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Plan”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air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quality and human health during 2013-2017 in China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1" y="4154241"/>
            <a:ext cx="8201378" cy="164824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99"/>
                </a:solidFill>
              </a:rPr>
              <a:t>Jia Xing, </a:t>
            </a:r>
            <a:r>
              <a:rPr lang="en-US" altLang="zh-CN" sz="2000" dirty="0" err="1">
                <a:solidFill>
                  <a:srgbClr val="333399"/>
                </a:solidFill>
              </a:rPr>
              <a:t>Shuxiao</a:t>
            </a:r>
            <a:r>
              <a:rPr lang="en-US" altLang="zh-CN" sz="2000" dirty="0">
                <a:solidFill>
                  <a:srgbClr val="333399"/>
                </a:solidFill>
              </a:rPr>
              <a:t> Wang, Dian Ding, </a:t>
            </a:r>
            <a:r>
              <a:rPr lang="en-US" altLang="zh-CN" sz="2000" dirty="0" err="1">
                <a:solidFill>
                  <a:srgbClr val="333399"/>
                </a:solidFill>
              </a:rPr>
              <a:t>Jiming</a:t>
            </a:r>
            <a:r>
              <a:rPr lang="en-US" altLang="zh-CN" sz="2000" dirty="0">
                <a:solidFill>
                  <a:srgbClr val="333399"/>
                </a:solidFill>
              </a:rPr>
              <a:t> </a:t>
            </a:r>
            <a:r>
              <a:rPr lang="en-US" altLang="zh-CN" sz="2000" dirty="0" err="1" smtClean="0">
                <a:solidFill>
                  <a:srgbClr val="333399"/>
                </a:solidFill>
              </a:rPr>
              <a:t>Hao</a:t>
            </a:r>
            <a:r>
              <a:rPr lang="en-US" altLang="zh-CN" sz="2000" dirty="0" smtClean="0">
                <a:solidFill>
                  <a:srgbClr val="333399"/>
                </a:solidFill>
              </a:rPr>
              <a:t> </a:t>
            </a:r>
            <a:r>
              <a:rPr lang="en-US" altLang="zh-CN" sz="1600" dirty="0" smtClean="0">
                <a:solidFill>
                  <a:srgbClr val="333399"/>
                </a:solidFill>
              </a:rPr>
              <a:t>(</a:t>
            </a:r>
            <a:r>
              <a:rPr lang="en-US" sz="1600" i="1" dirty="0" smtClean="0">
                <a:solidFill>
                  <a:srgbClr val="333399"/>
                </a:solidFill>
              </a:rPr>
              <a:t>Tsinghua University</a:t>
            </a:r>
            <a:r>
              <a:rPr lang="en-US" sz="1600" dirty="0" smtClean="0">
                <a:solidFill>
                  <a:srgbClr val="333399"/>
                </a:solidFill>
              </a:rPr>
              <a:t>)</a:t>
            </a:r>
            <a:endParaRPr lang="en-US" sz="1600" dirty="0">
              <a:solidFill>
                <a:srgbClr val="333399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333399"/>
                </a:solidFill>
              </a:rPr>
              <a:t>Carey Jang, James </a:t>
            </a:r>
            <a:r>
              <a:rPr lang="en-US" sz="2000" dirty="0" smtClean="0">
                <a:solidFill>
                  <a:srgbClr val="333399"/>
                </a:solidFill>
              </a:rPr>
              <a:t>Kelly </a:t>
            </a:r>
            <a:r>
              <a:rPr lang="en-US" sz="1600" i="1" dirty="0">
                <a:solidFill>
                  <a:srgbClr val="333399"/>
                </a:solidFill>
              </a:rPr>
              <a:t>(US EPA/OAQPS)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333399"/>
                </a:solidFill>
              </a:rPr>
              <a:t>Yun Zhu </a:t>
            </a:r>
            <a:r>
              <a:rPr lang="en-US" sz="1600" i="1" dirty="0">
                <a:solidFill>
                  <a:srgbClr val="333399"/>
                </a:solidFill>
              </a:rPr>
              <a:t>(South China University of Technology)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800" y="6340100"/>
            <a:ext cx="7794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International Aerosol Modeling Algorithms </a:t>
            </a:r>
            <a:r>
              <a:rPr lang="en-US" sz="1600" dirty="0" smtClean="0"/>
              <a:t>Conference, Dec 6, 2019, UC Davis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795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Contribution of emission and meteorology to MDA8 O</a:t>
            </a:r>
            <a:r>
              <a:rPr lang="en-US" altLang="zh-CN" sz="2800" baseline="-25000" dirty="0"/>
              <a:t>3</a:t>
            </a:r>
            <a:endParaRPr lang="en-US" sz="2800" dirty="0"/>
          </a:p>
        </p:txBody>
      </p:sp>
      <p:pic>
        <p:nvPicPr>
          <p:cNvPr id="5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2" y="1364707"/>
            <a:ext cx="2972057" cy="1783235"/>
          </a:xfrm>
          <a:prstGeom prst="rect">
            <a:avLst/>
          </a:prstGeom>
        </p:spPr>
      </p:pic>
      <p:pic>
        <p:nvPicPr>
          <p:cNvPr id="6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221" y="1364707"/>
            <a:ext cx="2972057" cy="1783235"/>
          </a:xfrm>
          <a:prstGeom prst="rect">
            <a:avLst/>
          </a:prstGeom>
        </p:spPr>
      </p:pic>
      <p:pic>
        <p:nvPicPr>
          <p:cNvPr id="7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167" y="1364707"/>
            <a:ext cx="2972057" cy="1783235"/>
          </a:xfrm>
          <a:prstGeom prst="rect">
            <a:avLst/>
          </a:prstGeom>
        </p:spPr>
      </p:pic>
      <p:pic>
        <p:nvPicPr>
          <p:cNvPr id="8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2" y="3094435"/>
            <a:ext cx="2972057" cy="1783235"/>
          </a:xfrm>
          <a:prstGeom prst="rect">
            <a:avLst/>
          </a:prstGeom>
        </p:spPr>
      </p:pic>
      <p:pic>
        <p:nvPicPr>
          <p:cNvPr id="9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166" y="3094435"/>
            <a:ext cx="2972057" cy="1783235"/>
          </a:xfrm>
          <a:prstGeom prst="rect">
            <a:avLst/>
          </a:prstGeom>
        </p:spPr>
      </p:pic>
      <p:pic>
        <p:nvPicPr>
          <p:cNvPr id="10" name="图片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221" y="3094435"/>
            <a:ext cx="2972057" cy="1783235"/>
          </a:xfrm>
          <a:prstGeom prst="rect">
            <a:avLst/>
          </a:prstGeom>
        </p:spPr>
      </p:pic>
      <p:pic>
        <p:nvPicPr>
          <p:cNvPr id="11" name="图片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12" y="4838693"/>
            <a:ext cx="2972057" cy="1783235"/>
          </a:xfrm>
          <a:prstGeom prst="rect">
            <a:avLst/>
          </a:prstGeom>
        </p:spPr>
      </p:pic>
      <p:sp>
        <p:nvSpPr>
          <p:cNvPr id="13" name="文本框 18"/>
          <p:cNvSpPr txBox="1"/>
          <p:nvPr/>
        </p:nvSpPr>
        <p:spPr>
          <a:xfrm>
            <a:off x="411480" y="1452479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+mj-lt"/>
                <a:ea typeface="宋体" panose="02010600030101010101" pitchFamily="2" charset="-122"/>
              </a:rPr>
              <a:t>North</a:t>
            </a:r>
            <a:endParaRPr lang="zh-CN" altLang="en-US" sz="1600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4" name="文本框 19"/>
          <p:cNvSpPr txBox="1"/>
          <p:nvPr/>
        </p:nvSpPr>
        <p:spPr>
          <a:xfrm>
            <a:off x="3388451" y="1452479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+mj-lt"/>
                <a:ea typeface="宋体" panose="02010600030101010101" pitchFamily="2" charset="-122"/>
              </a:rPr>
              <a:t>Northeast</a:t>
            </a:r>
            <a:endParaRPr lang="zh-CN" altLang="en-US" sz="1600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5" name="文本框 20"/>
          <p:cNvSpPr txBox="1"/>
          <p:nvPr/>
        </p:nvSpPr>
        <p:spPr>
          <a:xfrm>
            <a:off x="6336712" y="145247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+mj-lt"/>
                <a:ea typeface="宋体" panose="02010600030101010101" pitchFamily="2" charset="-122"/>
              </a:rPr>
              <a:t>East</a:t>
            </a:r>
            <a:endParaRPr lang="zh-CN" altLang="en-US" sz="1600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6" name="文本框 21"/>
          <p:cNvSpPr txBox="1"/>
          <p:nvPr/>
        </p:nvSpPr>
        <p:spPr>
          <a:xfrm>
            <a:off x="411480" y="3131701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+mj-lt"/>
                <a:ea typeface="宋体" panose="02010600030101010101" pitchFamily="2" charset="-122"/>
              </a:rPr>
              <a:t>Central</a:t>
            </a:r>
            <a:endParaRPr lang="zh-CN" altLang="en-US" sz="1600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7" name="文本框 22"/>
          <p:cNvSpPr txBox="1"/>
          <p:nvPr/>
        </p:nvSpPr>
        <p:spPr>
          <a:xfrm>
            <a:off x="3388450" y="3131701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+mj-lt"/>
                <a:ea typeface="宋体" panose="02010600030101010101" pitchFamily="2" charset="-122"/>
              </a:rPr>
              <a:t>South</a:t>
            </a:r>
            <a:endParaRPr lang="zh-CN" altLang="en-US" sz="1600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8" name="文本框 23"/>
          <p:cNvSpPr txBox="1"/>
          <p:nvPr/>
        </p:nvSpPr>
        <p:spPr>
          <a:xfrm>
            <a:off x="6336712" y="3131701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+mj-lt"/>
                <a:ea typeface="宋体" panose="02010600030101010101" pitchFamily="2" charset="-122"/>
              </a:rPr>
              <a:t>Southwest</a:t>
            </a:r>
            <a:endParaRPr lang="zh-CN" altLang="en-US" sz="1600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411480" y="4875959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+mj-lt"/>
                <a:ea typeface="宋体" panose="02010600030101010101" pitchFamily="2" charset="-122"/>
              </a:rPr>
              <a:t>Northwest</a:t>
            </a:r>
            <a:endParaRPr lang="zh-CN" altLang="en-US" sz="1600" dirty="0">
              <a:latin typeface="+mj-lt"/>
              <a:ea typeface="宋体" panose="02010600030101010101" pitchFamily="2" charset="-122"/>
            </a:endParaRPr>
          </a:p>
        </p:txBody>
      </p:sp>
      <p:grpSp>
        <p:nvGrpSpPr>
          <p:cNvPr id="20" name="组合 60"/>
          <p:cNvGrpSpPr/>
          <p:nvPr/>
        </p:nvGrpSpPr>
        <p:grpSpPr>
          <a:xfrm>
            <a:off x="7971212" y="868658"/>
            <a:ext cx="1172792" cy="473700"/>
            <a:chOff x="0" y="0"/>
            <a:chExt cx="1808619" cy="473700"/>
          </a:xfrm>
        </p:grpSpPr>
        <p:sp>
          <p:nvSpPr>
            <p:cNvPr id="21" name="文本框 5"/>
            <p:cNvSpPr txBox="1"/>
            <p:nvPr/>
          </p:nvSpPr>
          <p:spPr>
            <a:xfrm>
              <a:off x="158808" y="0"/>
              <a:ext cx="1649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kern="0" dirty="0" err="1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Tmet</a:t>
              </a:r>
              <a:r>
                <a:rPr lang="en-US" altLang="zh-CN" sz="1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-drive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62"/>
            <p:cNvSpPr/>
            <p:nvPr/>
          </p:nvSpPr>
          <p:spPr>
            <a:xfrm>
              <a:off x="0" y="90790"/>
              <a:ext cx="149943" cy="95418"/>
            </a:xfrm>
            <a:prstGeom prst="rect">
              <a:avLst/>
            </a:prstGeom>
            <a:solidFill>
              <a:srgbClr val="FAD8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文本框 7"/>
            <p:cNvSpPr txBox="1"/>
            <p:nvPr/>
          </p:nvSpPr>
          <p:spPr>
            <a:xfrm>
              <a:off x="158808" y="196701"/>
              <a:ext cx="1479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kern="0" dirty="0" err="1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Emis</a:t>
              </a:r>
              <a:r>
                <a:rPr lang="en-US" altLang="zh-CN" sz="1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-drive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64"/>
            <p:cNvSpPr/>
            <p:nvPr/>
          </p:nvSpPr>
          <p:spPr>
            <a:xfrm>
              <a:off x="0" y="276270"/>
              <a:ext cx="149943" cy="95418"/>
            </a:xfrm>
            <a:prstGeom prst="rect">
              <a:avLst/>
            </a:prstGeom>
            <a:solidFill>
              <a:srgbClr val="70AD47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5" name="矩形 65"/>
          <p:cNvSpPr/>
          <p:nvPr/>
        </p:nvSpPr>
        <p:spPr>
          <a:xfrm>
            <a:off x="3045169" y="5253924"/>
            <a:ext cx="611583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ΔEmis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-drive also varies significantly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largest benefit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O</a:t>
            </a:r>
            <a:r>
              <a:rPr lang="en-US" altLang="zh-CN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reduction occurs in June and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July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smallest benefit or even dis-benefit in April and September</a:t>
            </a:r>
          </a:p>
        </p:txBody>
      </p:sp>
    </p:spTree>
    <p:extLst>
      <p:ext uri="{BB962C8B-B14F-4D97-AF65-F5344CB8AC3E}">
        <p14:creationId xmlns:p14="http://schemas.microsoft.com/office/powerpoint/2010/main" val="152799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Investigat</a:t>
            </a:r>
            <a:r>
              <a:rPr lang="en-US" sz="3000" dirty="0"/>
              <a:t>e the </a:t>
            </a:r>
            <a:r>
              <a:rPr lang="en-US" sz="3000" dirty="0" smtClean="0"/>
              <a:t>O</a:t>
            </a:r>
            <a:r>
              <a:rPr lang="en-US" sz="3000" baseline="-25000" dirty="0" smtClean="0"/>
              <a:t>3</a:t>
            </a:r>
            <a:r>
              <a:rPr lang="en-US" sz="3000" dirty="0" smtClean="0"/>
              <a:t> </a:t>
            </a:r>
            <a:r>
              <a:rPr lang="en-US" sz="3000" dirty="0"/>
              <a:t>response to NOx/VOC </a:t>
            </a:r>
            <a:r>
              <a:rPr lang="en-US" sz="3000" dirty="0" smtClean="0"/>
              <a:t>with RSM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7173335" y="2074010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China</a:t>
            </a:r>
          </a:p>
          <a:p>
            <a:pPr algn="ctr"/>
            <a:r>
              <a:rPr lang="en-US" dirty="0" smtClean="0"/>
              <a:t>(regional)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88751" y="3930194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Beijing</a:t>
            </a:r>
          </a:p>
          <a:p>
            <a:r>
              <a:rPr lang="en-US" dirty="0" smtClean="0"/>
              <a:t>(urban)</a:t>
            </a:r>
            <a:endParaRPr lang="en-US" dirty="0"/>
          </a:p>
        </p:txBody>
      </p:sp>
      <p:pic>
        <p:nvPicPr>
          <p:cNvPr id="5123" name="图片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32"/>
          <a:stretch/>
        </p:blipFill>
        <p:spPr bwMode="auto">
          <a:xfrm>
            <a:off x="1811639" y="1241992"/>
            <a:ext cx="5087373" cy="411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0169" y="242656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2017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16033" y="227267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2013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00169" y="425647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2017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381013" y="414674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2013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82590" y="442263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2017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8454" y="426874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2013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82590" y="242656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2017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98454" y="227267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2013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103392" y="5756824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NOx-limited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396713" y="5749041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VOC-limited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586230" y="2179899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NOx-limited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558072" y="4237970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VOC-limited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1465958" y="1871685"/>
            <a:ext cx="320006" cy="3144644"/>
          </a:xfrm>
          <a:prstGeom prst="downArrow">
            <a:avLst/>
          </a:prstGeom>
          <a:gradFill flip="none" rotWithShape="1">
            <a:gsLst>
              <a:gs pos="0">
                <a:srgbClr val="AAF0F4">
                  <a:shade val="30000"/>
                  <a:satMod val="115000"/>
                </a:srgbClr>
              </a:gs>
              <a:gs pos="50000">
                <a:srgbClr val="AAF0F4">
                  <a:shade val="67500"/>
                  <a:satMod val="115000"/>
                </a:srgbClr>
              </a:gs>
              <a:gs pos="100000">
                <a:srgbClr val="AAF0F4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 rot="5400000">
            <a:off x="4195322" y="4001400"/>
            <a:ext cx="320006" cy="3144644"/>
          </a:xfrm>
          <a:prstGeom prst="downArrow">
            <a:avLst/>
          </a:prstGeom>
          <a:gradFill flip="none" rotWithShape="1">
            <a:gsLst>
              <a:gs pos="0">
                <a:srgbClr val="AAF0F4">
                  <a:shade val="30000"/>
                  <a:satMod val="115000"/>
                </a:srgbClr>
              </a:gs>
              <a:gs pos="50000">
                <a:srgbClr val="AAF0F4">
                  <a:shade val="67500"/>
                  <a:satMod val="115000"/>
                </a:srgbClr>
              </a:gs>
              <a:gs pos="100000">
                <a:srgbClr val="AAF0F4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6626" y="849561"/>
            <a:ext cx="6168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Strong spatial and seasonal </a:t>
            </a:r>
            <a:r>
              <a:rPr lang="en-US" dirty="0"/>
              <a:t>characteristics of O</a:t>
            </a:r>
            <a:r>
              <a:rPr lang="en-US" baseline="-25000" dirty="0"/>
              <a:t>3</a:t>
            </a:r>
            <a:r>
              <a:rPr lang="en-US" dirty="0"/>
              <a:t> chemistry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1949" y="6199593"/>
            <a:ext cx="895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Ding et al., FESE, 2019</a:t>
            </a:r>
            <a:r>
              <a:rPr lang="en-US" sz="1600" i="1" dirty="0"/>
              <a:t>: Impacts of emissions and meteorological changes on </a:t>
            </a:r>
            <a:r>
              <a:rPr lang="en-US" sz="1600" i="1" dirty="0" smtClean="0"/>
              <a:t>China’s ozone </a:t>
            </a:r>
            <a:r>
              <a:rPr lang="en-US" sz="1600" i="1" dirty="0"/>
              <a:t>pollution in the warm seasons of 2013 and 2017</a:t>
            </a:r>
          </a:p>
        </p:txBody>
      </p:sp>
    </p:spTree>
    <p:extLst>
      <p:ext uri="{BB962C8B-B14F-4D97-AF65-F5344CB8AC3E}">
        <p14:creationId xmlns:p14="http://schemas.microsoft.com/office/powerpoint/2010/main" val="342077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000" dirty="0"/>
              <a:t>What we learn from the Action </a:t>
            </a:r>
            <a:r>
              <a:rPr lang="en-US" sz="3000" dirty="0" smtClean="0"/>
              <a:t>Plan (2013-2017)?</a:t>
            </a:r>
            <a:endParaRPr lang="en-US" sz="3000" dirty="0"/>
          </a:p>
        </p:txBody>
      </p:sp>
      <p:sp>
        <p:nvSpPr>
          <p:cNvPr id="24" name="Rectangle 23"/>
          <p:cNvSpPr/>
          <p:nvPr/>
        </p:nvSpPr>
        <p:spPr>
          <a:xfrm>
            <a:off x="410103" y="1399464"/>
            <a:ext cx="8276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It is effective for reducing PM</a:t>
            </a:r>
            <a:r>
              <a:rPr lang="en-US" sz="2400" b="1" baseline="-25000" dirty="0" smtClean="0"/>
              <a:t>2.5</a:t>
            </a:r>
            <a:r>
              <a:rPr lang="en-US" sz="2400" b="1" dirty="0" smtClean="0"/>
              <a:t>, but much less effective for reducing O</a:t>
            </a:r>
            <a:r>
              <a:rPr lang="en-US" sz="2400" b="1" baseline="-25000" dirty="0" smtClean="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407" y="3705921"/>
            <a:ext cx="900483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How to further reduce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to meet the national ambient air quality standard (NAAQS: 35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µg m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400" dirty="0" smtClean="0"/>
              <a:t>), particularly in BTH?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How to reduce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and O</a:t>
            </a:r>
            <a:r>
              <a:rPr lang="en-US" sz="2400" baseline="-25000" dirty="0" smtClean="0"/>
              <a:t>3</a:t>
            </a:r>
            <a:r>
              <a:rPr lang="en-US" sz="2400" dirty="0"/>
              <a:t> </a:t>
            </a:r>
            <a:r>
              <a:rPr lang="en-US" sz="2400" dirty="0" smtClean="0"/>
              <a:t>simultaneously?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6282" y="3029233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Challenges: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2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Design the optimal control </a:t>
            </a:r>
            <a:r>
              <a:rPr lang="en-US" sz="3000" dirty="0" smtClean="0"/>
              <a:t>pathway with LE-CO</a:t>
            </a:r>
            <a:endParaRPr lang="en-US" sz="3000" dirty="0"/>
          </a:p>
        </p:txBody>
      </p:sp>
      <p:sp>
        <p:nvSpPr>
          <p:cNvPr id="14" name="Rectangle 13"/>
          <p:cNvSpPr/>
          <p:nvPr/>
        </p:nvSpPr>
        <p:spPr>
          <a:xfrm>
            <a:off x="909596" y="836613"/>
            <a:ext cx="7892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The </a:t>
            </a:r>
            <a:r>
              <a:rPr lang="nb-NO" sz="2000" b="1" dirty="0">
                <a:solidFill>
                  <a:srgbClr val="FF0000"/>
                </a:solidFill>
                <a:latin typeface="微软雅黑"/>
                <a:ea typeface="微软雅黑"/>
              </a:rPr>
              <a:t>least-cost control </a:t>
            </a:r>
            <a:r>
              <a:rPr lang="nb-NO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strategy </a:t>
            </a:r>
            <a:r>
              <a:rPr lang="nb-NO" sz="2000" b="1" dirty="0">
                <a:solidFill>
                  <a:srgbClr val="FF0000"/>
                </a:solidFill>
                <a:latin typeface="微软雅黑"/>
                <a:ea typeface="微软雅黑"/>
              </a:rPr>
              <a:t>optimization (LE-CO) module</a:t>
            </a:r>
            <a:endParaRPr lang="en-US" sz="2000" b="1" dirty="0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501209"/>
              </p:ext>
            </p:extLst>
          </p:nvPr>
        </p:nvGraphicFramePr>
        <p:xfrm>
          <a:off x="5339932" y="1500331"/>
          <a:ext cx="3462337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3" imgW="2362200" imgH="2336800" progId="">
                  <p:embed/>
                </p:oleObj>
              </mc:Choice>
              <mc:Fallback>
                <p:oleObj name="Equation" r:id="rId3" imgW="2362200" imgH="2336800" progId="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932" y="1500331"/>
                        <a:ext cx="3462337" cy="34274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5691" y="1337976"/>
            <a:ext cx="5041900" cy="3694112"/>
            <a:chOff x="1297045" y="1399121"/>
            <a:chExt cx="5041900" cy="3694112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7045" y="1399121"/>
              <a:ext cx="4897438" cy="3694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562533" y="2191283"/>
              <a:ext cx="17764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1600" b="1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Response</a:t>
              </a:r>
              <a:endParaRPr kumimoji="1" lang="zh-CN" altLang="en-US" sz="16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484750" y="2877083"/>
              <a:ext cx="177641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1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Constraint</a:t>
              </a:r>
              <a:endParaRPr kumimoji="1" lang="zh-CN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3378258" y="1903946"/>
              <a:ext cx="431800" cy="92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Cost</a:t>
              </a:r>
              <a:endParaRPr kumimoji="1" lang="zh-CN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5269428"/>
            <a:ext cx="8856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ICET</a:t>
            </a:r>
            <a:r>
              <a:rPr kumimoji="1"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kumimoji="1"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estimate cumulative 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 cost functions </a:t>
            </a:r>
            <a:r>
              <a:rPr kumimoji="1"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emission source;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638760"/>
            <a:ext cx="8912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RSM</a:t>
            </a:r>
            <a:r>
              <a:rPr kumimoji="1" lang="zh-CN" altLang="en-US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kumimoji="1" lang="en-US" altLang="zh-CN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quantify the </a:t>
            </a:r>
            <a:r>
              <a:rPr kumimoji="1" lang="en-US" altLang="zh-CN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relationship between concentration and emission </a:t>
            </a:r>
            <a:r>
              <a:rPr kumimoji="1" lang="en-US" altLang="zh-CN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reduction ratio</a:t>
            </a:r>
            <a:endParaRPr kumimoji="1" lang="en-US" altLang="zh-CN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6038097"/>
            <a:ext cx="8749584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LECO: with </a:t>
            </a:r>
            <a:r>
              <a:rPr kumimoji="1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certain environmental target, the optimized control ratio for each emission source can be calculated according to the minimal cost</a:t>
            </a:r>
            <a:endParaRPr kumimoji="1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8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Design the optimal </a:t>
            </a:r>
            <a:r>
              <a:rPr lang="en-US" sz="3000" dirty="0"/>
              <a:t>control </a:t>
            </a:r>
            <a:r>
              <a:rPr lang="en-US" sz="3000" dirty="0" smtClean="0"/>
              <a:t>pathway </a:t>
            </a:r>
            <a:r>
              <a:rPr lang="en-US" sz="3000" b="1" dirty="0" smtClean="0"/>
              <a:t>(pollutants)</a:t>
            </a:r>
            <a:endParaRPr lang="en-US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1454" y="887816"/>
            <a:ext cx="33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00CC"/>
                </a:solidFill>
                <a:latin typeface="微软雅黑"/>
                <a:ea typeface="微软雅黑"/>
              </a:rPr>
              <a:t>S1: </a:t>
            </a:r>
            <a:r>
              <a:rPr lang="en-US" altLang="zh-CN" dirty="0">
                <a:solidFill>
                  <a:srgbClr val="0000CC"/>
                </a:solidFill>
                <a:latin typeface="微软雅黑"/>
                <a:ea typeface="微软雅黑"/>
              </a:rPr>
              <a:t>o</a:t>
            </a:r>
            <a:r>
              <a:rPr lang="en-US" altLang="zh-CN" dirty="0" smtClean="0">
                <a:solidFill>
                  <a:srgbClr val="0000CC"/>
                </a:solidFill>
                <a:latin typeface="微软雅黑"/>
                <a:ea typeface="微软雅黑"/>
              </a:rPr>
              <a:t>nly</a:t>
            </a:r>
            <a:r>
              <a:rPr lang="en-US" dirty="0" smtClean="0">
                <a:solidFill>
                  <a:srgbClr val="0000CC"/>
                </a:solidFill>
                <a:latin typeface="微软雅黑"/>
                <a:ea typeface="微软雅黑"/>
              </a:rPr>
              <a:t> </a:t>
            </a:r>
            <a:r>
              <a:rPr lang="en-US" dirty="0">
                <a:solidFill>
                  <a:srgbClr val="0000CC"/>
                </a:solidFill>
                <a:latin typeface="微软雅黑"/>
                <a:ea typeface="微软雅黑"/>
              </a:rPr>
              <a:t>control PM</a:t>
            </a:r>
            <a:r>
              <a:rPr lang="en-US" baseline="-25000" dirty="0" smtClean="0">
                <a:solidFill>
                  <a:srgbClr val="0000CC"/>
                </a:solidFill>
                <a:latin typeface="微软雅黑"/>
                <a:ea typeface="微软雅黑"/>
              </a:rPr>
              <a:t>2.5</a:t>
            </a:r>
            <a:endParaRPr lang="en-US" dirty="0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683" y="5228072"/>
            <a:ext cx="901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微软雅黑"/>
                <a:ea typeface="微软雅黑"/>
              </a:rPr>
              <a:t>NH</a:t>
            </a:r>
            <a:r>
              <a:rPr lang="en-US" sz="1600" baseline="-25000" dirty="0">
                <a:latin typeface="微软雅黑"/>
                <a:ea typeface="微软雅黑"/>
              </a:rPr>
              <a:t>3 </a:t>
            </a:r>
            <a:r>
              <a:rPr lang="en-US" sz="1600" dirty="0">
                <a:latin typeface="微软雅黑"/>
                <a:ea typeface="微软雅黑"/>
              </a:rPr>
              <a:t>emission controls can be a cost-efficient strategy to reduce </a:t>
            </a:r>
            <a:r>
              <a:rPr lang="en-US" sz="1600" dirty="0" smtClean="0">
                <a:latin typeface="微软雅黑"/>
                <a:ea typeface="微软雅黑"/>
              </a:rPr>
              <a:t>PM</a:t>
            </a:r>
            <a:r>
              <a:rPr lang="en-US" sz="1600" baseline="-25000" dirty="0" smtClean="0">
                <a:latin typeface="微软雅黑"/>
                <a:ea typeface="微软雅黑"/>
              </a:rPr>
              <a:t>2.5</a:t>
            </a:r>
            <a:r>
              <a:rPr lang="en-US" sz="1600" dirty="0" smtClean="0">
                <a:latin typeface="微软雅黑"/>
                <a:ea typeface="微软雅黑"/>
              </a:rPr>
              <a:t>, but not for O</a:t>
            </a:r>
            <a:r>
              <a:rPr lang="en-US" sz="1600" baseline="-25000" dirty="0" smtClean="0">
                <a:latin typeface="微软雅黑"/>
                <a:ea typeface="微软雅黑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微软雅黑"/>
                <a:ea typeface="微软雅黑"/>
              </a:rPr>
              <a:t>Substantial reduction on NOx and VOC </a:t>
            </a:r>
            <a:r>
              <a:rPr lang="en-US" sz="1600" dirty="0" smtClean="0">
                <a:latin typeface="微软雅黑"/>
                <a:ea typeface="微软雅黑"/>
              </a:rPr>
              <a:t>is critical for simultaneous control on PM</a:t>
            </a:r>
            <a:r>
              <a:rPr lang="en-US" sz="1600" baseline="-25000" dirty="0" smtClean="0">
                <a:latin typeface="微软雅黑"/>
                <a:ea typeface="微软雅黑"/>
              </a:rPr>
              <a:t>2.5</a:t>
            </a:r>
            <a:r>
              <a:rPr lang="en-US" sz="1600" dirty="0" smtClean="0">
                <a:latin typeface="微软雅黑"/>
                <a:ea typeface="微软雅黑"/>
              </a:rPr>
              <a:t> and O</a:t>
            </a:r>
            <a:r>
              <a:rPr lang="en-US" sz="1600" baseline="-25000" dirty="0" smtClean="0">
                <a:latin typeface="微软雅黑"/>
                <a:ea typeface="微软雅黑"/>
              </a:rPr>
              <a:t>3</a:t>
            </a:r>
            <a:endParaRPr lang="en-US" sz="1600" baseline="-25000" dirty="0">
              <a:latin typeface="微软雅黑"/>
              <a:ea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2068" y="3981577"/>
            <a:ext cx="67775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CC"/>
                </a:solidFill>
                <a:latin typeface="微软雅黑"/>
                <a:ea typeface="微软雅黑"/>
              </a:rPr>
              <a:t>Optimal control pathway to achieve </a:t>
            </a:r>
            <a:r>
              <a:rPr lang="en-US" altLang="zh-CN" dirty="0" smtClean="0">
                <a:solidFill>
                  <a:srgbClr val="0000CC"/>
                </a:solidFill>
                <a:latin typeface="微软雅黑"/>
                <a:ea typeface="微软雅黑"/>
              </a:rPr>
              <a:t>NAAQS: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CC"/>
                </a:solidFill>
                <a:latin typeface="微软雅黑"/>
                <a:ea typeface="微软雅黑"/>
              </a:rPr>
              <a:t>S1: NOx(  -</a:t>
            </a:r>
            <a:r>
              <a:rPr lang="en-US" sz="1600" dirty="0" smtClean="0">
                <a:solidFill>
                  <a:srgbClr val="FF0000"/>
                </a:solidFill>
                <a:latin typeface="微软雅黑"/>
                <a:ea typeface="微软雅黑"/>
              </a:rPr>
              <a:t>5</a:t>
            </a:r>
            <a:r>
              <a:rPr lang="en-US" sz="1600" dirty="0" smtClean="0">
                <a:solidFill>
                  <a:srgbClr val="0000CC"/>
                </a:solidFill>
                <a:latin typeface="微软雅黑"/>
                <a:ea typeface="微软雅黑"/>
              </a:rPr>
              <a:t>%), SO2(-75%), VOC(-</a:t>
            </a:r>
            <a:r>
              <a:rPr lang="en-US" sz="1600" dirty="0" smtClean="0">
                <a:solidFill>
                  <a:srgbClr val="FF0000"/>
                </a:solidFill>
                <a:latin typeface="微软雅黑"/>
                <a:ea typeface="微软雅黑"/>
              </a:rPr>
              <a:t>25</a:t>
            </a:r>
            <a:r>
              <a:rPr lang="en-US" sz="1600" dirty="0" smtClean="0">
                <a:solidFill>
                  <a:srgbClr val="0000CC"/>
                </a:solidFill>
                <a:latin typeface="微软雅黑"/>
                <a:ea typeface="微软雅黑"/>
              </a:rPr>
              <a:t>%), PM(-85%), NH3(-</a:t>
            </a:r>
            <a:r>
              <a:rPr lang="en-US" sz="1600" dirty="0" smtClean="0">
                <a:solidFill>
                  <a:srgbClr val="FF0000"/>
                </a:solidFill>
                <a:latin typeface="微软雅黑"/>
                <a:ea typeface="微软雅黑"/>
              </a:rPr>
              <a:t>65</a:t>
            </a:r>
            <a:r>
              <a:rPr lang="en-US" sz="1600" dirty="0" smtClean="0">
                <a:solidFill>
                  <a:srgbClr val="0000CC"/>
                </a:solidFill>
                <a:latin typeface="微软雅黑"/>
                <a:ea typeface="微软雅黑"/>
              </a:rPr>
              <a:t>%)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CC"/>
                </a:solidFill>
                <a:latin typeface="微软雅黑"/>
                <a:ea typeface="微软雅黑"/>
              </a:rPr>
              <a:t>S2: </a:t>
            </a:r>
            <a:r>
              <a:rPr lang="en-US" sz="1600" dirty="0">
                <a:solidFill>
                  <a:srgbClr val="0000CC"/>
                </a:solidFill>
                <a:latin typeface="微软雅黑"/>
                <a:ea typeface="微软雅黑"/>
              </a:rPr>
              <a:t>NOx(-</a:t>
            </a:r>
            <a:r>
              <a:rPr lang="en-US" sz="1600" dirty="0">
                <a:solidFill>
                  <a:srgbClr val="FF0000"/>
                </a:solidFill>
                <a:latin typeface="微软雅黑"/>
                <a:ea typeface="微软雅黑"/>
              </a:rPr>
              <a:t>75</a:t>
            </a:r>
            <a:r>
              <a:rPr lang="en-US" sz="1600" dirty="0">
                <a:solidFill>
                  <a:srgbClr val="0000CC"/>
                </a:solidFill>
                <a:latin typeface="微软雅黑"/>
                <a:ea typeface="微软雅黑"/>
              </a:rPr>
              <a:t>%), SO2(-75%), VOC(-</a:t>
            </a:r>
            <a:r>
              <a:rPr lang="en-US" sz="1600" dirty="0">
                <a:solidFill>
                  <a:srgbClr val="FF0000"/>
                </a:solidFill>
                <a:latin typeface="微软雅黑"/>
                <a:ea typeface="微软雅黑"/>
              </a:rPr>
              <a:t>55</a:t>
            </a:r>
            <a:r>
              <a:rPr lang="en-US" sz="1600" dirty="0">
                <a:solidFill>
                  <a:srgbClr val="0000CC"/>
                </a:solidFill>
                <a:latin typeface="微软雅黑"/>
                <a:ea typeface="微软雅黑"/>
              </a:rPr>
              <a:t>%), PM(-85%), NH3(-</a:t>
            </a:r>
            <a:r>
              <a:rPr lang="en-US" sz="1600" dirty="0">
                <a:solidFill>
                  <a:srgbClr val="FF0000"/>
                </a:solidFill>
                <a:latin typeface="微软雅黑"/>
                <a:ea typeface="微软雅黑"/>
              </a:rPr>
              <a:t>5</a:t>
            </a:r>
            <a:r>
              <a:rPr lang="en-US" sz="1600" dirty="0" smtClean="0">
                <a:solidFill>
                  <a:srgbClr val="0000CC"/>
                </a:solidFill>
                <a:latin typeface="微软雅黑"/>
                <a:ea typeface="微软雅黑"/>
              </a:rPr>
              <a:t>%)</a:t>
            </a:r>
            <a:endParaRPr lang="en-US" sz="1600" dirty="0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41" y="1347978"/>
            <a:ext cx="4422359" cy="26813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664871" y="887816"/>
            <a:ext cx="447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00CC"/>
                </a:solidFill>
                <a:latin typeface="微软雅黑"/>
                <a:ea typeface="微软雅黑"/>
              </a:rPr>
              <a:t>S2: </a:t>
            </a:r>
            <a:r>
              <a:rPr lang="en-US" dirty="0" smtClean="0">
                <a:solidFill>
                  <a:srgbClr val="0000CC"/>
                </a:solidFill>
                <a:latin typeface="微软雅黑"/>
                <a:ea typeface="微软雅黑"/>
              </a:rPr>
              <a:t>control both O</a:t>
            </a:r>
            <a:r>
              <a:rPr lang="en-US" baseline="-25000" dirty="0" smtClean="0">
                <a:solidFill>
                  <a:srgbClr val="0000CC"/>
                </a:solidFill>
                <a:latin typeface="微软雅黑"/>
                <a:ea typeface="微软雅黑"/>
              </a:rPr>
              <a:t>3</a:t>
            </a:r>
            <a:r>
              <a:rPr lang="en-US" dirty="0" smtClean="0">
                <a:solidFill>
                  <a:srgbClr val="0000CC"/>
                </a:solidFill>
                <a:latin typeface="微软雅黑"/>
                <a:ea typeface="微软雅黑"/>
              </a:rPr>
              <a:t> and PM</a:t>
            </a:r>
            <a:r>
              <a:rPr lang="en-US" baseline="-25000" dirty="0" smtClean="0">
                <a:solidFill>
                  <a:srgbClr val="0000CC"/>
                </a:solidFill>
                <a:latin typeface="微软雅黑"/>
                <a:ea typeface="微软雅黑"/>
              </a:rPr>
              <a:t>2.5</a:t>
            </a:r>
            <a:endParaRPr lang="en-US" dirty="0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" y="1343553"/>
            <a:ext cx="4478543" cy="271999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17830" y="6150960"/>
            <a:ext cx="895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Xing et al., JEM, 2019</a:t>
            </a:r>
            <a:r>
              <a:rPr lang="en-US" sz="1600" i="1" dirty="0"/>
              <a:t>: Least-cost control strategy optimization for air quality attainment of Beijing–Tianjin–Hebei region in </a:t>
            </a:r>
            <a:r>
              <a:rPr lang="en-US" sz="1600" i="1" dirty="0" smtClean="0"/>
              <a:t>China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076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95" y="66391"/>
            <a:ext cx="8580709" cy="66910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000" b="0" dirty="0">
                <a:solidFill>
                  <a:prstClr val="white"/>
                </a:solidFill>
                <a:latin typeface="Arial"/>
                <a:ea typeface="黑体"/>
              </a:rPr>
              <a:t>Design the optimal control pathway </a:t>
            </a:r>
            <a:r>
              <a:rPr lang="en-US" sz="3000" dirty="0" smtClean="0"/>
              <a:t>(seasonal)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780" y="1475540"/>
            <a:ext cx="5768510" cy="48510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450" y="4380874"/>
            <a:ext cx="2509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0" dirty="0" smtClean="0">
                <a:latin typeface="Times New Roman" panose="02020603050405020304" pitchFamily="18" charset="0"/>
                <a:ea typeface="等线" panose="02010600030101010101" pitchFamily="2" charset="-122"/>
              </a:rPr>
              <a:t>In July, </a:t>
            </a:r>
            <a:r>
              <a:rPr lang="en-US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NO</a:t>
            </a:r>
            <a:r>
              <a:rPr lang="en-US" kern="1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x</a:t>
            </a:r>
            <a:r>
              <a:rPr lang="en-US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control was critical</a:t>
            </a:r>
            <a:r>
              <a:rPr lang="en-US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nb-NO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because the VOC controls had little effect on either </a:t>
            </a:r>
            <a:r>
              <a:rPr lang="en-US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O</a:t>
            </a:r>
            <a:r>
              <a:rPr lang="en-US" kern="100" baseline="-25000" dirty="0">
                <a:latin typeface="Times New Roman" panose="02020603050405020304" pitchFamily="18" charset="0"/>
                <a:ea typeface="等线" panose="02010600030101010101" pitchFamily="2" charset="-122"/>
              </a:rPr>
              <a:t>3</a:t>
            </a:r>
            <a:r>
              <a:rPr lang="en-US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 or PM</a:t>
            </a:r>
            <a:r>
              <a:rPr lang="en-US" kern="100" baseline="-25000" dirty="0">
                <a:latin typeface="Times New Roman" panose="02020603050405020304" pitchFamily="18" charset="0"/>
                <a:ea typeface="等线" panose="02010600030101010101" pitchFamily="2" charset="-122"/>
              </a:rPr>
              <a:t>2.5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450" y="1993598"/>
            <a:ext cx="2748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In </a:t>
            </a:r>
            <a:r>
              <a:rPr lang="nb-NO" kern="100" dirty="0" smtClean="0">
                <a:latin typeface="Times New Roman" panose="02020603050405020304" pitchFamily="18" charset="0"/>
                <a:ea typeface="等线" panose="02010600030101010101" pitchFamily="2" charset="-122"/>
              </a:rPr>
              <a:t>January, both PM</a:t>
            </a:r>
            <a:r>
              <a:rPr lang="nb-NO" kern="100" baseline="-25000" dirty="0" smtClean="0">
                <a:latin typeface="Times New Roman" panose="02020603050405020304" pitchFamily="18" charset="0"/>
                <a:ea typeface="等线" panose="02010600030101010101" pitchFamily="2" charset="-122"/>
              </a:rPr>
              <a:t>2.5</a:t>
            </a:r>
            <a:r>
              <a:rPr lang="nb-NO" kern="100" dirty="0" smtClean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nb-NO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and O</a:t>
            </a:r>
            <a:r>
              <a:rPr lang="nb-NO" kern="100" baseline="-25000" dirty="0">
                <a:latin typeface="Times New Roman" panose="02020603050405020304" pitchFamily="18" charset="0"/>
                <a:ea typeface="等线" panose="02010600030101010101" pitchFamily="2" charset="-122"/>
              </a:rPr>
              <a:t>3</a:t>
            </a:r>
            <a:r>
              <a:rPr lang="nb-NO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 requires </a:t>
            </a:r>
            <a:r>
              <a:rPr 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simultaneous </a:t>
            </a:r>
            <a:r>
              <a:rPr lang="nb-NO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VOC control </a:t>
            </a:r>
            <a:r>
              <a:rPr lang="nb-NO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to prevent the limitation of NO</a:t>
            </a:r>
            <a:r>
              <a:rPr lang="nb-NO" kern="100" baseline="-25000" dirty="0">
                <a:latin typeface="Times New Roman" panose="02020603050405020304" pitchFamily="18" charset="0"/>
                <a:ea typeface="等线" panose="02010600030101010101" pitchFamily="2" charset="-122"/>
              </a:rPr>
              <a:t>x</a:t>
            </a:r>
            <a:r>
              <a:rPr lang="nb-NO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 controls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12533" y="813129"/>
            <a:ext cx="6295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Control effectiveness with different NO</a:t>
            </a:r>
            <a:r>
              <a:rPr lang="en-US" sz="1600" baseline="-25000" dirty="0"/>
              <a:t>x</a:t>
            </a:r>
            <a:r>
              <a:rPr lang="en-US" sz="1600" dirty="0"/>
              <a:t> and VOC ratios in reducing population-weighted PM</a:t>
            </a:r>
            <a:r>
              <a:rPr lang="en-US" sz="1600" baseline="-25000" dirty="0"/>
              <a:t>2.5</a:t>
            </a:r>
            <a:r>
              <a:rPr lang="en-US" sz="1600" dirty="0"/>
              <a:t> and O</a:t>
            </a:r>
            <a:r>
              <a:rPr lang="en-US" sz="1600" baseline="-25000" dirty="0"/>
              <a:t>3</a:t>
            </a:r>
            <a:r>
              <a:rPr lang="en-US" sz="1600" dirty="0"/>
              <a:t> concentrations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830" y="6207404"/>
            <a:ext cx="895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Xing et al., ACP, 2019</a:t>
            </a:r>
            <a:r>
              <a:rPr lang="en-US" sz="1600" i="1" dirty="0"/>
              <a:t>: Development and application of observable response indicators for design of an effective ozone and fine-particle pollution control strategy in China</a:t>
            </a:r>
          </a:p>
        </p:txBody>
      </p:sp>
    </p:spTree>
    <p:extLst>
      <p:ext uri="{BB962C8B-B14F-4D97-AF65-F5344CB8AC3E}">
        <p14:creationId xmlns:p14="http://schemas.microsoft.com/office/powerpoint/2010/main" val="45858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11" y="2069775"/>
            <a:ext cx="3886118" cy="23457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000" dirty="0" smtClean="0"/>
              <a:t>Source apportionment from regional emissions</a:t>
            </a:r>
            <a:endParaRPr lang="en-US" sz="3000" dirty="0"/>
          </a:p>
        </p:txBody>
      </p:sp>
      <p:sp>
        <p:nvSpPr>
          <p:cNvPr id="30" name="TextBox 29"/>
          <p:cNvSpPr txBox="1"/>
          <p:nvPr/>
        </p:nvSpPr>
        <p:spPr>
          <a:xfrm>
            <a:off x="141949" y="6199593"/>
            <a:ext cx="895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Xing et al., ES&amp;T, 2017</a:t>
            </a:r>
            <a:r>
              <a:rPr lang="en-US" sz="1600" i="1" dirty="0"/>
              <a:t>: Quantifying Nonlinear Multiregional Contributions to Ozone and Fine Particles Using an Updated Response Surface Modeling Technique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49" y="2049969"/>
            <a:ext cx="3714880" cy="239238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0" y="1520225"/>
            <a:ext cx="220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PM</a:t>
            </a:r>
            <a:r>
              <a:rPr lang="en-US" altLang="zh-CN" sz="2000" b="1" baseline="-25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2.5</a:t>
            </a:r>
            <a:r>
              <a:rPr lang="en-US" altLang="zh-CN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zh-CN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Winter</a:t>
            </a:r>
            <a:r>
              <a:rPr lang="en-US" altLang="zh-CN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endParaRPr lang="zh-CN" altLang="en-US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47681" y="1549891"/>
            <a:ext cx="188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黑体" panose="02010609060101010101" pitchFamily="49" charset="-122"/>
                <a:cs typeface="Times New Roman" panose="02020603050405020304" pitchFamily="18" charset="0"/>
              </a:rPr>
              <a:t> (Summer)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69361" y="4451455"/>
            <a:ext cx="3764236" cy="542809"/>
            <a:chOff x="800857" y="4778629"/>
            <a:chExt cx="3764236" cy="542809"/>
          </a:xfrm>
        </p:grpSpPr>
        <p:sp>
          <p:nvSpPr>
            <p:cNvPr id="51" name="TextBox 50"/>
            <p:cNvSpPr txBox="1"/>
            <p:nvPr/>
          </p:nvSpPr>
          <p:spPr>
            <a:xfrm>
              <a:off x="2268365" y="4982884"/>
              <a:ext cx="681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PM</a:t>
              </a:r>
              <a:r>
                <a:rPr kumimoji="0" lang="en-US" altLang="zh-CN" sz="16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2.5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0857" y="4778629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Clean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41442" y="4788949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Polluted</a:t>
              </a:r>
            </a:p>
          </p:txBody>
        </p:sp>
        <p:cxnSp>
          <p:nvCxnSpPr>
            <p:cNvPr id="54" name="Straight Arrow Connector 53"/>
            <p:cNvCxnSpPr>
              <a:stCxn id="52" idx="3"/>
              <a:endCxn id="53" idx="1"/>
            </p:cNvCxnSpPr>
            <p:nvPr/>
          </p:nvCxnSpPr>
          <p:spPr bwMode="auto">
            <a:xfrm>
              <a:off x="1519323" y="4947906"/>
              <a:ext cx="2122119" cy="1032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/>
            </a:ln>
            <a:effectLst/>
          </p:spPr>
        </p:cxnSp>
      </p:grpSp>
      <p:sp>
        <p:nvSpPr>
          <p:cNvPr id="55" name="Down Arrow 54"/>
          <p:cNvSpPr/>
          <p:nvPr/>
        </p:nvSpPr>
        <p:spPr bwMode="auto">
          <a:xfrm rot="10800000">
            <a:off x="8571548" y="2455332"/>
            <a:ext cx="368477" cy="612260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017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Tx/>
              <a:buFontTx/>
              <a:buNone/>
              <a:tabLst/>
              <a:defRPr/>
            </a:pPr>
            <a:endParaRPr kumimoji="1" lang="en-US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>
            <a:off x="4037919" y="3547293"/>
            <a:ext cx="368477" cy="654351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017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Tx/>
              <a:buFontTx/>
              <a:buNone/>
              <a:tabLst/>
              <a:defRPr/>
            </a:pPr>
            <a:endParaRPr kumimoji="1" lang="en-US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58" name="Group 12"/>
          <p:cNvGrpSpPr/>
          <p:nvPr/>
        </p:nvGrpSpPr>
        <p:grpSpPr>
          <a:xfrm>
            <a:off x="5019531" y="4500203"/>
            <a:ext cx="3764236" cy="542809"/>
            <a:chOff x="800857" y="4778629"/>
            <a:chExt cx="3764236" cy="542809"/>
          </a:xfrm>
        </p:grpSpPr>
        <p:sp>
          <p:nvSpPr>
            <p:cNvPr id="59" name="TextBox 2"/>
            <p:cNvSpPr txBox="1"/>
            <p:nvPr/>
          </p:nvSpPr>
          <p:spPr>
            <a:xfrm>
              <a:off x="2268365" y="4982884"/>
              <a:ext cx="420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</a:t>
              </a:r>
              <a:r>
                <a:rPr kumimoji="0" lang="en-US" altLang="zh-CN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Box 8"/>
            <p:cNvSpPr txBox="1"/>
            <p:nvPr/>
          </p:nvSpPr>
          <p:spPr>
            <a:xfrm>
              <a:off x="800857" y="4778629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Clean</a:t>
              </a:r>
            </a:p>
          </p:txBody>
        </p:sp>
        <p:sp>
          <p:nvSpPr>
            <p:cNvPr id="61" name="TextBox 9"/>
            <p:cNvSpPr txBox="1"/>
            <p:nvPr/>
          </p:nvSpPr>
          <p:spPr>
            <a:xfrm>
              <a:off x="3641442" y="4788949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Polluted</a:t>
              </a:r>
            </a:p>
          </p:txBody>
        </p:sp>
        <p:cxnSp>
          <p:nvCxnSpPr>
            <p:cNvPr id="62" name="Straight Arrow Connector 11"/>
            <p:cNvCxnSpPr>
              <a:stCxn id="60" idx="3"/>
              <a:endCxn id="61" idx="1"/>
            </p:cNvCxnSpPr>
            <p:nvPr/>
          </p:nvCxnSpPr>
          <p:spPr bwMode="auto">
            <a:xfrm>
              <a:off x="1519323" y="4947906"/>
              <a:ext cx="2122119" cy="1032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/>
            </a:ln>
            <a:effectLst/>
          </p:spPr>
        </p:cxnSp>
      </p:grpSp>
      <p:sp>
        <p:nvSpPr>
          <p:cNvPr id="63" name="Rectangle 62"/>
          <p:cNvSpPr/>
          <p:nvPr/>
        </p:nvSpPr>
        <p:spPr>
          <a:xfrm>
            <a:off x="60251" y="5399933"/>
            <a:ext cx="9123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微软雅黑"/>
                <a:ea typeface="微软雅黑"/>
              </a:rPr>
              <a:t>Contribution by regional emissions </a:t>
            </a:r>
            <a:r>
              <a:rPr lang="en-US" altLang="zh-CN" dirty="0">
                <a:solidFill>
                  <a:srgbClr val="FF0000"/>
                </a:solidFill>
                <a:latin typeface="微软雅黑"/>
                <a:ea typeface="微软雅黑"/>
              </a:rPr>
              <a:t>increases during the heavy pollution </a:t>
            </a:r>
            <a:r>
              <a:rPr lang="en-US" altLang="zh-CN" dirty="0" smtClean="0">
                <a:solidFill>
                  <a:srgbClr val="0000CC"/>
                </a:solidFill>
                <a:latin typeface="微软雅黑"/>
                <a:ea typeface="微软雅黑"/>
              </a:rPr>
              <a:t>episodes</a:t>
            </a:r>
            <a:endParaRPr lang="en-US" altLang="zh-CN" dirty="0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06395" y="937481"/>
            <a:ext cx="6237605" cy="52322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黑体"/>
              </a:rPr>
              <a:t>CM: local chemistry formed by transported precursors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黑体"/>
              </a:rPr>
              <a:t>TP: direct transport of the pollutant from the source area to the receptor area</a:t>
            </a:r>
          </a:p>
        </p:txBody>
      </p:sp>
    </p:spTree>
    <p:extLst>
      <p:ext uri="{BB962C8B-B14F-4D97-AF65-F5344CB8AC3E}">
        <p14:creationId xmlns:p14="http://schemas.microsoft.com/office/powerpoint/2010/main" val="132994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Design the optimal control </a:t>
            </a:r>
            <a:r>
              <a:rPr lang="en-US" sz="3000" dirty="0" smtClean="0"/>
              <a:t>pathway </a:t>
            </a:r>
            <a:r>
              <a:rPr lang="en-US" sz="3000" b="1" dirty="0" smtClean="0"/>
              <a:t>(spatial)</a:t>
            </a:r>
            <a:endParaRPr lang="en-US" sz="3000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7" y="1813074"/>
            <a:ext cx="4269903" cy="259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68" y="1818590"/>
            <a:ext cx="4274661" cy="259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80472" y="5060330"/>
            <a:ext cx="9063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(L:R = 1:1): the same reduction rate is applied in local and regional sources; 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(L:R = 1:0.75)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regional reduction rate is 75% of the local reduction rate; 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(L:R = 1:0.5)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regional reduction rate is half of the local reduction rate; 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(L:R = 0.5:1)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regional reduction rate is twice the local reduction rate;</a:t>
            </a:r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(L:R = 1:0)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only local reductions are considered)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2107" y="1492850"/>
            <a:ext cx="806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PM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2.5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64689" y="1412964"/>
            <a:ext cx="478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2417" y="835920"/>
            <a:ext cx="813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the same level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of reductions should be conducted across the whole BTH region to achieve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more aggressive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targets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0121" y="4321666"/>
            <a:ext cx="2282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CC"/>
                </a:solidFill>
                <a:latin typeface="微软雅黑"/>
                <a:ea typeface="微软雅黑"/>
              </a:rPr>
              <a:t>local reduction has priorities for attaining moderate </a:t>
            </a:r>
            <a:r>
              <a:rPr lang="en-US" altLang="zh-CN" sz="1400" dirty="0" smtClean="0">
                <a:solidFill>
                  <a:srgbClr val="0000CC"/>
                </a:solidFill>
                <a:latin typeface="微软雅黑"/>
                <a:ea typeface="微软雅黑"/>
              </a:rPr>
              <a:t>targets</a:t>
            </a:r>
            <a:endParaRPr lang="en-US" sz="1400" dirty="0">
              <a:solidFill>
                <a:srgbClr val="0000CC"/>
              </a:solidFill>
              <a:latin typeface="微软雅黑"/>
              <a:ea typeface="微软雅黑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948542" y="3696154"/>
            <a:ext cx="202718" cy="550068"/>
          </a:xfrm>
          <a:prstGeom prst="straightConnector1">
            <a:avLst/>
          </a:prstGeom>
          <a:solidFill>
            <a:srgbClr val="4F81B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291270" y="1713045"/>
            <a:ext cx="0" cy="359829"/>
          </a:xfrm>
          <a:prstGeom prst="straightConnector1">
            <a:avLst/>
          </a:prstGeom>
          <a:solidFill>
            <a:srgbClr val="4F81B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8596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环境学院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395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3887788"/>
            <a:ext cx="4700588" cy="27543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91063" y="5082823"/>
            <a:ext cx="4233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66FF"/>
                </a:solidFill>
              </a:rPr>
              <a:t>Jia Xing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rgbClr val="0066FF"/>
                </a:solidFill>
              </a:rPr>
              <a:t>Associate</a:t>
            </a:r>
            <a:r>
              <a:rPr lang="en-US" altLang="en-US" sz="1800" dirty="0" smtClean="0">
                <a:solidFill>
                  <a:srgbClr val="0066FF"/>
                </a:solidFill>
              </a:rPr>
              <a:t> </a:t>
            </a:r>
            <a:r>
              <a:rPr lang="en-US" altLang="en-US" sz="1800" dirty="0">
                <a:solidFill>
                  <a:srgbClr val="0066FF"/>
                </a:solidFill>
              </a:rPr>
              <a:t>Professor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66FF"/>
                </a:solidFill>
              </a:rPr>
              <a:t>School of Environment, Tsinghua University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66FF"/>
                </a:solidFill>
              </a:rPr>
              <a:t>Beijing, China, 10084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66FF"/>
                </a:solidFill>
              </a:rPr>
              <a:t>Email: xingjia@tsinghua.edu.cn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371600" y="28956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 dirty="0">
                <a:solidFill>
                  <a:srgbClr val="0066FF"/>
                </a:solidFill>
              </a:rPr>
              <a:t>Thank you very much!</a:t>
            </a:r>
          </a:p>
        </p:txBody>
      </p:sp>
    </p:spTree>
    <p:extLst>
      <p:ext uri="{BB962C8B-B14F-4D97-AF65-F5344CB8AC3E}">
        <p14:creationId xmlns:p14="http://schemas.microsoft.com/office/powerpoint/2010/main" val="428942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 smtClean="0"/>
              <a:t>Background about PM</a:t>
            </a:r>
            <a:r>
              <a:rPr lang="en-US" altLang="zh-CN" sz="3000" baseline="-25000" dirty="0" smtClean="0"/>
              <a:t>2.5</a:t>
            </a:r>
            <a:r>
              <a:rPr lang="en-US" altLang="zh-CN" sz="3000" dirty="0" smtClean="0"/>
              <a:t> control in China</a:t>
            </a:r>
            <a:endParaRPr lang="zh-CN" altLang="en-US" sz="3000" dirty="0"/>
          </a:p>
        </p:txBody>
      </p:sp>
      <p:pic>
        <p:nvPicPr>
          <p:cNvPr id="3" name="图片 2" descr="eca86bda385d139b766401.jpg"/>
          <p:cNvPicPr>
            <a:picLocks noChangeAspect="1"/>
          </p:cNvPicPr>
          <p:nvPr/>
        </p:nvPicPr>
        <p:blipFill>
          <a:blip r:embed="rId2"/>
          <a:srcRect t="30826" b="57292"/>
          <a:stretch>
            <a:fillRect/>
          </a:stretch>
        </p:blipFill>
        <p:spPr>
          <a:xfrm>
            <a:off x="296274" y="3312331"/>
            <a:ext cx="3863430" cy="2587596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01489" y="994185"/>
            <a:ext cx="8797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China’s air quality management has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rPr>
              <a:t>shifted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from targeting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黑体"/>
              </a:rPr>
              <a:t> “Emissions Reduction”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(Technology-based) to targeting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rPr>
              <a:t>“Air Quality”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(Risk-based)</a:t>
            </a:r>
          </a:p>
        </p:txBody>
      </p:sp>
      <p:sp>
        <p:nvSpPr>
          <p:cNvPr id="6" name="矩形 5"/>
          <p:cNvSpPr/>
          <p:nvPr/>
        </p:nvSpPr>
        <p:spPr>
          <a:xfrm>
            <a:off x="201489" y="1793901"/>
            <a:ext cx="87083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ü"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Ambient air quality standards (GB 3095-2012): </a:t>
            </a:r>
            <a:r>
              <a:rPr lang="en-US" altLang="zh-CN" i="1" dirty="0" smtClean="0">
                <a:solidFill>
                  <a:prstClr val="black"/>
                </a:solidFill>
              </a:rPr>
              <a:t>sets limits on PM</a:t>
            </a:r>
            <a:r>
              <a:rPr lang="en-US" altLang="zh-CN" i="1" baseline="-25000" dirty="0" smtClean="0">
                <a:solidFill>
                  <a:prstClr val="black"/>
                </a:solidFill>
              </a:rPr>
              <a:t>2.5</a:t>
            </a:r>
            <a:r>
              <a:rPr lang="en-US" altLang="zh-CN" baseline="-25000" dirty="0" smtClean="0">
                <a:solidFill>
                  <a:prstClr val="black"/>
                </a:solidFill>
              </a:rPr>
              <a:t> </a:t>
            </a:r>
            <a:r>
              <a:rPr lang="en-US" altLang="zh-CN" i="1" dirty="0" smtClean="0">
                <a:solidFill>
                  <a:prstClr val="black"/>
                </a:solidFill>
              </a:rPr>
              <a:t>concentration</a:t>
            </a:r>
            <a:endParaRPr lang="en-US" altLang="zh-CN" i="1" baseline="-25000" dirty="0" smtClean="0">
              <a:solidFill>
                <a:prstClr val="black"/>
              </a:solidFill>
            </a:endParaRPr>
          </a:p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dirty="0" smtClean="0">
                <a:solidFill>
                  <a:prstClr val="black"/>
                </a:solidFill>
              </a:rPr>
              <a:t>Air </a:t>
            </a:r>
            <a:r>
              <a:rPr lang="en-US" altLang="zh-CN" dirty="0">
                <a:solidFill>
                  <a:prstClr val="black"/>
                </a:solidFill>
              </a:rPr>
              <a:t>Pollution Prevention and Control Action </a:t>
            </a:r>
            <a:r>
              <a:rPr lang="en-US" altLang="zh-CN" dirty="0" smtClean="0">
                <a:solidFill>
                  <a:prstClr val="black"/>
                </a:solidFill>
              </a:rPr>
              <a:t>Plan: </a:t>
            </a:r>
            <a:r>
              <a:rPr lang="en-US" altLang="zh-CN" i="1" dirty="0" smtClean="0">
                <a:solidFill>
                  <a:prstClr val="black"/>
                </a:solidFill>
              </a:rPr>
              <a:t>sets PM</a:t>
            </a:r>
            <a:r>
              <a:rPr lang="en-US" altLang="zh-CN" i="1" baseline="-25000" dirty="0" smtClean="0">
                <a:solidFill>
                  <a:prstClr val="black"/>
                </a:solidFill>
              </a:rPr>
              <a:t>2.5</a:t>
            </a:r>
            <a:r>
              <a:rPr lang="en-US" altLang="zh-CN" i="1" dirty="0" smtClean="0">
                <a:solidFill>
                  <a:prstClr val="black"/>
                </a:solidFill>
              </a:rPr>
              <a:t> reduction target</a:t>
            </a:r>
            <a:endParaRPr lang="en-US" altLang="zh-CN" i="1" dirty="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044" y="6272556"/>
            <a:ext cx="9108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rPr>
              <a:t>Key questions:</a:t>
            </a:r>
            <a:r>
              <a:rPr kumimoji="1" lang="en-US" altLang="zh-CN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rPr>
              <a:t> </a:t>
            </a:r>
            <a:r>
              <a:rPr kumimoji="1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rPr>
              <a:t>What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rPr>
              <a:t>are the health benefits of the action </a:t>
            </a:r>
            <a:r>
              <a:rPr kumimoji="1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rPr>
              <a:t>plan during 2013-2017</a:t>
            </a:r>
            <a:r>
              <a:rPr kumimoji="1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rPr>
              <a:t>？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pic>
        <p:nvPicPr>
          <p:cNvPr id="10" name="图片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8"/>
          <a:stretch/>
        </p:blipFill>
        <p:spPr bwMode="auto">
          <a:xfrm>
            <a:off x="4345037" y="3220802"/>
            <a:ext cx="4255416" cy="26491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250798" y="285147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What was planed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7042" y="285147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What has happened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00453" y="5116746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% 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 bwMode="auto">
          <a:xfrm>
            <a:off x="8423144" y="5127993"/>
            <a:ext cx="223024" cy="338869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8423144" y="4597037"/>
            <a:ext cx="223024" cy="338869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00453" y="4545386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40%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26209" y="4097462"/>
            <a:ext cx="1962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2"/>
                </a:solidFill>
              </a:rPr>
              <a:t>BTH: Beijing-Tianjin-Hebei</a:t>
            </a:r>
            <a:endParaRPr lang="en-US" sz="11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 smtClean="0"/>
              <a:t>Anthropogenic emission reduction during 2013-2017 </a:t>
            </a:r>
            <a:endParaRPr lang="zh-CN" altLang="en-US" sz="3000" dirty="0"/>
          </a:p>
        </p:txBody>
      </p:sp>
      <p:graphicFrame>
        <p:nvGraphicFramePr>
          <p:cNvPr id="7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272725"/>
              </p:ext>
            </p:extLst>
          </p:nvPr>
        </p:nvGraphicFramePr>
        <p:xfrm>
          <a:off x="3126575" y="1020336"/>
          <a:ext cx="6017425" cy="276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214" y="1308170"/>
            <a:ext cx="31533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Controls on</a:t>
            </a:r>
            <a:r>
              <a:rPr lang="en-US" sz="2000" dirty="0" smtClean="0">
                <a:solidFill>
                  <a:srgbClr val="FF0000"/>
                </a:solidFill>
              </a:rPr>
              <a:t> Power plants </a:t>
            </a:r>
            <a:r>
              <a:rPr lang="en-US" sz="2000" dirty="0" smtClean="0"/>
              <a:t>is effective in reducing SO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and NO</a:t>
            </a:r>
            <a:r>
              <a:rPr lang="en-US" sz="2000" baseline="-25000" dirty="0" smtClean="0"/>
              <a:t>x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Primary PM reduction in </a:t>
            </a:r>
            <a:r>
              <a:rPr lang="en-US" sz="2000" dirty="0" smtClean="0">
                <a:solidFill>
                  <a:srgbClr val="FF0000"/>
                </a:solidFill>
              </a:rPr>
              <a:t>industrial sectors </a:t>
            </a:r>
            <a:r>
              <a:rPr lang="en-US" sz="2000" dirty="0" smtClean="0"/>
              <a:t>is also important</a:t>
            </a:r>
            <a:endParaRPr lang="en-US" sz="2000" dirty="0"/>
          </a:p>
        </p:txBody>
      </p:sp>
      <p:graphicFrame>
        <p:nvGraphicFramePr>
          <p:cNvPr id="9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311423"/>
              </p:ext>
            </p:extLst>
          </p:nvPr>
        </p:nvGraphicFramePr>
        <p:xfrm>
          <a:off x="232926" y="4070833"/>
          <a:ext cx="5921107" cy="23493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55083">
                  <a:extLst>
                    <a:ext uri="{9D8B030D-6E8A-4147-A177-3AD203B41FA5}">
                      <a16:colId xmlns:a16="http://schemas.microsoft.com/office/drawing/2014/main" val="2532531335"/>
                    </a:ext>
                  </a:extLst>
                </a:gridCol>
                <a:gridCol w="1322008">
                  <a:extLst>
                    <a:ext uri="{9D8B030D-6E8A-4147-A177-3AD203B41FA5}">
                      <a16:colId xmlns:a16="http://schemas.microsoft.com/office/drawing/2014/main" val="1652198975"/>
                    </a:ext>
                  </a:extLst>
                </a:gridCol>
                <a:gridCol w="1322008">
                  <a:extLst>
                    <a:ext uri="{9D8B030D-6E8A-4147-A177-3AD203B41FA5}">
                      <a16:colId xmlns:a16="http://schemas.microsoft.com/office/drawing/2014/main" val="3577141443"/>
                    </a:ext>
                  </a:extLst>
                </a:gridCol>
                <a:gridCol w="1322008">
                  <a:extLst>
                    <a:ext uri="{9D8B030D-6E8A-4147-A177-3AD203B41FA5}">
                      <a16:colId xmlns:a16="http://schemas.microsoft.com/office/drawing/2014/main" val="1887315287"/>
                    </a:ext>
                  </a:extLst>
                </a:gridCol>
              </a:tblGrid>
              <a:tr h="374269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SO</a:t>
                      </a:r>
                      <a:r>
                        <a:rPr lang="en-US" altLang="zh-CN" sz="1600" baseline="-25000" dirty="0" smtClean="0"/>
                        <a:t>2</a:t>
                      </a:r>
                      <a:endParaRPr lang="zh-CN" altLang="en-US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NOx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PM</a:t>
                      </a:r>
                      <a:r>
                        <a:rPr lang="en-US" altLang="zh-CN" sz="1600" baseline="-25000" dirty="0" smtClean="0"/>
                        <a:t>2.5</a:t>
                      </a:r>
                      <a:endParaRPr lang="zh-CN" altLang="en-US" sz="1600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9251616"/>
                  </a:ext>
                </a:extLst>
              </a:tr>
              <a:tr h="374269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</a:rPr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</a:rPr>
                        <a:t>33%</a:t>
                      </a:r>
                      <a:endParaRPr lang="zh-CN" alt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</a:rPr>
                        <a:t>25%</a:t>
                      </a:r>
                      <a:endParaRPr lang="zh-CN" alt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</a:rPr>
                        <a:t>30%</a:t>
                      </a:r>
                      <a:endParaRPr lang="zh-CN" alt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066076"/>
                  </a:ext>
                </a:extLst>
              </a:tr>
              <a:tr h="374269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BTH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44%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28%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41%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2912370"/>
                  </a:ext>
                </a:extLst>
              </a:tr>
              <a:tr h="374269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YRD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45%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32%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30%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174259"/>
                  </a:ext>
                </a:extLst>
              </a:tr>
              <a:tr h="374269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Guangdong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37%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20%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18%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886683"/>
                  </a:ext>
                </a:extLst>
              </a:tr>
              <a:tr h="478031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Sichuan-</a:t>
                      </a:r>
                      <a:r>
                        <a:rPr lang="en-US" altLang="zh-CN" sz="1600" dirty="0" err="1" smtClean="0"/>
                        <a:t>chongqing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46%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15%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35%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9768265"/>
                  </a:ext>
                </a:extLst>
              </a:tr>
            </a:tbl>
          </a:graphicData>
        </a:graphic>
      </p:graphicFrame>
      <p:sp>
        <p:nvSpPr>
          <p:cNvPr id="11" name="矩形 11"/>
          <p:cNvSpPr/>
          <p:nvPr/>
        </p:nvSpPr>
        <p:spPr>
          <a:xfrm>
            <a:off x="6227957" y="4733688"/>
            <a:ext cx="2916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1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rPr>
              <a:t>How much percentage</a:t>
            </a:r>
            <a:r>
              <a:rPr kumimoji="1" lang="en-US" altLang="zh-CN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rPr>
              <a:t> of the decreased PM</a:t>
            </a:r>
            <a:r>
              <a:rPr kumimoji="1" lang="en-US" altLang="zh-CN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rPr>
              <a:t>2.5</a:t>
            </a:r>
            <a:r>
              <a:rPr kumimoji="1" lang="en-US" altLang="zh-CN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rPr>
              <a:t> is attributed to emission reductions?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19928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 smtClean="0"/>
              <a:t>Investigation with CMAQ and </a:t>
            </a:r>
            <a:r>
              <a:rPr lang="en-US" altLang="zh-CN" sz="3000" dirty="0" err="1" smtClean="0"/>
              <a:t>ABaCAS</a:t>
            </a:r>
            <a:r>
              <a:rPr lang="en-US" altLang="zh-CN" sz="3000" dirty="0" smtClean="0"/>
              <a:t> system</a:t>
            </a:r>
            <a:endParaRPr lang="zh-CN" altLang="en-US" sz="3000" dirty="0"/>
          </a:p>
        </p:txBody>
      </p:sp>
      <p:sp>
        <p:nvSpPr>
          <p:cNvPr id="3" name="文本框 2"/>
          <p:cNvSpPr txBox="1"/>
          <p:nvPr/>
        </p:nvSpPr>
        <p:spPr>
          <a:xfrm>
            <a:off x="145545" y="1005654"/>
            <a:ext cx="400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Simulation scenarios (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CMAQv5.2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505630" y="1456102"/>
          <a:ext cx="679784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481">
                  <a:extLst>
                    <a:ext uri="{9D8B030D-6E8A-4147-A177-3AD203B41FA5}">
                      <a16:colId xmlns:a16="http://schemas.microsoft.com/office/drawing/2014/main" val="3860554789"/>
                    </a:ext>
                  </a:extLst>
                </a:gridCol>
                <a:gridCol w="1933767">
                  <a:extLst>
                    <a:ext uri="{9D8B030D-6E8A-4147-A177-3AD203B41FA5}">
                      <a16:colId xmlns:a16="http://schemas.microsoft.com/office/drawing/2014/main" val="3360324018"/>
                    </a:ext>
                  </a:extLst>
                </a:gridCol>
                <a:gridCol w="2301811">
                  <a:extLst>
                    <a:ext uri="{9D8B030D-6E8A-4147-A177-3AD203B41FA5}">
                      <a16:colId xmlns:a16="http://schemas.microsoft.com/office/drawing/2014/main" val="1450882298"/>
                    </a:ext>
                  </a:extLst>
                </a:gridCol>
                <a:gridCol w="2117789">
                  <a:extLst>
                    <a:ext uri="{9D8B030D-6E8A-4147-A177-3AD203B41FA5}">
                      <a16:colId xmlns:a16="http://schemas.microsoft.com/office/drawing/2014/main" val="2648254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/>
                        <a:t>Meteorology </a:t>
                      </a:r>
                      <a:r>
                        <a:rPr lang="en-US" altLang="zh-CN" i="1" dirty="0" smtClean="0"/>
                        <a:t>(WRFv3.8)</a:t>
                      </a:r>
                      <a:endParaRPr lang="zh-CN" alt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Biogenic emission </a:t>
                      </a:r>
                    </a:p>
                    <a:p>
                      <a:r>
                        <a:rPr lang="en-US" altLang="zh-CN" i="1" dirty="0" smtClean="0"/>
                        <a:t>(MEGANv2.04)</a:t>
                      </a:r>
                      <a:endParaRPr lang="zh-CN" alt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/>
                        <a:t>Anthropogenic emission</a:t>
                      </a:r>
                      <a:endParaRPr lang="zh-CN" altLang="en-US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45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1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44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301361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505630" y="4543296"/>
          <a:ext cx="679784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949">
                  <a:extLst>
                    <a:ext uri="{9D8B030D-6E8A-4147-A177-3AD203B41FA5}">
                      <a16:colId xmlns:a16="http://schemas.microsoft.com/office/drawing/2014/main" val="3360324018"/>
                    </a:ext>
                  </a:extLst>
                </a:gridCol>
                <a:gridCol w="2265949">
                  <a:extLst>
                    <a:ext uri="{9D8B030D-6E8A-4147-A177-3AD203B41FA5}">
                      <a16:colId xmlns:a16="http://schemas.microsoft.com/office/drawing/2014/main" val="1450882298"/>
                    </a:ext>
                  </a:extLst>
                </a:gridCol>
                <a:gridCol w="2265949">
                  <a:extLst>
                    <a:ext uri="{9D8B030D-6E8A-4147-A177-3AD203B41FA5}">
                      <a16:colId xmlns:a16="http://schemas.microsoft.com/office/drawing/2014/main" val="2648254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/>
                        <a:t>Air quality</a:t>
                      </a:r>
                      <a:endParaRPr lang="zh-CN" alt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Population</a:t>
                      </a:r>
                      <a:endParaRPr lang="zh-CN" alt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/>
                        <a:t>Incidence</a:t>
                      </a:r>
                      <a:r>
                        <a:rPr lang="en-US" altLang="zh-CN" b="1" baseline="0" dirty="0" smtClean="0"/>
                        <a:t> rates</a:t>
                      </a:r>
                      <a:endParaRPr lang="zh-CN" altLang="en-US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4581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①</a:t>
                      </a:r>
                      <a:r>
                        <a:rPr lang="en-US" altLang="zh-CN" dirty="0" smtClean="0"/>
                        <a:t>-</a:t>
                      </a:r>
                      <a:r>
                        <a:rPr lang="zh-CN" altLang="en-US" dirty="0" smtClean="0"/>
                        <a:t>② </a:t>
                      </a:r>
                      <a:r>
                        <a:rPr lang="en-US" altLang="zh-CN" dirty="0" smtClean="0"/>
                        <a:t>/ </a:t>
                      </a:r>
                      <a:r>
                        <a:rPr lang="zh-CN" altLang="en-US" dirty="0" smtClean="0"/>
                        <a:t>①</a:t>
                      </a:r>
                      <a:r>
                        <a:rPr lang="en-US" altLang="zh-CN" dirty="0" smtClean="0"/>
                        <a:t>-</a:t>
                      </a:r>
                      <a:r>
                        <a:rPr lang="zh-CN" altLang="en-US" dirty="0" smtClean="0"/>
                        <a:t>③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132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4416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301361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45544" y="4092848"/>
            <a:ext cx="470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Health impact assessment (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BenMAP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-CE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544" y="3337498"/>
            <a:ext cx="4467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Data fusion (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SMAT-CE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   </a:t>
            </a:r>
            <a:r>
              <a:rPr kumimoji="0" lang="en-US" altLang="zh-CN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Air </a:t>
            </a: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quality monitoring </a:t>
            </a:r>
            <a:r>
              <a:rPr kumimoji="0" lang="en-US" altLang="zh-CN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data (2013, 2017)</a:t>
            </a:r>
            <a:endParaRPr kumimoji="0" lang="en-US" altLang="zh-C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>
            <a:off x="316523" y="879232"/>
            <a:ext cx="0" cy="5369169"/>
          </a:xfrm>
          <a:prstGeom prst="straightConnector1">
            <a:avLst/>
          </a:prstGeom>
          <a:ln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45544" y="6107772"/>
            <a:ext cx="861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Contribution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of the “Air Pollution Prevention and Control Action Plan” on PM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2.5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 reduction and related health effects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03478" y="2025681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黑体"/>
              </a:rPr>
              <a:t>Meteorology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03477" y="2659379"/>
            <a:ext cx="2190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黑体"/>
              </a:rPr>
              <a:t>Anthropogenic emission reduction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03477" y="3847075"/>
            <a:ext cx="17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黑体"/>
              </a:rPr>
              <a:t>Population growth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03477" y="4757772"/>
            <a:ext cx="17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黑体"/>
              </a:rPr>
              <a:t>Mortality decreases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cxnSp>
        <p:nvCxnSpPr>
          <p:cNvPr id="19" name="直接箭头连接符 18"/>
          <p:cNvCxnSpPr/>
          <p:nvPr/>
        </p:nvCxnSpPr>
        <p:spPr bwMode="auto">
          <a:xfrm>
            <a:off x="6727509" y="2210347"/>
            <a:ext cx="621323" cy="0"/>
          </a:xfrm>
          <a:prstGeom prst="straightConnector1">
            <a:avLst/>
          </a:prstGeom>
          <a:ln w="38100">
            <a:solidFill>
              <a:srgbClr val="0000FF"/>
            </a:solidFill>
            <a:headEnd type="oval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 bwMode="auto">
          <a:xfrm flipV="1">
            <a:off x="6727507" y="2210349"/>
            <a:ext cx="621326" cy="400713"/>
          </a:xfrm>
          <a:prstGeom prst="straightConnector1">
            <a:avLst/>
          </a:prstGeom>
          <a:ln w="38100">
            <a:solidFill>
              <a:srgbClr val="0000FF"/>
            </a:solidFill>
            <a:headEnd type="oval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 bwMode="auto">
          <a:xfrm>
            <a:off x="6727507" y="2746517"/>
            <a:ext cx="669754" cy="134398"/>
          </a:xfrm>
          <a:prstGeom prst="straightConnector1">
            <a:avLst/>
          </a:prstGeom>
          <a:ln w="38100">
            <a:solidFill>
              <a:srgbClr val="0000FF"/>
            </a:solidFill>
            <a:headEnd type="oval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 bwMode="auto">
          <a:xfrm flipV="1">
            <a:off x="6727508" y="2930805"/>
            <a:ext cx="669753" cy="95092"/>
          </a:xfrm>
          <a:prstGeom prst="straightConnector1">
            <a:avLst/>
          </a:prstGeom>
          <a:ln w="38100">
            <a:solidFill>
              <a:srgbClr val="0000FF"/>
            </a:solidFill>
            <a:headEnd type="oval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 bwMode="auto">
          <a:xfrm flipV="1">
            <a:off x="6704061" y="4170241"/>
            <a:ext cx="669754" cy="910696"/>
          </a:xfrm>
          <a:prstGeom prst="straightConnector1">
            <a:avLst/>
          </a:prstGeom>
          <a:ln w="38100">
            <a:solidFill>
              <a:srgbClr val="0000FF"/>
            </a:solidFill>
            <a:headEnd type="oval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 bwMode="auto">
          <a:xfrm flipV="1">
            <a:off x="6704061" y="4170241"/>
            <a:ext cx="669754" cy="1283753"/>
          </a:xfrm>
          <a:prstGeom prst="straightConnector1">
            <a:avLst/>
          </a:prstGeom>
          <a:ln w="38100">
            <a:solidFill>
              <a:srgbClr val="0000FF"/>
            </a:solidFill>
            <a:headEnd type="oval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 bwMode="auto">
          <a:xfrm flipV="1">
            <a:off x="6704061" y="5080938"/>
            <a:ext cx="669754" cy="463039"/>
          </a:xfrm>
          <a:prstGeom prst="straightConnector1">
            <a:avLst/>
          </a:prstGeom>
          <a:ln w="38100">
            <a:solidFill>
              <a:srgbClr val="0000FF"/>
            </a:solidFill>
            <a:headEnd type="oval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 bwMode="auto">
          <a:xfrm flipV="1">
            <a:off x="6708385" y="5080938"/>
            <a:ext cx="665430" cy="793084"/>
          </a:xfrm>
          <a:prstGeom prst="straightConnector1">
            <a:avLst/>
          </a:prstGeom>
          <a:ln w="38100">
            <a:solidFill>
              <a:srgbClr val="0000FF"/>
            </a:solidFill>
            <a:headEnd type="oval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62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Premature deaths attribute to the change of </a:t>
            </a:r>
            <a:r>
              <a:rPr lang="en-US" altLang="zh-CN" sz="2800" dirty="0" smtClean="0"/>
              <a:t>four </a:t>
            </a:r>
            <a:r>
              <a:rPr lang="en-US" altLang="zh-CN" sz="2800" dirty="0"/>
              <a:t>factors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1" y="1323121"/>
            <a:ext cx="3029715" cy="20037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7186" y="809001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黑体"/>
              </a:rPr>
              <a:t>Anthropogenic emission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10" y="1323121"/>
            <a:ext cx="3029715" cy="200371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80263" y="809001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黑体"/>
              </a:rPr>
              <a:t>Meteorology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10" y="3813345"/>
            <a:ext cx="3029715" cy="201374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80263" y="3349143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黑体"/>
              </a:rPr>
              <a:t>Population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1" y="3813345"/>
            <a:ext cx="3029715" cy="201374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-7186" y="3349143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0000FF"/>
                </a:solidFill>
              </a:rPr>
              <a:t>Mortality rates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-177761" y="80900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94" y="5959654"/>
            <a:ext cx="855298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defTabSz="9144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 kumimoji="1" sz="2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defRPr>
            </a:lvl1pPr>
          </a:lstStyle>
          <a:p>
            <a:r>
              <a:rPr lang="en-US" dirty="0"/>
              <a:t>The emission reduction is the dominant factor for the decrease of PM</a:t>
            </a:r>
            <a:r>
              <a:rPr lang="en-US" baseline="-25000" dirty="0"/>
              <a:t>2.5</a:t>
            </a:r>
            <a:r>
              <a:rPr lang="en-US" dirty="0"/>
              <a:t> </a:t>
            </a:r>
            <a:r>
              <a:rPr lang="en-US" dirty="0" smtClean="0"/>
              <a:t>concentration and PM</a:t>
            </a:r>
            <a:r>
              <a:rPr lang="en-US" baseline="-25000" dirty="0" smtClean="0"/>
              <a:t>2.5</a:t>
            </a:r>
            <a:r>
              <a:rPr lang="en-US" dirty="0" smtClean="0"/>
              <a:t>-related premature </a:t>
            </a:r>
            <a:r>
              <a:rPr lang="en-US" dirty="0"/>
              <a:t>deaths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421136" y="1508132"/>
            <a:ext cx="1722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change of meteorology also contributes 28% of the decreased PM</a:t>
            </a:r>
            <a:r>
              <a:rPr lang="en-US" sz="1600" baseline="-25000" dirty="0"/>
              <a:t>2.5</a:t>
            </a:r>
            <a:r>
              <a:rPr lang="en-US" sz="1600" dirty="0"/>
              <a:t> in BTH</a:t>
            </a:r>
          </a:p>
        </p:txBody>
      </p:sp>
    </p:spTree>
    <p:extLst>
      <p:ext uri="{BB962C8B-B14F-4D97-AF65-F5344CB8AC3E}">
        <p14:creationId xmlns:p14="http://schemas.microsoft.com/office/powerpoint/2010/main" val="305390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 smtClean="0"/>
              <a:t>Premature deaths attributed to PM</a:t>
            </a:r>
            <a:r>
              <a:rPr lang="en-US" altLang="zh-CN" sz="3000" baseline="-25000" dirty="0" smtClean="0"/>
              <a:t>2.5</a:t>
            </a:r>
            <a:r>
              <a:rPr lang="en-US" altLang="zh-CN" sz="3000" dirty="0"/>
              <a:t> (</a:t>
            </a:r>
            <a:r>
              <a:rPr lang="en-US" altLang="zh-CN" sz="3000" dirty="0" smtClean="0"/>
              <a:t>2013-2017)</a:t>
            </a:r>
            <a:endParaRPr lang="zh-CN" altLang="en-US" sz="30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19" y="999207"/>
            <a:ext cx="8440560" cy="2045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321186" y="9168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2013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45126" y="8743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2017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1968" y="87438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2013 - 2017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43" y="3126690"/>
            <a:ext cx="6109824" cy="3145567"/>
          </a:xfrm>
          <a:prstGeom prst="rect">
            <a:avLst/>
          </a:prstGeom>
        </p:spPr>
      </p:pic>
      <p:sp>
        <p:nvSpPr>
          <p:cNvPr id="51" name="文本框 4"/>
          <p:cNvSpPr txBox="1"/>
          <p:nvPr/>
        </p:nvSpPr>
        <p:spPr>
          <a:xfrm>
            <a:off x="6641968" y="3578160"/>
            <a:ext cx="24455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Premature deaths attribute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to ambient 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PM</a:t>
            </a:r>
            <a:r>
              <a:rPr kumimoji="0" lang="en-US" altLang="zh-CN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2.5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 in 2017 is 1102 thousands cases per year,</a:t>
            </a:r>
            <a:r>
              <a:rPr kumimoji="0" lang="en-US" altLang="zh-CN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 </a:t>
            </a:r>
            <a:r>
              <a:rPr kumimoji="0" lang="en-US" altLang="zh-CN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rPr>
              <a:t>decreased by 287 thousands (21%) </a:t>
            </a:r>
            <a:r>
              <a:rPr kumimoji="0" lang="en-US" altLang="zh-CN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from 2013.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097" y="6344385"/>
            <a:ext cx="832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Ding et al., EHP, 2019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: Estimated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rPr>
              <a:t>Contributions of Emissions Controls, Meteorological Factors, Population Growth, and Changes in Baseline Mortality to Reductions in Ambient PM2.5 and PM2.5-Related Mortality in China, 2013–2017</a:t>
            </a:r>
          </a:p>
        </p:txBody>
      </p:sp>
    </p:spTree>
    <p:extLst>
      <p:ext uri="{BB962C8B-B14F-4D97-AF65-F5344CB8AC3E}">
        <p14:creationId xmlns:p14="http://schemas.microsoft.com/office/powerpoint/2010/main" val="210473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 smtClean="0"/>
              <a:t>Background about the increase of O</a:t>
            </a:r>
            <a:r>
              <a:rPr lang="en-US" altLang="zh-CN" sz="3000" baseline="-25000" dirty="0" smtClean="0"/>
              <a:t>3</a:t>
            </a:r>
            <a:r>
              <a:rPr lang="en-US" altLang="zh-CN" sz="3000" dirty="0" smtClean="0"/>
              <a:t> in China</a:t>
            </a:r>
            <a:endParaRPr lang="zh-CN" altLang="en-US" sz="3000" dirty="0"/>
          </a:p>
        </p:txBody>
      </p:sp>
      <p:pic>
        <p:nvPicPr>
          <p:cNvPr id="10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" y="1421220"/>
            <a:ext cx="8487110" cy="26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157999" y="142122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41949" y="1392021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MDA8-O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160986" y="4238633"/>
            <a:ext cx="89830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Many factors can contribute to such increase of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Meteorological variation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Emission changes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Reduced particle </a:t>
            </a:r>
            <a:r>
              <a:rPr lang="en-US" sz="2000" dirty="0" smtClean="0">
                <a:solidFill>
                  <a:srgbClr val="0000FF"/>
                </a:solidFill>
              </a:rPr>
              <a:t>surface (heterogeneous </a:t>
            </a:r>
            <a:r>
              <a:rPr lang="en-US" sz="2000" dirty="0">
                <a:solidFill>
                  <a:srgbClr val="0000FF"/>
                </a:solidFill>
              </a:rPr>
              <a:t>reactions involving </a:t>
            </a:r>
            <a:r>
              <a:rPr lang="en-US" sz="2000" dirty="0" smtClean="0">
                <a:solidFill>
                  <a:srgbClr val="0000FF"/>
                </a:solidFill>
              </a:rPr>
              <a:t>oxidants)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Aerosol direct/indirect effects on solar radiation and atmospheric dynamics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189868" y="976277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</a:rPr>
              <a:t>What was </a:t>
            </a:r>
            <a:r>
              <a:rPr lang="en-US" altLang="zh-CN" b="1" i="1" dirty="0" smtClean="0">
                <a:solidFill>
                  <a:srgbClr val="0000FF"/>
                </a:solidFill>
              </a:rPr>
              <a:t>expected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4491" y="976277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</a:rPr>
              <a:t>What was unexpected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4579" y="3356709"/>
            <a:ext cx="4737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r>
              <a:rPr lang="en-US" sz="14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percentiles in maximum daily average 8-h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8561793" y="2432446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20% 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 bwMode="auto">
          <a:xfrm rot="10800000">
            <a:off x="8384484" y="2443693"/>
            <a:ext cx="223024" cy="338869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0800000">
            <a:off x="8384484" y="1912737"/>
            <a:ext cx="223024" cy="338869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61793" y="1861086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25% </a:t>
            </a:r>
            <a:endParaRPr lang="en-US" dirty="0"/>
          </a:p>
        </p:txBody>
      </p:sp>
      <p:sp>
        <p:nvSpPr>
          <p:cNvPr id="21" name="矩形 11"/>
          <p:cNvSpPr/>
          <p:nvPr/>
        </p:nvSpPr>
        <p:spPr>
          <a:xfrm>
            <a:off x="364803" y="6284519"/>
            <a:ext cx="8779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kumimoji="1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rPr>
              <a:t>Key questions:</a:t>
            </a:r>
            <a:r>
              <a:rPr kumimoji="1" lang="en-US" altLang="zh-CN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What is the major driven factor for the increased O</a:t>
            </a:r>
            <a:r>
              <a:rPr kumimoji="1" lang="en-US" altLang="zh-CN" sz="2000" b="1" baseline="-25000" dirty="0" smtClean="0">
                <a:solidFill>
                  <a:srgbClr val="FF0000"/>
                </a:solidFill>
              </a:rPr>
              <a:t>3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?</a:t>
            </a:r>
            <a:endParaRPr kumimoji="1"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2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 smtClean="0"/>
              <a:t>Anthropogenic emission reduction during 2013-2017 </a:t>
            </a:r>
            <a:endParaRPr lang="zh-CN" altLang="en-US" sz="3000" dirty="0"/>
          </a:p>
        </p:txBody>
      </p:sp>
      <p:graphicFrame>
        <p:nvGraphicFramePr>
          <p:cNvPr id="9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804034"/>
              </p:ext>
            </p:extLst>
          </p:nvPr>
        </p:nvGraphicFramePr>
        <p:xfrm>
          <a:off x="413230" y="1571826"/>
          <a:ext cx="7970918" cy="23493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51534">
                  <a:extLst>
                    <a:ext uri="{9D8B030D-6E8A-4147-A177-3AD203B41FA5}">
                      <a16:colId xmlns:a16="http://schemas.microsoft.com/office/drawing/2014/main" val="2532531335"/>
                    </a:ext>
                  </a:extLst>
                </a:gridCol>
                <a:gridCol w="1454846">
                  <a:extLst>
                    <a:ext uri="{9D8B030D-6E8A-4147-A177-3AD203B41FA5}">
                      <a16:colId xmlns:a16="http://schemas.microsoft.com/office/drawing/2014/main" val="1652198975"/>
                    </a:ext>
                  </a:extLst>
                </a:gridCol>
                <a:gridCol w="1454846">
                  <a:extLst>
                    <a:ext uri="{9D8B030D-6E8A-4147-A177-3AD203B41FA5}">
                      <a16:colId xmlns:a16="http://schemas.microsoft.com/office/drawing/2014/main" val="3577141443"/>
                    </a:ext>
                  </a:extLst>
                </a:gridCol>
                <a:gridCol w="1454846">
                  <a:extLst>
                    <a:ext uri="{9D8B030D-6E8A-4147-A177-3AD203B41FA5}">
                      <a16:colId xmlns:a16="http://schemas.microsoft.com/office/drawing/2014/main" val="1887315287"/>
                    </a:ext>
                  </a:extLst>
                </a:gridCol>
                <a:gridCol w="1454846">
                  <a:extLst>
                    <a:ext uri="{9D8B030D-6E8A-4147-A177-3AD203B41FA5}">
                      <a16:colId xmlns:a16="http://schemas.microsoft.com/office/drawing/2014/main" val="2114973292"/>
                    </a:ext>
                  </a:extLst>
                </a:gridCol>
              </a:tblGrid>
              <a:tr h="374269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SO</a:t>
                      </a:r>
                      <a:r>
                        <a:rPr lang="en-US" altLang="zh-CN" sz="1800" baseline="-25000" dirty="0" smtClean="0"/>
                        <a:t>2</a:t>
                      </a:r>
                      <a:endParaRPr lang="zh-CN" altLang="en-US" sz="1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NOx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PM</a:t>
                      </a:r>
                      <a:r>
                        <a:rPr lang="en-US" altLang="zh-CN" sz="1800" baseline="-25000" dirty="0" smtClean="0"/>
                        <a:t>2.5</a:t>
                      </a:r>
                      <a:endParaRPr lang="zh-CN" altLang="en-US" sz="1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VOC</a:t>
                      </a:r>
                      <a:endParaRPr lang="zh-CN" altLang="en-US" sz="18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9251616"/>
                  </a:ext>
                </a:extLst>
              </a:tr>
              <a:tr h="374269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33%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25%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30%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4%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066076"/>
                  </a:ext>
                </a:extLst>
              </a:tr>
              <a:tr h="374269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BTH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44%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28%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41%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12%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2912370"/>
                  </a:ext>
                </a:extLst>
              </a:tr>
              <a:tr h="374269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YRD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45%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32%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30%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4%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174259"/>
                  </a:ext>
                </a:extLst>
              </a:tr>
              <a:tr h="374269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Guangdong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37%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20%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18%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-2%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886683"/>
                  </a:ext>
                </a:extLst>
              </a:tr>
              <a:tr h="47803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Sichuan-</a:t>
                      </a:r>
                      <a:r>
                        <a:rPr lang="en-US" altLang="zh-CN" sz="1800" dirty="0" err="1" smtClean="0"/>
                        <a:t>chongqing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46%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15%</a:t>
                      </a:r>
                      <a:endParaRPr lang="zh-CN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35%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12%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9768265"/>
                  </a:ext>
                </a:extLst>
              </a:tr>
            </a:tbl>
          </a:graphicData>
        </a:graphic>
      </p:graphicFrame>
      <p:sp>
        <p:nvSpPr>
          <p:cNvPr id="11" name="矩形 11"/>
          <p:cNvSpPr/>
          <p:nvPr/>
        </p:nvSpPr>
        <p:spPr>
          <a:xfrm>
            <a:off x="843568" y="4656416"/>
            <a:ext cx="7656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kumimoji="1" lang="en-US" altLang="zh-CN" sz="2000" b="1" dirty="0" smtClean="0">
                <a:solidFill>
                  <a:srgbClr val="FF0000"/>
                </a:solidFill>
              </a:rPr>
              <a:t>Is 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such increased O</a:t>
            </a:r>
            <a:r>
              <a:rPr kumimoji="1" lang="en-US" altLang="zh-CN" sz="2000" b="1" baseline="-25000" dirty="0">
                <a:solidFill>
                  <a:srgbClr val="FF0000"/>
                </a:solidFill>
              </a:rPr>
              <a:t>3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 related to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the less/no controls on VOC?</a:t>
            </a:r>
            <a:endParaRPr kumimoji="1"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3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Contribution of emission and meteorology to MDA8 O</a:t>
            </a:r>
            <a:r>
              <a:rPr lang="en-US" altLang="zh-CN" sz="2800" baseline="-25000" dirty="0"/>
              <a:t>3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13"/>
          <a:stretch/>
        </p:blipFill>
        <p:spPr bwMode="auto">
          <a:xfrm>
            <a:off x="290276" y="1007056"/>
            <a:ext cx="5653078" cy="21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9" t="68001"/>
          <a:stretch/>
        </p:blipFill>
        <p:spPr bwMode="auto">
          <a:xfrm>
            <a:off x="6083126" y="1007056"/>
            <a:ext cx="2822401" cy="20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35117" y="3428711"/>
            <a:ext cx="5552523" cy="2751176"/>
            <a:chOff x="1788358" y="3387570"/>
            <a:chExt cx="5552523" cy="2751176"/>
          </a:xfrm>
        </p:grpSpPr>
        <p:pic>
          <p:nvPicPr>
            <p:cNvPr id="2051" name="图片 6" descr="box4-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358" y="3387570"/>
              <a:ext cx="5552523" cy="275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 bwMode="auto">
            <a:xfrm flipH="1">
              <a:off x="2168087" y="4717627"/>
              <a:ext cx="5145700" cy="6915"/>
            </a:xfrm>
            <a:prstGeom prst="line">
              <a:avLst/>
            </a:prstGeom>
            <a:solidFill>
              <a:srgbClr val="AAF0F4"/>
            </a:solidFill>
            <a:ln w="1270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>
              <a:outerShdw blurRad="63500" dist="35921" dir="2700000" algn="ctr" rotWithShape="0">
                <a:schemeClr val="bg2"/>
              </a:outerShdw>
            </a:effectLst>
            <a:extLst/>
          </p:spPr>
        </p:cxnSp>
      </p:grpSp>
      <p:sp>
        <p:nvSpPr>
          <p:cNvPr id="17" name="Rectangle 16"/>
          <p:cNvSpPr/>
          <p:nvPr/>
        </p:nvSpPr>
        <p:spPr>
          <a:xfrm>
            <a:off x="5973656" y="3401639"/>
            <a:ext cx="3170344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effects of </a:t>
            </a:r>
            <a:r>
              <a:rPr lang="en-US" sz="2000" dirty="0" err="1"/>
              <a:t>ΔEmis</a:t>
            </a:r>
            <a:r>
              <a:rPr lang="en-US" sz="2000" dirty="0"/>
              <a:t>-Drive compensated </a:t>
            </a:r>
            <a:r>
              <a:rPr lang="en-US" sz="2000" dirty="0" err="1" smtClean="0"/>
              <a:t>ΔTmet</a:t>
            </a:r>
            <a:r>
              <a:rPr lang="en-US" sz="2000" dirty="0" smtClean="0"/>
              <a:t>-drive, suggesting </a:t>
            </a:r>
            <a:r>
              <a:rPr lang="en-US" sz="2000" dirty="0"/>
              <a:t>that the </a:t>
            </a:r>
            <a:r>
              <a:rPr lang="en-US" sz="2000" dirty="0" smtClean="0">
                <a:solidFill>
                  <a:srgbClr val="FF0000"/>
                </a:solidFill>
              </a:rPr>
              <a:t>emission </a:t>
            </a:r>
            <a:r>
              <a:rPr lang="en-US" sz="2000" dirty="0">
                <a:solidFill>
                  <a:srgbClr val="FF0000"/>
                </a:solidFill>
              </a:rPr>
              <a:t>reduction are </a:t>
            </a:r>
            <a:r>
              <a:rPr lang="en-US" sz="2000" dirty="0" smtClean="0">
                <a:solidFill>
                  <a:srgbClr val="FF0000"/>
                </a:solidFill>
              </a:rPr>
              <a:t>important to prevent the increase of O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117" y="6429190"/>
            <a:ext cx="810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Higher temperature and stronger SW-radiation in 2017 enhances O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 formation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150772" y="5731099"/>
            <a:ext cx="148107" cy="698091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45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模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版">
      <a:majorFont>
        <a:latin typeface="Arial"/>
        <a:ea typeface="黑体"/>
        <a:cs typeface="黑体"/>
      </a:majorFont>
      <a:minorFont>
        <a:latin typeface="Arial"/>
        <a:ea typeface="黑体"/>
        <a:cs typeface="黑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F0F4"/>
        </a:solidFill>
        <a:ln>
          <a:noFill/>
        </a:ln>
        <a:effectLst>
          <a:outerShdw blurRad="63500" dist="35921" dir="2700000" algn="ctr" rotWithShape="0">
            <a:schemeClr val="bg2"/>
          </a:outerShdw>
        </a:effectLst>
        <a:extLst>
          <a:ext uri="{91240B29-F687-4F45-9708-019B960494DF}">
            <a14:hiddenLine xmlns:a14="http://schemas.microsoft.com/office/drawing/2010/main" w="31750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黑体" charset="0"/>
            <a:cs typeface="黑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F0F4"/>
        </a:solidFill>
        <a:ln>
          <a:noFill/>
        </a:ln>
        <a:effectLst>
          <a:outerShdw blurRad="63500" dist="35921" dir="2700000" algn="ctr" rotWithShape="0">
            <a:schemeClr val="bg2"/>
          </a:outerShdw>
        </a:effectLst>
        <a:extLst>
          <a:ext uri="{91240B29-F687-4F45-9708-019B960494DF}">
            <a14:hiddenLine xmlns:a14="http://schemas.microsoft.com/office/drawing/2010/main" w="31750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黑体" charset="0"/>
            <a:cs typeface="黑体" charset="0"/>
          </a:defRPr>
        </a:defPPr>
      </a:lstStyle>
    </a:lnDef>
  </a:objectDefaults>
  <a:extraClrSchemeLst>
    <a:extraClrScheme>
      <a:clrScheme name="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</TotalTime>
  <Words>1285</Words>
  <Application>Microsoft Office PowerPoint</Application>
  <PresentationFormat>On-screen Show (4:3)</PresentationFormat>
  <Paragraphs>233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宋体</vt:lpstr>
      <vt:lpstr>微软雅黑</vt:lpstr>
      <vt:lpstr>等线</vt:lpstr>
      <vt:lpstr>黑体</vt:lpstr>
      <vt:lpstr>Arial</vt:lpstr>
      <vt:lpstr>Calibri</vt:lpstr>
      <vt:lpstr>Calibri Light</vt:lpstr>
      <vt:lpstr>Times New Roman</vt:lpstr>
      <vt:lpstr>Wingdings</vt:lpstr>
      <vt:lpstr>2_EMPA课题组模板</vt:lpstr>
      <vt:lpstr>Office Theme</vt:lpstr>
      <vt:lpstr>3_EMPA课题组模板</vt:lpstr>
      <vt:lpstr>4_EMPA课题组模板</vt:lpstr>
      <vt:lpstr>1_模版</vt:lpstr>
      <vt:lpstr>Equation</vt:lpstr>
      <vt:lpstr>The effectiveness of the “Air Pollution Prevention and Control Action Plan” on the air quality and human health during 2013-2017 in China</vt:lpstr>
      <vt:lpstr>Background about PM2.5 control in China</vt:lpstr>
      <vt:lpstr>Anthropogenic emission reduction during 2013-2017 </vt:lpstr>
      <vt:lpstr>Investigation with CMAQ and ABaCAS system</vt:lpstr>
      <vt:lpstr>Premature deaths attribute to the change of four factors</vt:lpstr>
      <vt:lpstr>Premature deaths attributed to PM2.5 (2013-2017)</vt:lpstr>
      <vt:lpstr>Background about the increase of O3 in China</vt:lpstr>
      <vt:lpstr>Anthropogenic emission reduction during 2013-2017 </vt:lpstr>
      <vt:lpstr>Contribution of emission and meteorology to MDA8 O3</vt:lpstr>
      <vt:lpstr>Contribution of emission and meteorology to MDA8 O3</vt:lpstr>
      <vt:lpstr>Investigate the O3 response to NOx/VOC with RSM</vt:lpstr>
      <vt:lpstr>What we learn from the Action Plan (2013-2017)?</vt:lpstr>
      <vt:lpstr>Design the optimal control pathway with LE-CO</vt:lpstr>
      <vt:lpstr>Design the optimal control pathway (pollutants)</vt:lpstr>
      <vt:lpstr>Design the optimal control pathway (seasonal)</vt:lpstr>
      <vt:lpstr>Source apportionment from regional emissions</vt:lpstr>
      <vt:lpstr>Design the optimal control pathway (spatial)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针对颗粒物与臭氧的多目标污染物的协同防控</dc:title>
  <dc:creator>Jia Xing</dc:creator>
  <cp:lastModifiedBy>Jia Xing</cp:lastModifiedBy>
  <cp:revision>792</cp:revision>
  <dcterms:created xsi:type="dcterms:W3CDTF">2018-07-14T18:44:14Z</dcterms:created>
  <dcterms:modified xsi:type="dcterms:W3CDTF">2019-12-06T16:02:00Z</dcterms:modified>
</cp:coreProperties>
</file>