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customXml/itemProps203.xml" ContentType="application/vnd.openxmlformats-officedocument.customXmlProperties+xml"/>
  <Override PartName="/customXml/itemProps204.xml" ContentType="application/vnd.openxmlformats-officedocument.customXmlProperties+xml"/>
  <Override PartName="/customXml/itemProps205.xml" ContentType="application/vnd.openxmlformats-officedocument.customXmlProperties+xml"/>
  <Override PartName="/customXml/itemProps206.xml" ContentType="application/vnd.openxmlformats-officedocument.customXmlProperties+xml"/>
  <Override PartName="/customXml/itemProps207.xml" ContentType="application/vnd.openxmlformats-officedocument.customXmlProperties+xml"/>
  <Override PartName="/customXml/itemProps208.xml" ContentType="application/vnd.openxmlformats-officedocument.customXmlProperties+xml"/>
  <Override PartName="/customXml/itemProps209.xml" ContentType="application/vnd.openxmlformats-officedocument.customXmlProperties+xml"/>
  <Override PartName="/customXml/itemProps210.xml" ContentType="application/vnd.openxmlformats-officedocument.customXmlProperties+xml"/>
  <Override PartName="/customXml/itemProps211.xml" ContentType="application/vnd.openxmlformats-officedocument.customXmlProperties+xml"/>
  <Override PartName="/customXml/itemProps212.xml" ContentType="application/vnd.openxmlformats-officedocument.customXmlProperties+xml"/>
  <Override PartName="/customXml/itemProps213.xml" ContentType="application/vnd.openxmlformats-officedocument.customXmlProperties+xml"/>
  <Override PartName="/customXml/itemProps214.xml" ContentType="application/vnd.openxmlformats-officedocument.customXmlProperties+xml"/>
  <Override PartName="/customXml/itemProps215.xml" ContentType="application/vnd.openxmlformats-officedocument.customXmlProperties+xml"/>
  <Override PartName="/customXml/itemProps216.xml" ContentType="application/vnd.openxmlformats-officedocument.customXmlProperties+xml"/>
  <Override PartName="/customXml/itemProps217.xml" ContentType="application/vnd.openxmlformats-officedocument.customXmlProperties+xml"/>
  <Override PartName="/customXml/itemProps218.xml" ContentType="application/vnd.openxmlformats-officedocument.customXmlProperties+xml"/>
  <Override PartName="/customXml/itemProps219.xml" ContentType="application/vnd.openxmlformats-officedocument.customXmlProperties+xml"/>
  <Override PartName="/customXml/itemProps220.xml" ContentType="application/vnd.openxmlformats-officedocument.customXmlProperties+xml"/>
  <Override PartName="/customXml/itemProps221.xml" ContentType="application/vnd.openxmlformats-officedocument.customXmlProperties+xml"/>
  <Override PartName="/customXml/itemProps222.xml" ContentType="application/vnd.openxmlformats-officedocument.customXmlProperties+xml"/>
  <Override PartName="/customXml/itemProps223.xml" ContentType="application/vnd.openxmlformats-officedocument.customXmlProperties+xml"/>
  <Override PartName="/customXml/itemProps224.xml" ContentType="application/vnd.openxmlformats-officedocument.customXmlProperties+xml"/>
  <Override PartName="/customXml/itemProps225.xml" ContentType="application/vnd.openxmlformats-officedocument.customXmlProperties+xml"/>
  <Override PartName="/customXml/itemProps226.xml" ContentType="application/vnd.openxmlformats-officedocument.customXmlProperties+xml"/>
  <Override PartName="/customXml/itemProps227.xml" ContentType="application/vnd.openxmlformats-officedocument.customXmlProperties+xml"/>
  <Override PartName="/customXml/itemProps228.xml" ContentType="application/vnd.openxmlformats-officedocument.customXmlProperties+xml"/>
  <Override PartName="/customXml/itemProps229.xml" ContentType="application/vnd.openxmlformats-officedocument.customXmlProperties+xml"/>
  <Override PartName="/customXml/itemProps230.xml" ContentType="application/vnd.openxmlformats-officedocument.customXmlProperties+xml"/>
  <Override PartName="/customXml/itemProps231.xml" ContentType="application/vnd.openxmlformats-officedocument.customXmlProperties+xml"/>
  <Override PartName="/customXml/itemProps232.xml" ContentType="application/vnd.openxmlformats-officedocument.customXmlProperties+xml"/>
  <Override PartName="/customXml/itemProps233.xml" ContentType="application/vnd.openxmlformats-officedocument.customXmlProperties+xml"/>
  <Override PartName="/customXml/itemProps234.xml" ContentType="application/vnd.openxmlformats-officedocument.customXmlProperties+xml"/>
  <Override PartName="/customXml/itemProps235.xml" ContentType="application/vnd.openxmlformats-officedocument.customXmlProperties+xml"/>
  <Override PartName="/customXml/itemProps236.xml" ContentType="application/vnd.openxmlformats-officedocument.customXmlProperties+xml"/>
  <Override PartName="/customXml/itemProps237.xml" ContentType="application/vnd.openxmlformats-officedocument.customXmlProperties+xml"/>
  <Override PartName="/customXml/itemProps238.xml" ContentType="application/vnd.openxmlformats-officedocument.customXmlProperties+xml"/>
  <Override PartName="/customXml/itemProps239.xml" ContentType="application/vnd.openxmlformats-officedocument.customXmlProperties+xml"/>
  <Override PartName="/customXml/itemProps240.xml" ContentType="application/vnd.openxmlformats-officedocument.customXmlProperties+xml"/>
  <Override PartName="/customXml/itemProps241.xml" ContentType="application/vnd.openxmlformats-officedocument.customXmlProperties+xml"/>
  <Override PartName="/customXml/itemProps242.xml" ContentType="application/vnd.openxmlformats-officedocument.customXmlProperties+xml"/>
  <Override PartName="/customXml/itemProps243.xml" ContentType="application/vnd.openxmlformats-officedocument.customXmlProperties+xml"/>
  <Override PartName="/customXml/itemProps244.xml" ContentType="application/vnd.openxmlformats-officedocument.customXmlProperties+xml"/>
  <Override PartName="/customXml/itemProps245.xml" ContentType="application/vnd.openxmlformats-officedocument.customXmlProperties+xml"/>
  <Override PartName="/customXml/itemProps246.xml" ContentType="application/vnd.openxmlformats-officedocument.customXmlProperties+xml"/>
  <Override PartName="/customXml/itemProps247.xml" ContentType="application/vnd.openxmlformats-officedocument.customXmlProperties+xml"/>
  <Override PartName="/customXml/itemProps248.xml" ContentType="application/vnd.openxmlformats-officedocument.customXmlProperties+xml"/>
  <Override PartName="/customXml/itemProps249.xml" ContentType="application/vnd.openxmlformats-officedocument.customXmlProperties+xml"/>
  <Override PartName="/customXml/itemProps250.xml" ContentType="application/vnd.openxmlformats-officedocument.customXmlProperties+xml"/>
  <Override PartName="/customXml/itemProps251.xml" ContentType="application/vnd.openxmlformats-officedocument.customXmlProperties+xml"/>
  <Override PartName="/customXml/itemProps252.xml" ContentType="application/vnd.openxmlformats-officedocument.customXmlProperties+xml"/>
  <Override PartName="/customXml/itemProps253.xml" ContentType="application/vnd.openxmlformats-officedocument.customXmlProperties+xml"/>
  <Override PartName="/customXml/itemProps254.xml" ContentType="application/vnd.openxmlformats-officedocument.customXmlProperties+xml"/>
  <Override PartName="/customXml/itemProps255.xml" ContentType="application/vnd.openxmlformats-officedocument.customXmlProperties+xml"/>
  <Override PartName="/customXml/itemProps256.xml" ContentType="application/vnd.openxmlformats-officedocument.customXmlProperties+xml"/>
  <Override PartName="/customXml/itemProps257.xml" ContentType="application/vnd.openxmlformats-officedocument.customXmlProperties+xml"/>
  <Override PartName="/customXml/itemProps258.xml" ContentType="application/vnd.openxmlformats-officedocument.customXmlProperties+xml"/>
  <Override PartName="/customXml/itemProps259.xml" ContentType="application/vnd.openxmlformats-officedocument.customXmlProperties+xml"/>
  <Override PartName="/customXml/itemProps260.xml" ContentType="application/vnd.openxmlformats-officedocument.customXmlProperties+xml"/>
  <Override PartName="/customXml/itemProps261.xml" ContentType="application/vnd.openxmlformats-officedocument.customXmlProperties+xml"/>
  <Override PartName="/customXml/itemProps262.xml" ContentType="application/vnd.openxmlformats-officedocument.customXmlProperties+xml"/>
  <Override PartName="/customXml/itemProps26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tags/tag1.xml" ContentType="application/vnd.openxmlformats-officedocument.presentationml.tags+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tags/tag2.xml" ContentType="application/vnd.openxmlformats-officedocument.presentationml.tags+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5704" r:id="rId264"/>
    <p:sldMasterId id="2147486214" r:id="rId265"/>
    <p:sldMasterId id="2147486416" r:id="rId266"/>
    <p:sldMasterId id="2147486456" r:id="rId267"/>
    <p:sldMasterId id="2147486838" r:id="rId268"/>
    <p:sldMasterId id="2147486890" r:id="rId269"/>
    <p:sldMasterId id="2147486902" r:id="rId270"/>
    <p:sldMasterId id="2147486942" r:id="rId271"/>
    <p:sldMasterId id="2147486969" r:id="rId272"/>
    <p:sldMasterId id="2147487007" r:id="rId273"/>
    <p:sldMasterId id="2147487047" r:id="rId274"/>
    <p:sldMasterId id="2147487060" r:id="rId275"/>
    <p:sldMasterId id="2147487072" r:id="rId276"/>
    <p:sldMasterId id="2147487088" r:id="rId277"/>
    <p:sldMasterId id="2147487100" r:id="rId278"/>
    <p:sldMasterId id="2147487112" r:id="rId279"/>
  </p:sldMasterIdLst>
  <p:notesMasterIdLst>
    <p:notesMasterId r:id="rId335"/>
  </p:notesMasterIdLst>
  <p:handoutMasterIdLst>
    <p:handoutMasterId r:id="rId336"/>
  </p:handoutMasterIdLst>
  <p:sldIdLst>
    <p:sldId id="1238" r:id="rId280"/>
    <p:sldId id="1425" r:id="rId281"/>
    <p:sldId id="1427" r:id="rId282"/>
    <p:sldId id="1428" r:id="rId283"/>
    <p:sldId id="1429" r:id="rId284"/>
    <p:sldId id="1430" r:id="rId285"/>
    <p:sldId id="1431" r:id="rId286"/>
    <p:sldId id="1432" r:id="rId287"/>
    <p:sldId id="1433" r:id="rId288"/>
    <p:sldId id="1467" r:id="rId289"/>
    <p:sldId id="1435" r:id="rId290"/>
    <p:sldId id="1482" r:id="rId291"/>
    <p:sldId id="1440" r:id="rId292"/>
    <p:sldId id="1441" r:id="rId293"/>
    <p:sldId id="1443" r:id="rId294"/>
    <p:sldId id="1484" r:id="rId295"/>
    <p:sldId id="1486" r:id="rId296"/>
    <p:sldId id="1489" r:id="rId297"/>
    <p:sldId id="1487" r:id="rId298"/>
    <p:sldId id="1488" r:id="rId299"/>
    <p:sldId id="1450" r:id="rId300"/>
    <p:sldId id="1451" r:id="rId301"/>
    <p:sldId id="1452" r:id="rId302"/>
    <p:sldId id="1453" r:id="rId303"/>
    <p:sldId id="1454" r:id="rId304"/>
    <p:sldId id="1180" r:id="rId305"/>
    <p:sldId id="1491" r:id="rId306"/>
    <p:sldId id="438" r:id="rId307"/>
    <p:sldId id="1444" r:id="rId308"/>
    <p:sldId id="1445" r:id="rId309"/>
    <p:sldId id="1447" r:id="rId310"/>
    <p:sldId id="1475" r:id="rId311"/>
    <p:sldId id="1466" r:id="rId312"/>
    <p:sldId id="1360" r:id="rId313"/>
    <p:sldId id="332" r:id="rId314"/>
    <p:sldId id="2235" r:id="rId315"/>
    <p:sldId id="334" r:id="rId316"/>
    <p:sldId id="333" r:id="rId317"/>
    <p:sldId id="322" r:id="rId318"/>
    <p:sldId id="336" r:id="rId319"/>
    <p:sldId id="335" r:id="rId320"/>
    <p:sldId id="337" r:id="rId321"/>
    <p:sldId id="338" r:id="rId322"/>
    <p:sldId id="1262" r:id="rId323"/>
    <p:sldId id="1474" r:id="rId324"/>
    <p:sldId id="1472" r:id="rId325"/>
    <p:sldId id="413" r:id="rId326"/>
    <p:sldId id="1442" r:id="rId327"/>
    <p:sldId id="2234" r:id="rId328"/>
    <p:sldId id="1231" r:id="rId329"/>
    <p:sldId id="1465" r:id="rId330"/>
    <p:sldId id="1490" r:id="rId331"/>
    <p:sldId id="1313" r:id="rId332"/>
    <p:sldId id="1508" r:id="rId333"/>
    <p:sldId id="1493" r:id="rId334"/>
  </p:sldIdLst>
  <p:sldSz cx="9144000" cy="6858000" type="screen4x3"/>
  <p:notesSz cx="7010400" cy="92964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g, Carey" initials="JC" lastIdx="3" clrIdx="0">
    <p:extLst>
      <p:ext uri="{19B8F6BF-5375-455C-9EA6-DF929625EA0E}">
        <p15:presenceInfo xmlns:p15="http://schemas.microsoft.com/office/powerpoint/2012/main" userId="S-1-5-21-1339303556-449845944-1601390327-1646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FFFF"/>
    <a:srgbClr val="FFFFCC"/>
    <a:srgbClr val="FF0000"/>
    <a:srgbClr val="CCFFCC"/>
    <a:srgbClr val="5D2884"/>
    <a:srgbClr val="FF9900"/>
    <a:srgbClr val="FF99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96702" autoAdjust="0"/>
  </p:normalViewPr>
  <p:slideViewPr>
    <p:cSldViewPr>
      <p:cViewPr varScale="1">
        <p:scale>
          <a:sx n="106" d="100"/>
          <a:sy n="106" d="100"/>
        </p:scale>
        <p:origin x="1182" y="78"/>
      </p:cViewPr>
      <p:guideLst>
        <p:guide orient="horz" pos="2160"/>
        <p:guide pos="2880"/>
      </p:guideLst>
    </p:cSldViewPr>
  </p:slideViewPr>
  <p:outlineViewPr>
    <p:cViewPr>
      <p:scale>
        <a:sx n="33" d="100"/>
        <a:sy n="33" d="100"/>
      </p:scale>
      <p:origin x="0" y="-4062"/>
    </p:cViewPr>
  </p:outlineViewPr>
  <p:notesTextViewPr>
    <p:cViewPr>
      <p:scale>
        <a:sx n="3" d="2"/>
        <a:sy n="3" d="2"/>
      </p:scale>
      <p:origin x="0" y="0"/>
    </p:cViewPr>
  </p:notesTextViewPr>
  <p:sorterViewPr>
    <p:cViewPr varScale="1">
      <p:scale>
        <a:sx n="1" d="1"/>
        <a:sy n="1" d="1"/>
      </p:scale>
      <p:origin x="0" y="-3402"/>
    </p:cViewPr>
  </p:sorterViewPr>
  <p:notesViewPr>
    <p:cSldViewPr>
      <p:cViewPr varScale="1">
        <p:scale>
          <a:sx n="94" d="100"/>
          <a:sy n="94" d="100"/>
        </p:scale>
        <p:origin x="-3468"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99" Type="http://schemas.openxmlformats.org/officeDocument/2006/relationships/slide" Target="slides/slide20.xml"/><Relationship Id="rId303" Type="http://schemas.openxmlformats.org/officeDocument/2006/relationships/slide" Target="slides/slide24.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customXml" Target="../customXml/item138.xml"/><Relationship Id="rId159" Type="http://schemas.openxmlformats.org/officeDocument/2006/relationships/customXml" Target="../customXml/item159.xml"/><Relationship Id="rId324" Type="http://schemas.openxmlformats.org/officeDocument/2006/relationships/slide" Target="slides/slide45.xml"/><Relationship Id="rId170" Type="http://schemas.openxmlformats.org/officeDocument/2006/relationships/customXml" Target="../customXml/item170.xml"/><Relationship Id="rId191" Type="http://schemas.openxmlformats.org/officeDocument/2006/relationships/customXml" Target="../customXml/item191.xml"/><Relationship Id="rId205" Type="http://schemas.openxmlformats.org/officeDocument/2006/relationships/customXml" Target="../customXml/item205.xml"/><Relationship Id="rId226" Type="http://schemas.openxmlformats.org/officeDocument/2006/relationships/customXml" Target="../customXml/item226.xml"/><Relationship Id="rId247" Type="http://schemas.openxmlformats.org/officeDocument/2006/relationships/customXml" Target="../customXml/item247.xml"/><Relationship Id="rId107" Type="http://schemas.openxmlformats.org/officeDocument/2006/relationships/customXml" Target="../customXml/item107.xml"/><Relationship Id="rId268" Type="http://schemas.openxmlformats.org/officeDocument/2006/relationships/slideMaster" Target="slideMasters/slideMaster5.xml"/><Relationship Id="rId289" Type="http://schemas.openxmlformats.org/officeDocument/2006/relationships/slide" Target="slides/slide10.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customXml" Target="../customXml/item128.xml"/><Relationship Id="rId149" Type="http://schemas.openxmlformats.org/officeDocument/2006/relationships/customXml" Target="../customXml/item149.xml"/><Relationship Id="rId314" Type="http://schemas.openxmlformats.org/officeDocument/2006/relationships/slide" Target="slides/slide35.xml"/><Relationship Id="rId335" Type="http://schemas.openxmlformats.org/officeDocument/2006/relationships/notesMaster" Target="notesMasters/notesMaster1.xml"/><Relationship Id="rId5" Type="http://schemas.openxmlformats.org/officeDocument/2006/relationships/customXml" Target="../customXml/item5.xml"/><Relationship Id="rId95" Type="http://schemas.openxmlformats.org/officeDocument/2006/relationships/customXml" Target="../customXml/item95.xml"/><Relationship Id="rId160" Type="http://schemas.openxmlformats.org/officeDocument/2006/relationships/customXml" Target="../customXml/item160.xml"/><Relationship Id="rId181" Type="http://schemas.openxmlformats.org/officeDocument/2006/relationships/customXml" Target="../customXml/item181.xml"/><Relationship Id="rId216" Type="http://schemas.openxmlformats.org/officeDocument/2006/relationships/customXml" Target="../customXml/item216.xml"/><Relationship Id="rId237" Type="http://schemas.openxmlformats.org/officeDocument/2006/relationships/customXml" Target="../customXml/item237.xml"/><Relationship Id="rId258" Type="http://schemas.openxmlformats.org/officeDocument/2006/relationships/customXml" Target="../customXml/item258.xml"/><Relationship Id="rId279" Type="http://schemas.openxmlformats.org/officeDocument/2006/relationships/slideMaster" Target="slideMasters/slideMaster16.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customXml" Target="../customXml/item64.xml"/><Relationship Id="rId118" Type="http://schemas.openxmlformats.org/officeDocument/2006/relationships/customXml" Target="../customXml/item118.xml"/><Relationship Id="rId139" Type="http://schemas.openxmlformats.org/officeDocument/2006/relationships/customXml" Target="../customXml/item139.xml"/><Relationship Id="rId290" Type="http://schemas.openxmlformats.org/officeDocument/2006/relationships/slide" Target="slides/slide11.xml"/><Relationship Id="rId304" Type="http://schemas.openxmlformats.org/officeDocument/2006/relationships/slide" Target="slides/slide25.xml"/><Relationship Id="rId325" Type="http://schemas.openxmlformats.org/officeDocument/2006/relationships/slide" Target="slides/slide46.xml"/><Relationship Id="rId85" Type="http://schemas.openxmlformats.org/officeDocument/2006/relationships/customXml" Target="../customXml/item85.xml"/><Relationship Id="rId150" Type="http://schemas.openxmlformats.org/officeDocument/2006/relationships/customXml" Target="../customXml/item150.xml"/><Relationship Id="rId171" Type="http://schemas.openxmlformats.org/officeDocument/2006/relationships/customXml" Target="../customXml/item171.xml"/><Relationship Id="rId192" Type="http://schemas.openxmlformats.org/officeDocument/2006/relationships/customXml" Target="../customXml/item192.xml"/><Relationship Id="rId206" Type="http://schemas.openxmlformats.org/officeDocument/2006/relationships/customXml" Target="../customXml/item206.xml"/><Relationship Id="rId227" Type="http://schemas.openxmlformats.org/officeDocument/2006/relationships/customXml" Target="../customXml/item227.xml"/><Relationship Id="rId248" Type="http://schemas.openxmlformats.org/officeDocument/2006/relationships/customXml" Target="../customXml/item248.xml"/><Relationship Id="rId269" Type="http://schemas.openxmlformats.org/officeDocument/2006/relationships/slideMaster" Target="slideMasters/slideMaster6.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customXml" Target="../customXml/item108.xml"/><Relationship Id="rId129" Type="http://schemas.openxmlformats.org/officeDocument/2006/relationships/customXml" Target="../customXml/item129.xml"/><Relationship Id="rId280" Type="http://schemas.openxmlformats.org/officeDocument/2006/relationships/slide" Target="slides/slide1.xml"/><Relationship Id="rId315" Type="http://schemas.openxmlformats.org/officeDocument/2006/relationships/slide" Target="slides/slide36.xml"/><Relationship Id="rId336" Type="http://schemas.openxmlformats.org/officeDocument/2006/relationships/handoutMaster" Target="handoutMasters/handoutMaster1.xml"/><Relationship Id="rId54" Type="http://schemas.openxmlformats.org/officeDocument/2006/relationships/customXml" Target="../customXml/item54.xml"/><Relationship Id="rId75" Type="http://schemas.openxmlformats.org/officeDocument/2006/relationships/customXml" Target="../customXml/item75.xml"/><Relationship Id="rId96" Type="http://schemas.openxmlformats.org/officeDocument/2006/relationships/customXml" Target="../customXml/item96.xml"/><Relationship Id="rId140" Type="http://schemas.openxmlformats.org/officeDocument/2006/relationships/customXml" Target="../customXml/item140.xml"/><Relationship Id="rId161" Type="http://schemas.openxmlformats.org/officeDocument/2006/relationships/customXml" Target="../customXml/item161.xml"/><Relationship Id="rId182" Type="http://schemas.openxmlformats.org/officeDocument/2006/relationships/customXml" Target="../customXml/item182.xml"/><Relationship Id="rId217" Type="http://schemas.openxmlformats.org/officeDocument/2006/relationships/customXml" Target="../customXml/item217.xml"/><Relationship Id="rId6" Type="http://schemas.openxmlformats.org/officeDocument/2006/relationships/customXml" Target="../customXml/item6.xml"/><Relationship Id="rId238" Type="http://schemas.openxmlformats.org/officeDocument/2006/relationships/customXml" Target="../customXml/item238.xml"/><Relationship Id="rId259" Type="http://schemas.openxmlformats.org/officeDocument/2006/relationships/customXml" Target="../customXml/item259.xml"/><Relationship Id="rId23" Type="http://schemas.openxmlformats.org/officeDocument/2006/relationships/customXml" Target="../customXml/item23.xml"/><Relationship Id="rId119" Type="http://schemas.openxmlformats.org/officeDocument/2006/relationships/customXml" Target="../customXml/item119.xml"/><Relationship Id="rId270" Type="http://schemas.openxmlformats.org/officeDocument/2006/relationships/slideMaster" Target="slideMasters/slideMaster7.xml"/><Relationship Id="rId291" Type="http://schemas.openxmlformats.org/officeDocument/2006/relationships/slide" Target="slides/slide12.xml"/><Relationship Id="rId305" Type="http://schemas.openxmlformats.org/officeDocument/2006/relationships/slide" Target="slides/slide26.xml"/><Relationship Id="rId326" Type="http://schemas.openxmlformats.org/officeDocument/2006/relationships/slide" Target="slides/slide47.xml"/><Relationship Id="rId44" Type="http://schemas.openxmlformats.org/officeDocument/2006/relationships/customXml" Target="../customXml/item44.xml"/><Relationship Id="rId65" Type="http://schemas.openxmlformats.org/officeDocument/2006/relationships/customXml" Target="../customXml/item65.xml"/><Relationship Id="rId86" Type="http://schemas.openxmlformats.org/officeDocument/2006/relationships/customXml" Target="../customXml/item86.xml"/><Relationship Id="rId130" Type="http://schemas.openxmlformats.org/officeDocument/2006/relationships/customXml" Target="../customXml/item130.xml"/><Relationship Id="rId151" Type="http://schemas.openxmlformats.org/officeDocument/2006/relationships/customXml" Target="../customXml/item151.xml"/><Relationship Id="rId172" Type="http://schemas.openxmlformats.org/officeDocument/2006/relationships/customXml" Target="../customXml/item172.xml"/><Relationship Id="rId193" Type="http://schemas.openxmlformats.org/officeDocument/2006/relationships/customXml" Target="../customXml/item193.xml"/><Relationship Id="rId207" Type="http://schemas.openxmlformats.org/officeDocument/2006/relationships/customXml" Target="../customXml/item207.xml"/><Relationship Id="rId228" Type="http://schemas.openxmlformats.org/officeDocument/2006/relationships/customXml" Target="../customXml/item228.xml"/><Relationship Id="rId249" Type="http://schemas.openxmlformats.org/officeDocument/2006/relationships/customXml" Target="../customXml/item249.xml"/><Relationship Id="rId13" Type="http://schemas.openxmlformats.org/officeDocument/2006/relationships/customXml" Target="../customXml/item13.xml"/><Relationship Id="rId109" Type="http://schemas.openxmlformats.org/officeDocument/2006/relationships/customXml" Target="../customXml/item109.xml"/><Relationship Id="rId260" Type="http://schemas.openxmlformats.org/officeDocument/2006/relationships/customXml" Target="../customXml/item260.xml"/><Relationship Id="rId281" Type="http://schemas.openxmlformats.org/officeDocument/2006/relationships/slide" Target="slides/slide2.xml"/><Relationship Id="rId316" Type="http://schemas.openxmlformats.org/officeDocument/2006/relationships/slide" Target="slides/slide37.xml"/><Relationship Id="rId337" Type="http://schemas.openxmlformats.org/officeDocument/2006/relationships/commentAuthors" Target="commentAuthors.xml"/><Relationship Id="rId34" Type="http://schemas.openxmlformats.org/officeDocument/2006/relationships/customXml" Target="../customXml/item34.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20" Type="http://schemas.openxmlformats.org/officeDocument/2006/relationships/customXml" Target="../customXml/item120.xml"/><Relationship Id="rId141" Type="http://schemas.openxmlformats.org/officeDocument/2006/relationships/customXml" Target="../customXml/item141.xml"/><Relationship Id="rId7" Type="http://schemas.openxmlformats.org/officeDocument/2006/relationships/customXml" Target="../customXml/item7.xml"/><Relationship Id="rId162" Type="http://schemas.openxmlformats.org/officeDocument/2006/relationships/customXml" Target="../customXml/item162.xml"/><Relationship Id="rId183" Type="http://schemas.openxmlformats.org/officeDocument/2006/relationships/customXml" Target="../customXml/item183.xml"/><Relationship Id="rId218" Type="http://schemas.openxmlformats.org/officeDocument/2006/relationships/customXml" Target="../customXml/item218.xml"/><Relationship Id="rId239" Type="http://schemas.openxmlformats.org/officeDocument/2006/relationships/customXml" Target="../customXml/item239.xml"/><Relationship Id="rId250" Type="http://schemas.openxmlformats.org/officeDocument/2006/relationships/customXml" Target="../customXml/item250.xml"/><Relationship Id="rId271" Type="http://schemas.openxmlformats.org/officeDocument/2006/relationships/slideMaster" Target="slideMasters/slideMaster8.xml"/><Relationship Id="rId292" Type="http://schemas.openxmlformats.org/officeDocument/2006/relationships/slide" Target="slides/slide13.xml"/><Relationship Id="rId306" Type="http://schemas.openxmlformats.org/officeDocument/2006/relationships/slide" Target="slides/slide27.xml"/><Relationship Id="rId24" Type="http://schemas.openxmlformats.org/officeDocument/2006/relationships/customXml" Target="../customXml/item24.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31" Type="http://schemas.openxmlformats.org/officeDocument/2006/relationships/customXml" Target="../customXml/item131.xml"/><Relationship Id="rId327" Type="http://schemas.openxmlformats.org/officeDocument/2006/relationships/slide" Target="slides/slide48.xml"/><Relationship Id="rId152" Type="http://schemas.openxmlformats.org/officeDocument/2006/relationships/customXml" Target="../customXml/item152.xml"/><Relationship Id="rId173" Type="http://schemas.openxmlformats.org/officeDocument/2006/relationships/customXml" Target="../customXml/item173.xml"/><Relationship Id="rId194" Type="http://schemas.openxmlformats.org/officeDocument/2006/relationships/customXml" Target="../customXml/item194.xml"/><Relationship Id="rId208" Type="http://schemas.openxmlformats.org/officeDocument/2006/relationships/customXml" Target="../customXml/item208.xml"/><Relationship Id="rId229" Type="http://schemas.openxmlformats.org/officeDocument/2006/relationships/customXml" Target="../customXml/item229.xml"/><Relationship Id="rId240" Type="http://schemas.openxmlformats.org/officeDocument/2006/relationships/customXml" Target="../customXml/item240.xml"/><Relationship Id="rId261" Type="http://schemas.openxmlformats.org/officeDocument/2006/relationships/customXml" Target="../customXml/item261.xml"/><Relationship Id="rId14" Type="http://schemas.openxmlformats.org/officeDocument/2006/relationships/customXml" Target="../customXml/item14.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282" Type="http://schemas.openxmlformats.org/officeDocument/2006/relationships/slide" Target="slides/slide3.xml"/><Relationship Id="rId317" Type="http://schemas.openxmlformats.org/officeDocument/2006/relationships/slide" Target="slides/slide38.xml"/><Relationship Id="rId338" Type="http://schemas.openxmlformats.org/officeDocument/2006/relationships/presProps" Target="presProps.xml"/><Relationship Id="rId8" Type="http://schemas.openxmlformats.org/officeDocument/2006/relationships/customXml" Target="../customXml/item8.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customXml" Target="../customXml/item163.xml"/><Relationship Id="rId184" Type="http://schemas.openxmlformats.org/officeDocument/2006/relationships/customXml" Target="../customXml/item184.xml"/><Relationship Id="rId219" Type="http://schemas.openxmlformats.org/officeDocument/2006/relationships/customXml" Target="../customXml/item219.xml"/><Relationship Id="rId3" Type="http://schemas.openxmlformats.org/officeDocument/2006/relationships/customXml" Target="../customXml/item3.xml"/><Relationship Id="rId214" Type="http://schemas.openxmlformats.org/officeDocument/2006/relationships/customXml" Target="../customXml/item214.xml"/><Relationship Id="rId230" Type="http://schemas.openxmlformats.org/officeDocument/2006/relationships/customXml" Target="../customXml/item230.xml"/><Relationship Id="rId235" Type="http://schemas.openxmlformats.org/officeDocument/2006/relationships/customXml" Target="../customXml/item235.xml"/><Relationship Id="rId251" Type="http://schemas.openxmlformats.org/officeDocument/2006/relationships/customXml" Target="../customXml/item251.xml"/><Relationship Id="rId256" Type="http://schemas.openxmlformats.org/officeDocument/2006/relationships/customXml" Target="../customXml/item256.xml"/><Relationship Id="rId277" Type="http://schemas.openxmlformats.org/officeDocument/2006/relationships/slideMaster" Target="slideMasters/slideMaster14.xml"/><Relationship Id="rId298" Type="http://schemas.openxmlformats.org/officeDocument/2006/relationships/slide" Target="slides/slide19.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272" Type="http://schemas.openxmlformats.org/officeDocument/2006/relationships/slideMaster" Target="slideMasters/slideMaster9.xml"/><Relationship Id="rId293" Type="http://schemas.openxmlformats.org/officeDocument/2006/relationships/slide" Target="slides/slide14.xml"/><Relationship Id="rId302" Type="http://schemas.openxmlformats.org/officeDocument/2006/relationships/slide" Target="slides/slide23.xml"/><Relationship Id="rId307" Type="http://schemas.openxmlformats.org/officeDocument/2006/relationships/slide" Target="slides/slide28.xml"/><Relationship Id="rId323" Type="http://schemas.openxmlformats.org/officeDocument/2006/relationships/slide" Target="slides/slide44.xml"/><Relationship Id="rId328" Type="http://schemas.openxmlformats.org/officeDocument/2006/relationships/slide" Target="slides/slide49.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customXml" Target="../customXml/item153.xml"/><Relationship Id="rId174" Type="http://schemas.openxmlformats.org/officeDocument/2006/relationships/customXml" Target="../customXml/item174.xml"/><Relationship Id="rId179" Type="http://schemas.openxmlformats.org/officeDocument/2006/relationships/customXml" Target="../customXml/item179.xml"/><Relationship Id="rId195" Type="http://schemas.openxmlformats.org/officeDocument/2006/relationships/customXml" Target="../customXml/item195.xml"/><Relationship Id="rId209" Type="http://schemas.openxmlformats.org/officeDocument/2006/relationships/customXml" Target="../customXml/item209.xml"/><Relationship Id="rId190" Type="http://schemas.openxmlformats.org/officeDocument/2006/relationships/customXml" Target="../customXml/item190.xml"/><Relationship Id="rId204" Type="http://schemas.openxmlformats.org/officeDocument/2006/relationships/customXml" Target="../customXml/item204.xml"/><Relationship Id="rId220" Type="http://schemas.openxmlformats.org/officeDocument/2006/relationships/customXml" Target="../customXml/item220.xml"/><Relationship Id="rId225" Type="http://schemas.openxmlformats.org/officeDocument/2006/relationships/customXml" Target="../customXml/item225.xml"/><Relationship Id="rId241" Type="http://schemas.openxmlformats.org/officeDocument/2006/relationships/customXml" Target="../customXml/item241.xml"/><Relationship Id="rId246" Type="http://schemas.openxmlformats.org/officeDocument/2006/relationships/customXml" Target="../customXml/item246.xml"/><Relationship Id="rId267" Type="http://schemas.openxmlformats.org/officeDocument/2006/relationships/slideMaster" Target="slideMasters/slideMaster4.xml"/><Relationship Id="rId288" Type="http://schemas.openxmlformats.org/officeDocument/2006/relationships/slide" Target="slides/slide9.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customXml" Target="../customXml/item127.xml"/><Relationship Id="rId262" Type="http://schemas.openxmlformats.org/officeDocument/2006/relationships/customXml" Target="../customXml/item262.xml"/><Relationship Id="rId283" Type="http://schemas.openxmlformats.org/officeDocument/2006/relationships/slide" Target="slides/slide4.xml"/><Relationship Id="rId313" Type="http://schemas.openxmlformats.org/officeDocument/2006/relationships/slide" Target="slides/slide34.xml"/><Relationship Id="rId318" Type="http://schemas.openxmlformats.org/officeDocument/2006/relationships/slide" Target="slides/slide39.xml"/><Relationship Id="rId339" Type="http://schemas.openxmlformats.org/officeDocument/2006/relationships/viewProps" Target="viewProps.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48" Type="http://schemas.openxmlformats.org/officeDocument/2006/relationships/customXml" Target="../customXml/item148.xml"/><Relationship Id="rId164" Type="http://schemas.openxmlformats.org/officeDocument/2006/relationships/customXml" Target="../customXml/item164.xml"/><Relationship Id="rId169" Type="http://schemas.openxmlformats.org/officeDocument/2006/relationships/customXml" Target="../customXml/item169.xml"/><Relationship Id="rId185" Type="http://schemas.openxmlformats.org/officeDocument/2006/relationships/customXml" Target="../customXml/item185.xml"/><Relationship Id="rId334" Type="http://schemas.openxmlformats.org/officeDocument/2006/relationships/slide" Target="slides/slide55.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customXml" Target="../customXml/item180.xml"/><Relationship Id="rId210" Type="http://schemas.openxmlformats.org/officeDocument/2006/relationships/customXml" Target="../customXml/item210.xml"/><Relationship Id="rId215" Type="http://schemas.openxmlformats.org/officeDocument/2006/relationships/customXml" Target="../customXml/item215.xml"/><Relationship Id="rId236" Type="http://schemas.openxmlformats.org/officeDocument/2006/relationships/customXml" Target="../customXml/item236.xml"/><Relationship Id="rId257" Type="http://schemas.openxmlformats.org/officeDocument/2006/relationships/customXml" Target="../customXml/item257.xml"/><Relationship Id="rId278" Type="http://schemas.openxmlformats.org/officeDocument/2006/relationships/slideMaster" Target="slideMasters/slideMaster15.xml"/><Relationship Id="rId26" Type="http://schemas.openxmlformats.org/officeDocument/2006/relationships/customXml" Target="../customXml/item26.xml"/><Relationship Id="rId231" Type="http://schemas.openxmlformats.org/officeDocument/2006/relationships/customXml" Target="../customXml/item231.xml"/><Relationship Id="rId252" Type="http://schemas.openxmlformats.org/officeDocument/2006/relationships/customXml" Target="../customXml/item252.xml"/><Relationship Id="rId273" Type="http://schemas.openxmlformats.org/officeDocument/2006/relationships/slideMaster" Target="slideMasters/slideMaster10.xml"/><Relationship Id="rId294" Type="http://schemas.openxmlformats.org/officeDocument/2006/relationships/slide" Target="slides/slide15.xml"/><Relationship Id="rId308" Type="http://schemas.openxmlformats.org/officeDocument/2006/relationships/slide" Target="slides/slide29.xml"/><Relationship Id="rId329" Type="http://schemas.openxmlformats.org/officeDocument/2006/relationships/slide" Target="slides/slide50.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340" Type="http://schemas.openxmlformats.org/officeDocument/2006/relationships/theme" Target="theme/theme1.xml"/><Relationship Id="rId196" Type="http://schemas.openxmlformats.org/officeDocument/2006/relationships/customXml" Target="../customXml/item196.xml"/><Relationship Id="rId200" Type="http://schemas.openxmlformats.org/officeDocument/2006/relationships/customXml" Target="../customXml/item200.xml"/><Relationship Id="rId16" Type="http://schemas.openxmlformats.org/officeDocument/2006/relationships/customXml" Target="../customXml/item16.xml"/><Relationship Id="rId221" Type="http://schemas.openxmlformats.org/officeDocument/2006/relationships/customXml" Target="../customXml/item221.xml"/><Relationship Id="rId242" Type="http://schemas.openxmlformats.org/officeDocument/2006/relationships/customXml" Target="../customXml/item242.xml"/><Relationship Id="rId263" Type="http://schemas.openxmlformats.org/officeDocument/2006/relationships/customXml" Target="../customXml/item263.xml"/><Relationship Id="rId284" Type="http://schemas.openxmlformats.org/officeDocument/2006/relationships/slide" Target="slides/slide5.xml"/><Relationship Id="rId319" Type="http://schemas.openxmlformats.org/officeDocument/2006/relationships/slide" Target="slides/slide40.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330" Type="http://schemas.openxmlformats.org/officeDocument/2006/relationships/slide" Target="slides/slide51.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customXml" Target="../customXml/item186.xml"/><Relationship Id="rId211" Type="http://schemas.openxmlformats.org/officeDocument/2006/relationships/customXml" Target="../customXml/item211.xml"/><Relationship Id="rId232" Type="http://schemas.openxmlformats.org/officeDocument/2006/relationships/customXml" Target="../customXml/item232.xml"/><Relationship Id="rId253" Type="http://schemas.openxmlformats.org/officeDocument/2006/relationships/customXml" Target="../customXml/item253.xml"/><Relationship Id="rId274" Type="http://schemas.openxmlformats.org/officeDocument/2006/relationships/slideMaster" Target="slideMasters/slideMaster11.xml"/><Relationship Id="rId295" Type="http://schemas.openxmlformats.org/officeDocument/2006/relationships/slide" Target="slides/slide16.xml"/><Relationship Id="rId309" Type="http://schemas.openxmlformats.org/officeDocument/2006/relationships/slide" Target="slides/slide30.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320" Type="http://schemas.openxmlformats.org/officeDocument/2006/relationships/slide" Target="slides/slide41.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customXml" Target="../customXml/item197.xml"/><Relationship Id="rId341" Type="http://schemas.openxmlformats.org/officeDocument/2006/relationships/tableStyles" Target="tableStyles.xml"/><Relationship Id="rId201" Type="http://schemas.openxmlformats.org/officeDocument/2006/relationships/customXml" Target="../customXml/item201.xml"/><Relationship Id="rId222" Type="http://schemas.openxmlformats.org/officeDocument/2006/relationships/customXml" Target="../customXml/item222.xml"/><Relationship Id="rId243" Type="http://schemas.openxmlformats.org/officeDocument/2006/relationships/customXml" Target="../customXml/item243.xml"/><Relationship Id="rId264" Type="http://schemas.openxmlformats.org/officeDocument/2006/relationships/slideMaster" Target="slideMasters/slideMaster1.xml"/><Relationship Id="rId285" Type="http://schemas.openxmlformats.org/officeDocument/2006/relationships/slide" Target="slides/slide6.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310" Type="http://schemas.openxmlformats.org/officeDocument/2006/relationships/slide" Target="slides/slide31.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customXml" Target="../customXml/item187.xml"/><Relationship Id="rId331" Type="http://schemas.openxmlformats.org/officeDocument/2006/relationships/slide" Target="slides/slide52.xml"/><Relationship Id="rId1" Type="http://schemas.openxmlformats.org/officeDocument/2006/relationships/customXml" Target="../customXml/item1.xml"/><Relationship Id="rId212" Type="http://schemas.openxmlformats.org/officeDocument/2006/relationships/customXml" Target="../customXml/item212.xml"/><Relationship Id="rId233" Type="http://schemas.openxmlformats.org/officeDocument/2006/relationships/customXml" Target="../customXml/item233.xml"/><Relationship Id="rId254" Type="http://schemas.openxmlformats.org/officeDocument/2006/relationships/customXml" Target="../customXml/item254.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275" Type="http://schemas.openxmlformats.org/officeDocument/2006/relationships/slideMaster" Target="slideMasters/slideMaster12.xml"/><Relationship Id="rId296" Type="http://schemas.openxmlformats.org/officeDocument/2006/relationships/slide" Target="slides/slide17.xml"/><Relationship Id="rId300" Type="http://schemas.openxmlformats.org/officeDocument/2006/relationships/slide" Target="slides/slide21.xml"/><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customXml" Target="../customXml/item135.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customXml" Target="../customXml/item198.xml"/><Relationship Id="rId321" Type="http://schemas.openxmlformats.org/officeDocument/2006/relationships/slide" Target="slides/slide42.xml"/><Relationship Id="rId202" Type="http://schemas.openxmlformats.org/officeDocument/2006/relationships/customXml" Target="../customXml/item202.xml"/><Relationship Id="rId223" Type="http://schemas.openxmlformats.org/officeDocument/2006/relationships/customXml" Target="../customXml/item223.xml"/><Relationship Id="rId244" Type="http://schemas.openxmlformats.org/officeDocument/2006/relationships/customXml" Target="../customXml/item244.xml"/><Relationship Id="rId18" Type="http://schemas.openxmlformats.org/officeDocument/2006/relationships/customXml" Target="../customXml/item18.xml"/><Relationship Id="rId39" Type="http://schemas.openxmlformats.org/officeDocument/2006/relationships/customXml" Target="../customXml/item39.xml"/><Relationship Id="rId265" Type="http://schemas.openxmlformats.org/officeDocument/2006/relationships/slideMaster" Target="slideMasters/slideMaster2.xml"/><Relationship Id="rId286" Type="http://schemas.openxmlformats.org/officeDocument/2006/relationships/slide" Target="slides/slide7.xml"/><Relationship Id="rId50" Type="http://schemas.openxmlformats.org/officeDocument/2006/relationships/customXml" Target="../customXml/item50.xml"/><Relationship Id="rId104" Type="http://schemas.openxmlformats.org/officeDocument/2006/relationships/customXml" Target="../customXml/item104.xml"/><Relationship Id="rId125" Type="http://schemas.openxmlformats.org/officeDocument/2006/relationships/customXml" Target="../customXml/item125.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customXml" Target="../customXml/item188.xml"/><Relationship Id="rId311" Type="http://schemas.openxmlformats.org/officeDocument/2006/relationships/slide" Target="slides/slide32.xml"/><Relationship Id="rId332" Type="http://schemas.openxmlformats.org/officeDocument/2006/relationships/slide" Target="slides/slide53.xml"/><Relationship Id="rId71" Type="http://schemas.openxmlformats.org/officeDocument/2006/relationships/customXml" Target="../customXml/item71.xml"/><Relationship Id="rId92" Type="http://schemas.openxmlformats.org/officeDocument/2006/relationships/customXml" Target="../customXml/item92.xml"/><Relationship Id="rId213" Type="http://schemas.openxmlformats.org/officeDocument/2006/relationships/customXml" Target="../customXml/item213.xml"/><Relationship Id="rId234" Type="http://schemas.openxmlformats.org/officeDocument/2006/relationships/customXml" Target="../customXml/item234.xml"/><Relationship Id="rId2" Type="http://schemas.openxmlformats.org/officeDocument/2006/relationships/customXml" Target="../customXml/item2.xml"/><Relationship Id="rId29" Type="http://schemas.openxmlformats.org/officeDocument/2006/relationships/customXml" Target="../customXml/item29.xml"/><Relationship Id="rId255" Type="http://schemas.openxmlformats.org/officeDocument/2006/relationships/customXml" Target="../customXml/item255.xml"/><Relationship Id="rId276" Type="http://schemas.openxmlformats.org/officeDocument/2006/relationships/slideMaster" Target="slideMasters/slideMaster13.xml"/><Relationship Id="rId297" Type="http://schemas.openxmlformats.org/officeDocument/2006/relationships/slide" Target="slides/slide18.xml"/><Relationship Id="rId40" Type="http://schemas.openxmlformats.org/officeDocument/2006/relationships/customXml" Target="../customXml/item40.xml"/><Relationship Id="rId115" Type="http://schemas.openxmlformats.org/officeDocument/2006/relationships/customXml" Target="../customXml/item115.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customXml" Target="../customXml/item178.xml"/><Relationship Id="rId301" Type="http://schemas.openxmlformats.org/officeDocument/2006/relationships/slide" Target="slides/slide22.xml"/><Relationship Id="rId322" Type="http://schemas.openxmlformats.org/officeDocument/2006/relationships/slide" Target="slides/slide43.xml"/><Relationship Id="rId61" Type="http://schemas.openxmlformats.org/officeDocument/2006/relationships/customXml" Target="../customXml/item61.xml"/><Relationship Id="rId82" Type="http://schemas.openxmlformats.org/officeDocument/2006/relationships/customXml" Target="../customXml/item82.xml"/><Relationship Id="rId199" Type="http://schemas.openxmlformats.org/officeDocument/2006/relationships/customXml" Target="../customXml/item199.xml"/><Relationship Id="rId203" Type="http://schemas.openxmlformats.org/officeDocument/2006/relationships/customXml" Target="../customXml/item203.xml"/><Relationship Id="rId19" Type="http://schemas.openxmlformats.org/officeDocument/2006/relationships/customXml" Target="../customXml/item19.xml"/><Relationship Id="rId224" Type="http://schemas.openxmlformats.org/officeDocument/2006/relationships/customXml" Target="../customXml/item224.xml"/><Relationship Id="rId245" Type="http://schemas.openxmlformats.org/officeDocument/2006/relationships/customXml" Target="../customXml/item245.xml"/><Relationship Id="rId266" Type="http://schemas.openxmlformats.org/officeDocument/2006/relationships/slideMaster" Target="slideMasters/slideMaster3.xml"/><Relationship Id="rId287" Type="http://schemas.openxmlformats.org/officeDocument/2006/relationships/slide" Target="slides/slide8.xml"/><Relationship Id="rId30" Type="http://schemas.openxmlformats.org/officeDocument/2006/relationships/customXml" Target="../customXml/item3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312" Type="http://schemas.openxmlformats.org/officeDocument/2006/relationships/slide" Target="slides/slide33.xml"/><Relationship Id="rId333" Type="http://schemas.openxmlformats.org/officeDocument/2006/relationships/slide" Target="slides/slide54.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189" Type="http://schemas.openxmlformats.org/officeDocument/2006/relationships/customXml" Target="../customXml/item18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B0E82C-A63B-404F-99B6-EA2431304D5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E1C9B1B5-CB5E-4C11-92E5-144AF204946C}">
      <dgm:prSet custT="1"/>
      <dgm:spPr/>
      <dgm:t>
        <a:bodyPr/>
        <a:lstStyle/>
        <a:p>
          <a:r>
            <a:rPr lang="en-US" sz="4000" b="1" i="1" dirty="0">
              <a:solidFill>
                <a:srgbClr val="FFFF00"/>
              </a:solidFill>
              <a:effectLst>
                <a:outerShdw blurRad="38100" dist="38100" dir="2700000" algn="tl">
                  <a:srgbClr val="000000">
                    <a:alpha val="43137"/>
                  </a:srgbClr>
                </a:outerShdw>
              </a:effectLst>
            </a:rPr>
            <a:t>Everything you need is here! </a:t>
          </a:r>
          <a:r>
            <a:rPr lang="en-US" sz="4000" b="1" i="1" dirty="0">
              <a:solidFill>
                <a:srgbClr val="CCFFCC"/>
              </a:solidFill>
              <a:effectLst>
                <a:outerShdw blurRad="38100" dist="38100" dir="2700000" algn="tl">
                  <a:srgbClr val="000000">
                    <a:alpha val="43137"/>
                  </a:srgbClr>
                </a:outerShdw>
              </a:effectLst>
            </a:rPr>
            <a:t>“a</a:t>
          </a:r>
          <a:r>
            <a:rPr lang="en-US" sz="4000" b="1" i="1" u="sng" dirty="0">
              <a:solidFill>
                <a:srgbClr val="CCFFCC"/>
              </a:solidFill>
              <a:effectLst>
                <a:outerShdw blurRad="38100" dist="38100" dir="2700000" algn="tl">
                  <a:srgbClr val="000000">
                    <a:alpha val="43137"/>
                  </a:srgbClr>
                </a:outerShdw>
              </a:effectLst>
            </a:rPr>
            <a:t>bacas-dss.com”</a:t>
          </a:r>
          <a:endParaRPr lang="en-US" sz="4000" b="1" u="sng" dirty="0">
            <a:solidFill>
              <a:srgbClr val="CCFFCC"/>
            </a:solidFill>
            <a:effectLst>
              <a:outerShdw blurRad="38100" dist="38100" dir="2700000" algn="tl">
                <a:srgbClr val="000000">
                  <a:alpha val="43137"/>
                </a:srgbClr>
              </a:outerShdw>
            </a:effectLst>
          </a:endParaRPr>
        </a:p>
      </dgm:t>
    </dgm:pt>
    <dgm:pt modelId="{E90A1EDF-A829-4165-9CAE-C5DFB46D6DE2}" type="parTrans" cxnId="{4152038C-441B-4DFE-AAE2-63FBFF4E0D94}">
      <dgm:prSet/>
      <dgm:spPr/>
      <dgm:t>
        <a:bodyPr/>
        <a:lstStyle/>
        <a:p>
          <a:endParaRPr lang="en-US" sz="2000" b="1">
            <a:solidFill>
              <a:srgbClr val="FFFF00"/>
            </a:solidFill>
            <a:effectLst>
              <a:outerShdw blurRad="38100" dist="38100" dir="2700000" algn="tl">
                <a:srgbClr val="000000">
                  <a:alpha val="43137"/>
                </a:srgbClr>
              </a:outerShdw>
            </a:effectLst>
          </a:endParaRPr>
        </a:p>
      </dgm:t>
    </dgm:pt>
    <dgm:pt modelId="{A1563091-75EE-4351-ABC9-27D63418281C}" type="sibTrans" cxnId="{4152038C-441B-4DFE-AAE2-63FBFF4E0D94}">
      <dgm:prSet/>
      <dgm:spPr/>
      <dgm:t>
        <a:bodyPr/>
        <a:lstStyle/>
        <a:p>
          <a:endParaRPr lang="en-US" sz="2000" b="1">
            <a:solidFill>
              <a:srgbClr val="FFFF00"/>
            </a:solidFill>
            <a:effectLst>
              <a:outerShdw blurRad="38100" dist="38100" dir="2700000" algn="tl">
                <a:srgbClr val="000000">
                  <a:alpha val="43137"/>
                </a:srgbClr>
              </a:outerShdw>
            </a:effectLst>
          </a:endParaRPr>
        </a:p>
      </dgm:t>
    </dgm:pt>
    <dgm:pt modelId="{F231D89E-F3B6-4FBD-842E-14D759D59582}" type="pres">
      <dgm:prSet presAssocID="{90B0E82C-A63B-404F-99B6-EA2431304D53}" presName="Name0" presStyleCnt="0">
        <dgm:presLayoutVars>
          <dgm:chPref val="3"/>
          <dgm:dir/>
          <dgm:animLvl val="lvl"/>
          <dgm:resizeHandles/>
        </dgm:presLayoutVars>
      </dgm:prSet>
      <dgm:spPr/>
    </dgm:pt>
    <dgm:pt modelId="{E6D83E9E-52E1-4664-88A1-5FC8CA6DE6B8}" type="pres">
      <dgm:prSet presAssocID="{E1C9B1B5-CB5E-4C11-92E5-144AF204946C}" presName="horFlow" presStyleCnt="0"/>
      <dgm:spPr/>
    </dgm:pt>
    <dgm:pt modelId="{B8129AF4-E5A2-45EA-8318-CEC7399E346F}" type="pres">
      <dgm:prSet presAssocID="{E1C9B1B5-CB5E-4C11-92E5-144AF204946C}" presName="bigChev" presStyleLbl="node1" presStyleIdx="0" presStyleCnt="1" custScaleX="155623" custScaleY="128896" custLinFactNeighborX="5420" custLinFactNeighborY="-9780"/>
      <dgm:spPr/>
    </dgm:pt>
  </dgm:ptLst>
  <dgm:cxnLst>
    <dgm:cxn modelId="{CDFD5837-CFA8-4ADA-B7A5-F5F4C2BD41DF}" type="presOf" srcId="{90B0E82C-A63B-404F-99B6-EA2431304D53}" destId="{F231D89E-F3B6-4FBD-842E-14D759D59582}" srcOrd="0" destOrd="0" presId="urn:microsoft.com/office/officeart/2005/8/layout/lProcess3"/>
    <dgm:cxn modelId="{4152038C-441B-4DFE-AAE2-63FBFF4E0D94}" srcId="{90B0E82C-A63B-404F-99B6-EA2431304D53}" destId="{E1C9B1B5-CB5E-4C11-92E5-144AF204946C}" srcOrd="0" destOrd="0" parTransId="{E90A1EDF-A829-4165-9CAE-C5DFB46D6DE2}" sibTransId="{A1563091-75EE-4351-ABC9-27D63418281C}"/>
    <dgm:cxn modelId="{634AD5E1-6DEA-4675-893A-B6BEC2D3BA8E}" type="presOf" srcId="{E1C9B1B5-CB5E-4C11-92E5-144AF204946C}" destId="{B8129AF4-E5A2-45EA-8318-CEC7399E346F}" srcOrd="0" destOrd="0" presId="urn:microsoft.com/office/officeart/2005/8/layout/lProcess3"/>
    <dgm:cxn modelId="{043067AC-53A0-444E-9521-0061AFA251FA}" type="presParOf" srcId="{F231D89E-F3B6-4FBD-842E-14D759D59582}" destId="{E6D83E9E-52E1-4664-88A1-5FC8CA6DE6B8}" srcOrd="0" destOrd="0" presId="urn:microsoft.com/office/officeart/2005/8/layout/lProcess3"/>
    <dgm:cxn modelId="{EEA520E0-3C03-4E4F-BB56-7DF38549254E}" type="presParOf" srcId="{E6D83E9E-52E1-4664-88A1-5FC8CA6DE6B8}" destId="{B8129AF4-E5A2-45EA-8318-CEC7399E346F}"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A716A3-87D1-4C8D-8A72-FEA00878714F}" type="doc">
      <dgm:prSet loTypeId="urn:microsoft.com/office/officeart/2005/8/layout/matrix2" loCatId="matrix" qsTypeId="urn:microsoft.com/office/officeart/2005/8/quickstyle/simple1" qsCatId="simple" csTypeId="urn:microsoft.com/office/officeart/2005/8/colors/accent1_1" csCatId="accent1" phldr="1"/>
      <dgm:spPr/>
      <dgm:t>
        <a:bodyPr/>
        <a:lstStyle/>
        <a:p>
          <a:endParaRPr lang="en-US"/>
        </a:p>
      </dgm:t>
    </dgm:pt>
    <dgm:pt modelId="{703238E1-4F66-4465-9199-EDA95831E69B}">
      <dgm:prSet phldrT="[Text]"/>
      <dgm:spPr>
        <a:ln>
          <a:solidFill>
            <a:schemeClr val="bg1"/>
          </a:solidFill>
        </a:ln>
      </dgm:spPr>
      <dgm:t>
        <a:bodyPr/>
        <a:lstStyle/>
        <a:p>
          <a:endParaRPr lang="en-US" dirty="0"/>
        </a:p>
      </dgm:t>
    </dgm:pt>
    <dgm:pt modelId="{239C2DFA-D8A3-4605-BED3-974A97DFB276}" type="sibTrans" cxnId="{39D3A957-3770-45C4-B769-B743F5249357}">
      <dgm:prSet/>
      <dgm:spPr/>
      <dgm:t>
        <a:bodyPr/>
        <a:lstStyle/>
        <a:p>
          <a:endParaRPr lang="en-US"/>
        </a:p>
      </dgm:t>
    </dgm:pt>
    <dgm:pt modelId="{FF4BF3D5-8BCF-4910-8119-0622D1644F3B}" type="parTrans" cxnId="{39D3A957-3770-45C4-B769-B743F5249357}">
      <dgm:prSet/>
      <dgm:spPr/>
      <dgm:t>
        <a:bodyPr/>
        <a:lstStyle/>
        <a:p>
          <a:endParaRPr lang="en-US"/>
        </a:p>
      </dgm:t>
    </dgm:pt>
    <dgm:pt modelId="{61390A5D-434E-4A5F-9B6C-F68DB05EF6C1}">
      <dgm:prSet phldrT="[Text]"/>
      <dgm:spPr>
        <a:ln>
          <a:solidFill>
            <a:schemeClr val="bg1"/>
          </a:solidFill>
        </a:ln>
      </dgm:spPr>
      <dgm:t>
        <a:bodyPr anchor="t" anchorCtr="0"/>
        <a:lstStyle/>
        <a:p>
          <a:pPr algn="l"/>
          <a:endParaRPr lang="en-US" dirty="0"/>
        </a:p>
      </dgm:t>
    </dgm:pt>
    <dgm:pt modelId="{8AE081E1-B09F-46E1-9244-C280866DC49D}" type="sibTrans" cxnId="{08B3E641-334A-45C8-93EA-99E474817A18}">
      <dgm:prSet/>
      <dgm:spPr/>
      <dgm:t>
        <a:bodyPr/>
        <a:lstStyle/>
        <a:p>
          <a:endParaRPr lang="en-US"/>
        </a:p>
      </dgm:t>
    </dgm:pt>
    <dgm:pt modelId="{0E306B13-CFC4-4135-BB61-A4F88B223693}" type="parTrans" cxnId="{08B3E641-334A-45C8-93EA-99E474817A18}">
      <dgm:prSet/>
      <dgm:spPr/>
      <dgm:t>
        <a:bodyPr/>
        <a:lstStyle/>
        <a:p>
          <a:endParaRPr lang="en-US"/>
        </a:p>
      </dgm:t>
    </dgm:pt>
    <dgm:pt modelId="{7A988203-420F-4DFE-A45C-B75DF7957157}">
      <dgm:prSet phldrT="[Text]"/>
      <dgm:spPr>
        <a:ln>
          <a:solidFill>
            <a:schemeClr val="bg1"/>
          </a:solidFill>
        </a:ln>
      </dgm:spPr>
      <dgm:t>
        <a:bodyPr/>
        <a:lstStyle/>
        <a:p>
          <a:endParaRPr lang="en-US" dirty="0"/>
        </a:p>
      </dgm:t>
    </dgm:pt>
    <dgm:pt modelId="{2755E718-7354-4D97-A57F-07A530C90E98}" type="sibTrans" cxnId="{94AB64DA-855B-4F38-BDD3-3EE40595137F}">
      <dgm:prSet/>
      <dgm:spPr/>
      <dgm:t>
        <a:bodyPr/>
        <a:lstStyle/>
        <a:p>
          <a:endParaRPr lang="en-US"/>
        </a:p>
      </dgm:t>
    </dgm:pt>
    <dgm:pt modelId="{F61B3017-5E35-4B98-8E7F-D7072B23F317}" type="parTrans" cxnId="{94AB64DA-855B-4F38-BDD3-3EE40595137F}">
      <dgm:prSet/>
      <dgm:spPr/>
      <dgm:t>
        <a:bodyPr/>
        <a:lstStyle/>
        <a:p>
          <a:endParaRPr lang="en-US"/>
        </a:p>
      </dgm:t>
    </dgm:pt>
    <dgm:pt modelId="{414EA04A-E484-40AB-A44C-986DD96E3CA4}">
      <dgm:prSet phldrT="[Text]"/>
      <dgm:spPr>
        <a:ln>
          <a:solidFill>
            <a:schemeClr val="bg1"/>
          </a:solidFill>
        </a:ln>
      </dgm:spPr>
      <dgm:t>
        <a:bodyPr anchor="b" anchorCtr="0"/>
        <a:lstStyle/>
        <a:p>
          <a:pPr algn="l"/>
          <a:endParaRPr lang="en-US" dirty="0"/>
        </a:p>
      </dgm:t>
    </dgm:pt>
    <dgm:pt modelId="{D76E061F-92BC-4775-9C43-D261D2C8292E}" type="sibTrans" cxnId="{CC36C924-A231-4EE2-BDD7-2AA109E15299}">
      <dgm:prSet/>
      <dgm:spPr/>
      <dgm:t>
        <a:bodyPr/>
        <a:lstStyle/>
        <a:p>
          <a:endParaRPr lang="en-US"/>
        </a:p>
      </dgm:t>
    </dgm:pt>
    <dgm:pt modelId="{366D396C-A758-4C5A-B30A-7736AE7096C7}" type="parTrans" cxnId="{CC36C924-A231-4EE2-BDD7-2AA109E15299}">
      <dgm:prSet/>
      <dgm:spPr/>
      <dgm:t>
        <a:bodyPr/>
        <a:lstStyle/>
        <a:p>
          <a:endParaRPr lang="en-US"/>
        </a:p>
      </dgm:t>
    </dgm:pt>
    <dgm:pt modelId="{5EAD7E73-E3E2-448E-92D1-8561CE48DB23}">
      <dgm:prSet phldrT="[Text]"/>
      <dgm:spPr>
        <a:ln>
          <a:solidFill>
            <a:schemeClr val="bg1"/>
          </a:solidFill>
        </a:ln>
      </dgm:spPr>
      <dgm:t>
        <a:bodyPr/>
        <a:lstStyle/>
        <a:p>
          <a:endParaRPr lang="en-US" dirty="0"/>
        </a:p>
      </dgm:t>
    </dgm:pt>
    <dgm:pt modelId="{687D1E9D-C1EA-4B8C-88C9-2A46E9753D16}" type="sibTrans" cxnId="{9D9F7CE0-BCBC-46A4-B7CB-AEFF9BA65DF9}">
      <dgm:prSet/>
      <dgm:spPr/>
      <dgm:t>
        <a:bodyPr/>
        <a:lstStyle/>
        <a:p>
          <a:endParaRPr lang="en-US"/>
        </a:p>
      </dgm:t>
    </dgm:pt>
    <dgm:pt modelId="{F4933DE0-972C-4848-B17F-6BE55247CB55}" type="parTrans" cxnId="{9D9F7CE0-BCBC-46A4-B7CB-AEFF9BA65DF9}">
      <dgm:prSet/>
      <dgm:spPr/>
      <dgm:t>
        <a:bodyPr/>
        <a:lstStyle/>
        <a:p>
          <a:endParaRPr lang="en-US"/>
        </a:p>
      </dgm:t>
    </dgm:pt>
    <dgm:pt modelId="{7149B92F-F0BD-4665-9912-1751BAD01047}" type="pres">
      <dgm:prSet presAssocID="{96A716A3-87D1-4C8D-8A72-FEA00878714F}" presName="matrix" presStyleCnt="0">
        <dgm:presLayoutVars>
          <dgm:chMax val="1"/>
          <dgm:dir/>
          <dgm:resizeHandles val="exact"/>
        </dgm:presLayoutVars>
      </dgm:prSet>
      <dgm:spPr/>
    </dgm:pt>
    <dgm:pt modelId="{F53E7E29-3825-4C5B-BC52-9B69E2334FCB}" type="pres">
      <dgm:prSet presAssocID="{96A716A3-87D1-4C8D-8A72-FEA00878714F}" presName="axisShape" presStyleLbl="bgShp" presStyleIdx="0" presStyleCnt="1"/>
      <dgm:spPr/>
    </dgm:pt>
    <dgm:pt modelId="{5E8185F2-8ABD-439A-8B93-F702D4819D5A}" type="pres">
      <dgm:prSet presAssocID="{96A716A3-87D1-4C8D-8A72-FEA00878714F}" presName="rect1" presStyleLbl="node1" presStyleIdx="0" presStyleCnt="4">
        <dgm:presLayoutVars>
          <dgm:chMax val="0"/>
          <dgm:chPref val="0"/>
          <dgm:bulletEnabled val="1"/>
        </dgm:presLayoutVars>
      </dgm:prSet>
      <dgm:spPr/>
    </dgm:pt>
    <dgm:pt modelId="{91F6E25E-7554-417C-82AA-10DA6A3A66F0}" type="pres">
      <dgm:prSet presAssocID="{96A716A3-87D1-4C8D-8A72-FEA00878714F}" presName="rect2" presStyleLbl="node1" presStyleIdx="1" presStyleCnt="4">
        <dgm:presLayoutVars>
          <dgm:chMax val="0"/>
          <dgm:chPref val="0"/>
          <dgm:bulletEnabled val="1"/>
        </dgm:presLayoutVars>
      </dgm:prSet>
      <dgm:spPr>
        <a:ln>
          <a:solidFill>
            <a:schemeClr val="bg1"/>
          </a:solidFill>
        </a:ln>
      </dgm:spPr>
    </dgm:pt>
    <dgm:pt modelId="{F4FE636A-240D-4993-A246-C2ACE5195410}" type="pres">
      <dgm:prSet presAssocID="{96A716A3-87D1-4C8D-8A72-FEA00878714F}" presName="rect3" presStyleLbl="node1" presStyleIdx="2" presStyleCnt="4">
        <dgm:presLayoutVars>
          <dgm:chMax val="0"/>
          <dgm:chPref val="0"/>
          <dgm:bulletEnabled val="1"/>
        </dgm:presLayoutVars>
      </dgm:prSet>
      <dgm:spPr>
        <a:ln>
          <a:solidFill>
            <a:schemeClr val="bg1"/>
          </a:solidFill>
        </a:ln>
      </dgm:spPr>
    </dgm:pt>
    <dgm:pt modelId="{B99AFF62-A12C-4DA2-B63A-01E5B2177F7D}" type="pres">
      <dgm:prSet presAssocID="{96A716A3-87D1-4C8D-8A72-FEA00878714F}" presName="rect4" presStyleLbl="node1" presStyleIdx="3" presStyleCnt="4">
        <dgm:presLayoutVars>
          <dgm:chMax val="0"/>
          <dgm:chPref val="0"/>
          <dgm:bulletEnabled val="1"/>
        </dgm:presLayoutVars>
      </dgm:prSet>
      <dgm:spPr>
        <a:ln>
          <a:solidFill>
            <a:schemeClr val="bg1"/>
          </a:solidFill>
        </a:ln>
      </dgm:spPr>
    </dgm:pt>
  </dgm:ptLst>
  <dgm:cxnLst>
    <dgm:cxn modelId="{16B80505-B612-4154-A7E3-758C2B958C61}" type="presOf" srcId="{7A988203-420F-4DFE-A45C-B75DF7957157}" destId="{5E8185F2-8ABD-439A-8B93-F702D4819D5A}" srcOrd="0" destOrd="2" presId="urn:microsoft.com/office/officeart/2005/8/layout/matrix2"/>
    <dgm:cxn modelId="{CC36C924-A231-4EE2-BDD7-2AA109E15299}" srcId="{703238E1-4F66-4465-9199-EDA95831E69B}" destId="{414EA04A-E484-40AB-A44C-986DD96E3CA4}" srcOrd="2" destOrd="0" parTransId="{366D396C-A758-4C5A-B30A-7736AE7096C7}" sibTransId="{D76E061F-92BC-4775-9C43-D261D2C8292E}"/>
    <dgm:cxn modelId="{F5435F25-1F98-4600-AE99-0F8575CFE473}" type="presOf" srcId="{61390A5D-434E-4A5F-9B6C-F68DB05EF6C1}" destId="{5E8185F2-8ABD-439A-8B93-F702D4819D5A}" srcOrd="0" destOrd="1" presId="urn:microsoft.com/office/officeart/2005/8/layout/matrix2"/>
    <dgm:cxn modelId="{08B3E641-334A-45C8-93EA-99E474817A18}" srcId="{703238E1-4F66-4465-9199-EDA95831E69B}" destId="{61390A5D-434E-4A5F-9B6C-F68DB05EF6C1}" srcOrd="0" destOrd="0" parTransId="{0E306B13-CFC4-4135-BB61-A4F88B223693}" sibTransId="{8AE081E1-B09F-46E1-9244-C280866DC49D}"/>
    <dgm:cxn modelId="{1AB07266-71EE-4A8D-920C-E1962F014D06}" type="presOf" srcId="{703238E1-4F66-4465-9199-EDA95831E69B}" destId="{5E8185F2-8ABD-439A-8B93-F702D4819D5A}" srcOrd="0" destOrd="0" presId="urn:microsoft.com/office/officeart/2005/8/layout/matrix2"/>
    <dgm:cxn modelId="{39D3A957-3770-45C4-B769-B743F5249357}" srcId="{96A716A3-87D1-4C8D-8A72-FEA00878714F}" destId="{703238E1-4F66-4465-9199-EDA95831E69B}" srcOrd="0" destOrd="0" parTransId="{FF4BF3D5-8BCF-4910-8119-0622D1644F3B}" sibTransId="{239C2DFA-D8A3-4605-BED3-974A97DFB276}"/>
    <dgm:cxn modelId="{4E3A8BA4-1F97-4093-8BEA-0CBA37CA9169}" type="presOf" srcId="{96A716A3-87D1-4C8D-8A72-FEA00878714F}" destId="{7149B92F-F0BD-4665-9912-1751BAD01047}" srcOrd="0" destOrd="0" presId="urn:microsoft.com/office/officeart/2005/8/layout/matrix2"/>
    <dgm:cxn modelId="{74142CBD-E0C7-44FC-A68F-8402327150D4}" type="presOf" srcId="{414EA04A-E484-40AB-A44C-986DD96E3CA4}" destId="{5E8185F2-8ABD-439A-8B93-F702D4819D5A}" srcOrd="0" destOrd="3" presId="urn:microsoft.com/office/officeart/2005/8/layout/matrix2"/>
    <dgm:cxn modelId="{94AB64DA-855B-4F38-BDD3-3EE40595137F}" srcId="{703238E1-4F66-4465-9199-EDA95831E69B}" destId="{7A988203-420F-4DFE-A45C-B75DF7957157}" srcOrd="1" destOrd="0" parTransId="{F61B3017-5E35-4B98-8E7F-D7072B23F317}" sibTransId="{2755E718-7354-4D97-A57F-07A530C90E98}"/>
    <dgm:cxn modelId="{9D9F7CE0-BCBC-46A4-B7CB-AEFF9BA65DF9}" srcId="{703238E1-4F66-4465-9199-EDA95831E69B}" destId="{5EAD7E73-E3E2-448E-92D1-8561CE48DB23}" srcOrd="3" destOrd="0" parTransId="{F4933DE0-972C-4848-B17F-6BE55247CB55}" sibTransId="{687D1E9D-C1EA-4B8C-88C9-2A46E9753D16}"/>
    <dgm:cxn modelId="{8708D5F5-33F5-4DCE-BA06-33ACF4FD2ABF}" type="presOf" srcId="{5EAD7E73-E3E2-448E-92D1-8561CE48DB23}" destId="{5E8185F2-8ABD-439A-8B93-F702D4819D5A}" srcOrd="0" destOrd="4" presId="urn:microsoft.com/office/officeart/2005/8/layout/matrix2"/>
    <dgm:cxn modelId="{86590BA1-0E07-4099-964B-38A5C185BA68}" type="presParOf" srcId="{7149B92F-F0BD-4665-9912-1751BAD01047}" destId="{F53E7E29-3825-4C5B-BC52-9B69E2334FCB}" srcOrd="0" destOrd="0" presId="urn:microsoft.com/office/officeart/2005/8/layout/matrix2"/>
    <dgm:cxn modelId="{0230FCC6-3E8C-43C4-9FB2-0C9BABA4EDD8}" type="presParOf" srcId="{7149B92F-F0BD-4665-9912-1751BAD01047}" destId="{5E8185F2-8ABD-439A-8B93-F702D4819D5A}" srcOrd="1" destOrd="0" presId="urn:microsoft.com/office/officeart/2005/8/layout/matrix2"/>
    <dgm:cxn modelId="{F561AAF9-F833-4D60-8E03-22E6278F2180}" type="presParOf" srcId="{7149B92F-F0BD-4665-9912-1751BAD01047}" destId="{91F6E25E-7554-417C-82AA-10DA6A3A66F0}" srcOrd="2" destOrd="0" presId="urn:microsoft.com/office/officeart/2005/8/layout/matrix2"/>
    <dgm:cxn modelId="{6B198D47-FF06-490D-9EC0-09C2690E1948}" type="presParOf" srcId="{7149B92F-F0BD-4665-9912-1751BAD01047}" destId="{F4FE636A-240D-4993-A246-C2ACE5195410}" srcOrd="3" destOrd="0" presId="urn:microsoft.com/office/officeart/2005/8/layout/matrix2"/>
    <dgm:cxn modelId="{AE273B49-3A68-4793-BA34-A12863913966}" type="presParOf" srcId="{7149B92F-F0BD-4665-9912-1751BAD01047}" destId="{B99AFF62-A12C-4DA2-B63A-01E5B2177F7D}" srcOrd="4" destOrd="0" presId="urn:microsoft.com/office/officeart/2005/8/layout/matrix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29AF4-E5A2-45EA-8318-CEC7399E346F}">
      <dsp:nvSpPr>
        <dsp:cNvPr id="0" name=""/>
        <dsp:cNvSpPr/>
      </dsp:nvSpPr>
      <dsp:spPr>
        <a:xfrm>
          <a:off x="3" y="228601"/>
          <a:ext cx="5791196" cy="191864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25400" rIns="0" bIns="25400" numCol="1" spcCol="1270" anchor="ctr" anchorCtr="0">
          <a:noAutofit/>
        </a:bodyPr>
        <a:lstStyle/>
        <a:p>
          <a:pPr marL="0" lvl="0" indent="0" algn="ctr" defTabSz="1778000">
            <a:lnSpc>
              <a:spcPct val="90000"/>
            </a:lnSpc>
            <a:spcBef>
              <a:spcPct val="0"/>
            </a:spcBef>
            <a:spcAft>
              <a:spcPct val="35000"/>
            </a:spcAft>
            <a:buNone/>
          </a:pPr>
          <a:r>
            <a:rPr lang="en-US" sz="4000" b="1" i="1" kern="1200" dirty="0">
              <a:solidFill>
                <a:srgbClr val="FFFF00"/>
              </a:solidFill>
              <a:effectLst>
                <a:outerShdw blurRad="38100" dist="38100" dir="2700000" algn="tl">
                  <a:srgbClr val="000000">
                    <a:alpha val="43137"/>
                  </a:srgbClr>
                </a:outerShdw>
              </a:effectLst>
            </a:rPr>
            <a:t>Everything you need is here! </a:t>
          </a:r>
          <a:r>
            <a:rPr lang="en-US" sz="4000" b="1" i="1" kern="1200" dirty="0">
              <a:solidFill>
                <a:srgbClr val="CCFFCC"/>
              </a:solidFill>
              <a:effectLst>
                <a:outerShdw blurRad="38100" dist="38100" dir="2700000" algn="tl">
                  <a:srgbClr val="000000">
                    <a:alpha val="43137"/>
                  </a:srgbClr>
                </a:outerShdw>
              </a:effectLst>
            </a:rPr>
            <a:t>“a</a:t>
          </a:r>
          <a:r>
            <a:rPr lang="en-US" sz="4000" b="1" i="1" u="sng" kern="1200" dirty="0">
              <a:solidFill>
                <a:srgbClr val="CCFFCC"/>
              </a:solidFill>
              <a:effectLst>
                <a:outerShdw blurRad="38100" dist="38100" dir="2700000" algn="tl">
                  <a:srgbClr val="000000">
                    <a:alpha val="43137"/>
                  </a:srgbClr>
                </a:outerShdw>
              </a:effectLst>
            </a:rPr>
            <a:t>bacas-dss.com”</a:t>
          </a:r>
          <a:endParaRPr lang="en-US" sz="4000" b="1" u="sng" kern="1200" dirty="0">
            <a:solidFill>
              <a:srgbClr val="CCFFCC"/>
            </a:solidFill>
            <a:effectLst>
              <a:outerShdw blurRad="38100" dist="38100" dir="2700000" algn="tl">
                <a:srgbClr val="000000">
                  <a:alpha val="43137"/>
                </a:srgbClr>
              </a:outerShdw>
            </a:effectLst>
          </a:endParaRPr>
        </a:p>
      </dsp:txBody>
      <dsp:txXfrm>
        <a:off x="959324" y="228601"/>
        <a:ext cx="3872555" cy="19186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3E7E29-3825-4C5B-BC52-9B69E2334FCB}">
      <dsp:nvSpPr>
        <dsp:cNvPr id="0" name=""/>
        <dsp:cNvSpPr/>
      </dsp:nvSpPr>
      <dsp:spPr>
        <a:xfrm>
          <a:off x="813076" y="0"/>
          <a:ext cx="3252313" cy="3252313"/>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8185F2-8ABD-439A-8B93-F702D4819D5A}">
      <dsp:nvSpPr>
        <dsp:cNvPr id="0" name=""/>
        <dsp:cNvSpPr/>
      </dsp:nvSpPr>
      <dsp:spPr>
        <a:xfrm>
          <a:off x="1024476" y="211400"/>
          <a:ext cx="1300925" cy="1300925"/>
        </a:xfrm>
        <a:prstGeom prst="roundRect">
          <a:avLst/>
        </a:prstGeom>
        <a:solidFill>
          <a:schemeClr val="l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endParaRPr lang="en-US" sz="1000" kern="1200" dirty="0"/>
        </a:p>
        <a:p>
          <a:pPr marL="57150" lvl="1" indent="-57150" algn="l" defTabSz="355600">
            <a:lnSpc>
              <a:spcPct val="90000"/>
            </a:lnSpc>
            <a:spcBef>
              <a:spcPct val="0"/>
            </a:spcBef>
            <a:spcAft>
              <a:spcPct val="15000"/>
            </a:spcAft>
            <a:buChar char="•"/>
          </a:pPr>
          <a:endParaRPr lang="en-US" sz="800" kern="1200" dirty="0"/>
        </a:p>
        <a:p>
          <a:pPr marL="57150" lvl="1" indent="-57150" algn="l" defTabSz="355600">
            <a:lnSpc>
              <a:spcPct val="90000"/>
            </a:lnSpc>
            <a:spcBef>
              <a:spcPct val="0"/>
            </a:spcBef>
            <a:spcAft>
              <a:spcPct val="15000"/>
            </a:spcAft>
            <a:buChar char="•"/>
          </a:pPr>
          <a:endParaRPr lang="en-US" sz="800" kern="1200" dirty="0"/>
        </a:p>
        <a:p>
          <a:pPr marL="57150" lvl="1" indent="-57150" algn="l" defTabSz="355600">
            <a:lnSpc>
              <a:spcPct val="90000"/>
            </a:lnSpc>
            <a:spcBef>
              <a:spcPct val="0"/>
            </a:spcBef>
            <a:spcAft>
              <a:spcPct val="15000"/>
            </a:spcAft>
            <a:buChar char="•"/>
          </a:pPr>
          <a:endParaRPr lang="en-US" sz="800" kern="1200" dirty="0"/>
        </a:p>
        <a:p>
          <a:pPr marL="57150" lvl="1" indent="-57150" algn="l" defTabSz="355600">
            <a:lnSpc>
              <a:spcPct val="90000"/>
            </a:lnSpc>
            <a:spcBef>
              <a:spcPct val="0"/>
            </a:spcBef>
            <a:spcAft>
              <a:spcPct val="15000"/>
            </a:spcAft>
            <a:buChar char="•"/>
          </a:pPr>
          <a:endParaRPr lang="en-US" sz="800" kern="1200" dirty="0"/>
        </a:p>
      </dsp:txBody>
      <dsp:txXfrm>
        <a:off x="1087982" y="274906"/>
        <a:ext cx="1173913" cy="1173913"/>
      </dsp:txXfrm>
    </dsp:sp>
    <dsp:sp modelId="{91F6E25E-7554-417C-82AA-10DA6A3A66F0}">
      <dsp:nvSpPr>
        <dsp:cNvPr id="0" name=""/>
        <dsp:cNvSpPr/>
      </dsp:nvSpPr>
      <dsp:spPr>
        <a:xfrm>
          <a:off x="2553063" y="211400"/>
          <a:ext cx="1300925" cy="1300925"/>
        </a:xfrm>
        <a:prstGeom prst="roundRect">
          <a:avLst/>
        </a:prstGeom>
        <a:solidFill>
          <a:schemeClr val="l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F4FE636A-240D-4993-A246-C2ACE5195410}">
      <dsp:nvSpPr>
        <dsp:cNvPr id="0" name=""/>
        <dsp:cNvSpPr/>
      </dsp:nvSpPr>
      <dsp:spPr>
        <a:xfrm>
          <a:off x="1024476" y="1739987"/>
          <a:ext cx="1300925" cy="1300925"/>
        </a:xfrm>
        <a:prstGeom prst="roundRect">
          <a:avLst/>
        </a:prstGeom>
        <a:solidFill>
          <a:schemeClr val="l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B99AFF62-A12C-4DA2-B63A-01E5B2177F7D}">
      <dsp:nvSpPr>
        <dsp:cNvPr id="0" name=""/>
        <dsp:cNvSpPr/>
      </dsp:nvSpPr>
      <dsp:spPr>
        <a:xfrm>
          <a:off x="2553063" y="1739987"/>
          <a:ext cx="1300925" cy="1300925"/>
        </a:xfrm>
        <a:prstGeom prst="roundRect">
          <a:avLst/>
        </a:prstGeom>
        <a:solidFill>
          <a:schemeClr val="l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hdr" sz="quarter"/>
          </p:nvPr>
        </p:nvSpPr>
        <p:spPr bwMode="auto">
          <a:xfrm>
            <a:off x="2" y="2"/>
            <a:ext cx="3038145" cy="464205"/>
          </a:xfrm>
          <a:prstGeom prst="rect">
            <a:avLst/>
          </a:prstGeom>
          <a:noFill/>
          <a:ln w="9525">
            <a:noFill/>
            <a:miter lim="800000"/>
            <a:headEnd/>
            <a:tailEnd/>
          </a:ln>
          <a:effectLst/>
        </p:spPr>
        <p:txBody>
          <a:bodyPr vert="horz" wrap="square" lIns="88117" tIns="44059" rIns="88117" bIns="44059" numCol="1" anchor="t" anchorCtr="0" compatLnSpc="1">
            <a:prstTxWarp prst="textNoShape">
              <a:avLst/>
            </a:prstTxWarp>
          </a:bodyPr>
          <a:lstStyle>
            <a:lvl1pPr algn="l">
              <a:defRPr sz="1200"/>
            </a:lvl1pPr>
          </a:lstStyle>
          <a:p>
            <a:pPr>
              <a:defRPr/>
            </a:pPr>
            <a:endParaRPr lang="en-US"/>
          </a:p>
        </p:txBody>
      </p:sp>
      <p:sp>
        <p:nvSpPr>
          <p:cNvPr id="214019" name="Rectangle 3"/>
          <p:cNvSpPr>
            <a:spLocks noGrp="1" noChangeArrowheads="1"/>
          </p:cNvSpPr>
          <p:nvPr>
            <p:ph type="dt" sz="quarter" idx="1"/>
          </p:nvPr>
        </p:nvSpPr>
        <p:spPr bwMode="auto">
          <a:xfrm>
            <a:off x="3970735" y="2"/>
            <a:ext cx="3038145" cy="464205"/>
          </a:xfrm>
          <a:prstGeom prst="rect">
            <a:avLst/>
          </a:prstGeom>
          <a:noFill/>
          <a:ln w="9525">
            <a:noFill/>
            <a:miter lim="800000"/>
            <a:headEnd/>
            <a:tailEnd/>
          </a:ln>
          <a:effectLst/>
        </p:spPr>
        <p:txBody>
          <a:bodyPr vert="horz" wrap="square" lIns="88117" tIns="44059" rIns="88117" bIns="44059" numCol="1" anchor="t" anchorCtr="0" compatLnSpc="1">
            <a:prstTxWarp prst="textNoShape">
              <a:avLst/>
            </a:prstTxWarp>
          </a:bodyPr>
          <a:lstStyle>
            <a:lvl1pPr algn="r">
              <a:defRPr sz="1200"/>
            </a:lvl1pPr>
          </a:lstStyle>
          <a:p>
            <a:pPr>
              <a:defRPr/>
            </a:pPr>
            <a:endParaRPr lang="en-US"/>
          </a:p>
        </p:txBody>
      </p:sp>
      <p:sp>
        <p:nvSpPr>
          <p:cNvPr id="214020" name="Rectangle 4"/>
          <p:cNvSpPr>
            <a:spLocks noGrp="1" noChangeArrowheads="1"/>
          </p:cNvSpPr>
          <p:nvPr>
            <p:ph type="ftr" sz="quarter" idx="2"/>
          </p:nvPr>
        </p:nvSpPr>
        <p:spPr bwMode="auto">
          <a:xfrm>
            <a:off x="2" y="8830660"/>
            <a:ext cx="3038145" cy="464205"/>
          </a:xfrm>
          <a:prstGeom prst="rect">
            <a:avLst/>
          </a:prstGeom>
          <a:noFill/>
          <a:ln w="9525">
            <a:noFill/>
            <a:miter lim="800000"/>
            <a:headEnd/>
            <a:tailEnd/>
          </a:ln>
          <a:effectLst/>
        </p:spPr>
        <p:txBody>
          <a:bodyPr vert="horz" wrap="square" lIns="88117" tIns="44059" rIns="88117" bIns="44059" numCol="1" anchor="b" anchorCtr="0" compatLnSpc="1">
            <a:prstTxWarp prst="textNoShape">
              <a:avLst/>
            </a:prstTxWarp>
          </a:bodyPr>
          <a:lstStyle>
            <a:lvl1pPr algn="l">
              <a:defRPr sz="1200"/>
            </a:lvl1pPr>
          </a:lstStyle>
          <a:p>
            <a:pPr>
              <a:defRPr/>
            </a:pPr>
            <a:endParaRPr lang="en-US"/>
          </a:p>
        </p:txBody>
      </p:sp>
      <p:sp>
        <p:nvSpPr>
          <p:cNvPr id="214021" name="Rectangle 5"/>
          <p:cNvSpPr>
            <a:spLocks noGrp="1" noChangeArrowheads="1"/>
          </p:cNvSpPr>
          <p:nvPr>
            <p:ph type="sldNum" sz="quarter" idx="3"/>
          </p:nvPr>
        </p:nvSpPr>
        <p:spPr bwMode="auto">
          <a:xfrm>
            <a:off x="3970735" y="8830660"/>
            <a:ext cx="3038145" cy="464205"/>
          </a:xfrm>
          <a:prstGeom prst="rect">
            <a:avLst/>
          </a:prstGeom>
          <a:noFill/>
          <a:ln w="9525">
            <a:noFill/>
            <a:miter lim="800000"/>
            <a:headEnd/>
            <a:tailEnd/>
          </a:ln>
          <a:effectLst/>
        </p:spPr>
        <p:txBody>
          <a:bodyPr vert="horz" wrap="square" lIns="88117" tIns="44059" rIns="88117" bIns="44059" numCol="1" anchor="b" anchorCtr="0" compatLnSpc="1">
            <a:prstTxWarp prst="textNoShape">
              <a:avLst/>
            </a:prstTxWarp>
          </a:bodyPr>
          <a:lstStyle>
            <a:lvl1pPr algn="r">
              <a:defRPr sz="1200"/>
            </a:lvl1pPr>
          </a:lstStyle>
          <a:p>
            <a:pPr>
              <a:defRPr/>
            </a:pPr>
            <a:fld id="{E329F315-F5B3-4622-A6F9-25BADEECC596}" type="slidenum">
              <a:rPr lang="en-US"/>
              <a:pPr>
                <a:defRPr/>
              </a:pPr>
              <a:t>‹#›</a:t>
            </a:fld>
            <a:endParaRPr lang="en-US"/>
          </a:p>
        </p:txBody>
      </p:sp>
    </p:spTree>
    <p:extLst>
      <p:ext uri="{BB962C8B-B14F-4D97-AF65-F5344CB8AC3E}">
        <p14:creationId xmlns:p14="http://schemas.microsoft.com/office/powerpoint/2010/main" val="1196924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2"/>
            <a:ext cx="3038145" cy="464205"/>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lvl1pPr algn="l" defTabSz="931678">
              <a:defRPr sz="1400"/>
            </a:lvl1pPr>
          </a:lstStyle>
          <a:p>
            <a:pPr>
              <a:defRPr/>
            </a:pPr>
            <a:endParaRPr lang="en-US"/>
          </a:p>
        </p:txBody>
      </p:sp>
      <p:sp>
        <p:nvSpPr>
          <p:cNvPr id="4099" name="Rectangle 3"/>
          <p:cNvSpPr>
            <a:spLocks noGrp="1" noChangeArrowheads="1"/>
          </p:cNvSpPr>
          <p:nvPr>
            <p:ph type="dt" idx="1"/>
          </p:nvPr>
        </p:nvSpPr>
        <p:spPr bwMode="auto">
          <a:xfrm>
            <a:off x="3970735" y="2"/>
            <a:ext cx="3038145" cy="464205"/>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lvl1pPr algn="r" defTabSz="931678">
              <a:defRPr sz="1400"/>
            </a:lvl1pPr>
          </a:lstStyle>
          <a:p>
            <a:pPr>
              <a:defRPr/>
            </a:pPr>
            <a:endParaRPr lang="en-US"/>
          </a:p>
        </p:txBody>
      </p:sp>
      <p:sp>
        <p:nvSpPr>
          <p:cNvPr id="146436" name="Rectangle 4"/>
          <p:cNvSpPr>
            <a:spLocks noGrp="1" noRot="1" noChangeAspect="1" noChangeArrowheads="1" noTextEdit="1"/>
          </p:cNvSpPr>
          <p:nvPr>
            <p:ph type="sldImg" idx="2"/>
          </p:nvPr>
        </p:nvSpPr>
        <p:spPr bwMode="auto">
          <a:xfrm>
            <a:off x="1182688" y="698500"/>
            <a:ext cx="4645025" cy="348456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346" y="4416100"/>
            <a:ext cx="5607712" cy="4182458"/>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2" y="8830660"/>
            <a:ext cx="3038145" cy="464205"/>
          </a:xfrm>
          <a:prstGeom prst="rect">
            <a:avLst/>
          </a:prstGeom>
          <a:noFill/>
          <a:ln w="9525">
            <a:noFill/>
            <a:miter lim="800000"/>
            <a:headEnd/>
            <a:tailEnd/>
          </a:ln>
          <a:effectLst/>
        </p:spPr>
        <p:txBody>
          <a:bodyPr vert="horz" wrap="square" lIns="93148" tIns="46575" rIns="93148" bIns="46575" numCol="1" anchor="b" anchorCtr="0" compatLnSpc="1">
            <a:prstTxWarp prst="textNoShape">
              <a:avLst/>
            </a:prstTxWarp>
          </a:bodyPr>
          <a:lstStyle>
            <a:lvl1pPr algn="l" defTabSz="931678">
              <a:defRPr sz="1400"/>
            </a:lvl1pPr>
          </a:lstStyle>
          <a:p>
            <a:pPr>
              <a:defRPr/>
            </a:pPr>
            <a:endParaRPr lang="en-US"/>
          </a:p>
        </p:txBody>
      </p:sp>
      <p:sp>
        <p:nvSpPr>
          <p:cNvPr id="4103" name="Rectangle 7"/>
          <p:cNvSpPr>
            <a:spLocks noGrp="1" noChangeArrowheads="1"/>
          </p:cNvSpPr>
          <p:nvPr>
            <p:ph type="sldNum" sz="quarter" idx="5"/>
          </p:nvPr>
        </p:nvSpPr>
        <p:spPr bwMode="auto">
          <a:xfrm>
            <a:off x="3970735" y="8830660"/>
            <a:ext cx="3038145" cy="464205"/>
          </a:xfrm>
          <a:prstGeom prst="rect">
            <a:avLst/>
          </a:prstGeom>
          <a:noFill/>
          <a:ln w="9525">
            <a:noFill/>
            <a:miter lim="800000"/>
            <a:headEnd/>
            <a:tailEnd/>
          </a:ln>
          <a:effectLst/>
        </p:spPr>
        <p:txBody>
          <a:bodyPr vert="horz" wrap="square" lIns="93148" tIns="46575" rIns="93148" bIns="46575" numCol="1" anchor="b" anchorCtr="0" compatLnSpc="1">
            <a:prstTxWarp prst="textNoShape">
              <a:avLst/>
            </a:prstTxWarp>
          </a:bodyPr>
          <a:lstStyle>
            <a:lvl1pPr algn="r" defTabSz="931678">
              <a:defRPr sz="1400"/>
            </a:lvl1pPr>
          </a:lstStyle>
          <a:p>
            <a:pPr>
              <a:defRPr/>
            </a:pPr>
            <a:fld id="{BAD8BD73-81C2-42A0-A979-21325C122E46}" type="slidenum">
              <a:rPr lang="en-US"/>
              <a:pPr>
                <a:defRPr/>
              </a:pPr>
              <a:t>‹#›</a:t>
            </a:fld>
            <a:endParaRPr lang="en-US"/>
          </a:p>
        </p:txBody>
      </p:sp>
    </p:spTree>
    <p:extLst>
      <p:ext uri="{BB962C8B-B14F-4D97-AF65-F5344CB8AC3E}">
        <p14:creationId xmlns:p14="http://schemas.microsoft.com/office/powerpoint/2010/main" val="37436114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eaLnBrk="1" hangingPunct="1"/>
            <a:endParaRPr lang="en-US"/>
          </a:p>
        </p:txBody>
      </p:sp>
      <p:sp>
        <p:nvSpPr>
          <p:cNvPr id="148484" name="Slide Number Placeholder 3"/>
          <p:cNvSpPr>
            <a:spLocks noGrp="1"/>
          </p:cNvSpPr>
          <p:nvPr>
            <p:ph type="sldNum" sz="quarter" idx="5"/>
          </p:nvPr>
        </p:nvSpPr>
        <p:spPr>
          <a:noFill/>
        </p:spPr>
        <p:txBody>
          <a:bodyPr/>
          <a:lstStyle/>
          <a:p>
            <a:pPr marL="0" marR="0" lvl="0" indent="0" algn="r" defTabSz="913303" rtl="0" eaLnBrk="1" fontAlgn="auto" latinLnBrk="0" hangingPunct="1">
              <a:lnSpc>
                <a:spcPct val="100000"/>
              </a:lnSpc>
              <a:spcBef>
                <a:spcPts val="0"/>
              </a:spcBef>
              <a:spcAft>
                <a:spcPts val="0"/>
              </a:spcAft>
              <a:buClrTx/>
              <a:buSzTx/>
              <a:buFontTx/>
              <a:buNone/>
              <a:tabLst/>
              <a:defRPr/>
            </a:pPr>
            <a:fld id="{15BF0A78-916E-4481-B289-ABDB8077E3B8}" type="slidenum">
              <a:rPr kumimoji="0" lang="en-US" sz="1200" b="0" i="0" u="none" strike="noStrike" kern="0" cap="none" spc="0" normalizeH="0" baseline="0" noProof="0">
                <a:ln>
                  <a:noFill/>
                </a:ln>
                <a:solidFill>
                  <a:srgbClr val="000000"/>
                </a:solidFill>
                <a:effectLst/>
                <a:uLnTx/>
                <a:uFillTx/>
                <a:latin typeface="Arial" charset="0"/>
                <a:ea typeface="+mn-ea"/>
                <a:cs typeface="+mn-cs"/>
              </a:rPr>
              <a:pPr marL="0" marR="0" lvl="0" indent="0" algn="r" defTabSz="913303"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41029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303" rtl="0" eaLnBrk="1" fontAlgn="auto" latinLnBrk="0" hangingPunct="1">
              <a:lnSpc>
                <a:spcPct val="100000"/>
              </a:lnSpc>
              <a:spcBef>
                <a:spcPts val="0"/>
              </a:spcBef>
              <a:spcAft>
                <a:spcPts val="0"/>
              </a:spcAft>
              <a:buClrTx/>
              <a:buSzTx/>
              <a:buFontTx/>
              <a:buNone/>
              <a:tabLst/>
              <a:defRPr/>
            </a:pPr>
            <a:fld id="{BAD8BD73-81C2-42A0-A979-21325C122E46}" type="slidenum">
              <a:rPr kumimoji="0" lang="en-US" sz="1800" b="0" i="0" u="none" strike="noStrike" kern="0" cap="none" spc="0" normalizeH="0" baseline="0" noProof="0">
                <a:ln>
                  <a:noFill/>
                </a:ln>
                <a:solidFill>
                  <a:srgbClr val="000000"/>
                </a:solidFill>
                <a:effectLst/>
                <a:uLnTx/>
                <a:uFillTx/>
                <a:latin typeface="Arial" charset="0"/>
                <a:ea typeface="+mn-ea"/>
                <a:cs typeface="+mn-cs"/>
              </a:rPr>
              <a:pPr marL="0" marR="0" lvl="0" indent="0" algn="r" defTabSz="913303"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22135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303" rtl="0" eaLnBrk="1" fontAlgn="auto" latinLnBrk="0" hangingPunct="1">
              <a:lnSpc>
                <a:spcPct val="100000"/>
              </a:lnSpc>
              <a:spcBef>
                <a:spcPts val="0"/>
              </a:spcBef>
              <a:spcAft>
                <a:spcPts val="0"/>
              </a:spcAft>
              <a:buClrTx/>
              <a:buSzTx/>
              <a:buFontTx/>
              <a:buNone/>
              <a:tabLst/>
              <a:defRPr/>
            </a:pPr>
            <a:fld id="{BAD8BD73-81C2-42A0-A979-21325C122E46}" type="slidenum">
              <a:rPr kumimoji="0" lang="en-US" sz="1800" b="0" i="0" u="none" strike="noStrike" kern="0" cap="none" spc="0" normalizeH="0" baseline="0" noProof="0">
                <a:ln>
                  <a:noFill/>
                </a:ln>
                <a:solidFill>
                  <a:srgbClr val="000000"/>
                </a:solidFill>
                <a:effectLst/>
                <a:uLnTx/>
                <a:uFillTx/>
                <a:latin typeface="Arial" charset="0"/>
                <a:ea typeface="+mn-ea"/>
                <a:cs typeface="+mn-cs"/>
              </a:rPr>
              <a:pPr marL="0" marR="0" lvl="0" indent="0" algn="r" defTabSz="913303"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63696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303" rtl="0" eaLnBrk="1" fontAlgn="auto" latinLnBrk="0" hangingPunct="1">
              <a:lnSpc>
                <a:spcPct val="100000"/>
              </a:lnSpc>
              <a:spcBef>
                <a:spcPts val="0"/>
              </a:spcBef>
              <a:spcAft>
                <a:spcPts val="0"/>
              </a:spcAft>
              <a:buClrTx/>
              <a:buSzTx/>
              <a:buFontTx/>
              <a:buNone/>
              <a:tabLst/>
              <a:defRPr/>
            </a:pPr>
            <a:fld id="{BAD8BD73-81C2-42A0-A979-21325C122E46}" type="slidenum">
              <a:rPr kumimoji="0" lang="en-US" sz="1800" b="0" i="0" u="none" strike="noStrike" kern="0" cap="none" spc="0" normalizeH="0" baseline="0" noProof="0">
                <a:ln>
                  <a:noFill/>
                </a:ln>
                <a:solidFill>
                  <a:srgbClr val="000000"/>
                </a:solidFill>
                <a:effectLst/>
                <a:uLnTx/>
                <a:uFillTx/>
                <a:latin typeface="Arial" charset="0"/>
                <a:ea typeface="+mn-ea"/>
                <a:cs typeface="+mn-cs"/>
              </a:rPr>
              <a:pPr marL="0" marR="0" lvl="0" indent="0" algn="r" defTabSz="913303"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40915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303" rtl="0" eaLnBrk="1" fontAlgn="auto" latinLnBrk="0" hangingPunct="1">
              <a:lnSpc>
                <a:spcPct val="100000"/>
              </a:lnSpc>
              <a:spcBef>
                <a:spcPts val="0"/>
              </a:spcBef>
              <a:spcAft>
                <a:spcPts val="0"/>
              </a:spcAft>
              <a:buClrTx/>
              <a:buSzTx/>
              <a:buFontTx/>
              <a:buNone/>
              <a:tabLst/>
              <a:defRPr/>
            </a:pPr>
            <a:fld id="{BAD8BD73-81C2-42A0-A979-21325C122E46}" type="slidenum">
              <a:rPr kumimoji="0" lang="en-US" sz="1800" b="0" i="0" u="none" strike="noStrike" kern="0" cap="none" spc="0" normalizeH="0" baseline="0" noProof="0">
                <a:ln>
                  <a:noFill/>
                </a:ln>
                <a:solidFill>
                  <a:srgbClr val="000000"/>
                </a:solidFill>
                <a:effectLst/>
                <a:uLnTx/>
                <a:uFillTx/>
                <a:latin typeface="Arial" charset="0"/>
                <a:ea typeface="+mn-ea"/>
                <a:cs typeface="+mn-cs"/>
              </a:rPr>
              <a:pPr marL="0" marR="0" lvl="0" indent="0" algn="r" defTabSz="913303"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77528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303" rtl="0" eaLnBrk="1" fontAlgn="auto" latinLnBrk="0" hangingPunct="1">
              <a:lnSpc>
                <a:spcPct val="100000"/>
              </a:lnSpc>
              <a:spcBef>
                <a:spcPts val="0"/>
              </a:spcBef>
              <a:spcAft>
                <a:spcPts val="0"/>
              </a:spcAft>
              <a:buClrTx/>
              <a:buSzTx/>
              <a:buFontTx/>
              <a:buNone/>
              <a:tabLst/>
              <a:defRPr/>
            </a:pPr>
            <a:fld id="{BAD8BD73-81C2-42A0-A979-21325C122E46}" type="slidenum">
              <a:rPr kumimoji="0" lang="en-US" sz="1800" b="0" i="0" u="none" strike="noStrike" kern="0" cap="none" spc="0" normalizeH="0" baseline="0" noProof="0">
                <a:ln>
                  <a:noFill/>
                </a:ln>
                <a:solidFill>
                  <a:srgbClr val="000000"/>
                </a:solidFill>
                <a:effectLst/>
                <a:uLnTx/>
                <a:uFillTx/>
                <a:latin typeface="Arial" charset="0"/>
                <a:ea typeface="+mn-ea"/>
                <a:cs typeface="+mn-cs"/>
              </a:rPr>
              <a:pPr marL="0" marR="0" lvl="0" indent="0" algn="r" defTabSz="913303"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92091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a simple team, DFT.  An</a:t>
            </a:r>
            <a:r>
              <a:rPr lang="en-US" altLang="zh-CN" baseline="0" dirty="0"/>
              <a:t> important last step of regulatory modeling and other assessment</a:t>
            </a:r>
            <a:endParaRPr lang="zh-CN" altLang="en-US" dirty="0"/>
          </a:p>
        </p:txBody>
      </p:sp>
      <p:sp>
        <p:nvSpPr>
          <p:cNvPr id="4" name="灯片编号占位符 3"/>
          <p:cNvSpPr>
            <a:spLocks noGrp="1"/>
          </p:cNvSpPr>
          <p:nvPr>
            <p:ph type="sldNum" sz="quarter" idx="10"/>
          </p:nvPr>
        </p:nvSpPr>
        <p:spPr/>
        <p:txBody>
          <a:bodyPr/>
          <a:lstStyle/>
          <a:p>
            <a:pPr marL="0" marR="0" lvl="0" indent="0" algn="r" defTabSz="930434" rtl="0" eaLnBrk="1" fontAlgn="auto" latinLnBrk="0" hangingPunct="1">
              <a:lnSpc>
                <a:spcPct val="100000"/>
              </a:lnSpc>
              <a:spcBef>
                <a:spcPts val="0"/>
              </a:spcBef>
              <a:spcAft>
                <a:spcPts val="0"/>
              </a:spcAft>
              <a:buClrTx/>
              <a:buSzTx/>
              <a:buFontTx/>
              <a:buNone/>
              <a:tabLst/>
              <a:defRPr/>
            </a:pPr>
            <a:fld id="{BB44687C-4571-4D76-9E08-6C9FF7F666CE}" type="slidenum">
              <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rPr>
              <a:pPr marL="0" marR="0" lvl="0" indent="0" algn="r" defTabSz="930434"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05819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eaLnBrk="1" hangingPunct="1"/>
            <a:endParaRPr lang="en-US"/>
          </a:p>
        </p:txBody>
      </p:sp>
      <p:sp>
        <p:nvSpPr>
          <p:cNvPr id="148484" name="Slide Number Placeholder 3"/>
          <p:cNvSpPr>
            <a:spLocks noGrp="1"/>
          </p:cNvSpPr>
          <p:nvPr>
            <p:ph type="sldNum" sz="quarter" idx="5"/>
          </p:nvPr>
        </p:nvSpPr>
        <p:spPr>
          <a:noFill/>
        </p:spPr>
        <p:txBody>
          <a:bodyPr/>
          <a:lstStyle/>
          <a:p>
            <a:pPr marL="0" marR="0" lvl="0" indent="0" algn="r" defTabSz="949379" rtl="0" eaLnBrk="1" fontAlgn="base" latinLnBrk="0" hangingPunct="1">
              <a:lnSpc>
                <a:spcPct val="100000"/>
              </a:lnSpc>
              <a:spcBef>
                <a:spcPct val="0"/>
              </a:spcBef>
              <a:spcAft>
                <a:spcPct val="0"/>
              </a:spcAft>
              <a:buClrTx/>
              <a:buSzTx/>
              <a:buFontTx/>
              <a:buNone/>
              <a:tabLst/>
              <a:defRPr/>
            </a:pPr>
            <a:fld id="{15BF0A78-916E-4481-B289-ABDB8077E3B8}"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9379"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38840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xfrm>
            <a:off x="1220788" y="709613"/>
            <a:ext cx="4716462" cy="3536950"/>
          </a:xfrm>
          <a:ln/>
        </p:spPr>
      </p:sp>
      <p:sp>
        <p:nvSpPr>
          <p:cNvPr id="331779" name="Rectangle 3"/>
          <p:cNvSpPr>
            <a:spLocks noGrp="1" noChangeArrowheads="1"/>
          </p:cNvSpPr>
          <p:nvPr>
            <p:ph type="body" idx="1"/>
          </p:nvPr>
        </p:nvSpPr>
        <p:spPr>
          <a:xfrm>
            <a:off x="953574" y="4485107"/>
            <a:ext cx="5249316" cy="4247815"/>
          </a:xfrm>
          <a:noFill/>
          <a:ln/>
        </p:spPr>
        <p:txBody>
          <a:bodyPr lIns="95356" tIns="47680" rIns="95356" bIns="47680"/>
          <a:lstStyle/>
          <a:p>
            <a:endParaRPr lang="zh-TW" altLang="en-US"/>
          </a:p>
        </p:txBody>
      </p:sp>
    </p:spTree>
    <p:extLst>
      <p:ext uri="{BB962C8B-B14F-4D97-AF65-F5344CB8AC3E}">
        <p14:creationId xmlns:p14="http://schemas.microsoft.com/office/powerpoint/2010/main" val="2729329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BA22495-CD43-4D35-AE9B-980397874B83}" type="slidenum">
              <a:rPr lang="en-US">
                <a:solidFill>
                  <a:prstClr val="black"/>
                </a:solidFill>
                <a:latin typeface="Arial" pitchFamily="34" charset="0"/>
              </a:rPr>
              <a:pPr>
                <a:defRPr/>
              </a:pPr>
              <a:t>34</a:t>
            </a:fld>
            <a:endParaRPr lang="en-US" dirty="0">
              <a:solidFill>
                <a:prstClr val="black"/>
              </a:solidFill>
              <a:latin typeface="Arial" pitchFamily="34" charset="0"/>
            </a:endParaRPr>
          </a:p>
        </p:txBody>
      </p:sp>
    </p:spTree>
    <p:extLst>
      <p:ext uri="{BB962C8B-B14F-4D97-AF65-F5344CB8AC3E}">
        <p14:creationId xmlns:p14="http://schemas.microsoft.com/office/powerpoint/2010/main" val="2380756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6925" cy="3454400"/>
          </a:xfrm>
        </p:spPr>
      </p:sp>
      <p:sp>
        <p:nvSpPr>
          <p:cNvPr id="3" name="备注占位符 2"/>
          <p:cNvSpPr>
            <a:spLocks noGrp="1"/>
          </p:cNvSpPr>
          <p:nvPr>
            <p:ph type="body" idx="1"/>
          </p:nvPr>
        </p:nvSpPr>
        <p:spPr/>
        <p:txBody>
          <a:bodyPr/>
          <a:lstStyle/>
          <a:p>
            <a:r>
              <a:rPr lang="en-US" altLang="zh-CN" sz="1200" b="1" kern="1200" dirty="0">
                <a:solidFill>
                  <a:schemeClr val="tx1"/>
                </a:solidFill>
                <a:effectLst/>
                <a:latin typeface="+mn-lt"/>
                <a:ea typeface="+mn-ea"/>
                <a:cs typeface="+mn-cs"/>
              </a:rPr>
              <a:t>Flexible Air quality Scenario Tool – Community Edition:</a:t>
            </a:r>
          </a:p>
          <a:p>
            <a:endParaRPr lang="en-US" altLang="zh-CN" sz="1200" b="1" kern="1200" dirty="0">
              <a:solidFill>
                <a:schemeClr val="tx1"/>
              </a:solidFill>
              <a:effectLst/>
              <a:latin typeface="+mn-lt"/>
              <a:ea typeface="+mn-ea"/>
              <a:cs typeface="+mn-cs"/>
            </a:endParaRPr>
          </a:p>
          <a:p>
            <a:pPr marL="228600" indent="-228600">
              <a:buAutoNum type="arabicPeriod"/>
            </a:pPr>
            <a:r>
              <a:rPr lang="en-US" altLang="zh-CN" sz="1200" kern="1200" baseline="0" dirty="0">
                <a:solidFill>
                  <a:schemeClr val="tx1"/>
                </a:solidFill>
                <a:effectLst/>
                <a:latin typeface="+mn-lt"/>
                <a:ea typeface="+mn-ea"/>
                <a:cs typeface="+mn-cs"/>
              </a:rPr>
              <a:t>I</a:t>
            </a:r>
            <a:r>
              <a:rPr lang="en-US" altLang="zh-CN" sz="1200" kern="1200" dirty="0">
                <a:solidFill>
                  <a:schemeClr val="tx1"/>
                </a:solidFill>
                <a:effectLst/>
                <a:latin typeface="+mn-lt"/>
                <a:ea typeface="+mn-ea"/>
                <a:cs typeface="+mn-cs"/>
              </a:rPr>
              <a:t>ntegrate source-receptor relationships generated by photochemical transport models</a:t>
            </a:r>
            <a:r>
              <a:rPr lang="en-US" altLang="zh-CN" sz="1200" kern="1200" baseline="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applied with instrumented techniques including SA</a:t>
            </a:r>
            <a:r>
              <a:rPr lang="en-US" altLang="zh-CN" sz="1200" kern="1200" baseline="0" dirty="0">
                <a:solidFill>
                  <a:schemeClr val="tx1"/>
                </a:solidFill>
                <a:effectLst/>
                <a:latin typeface="+mn-lt"/>
                <a:ea typeface="+mn-ea"/>
                <a:cs typeface="+mn-cs"/>
              </a:rPr>
              <a:t> methods.</a:t>
            </a:r>
            <a:endParaRPr lang="en-US" altLang="zh-CN" sz="1200" kern="1200" dirty="0">
              <a:solidFill>
                <a:schemeClr val="tx1"/>
              </a:solidFill>
              <a:effectLst/>
              <a:latin typeface="+mn-lt"/>
              <a:ea typeface="+mn-ea"/>
              <a:cs typeface="+mn-cs"/>
            </a:endParaRPr>
          </a:p>
          <a:p>
            <a:pPr marL="228600" indent="-228600">
              <a:buAutoNum type="arabicPeriod"/>
            </a:pPr>
            <a:r>
              <a:rPr lang="en-US" altLang="zh-CN" sz="1200" kern="1200" dirty="0">
                <a:solidFill>
                  <a:schemeClr val="tx1"/>
                </a:solidFill>
                <a:effectLst/>
                <a:latin typeface="+mn-lt"/>
                <a:ea typeface="+mn-ea"/>
                <a:cs typeface="+mn-cs"/>
              </a:rPr>
              <a:t>Provide a fast turnaround for benefits estimation where time does not allow for the application of a specific control strategy to be modeled with a photochemical transport model.</a:t>
            </a:r>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solidFill>
                  <a:prstClr val="black"/>
                </a:solidFill>
                <a:latin typeface="等线"/>
              </a:rPr>
              <a:pPr/>
              <a:t>36</a:t>
            </a:fld>
            <a:endParaRPr lang="zh-CN" altLang="en-US">
              <a:solidFill>
                <a:prstClr val="black"/>
              </a:solidFill>
              <a:latin typeface="等线"/>
            </a:endParaRPr>
          </a:p>
        </p:txBody>
      </p:sp>
    </p:spTree>
    <p:extLst>
      <p:ext uri="{BB962C8B-B14F-4D97-AF65-F5344CB8AC3E}">
        <p14:creationId xmlns:p14="http://schemas.microsoft.com/office/powerpoint/2010/main" val="3727151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t>Comment:</a:t>
            </a:r>
            <a:r>
              <a:rPr lang="en-US" altLang="zh-CN" baseline="0" dirty="0"/>
              <a:t>  This is an important slide, but needs to be improved.  Consider to use animations to highlight the key features &amp; differences</a:t>
            </a:r>
            <a:endParaRPr lang="zh-CN" altLang="zh-CN"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7281" indent="-291260" eaLnBrk="0" hangingPunct="0">
              <a:defRPr>
                <a:solidFill>
                  <a:schemeClr val="tx1"/>
                </a:solidFill>
                <a:latin typeface="Arial" charset="0"/>
              </a:defRPr>
            </a:lvl2pPr>
            <a:lvl3pPr marL="1165051" indent="-233009" eaLnBrk="0" hangingPunct="0">
              <a:defRPr>
                <a:solidFill>
                  <a:schemeClr val="tx1"/>
                </a:solidFill>
                <a:latin typeface="Arial" charset="0"/>
              </a:defRPr>
            </a:lvl3pPr>
            <a:lvl4pPr marL="1631069" indent="-233009" eaLnBrk="0" hangingPunct="0">
              <a:defRPr>
                <a:solidFill>
                  <a:schemeClr val="tx1"/>
                </a:solidFill>
                <a:latin typeface="Arial" charset="0"/>
              </a:defRPr>
            </a:lvl4pPr>
            <a:lvl5pPr marL="2097090" indent="-233009" eaLnBrk="0" hangingPunct="0">
              <a:defRPr>
                <a:solidFill>
                  <a:schemeClr val="tx1"/>
                </a:solidFill>
                <a:latin typeface="Arial" charset="0"/>
              </a:defRPr>
            </a:lvl5pPr>
            <a:lvl6pPr marL="2563112" indent="-233009" eaLnBrk="0" fontAlgn="base" hangingPunct="0">
              <a:spcBef>
                <a:spcPct val="0"/>
              </a:spcBef>
              <a:spcAft>
                <a:spcPct val="0"/>
              </a:spcAft>
              <a:defRPr>
                <a:solidFill>
                  <a:schemeClr val="tx1"/>
                </a:solidFill>
                <a:latin typeface="Arial" charset="0"/>
              </a:defRPr>
            </a:lvl6pPr>
            <a:lvl7pPr marL="3029132" indent="-233009" eaLnBrk="0" fontAlgn="base" hangingPunct="0">
              <a:spcBef>
                <a:spcPct val="0"/>
              </a:spcBef>
              <a:spcAft>
                <a:spcPct val="0"/>
              </a:spcAft>
              <a:defRPr>
                <a:solidFill>
                  <a:schemeClr val="tx1"/>
                </a:solidFill>
                <a:latin typeface="Arial" charset="0"/>
              </a:defRPr>
            </a:lvl7pPr>
            <a:lvl8pPr marL="3495150" indent="-233009" eaLnBrk="0" fontAlgn="base" hangingPunct="0">
              <a:spcBef>
                <a:spcPct val="0"/>
              </a:spcBef>
              <a:spcAft>
                <a:spcPct val="0"/>
              </a:spcAft>
              <a:defRPr>
                <a:solidFill>
                  <a:schemeClr val="tx1"/>
                </a:solidFill>
                <a:latin typeface="Arial" charset="0"/>
              </a:defRPr>
            </a:lvl8pPr>
            <a:lvl9pPr marL="3961168" indent="-233009" eaLnBrk="0" fontAlgn="base" hangingPunct="0">
              <a:spcBef>
                <a:spcPct val="0"/>
              </a:spcBef>
              <a:spcAft>
                <a:spcPct val="0"/>
              </a:spcAft>
              <a:defRPr>
                <a:solidFill>
                  <a:schemeClr val="tx1"/>
                </a:solidFill>
                <a:latin typeface="Arial" charset="0"/>
              </a:defRPr>
            </a:lvl9pPr>
          </a:lstStyle>
          <a:p>
            <a:pPr marL="0" marR="0" lvl="0" indent="0" algn="r" defTabSz="931678" rtl="0" eaLnBrk="1" fontAlgn="base" latinLnBrk="0" hangingPunct="1">
              <a:lnSpc>
                <a:spcPct val="100000"/>
              </a:lnSpc>
              <a:spcBef>
                <a:spcPct val="0"/>
              </a:spcBef>
              <a:spcAft>
                <a:spcPct val="0"/>
              </a:spcAft>
              <a:buClrTx/>
              <a:buSzTx/>
              <a:buFontTx/>
              <a:buNone/>
              <a:tabLst/>
              <a:defRPr/>
            </a:pPr>
            <a:fld id="{5FA5E13A-8290-41C7-B236-9153BC6CED59}" type="slidenum">
              <a:rPr kumimoji="0" lang="zh-CN" altLang="en-US" sz="13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rPr>
              <a:pPr marL="0" marR="0" lvl="0" indent="0" algn="r" defTabSz="931678" rtl="0" eaLnBrk="1" fontAlgn="base" latinLnBrk="0" hangingPunct="1">
                <a:lnSpc>
                  <a:spcPct val="100000"/>
                </a:lnSpc>
                <a:spcBef>
                  <a:spcPct val="0"/>
                </a:spcBef>
                <a:spcAft>
                  <a:spcPct val="0"/>
                </a:spcAft>
                <a:buClrTx/>
                <a:buSzTx/>
                <a:buFontTx/>
                <a:buNone/>
                <a:tabLst/>
                <a:defRPr/>
              </a:pPr>
              <a:t>6</a:t>
            </a:fld>
            <a:endParaRPr kumimoji="0" lang="zh-CN" altLang="en-US" sz="1300" b="0" i="0" u="none" strike="noStrike" kern="1200" cap="none" spc="0" normalizeH="0" baseline="0" noProof="0" dirty="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125060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33C72F-B2CC-4A08-BA1F-90401EB45E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659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638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983" indent="-285378">
              <a:defRPr>
                <a:solidFill>
                  <a:schemeClr val="tx1"/>
                </a:solidFill>
                <a:latin typeface="Calibri" panose="020F0502020204030204" pitchFamily="34" charset="0"/>
              </a:defRPr>
            </a:lvl2pPr>
            <a:lvl3pPr marL="1141513" indent="-228303">
              <a:defRPr>
                <a:solidFill>
                  <a:schemeClr val="tx1"/>
                </a:solidFill>
                <a:latin typeface="Calibri" panose="020F0502020204030204" pitchFamily="34" charset="0"/>
              </a:defRPr>
            </a:lvl3pPr>
            <a:lvl4pPr marL="1598118" indent="-228303">
              <a:defRPr>
                <a:solidFill>
                  <a:schemeClr val="tx1"/>
                </a:solidFill>
                <a:latin typeface="Calibri" panose="020F0502020204030204" pitchFamily="34" charset="0"/>
              </a:defRPr>
            </a:lvl4pPr>
            <a:lvl5pPr marL="2054722" indent="-228303">
              <a:defRPr>
                <a:solidFill>
                  <a:schemeClr val="tx1"/>
                </a:solidFill>
                <a:latin typeface="Calibri" panose="020F0502020204030204" pitchFamily="34" charset="0"/>
              </a:defRPr>
            </a:lvl5pPr>
            <a:lvl6pPr marL="2511328" indent="-228303" eaLnBrk="0" fontAlgn="base" hangingPunct="0">
              <a:spcBef>
                <a:spcPct val="0"/>
              </a:spcBef>
              <a:spcAft>
                <a:spcPct val="0"/>
              </a:spcAft>
              <a:defRPr>
                <a:solidFill>
                  <a:schemeClr val="tx1"/>
                </a:solidFill>
                <a:latin typeface="Calibri" panose="020F0502020204030204" pitchFamily="34" charset="0"/>
              </a:defRPr>
            </a:lvl6pPr>
            <a:lvl7pPr marL="2967933" indent="-228303" eaLnBrk="0" fontAlgn="base" hangingPunct="0">
              <a:spcBef>
                <a:spcPct val="0"/>
              </a:spcBef>
              <a:spcAft>
                <a:spcPct val="0"/>
              </a:spcAft>
              <a:defRPr>
                <a:solidFill>
                  <a:schemeClr val="tx1"/>
                </a:solidFill>
                <a:latin typeface="Calibri" panose="020F0502020204030204" pitchFamily="34" charset="0"/>
              </a:defRPr>
            </a:lvl7pPr>
            <a:lvl8pPr marL="3424538" indent="-228303" eaLnBrk="0" fontAlgn="base" hangingPunct="0">
              <a:spcBef>
                <a:spcPct val="0"/>
              </a:spcBef>
              <a:spcAft>
                <a:spcPct val="0"/>
              </a:spcAft>
              <a:defRPr>
                <a:solidFill>
                  <a:schemeClr val="tx1"/>
                </a:solidFill>
                <a:latin typeface="Calibri" panose="020F0502020204030204" pitchFamily="34" charset="0"/>
              </a:defRPr>
            </a:lvl8pPr>
            <a:lvl9pPr marL="3881144" indent="-22830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31678" rtl="0" eaLnBrk="1" fontAlgn="base" latinLnBrk="0" hangingPunct="1">
              <a:lnSpc>
                <a:spcPct val="100000"/>
              </a:lnSpc>
              <a:spcBef>
                <a:spcPct val="0"/>
              </a:spcBef>
              <a:spcAft>
                <a:spcPct val="0"/>
              </a:spcAft>
              <a:buClrTx/>
              <a:buSzTx/>
              <a:buFontTx/>
              <a:buNone/>
              <a:tabLst/>
              <a:defRPr/>
            </a:pPr>
            <a:fld id="{75E0BB32-D0A6-4BB7-9EB9-667EB5467A90}" type="slidenum">
              <a:rPr kumimoji="0" lang="en-US" altLang="zh-CN" sz="14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31678" rtl="0" eaLnBrk="1" fontAlgn="base" latinLnBrk="0" hangingPunct="1">
                <a:lnSpc>
                  <a:spcPct val="100000"/>
                </a:lnSpc>
                <a:spcBef>
                  <a:spcPct val="0"/>
                </a:spcBef>
                <a:spcAft>
                  <a:spcPct val="0"/>
                </a:spcAft>
                <a:buClrTx/>
                <a:buSzTx/>
                <a:buFontTx/>
                <a:buNone/>
                <a:tabLst/>
                <a:defRPr/>
              </a:pPr>
              <a:t>44</a:t>
            </a:fld>
            <a:endParaRPr kumimoji="0" lang="en-US" altLang="zh-CN" sz="14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29238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76153" rtl="0" eaLnBrk="1" fontAlgn="base" latinLnBrk="0" hangingPunct="1">
              <a:lnSpc>
                <a:spcPct val="100000"/>
              </a:lnSpc>
              <a:spcBef>
                <a:spcPct val="0"/>
              </a:spcBef>
              <a:spcAft>
                <a:spcPct val="0"/>
              </a:spcAft>
              <a:buClrTx/>
              <a:buSzTx/>
              <a:buFontTx/>
              <a:buNone/>
              <a:tabLst/>
              <a:defRPr/>
            </a:pPr>
            <a:fld id="{8BA22495-CD43-4D35-AE9B-980397874B83}" type="slidenum">
              <a:rPr kumimoji="0" lang="en-US" sz="15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76153" rtl="0" eaLnBrk="1" fontAlgn="base" latinLnBrk="0" hangingPunct="1">
                <a:lnSpc>
                  <a:spcPct val="100000"/>
                </a:lnSpc>
                <a:spcBef>
                  <a:spcPct val="0"/>
                </a:spcBef>
                <a:spcAft>
                  <a:spcPct val="0"/>
                </a:spcAft>
                <a:buClrTx/>
                <a:buSzTx/>
                <a:buFontTx/>
                <a:buNone/>
                <a:tabLst/>
                <a:defRPr/>
              </a:pPr>
              <a:t>45</a:t>
            </a:fld>
            <a:endParaRPr kumimoji="0" lang="en-US" sz="15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76523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76153" rtl="0" eaLnBrk="1" fontAlgn="base" latinLnBrk="0" hangingPunct="1">
              <a:lnSpc>
                <a:spcPct val="100000"/>
              </a:lnSpc>
              <a:spcBef>
                <a:spcPct val="0"/>
              </a:spcBef>
              <a:spcAft>
                <a:spcPct val="0"/>
              </a:spcAft>
              <a:buClrTx/>
              <a:buSzTx/>
              <a:buFontTx/>
              <a:buNone/>
              <a:tabLst/>
              <a:defRPr/>
            </a:pPr>
            <a:fld id="{8BA22495-CD43-4D35-AE9B-980397874B83}" type="slidenum">
              <a:rPr kumimoji="0" lang="en-US" sz="15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76153" rtl="0" eaLnBrk="1" fontAlgn="base" latinLnBrk="0" hangingPunct="1">
                <a:lnSpc>
                  <a:spcPct val="100000"/>
                </a:lnSpc>
                <a:spcBef>
                  <a:spcPct val="0"/>
                </a:spcBef>
                <a:spcAft>
                  <a:spcPct val="0"/>
                </a:spcAft>
                <a:buClrTx/>
                <a:buSzTx/>
                <a:buFontTx/>
                <a:buNone/>
                <a:tabLst/>
                <a:defRPr/>
              </a:pPr>
              <a:t>46</a:t>
            </a:fld>
            <a:endParaRPr kumimoji="0" lang="en-US" sz="15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79452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D2AB6E8-E2E4-4170-B6B8-F5D0559EE5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878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eaLnBrk="1" hangingPunct="1"/>
            <a:endParaRPr lang="en-US"/>
          </a:p>
        </p:txBody>
      </p:sp>
      <p:sp>
        <p:nvSpPr>
          <p:cNvPr id="148484" name="Slide Number Placeholder 3"/>
          <p:cNvSpPr>
            <a:spLocks noGrp="1"/>
          </p:cNvSpPr>
          <p:nvPr>
            <p:ph type="sldNum" sz="quarter" idx="5"/>
          </p:nvPr>
        </p:nvSpPr>
        <p:spPr>
          <a:noFill/>
        </p:spPr>
        <p:txBody>
          <a:bodyPr/>
          <a:lstStyle/>
          <a:p>
            <a:pPr marL="0" marR="0" lvl="0" indent="0" algn="r" defTabSz="949379" rtl="0" eaLnBrk="1" fontAlgn="base" latinLnBrk="0" hangingPunct="1">
              <a:lnSpc>
                <a:spcPct val="100000"/>
              </a:lnSpc>
              <a:spcBef>
                <a:spcPct val="0"/>
              </a:spcBef>
              <a:spcAft>
                <a:spcPct val="0"/>
              </a:spcAft>
              <a:buClrTx/>
              <a:buSzTx/>
              <a:buFontTx/>
              <a:buNone/>
              <a:tabLst/>
              <a:defRPr/>
            </a:pPr>
            <a:fld id="{15BF0A78-916E-4481-B289-ABDB8077E3B8}"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9379"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78637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76153" rtl="0" eaLnBrk="1" fontAlgn="base" latinLnBrk="0" hangingPunct="1">
              <a:lnSpc>
                <a:spcPct val="100000"/>
              </a:lnSpc>
              <a:spcBef>
                <a:spcPct val="0"/>
              </a:spcBef>
              <a:spcAft>
                <a:spcPct val="0"/>
              </a:spcAft>
              <a:buClrTx/>
              <a:buSzTx/>
              <a:buFontTx/>
              <a:buNone/>
              <a:tabLst/>
              <a:defRPr/>
            </a:pPr>
            <a:fld id="{8BA22495-CD43-4D35-AE9B-980397874B83}" type="slidenum">
              <a:rPr kumimoji="0" lang="en-US" sz="15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76153" rtl="0" eaLnBrk="1" fontAlgn="base" latinLnBrk="0" hangingPunct="1">
                <a:lnSpc>
                  <a:spcPct val="100000"/>
                </a:lnSpc>
                <a:spcBef>
                  <a:spcPct val="0"/>
                </a:spcBef>
                <a:spcAft>
                  <a:spcPct val="0"/>
                </a:spcAft>
                <a:buClrTx/>
                <a:buSzTx/>
                <a:buFontTx/>
                <a:buNone/>
                <a:tabLst/>
                <a:defRPr/>
              </a:pPr>
              <a:t>49</a:t>
            </a:fld>
            <a:endParaRPr kumimoji="0" lang="en-US" sz="15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58964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a:p>
        </p:txBody>
      </p:sp>
      <p:sp>
        <p:nvSpPr>
          <p:cNvPr id="103428" name="Slide Number Placeholder 3"/>
          <p:cNvSpPr>
            <a:spLocks noGrp="1"/>
          </p:cNvSpPr>
          <p:nvPr>
            <p:ph type="sldNum" sz="quarter" idx="5"/>
          </p:nvPr>
        </p:nvSpPr>
        <p:spPr>
          <a:noFill/>
        </p:spPr>
        <p:txBody>
          <a:bodyPr/>
          <a:lstStyle/>
          <a:p>
            <a:pPr marL="0" marR="0" lvl="0" indent="0" algn="r" defTabSz="913303" rtl="0" eaLnBrk="1" fontAlgn="auto" latinLnBrk="0" hangingPunct="1">
              <a:lnSpc>
                <a:spcPct val="100000"/>
              </a:lnSpc>
              <a:spcBef>
                <a:spcPts val="0"/>
              </a:spcBef>
              <a:spcAft>
                <a:spcPts val="0"/>
              </a:spcAft>
              <a:buClrTx/>
              <a:buSzTx/>
              <a:buFontTx/>
              <a:buNone/>
              <a:tabLst/>
              <a:defRPr/>
            </a:pPr>
            <a:fld id="{43513466-170C-4D5D-91A5-22F36A9D16AC}" type="slidenum">
              <a:rPr kumimoji="0" lang="en-US" sz="1800" b="0" i="0" u="none" strike="noStrike" kern="0" cap="none" spc="0" normalizeH="0" baseline="0" noProof="0">
                <a:ln>
                  <a:noFill/>
                </a:ln>
                <a:solidFill>
                  <a:prstClr val="black"/>
                </a:solidFill>
                <a:effectLst/>
                <a:uLnTx/>
                <a:uFillTx/>
                <a:latin typeface="Arial" charset="0"/>
                <a:ea typeface="+mn-ea"/>
                <a:cs typeface="+mn-cs"/>
              </a:rPr>
              <a:pPr marL="0" marR="0" lvl="0" indent="0" algn="r" defTabSz="913303"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37228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补充四川</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33C72F-B2CC-4A08-BA1F-90401EB45EBE}"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21242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t>Comment:</a:t>
            </a:r>
            <a:r>
              <a:rPr lang="en-US" altLang="zh-CN" baseline="0" dirty="0"/>
              <a:t>  This is an important slide, but needs to be improved.  Consider to use animations to highlight the key features &amp; differences</a:t>
            </a:r>
            <a:endParaRPr lang="zh-CN" altLang="zh-CN"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573" indent="-290988" eaLnBrk="0" hangingPunct="0">
              <a:defRPr>
                <a:solidFill>
                  <a:schemeClr val="tx1"/>
                </a:solidFill>
                <a:latin typeface="Arial" charset="0"/>
              </a:defRPr>
            </a:lvl2pPr>
            <a:lvl3pPr marL="1163961" indent="-232791" eaLnBrk="0" hangingPunct="0">
              <a:defRPr>
                <a:solidFill>
                  <a:schemeClr val="tx1"/>
                </a:solidFill>
                <a:latin typeface="Arial" charset="0"/>
              </a:defRPr>
            </a:lvl3pPr>
            <a:lvl4pPr marL="1629544" indent="-232791" eaLnBrk="0" hangingPunct="0">
              <a:defRPr>
                <a:solidFill>
                  <a:schemeClr val="tx1"/>
                </a:solidFill>
                <a:latin typeface="Arial" charset="0"/>
              </a:defRPr>
            </a:lvl4pPr>
            <a:lvl5pPr marL="2095129" indent="-232791" eaLnBrk="0" hangingPunct="0">
              <a:defRPr>
                <a:solidFill>
                  <a:schemeClr val="tx1"/>
                </a:solidFill>
                <a:latin typeface="Arial" charset="0"/>
              </a:defRPr>
            </a:lvl5pPr>
            <a:lvl6pPr marL="2560713" indent="-232791" eaLnBrk="0" fontAlgn="base" hangingPunct="0">
              <a:spcBef>
                <a:spcPct val="0"/>
              </a:spcBef>
              <a:spcAft>
                <a:spcPct val="0"/>
              </a:spcAft>
              <a:defRPr>
                <a:solidFill>
                  <a:schemeClr val="tx1"/>
                </a:solidFill>
                <a:latin typeface="Arial" charset="0"/>
              </a:defRPr>
            </a:lvl6pPr>
            <a:lvl7pPr marL="3026298" indent="-232791" eaLnBrk="0" fontAlgn="base" hangingPunct="0">
              <a:spcBef>
                <a:spcPct val="0"/>
              </a:spcBef>
              <a:spcAft>
                <a:spcPct val="0"/>
              </a:spcAft>
              <a:defRPr>
                <a:solidFill>
                  <a:schemeClr val="tx1"/>
                </a:solidFill>
                <a:latin typeface="Arial" charset="0"/>
              </a:defRPr>
            </a:lvl7pPr>
            <a:lvl8pPr marL="3491881" indent="-232791" eaLnBrk="0" fontAlgn="base" hangingPunct="0">
              <a:spcBef>
                <a:spcPct val="0"/>
              </a:spcBef>
              <a:spcAft>
                <a:spcPct val="0"/>
              </a:spcAft>
              <a:defRPr>
                <a:solidFill>
                  <a:schemeClr val="tx1"/>
                </a:solidFill>
                <a:latin typeface="Arial" charset="0"/>
              </a:defRPr>
            </a:lvl8pPr>
            <a:lvl9pPr marL="3957463" indent="-232791" eaLnBrk="0" fontAlgn="base" hangingPunct="0">
              <a:spcBef>
                <a:spcPct val="0"/>
              </a:spcBef>
              <a:spcAft>
                <a:spcPct val="0"/>
              </a:spcAft>
              <a:defRPr>
                <a:solidFill>
                  <a:schemeClr val="tx1"/>
                </a:solidFill>
                <a:latin typeface="Arial" charset="0"/>
              </a:defRPr>
            </a:lvl9pPr>
          </a:lstStyle>
          <a:p>
            <a:pPr marL="0" marR="0" lvl="0" indent="0" algn="r" defTabSz="931678" rtl="0" eaLnBrk="1" fontAlgn="base" latinLnBrk="0" hangingPunct="1">
              <a:lnSpc>
                <a:spcPct val="100000"/>
              </a:lnSpc>
              <a:spcBef>
                <a:spcPct val="0"/>
              </a:spcBef>
              <a:spcAft>
                <a:spcPct val="0"/>
              </a:spcAft>
              <a:buClrTx/>
              <a:buSzTx/>
              <a:buFontTx/>
              <a:buNone/>
              <a:tabLst/>
              <a:defRPr/>
            </a:pPr>
            <a:fld id="{5FA5E13A-8290-41C7-B236-9153BC6CED59}" type="slidenum">
              <a:rPr kumimoji="0" lang="zh-CN" altLang="en-US" sz="13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rPr>
              <a:pPr marL="0" marR="0" lvl="0" indent="0" algn="r" defTabSz="931678" rtl="0" eaLnBrk="1" fontAlgn="base" latinLnBrk="0" hangingPunct="1">
                <a:lnSpc>
                  <a:spcPct val="100000"/>
                </a:lnSpc>
                <a:spcBef>
                  <a:spcPct val="0"/>
                </a:spcBef>
                <a:spcAft>
                  <a:spcPct val="0"/>
                </a:spcAft>
                <a:buClrTx/>
                <a:buSzTx/>
                <a:buFontTx/>
                <a:buNone/>
                <a:tabLst/>
                <a:defRPr/>
              </a:pPr>
              <a:t>7</a:t>
            </a:fld>
            <a:endParaRPr kumimoji="0" lang="zh-CN" altLang="en-US" sz="1300" b="0" i="0" u="none" strike="noStrike" kern="1200" cap="none" spc="0" normalizeH="0" baseline="0" noProof="0" dirty="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1375819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t>Comment:</a:t>
            </a:r>
            <a:r>
              <a:rPr lang="en-US" altLang="zh-CN" baseline="0" dirty="0"/>
              <a:t>  This is an important slide, but needs to be improved.  Consider to use animations to highlight the key features &amp; differences</a:t>
            </a:r>
            <a:endParaRPr lang="zh-CN" altLang="zh-CN"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49" indent="-290940" eaLnBrk="0" hangingPunct="0">
              <a:defRPr>
                <a:solidFill>
                  <a:schemeClr val="tx1"/>
                </a:solidFill>
                <a:latin typeface="Arial" charset="0"/>
              </a:defRPr>
            </a:lvl2pPr>
            <a:lvl3pPr marL="1163771" indent="-232753" eaLnBrk="0" hangingPunct="0">
              <a:defRPr>
                <a:solidFill>
                  <a:schemeClr val="tx1"/>
                </a:solidFill>
                <a:latin typeface="Arial" charset="0"/>
              </a:defRPr>
            </a:lvl3pPr>
            <a:lvl4pPr marL="1629277" indent="-232753" eaLnBrk="0" hangingPunct="0">
              <a:defRPr>
                <a:solidFill>
                  <a:schemeClr val="tx1"/>
                </a:solidFill>
                <a:latin typeface="Arial" charset="0"/>
              </a:defRPr>
            </a:lvl4pPr>
            <a:lvl5pPr marL="2094786" indent="-232753" eaLnBrk="0" hangingPunct="0">
              <a:defRPr>
                <a:solidFill>
                  <a:schemeClr val="tx1"/>
                </a:solidFill>
                <a:latin typeface="Arial" charset="0"/>
              </a:defRPr>
            </a:lvl5pPr>
            <a:lvl6pPr marL="2560296" indent="-232753" eaLnBrk="0" fontAlgn="base" hangingPunct="0">
              <a:spcBef>
                <a:spcPct val="0"/>
              </a:spcBef>
              <a:spcAft>
                <a:spcPct val="0"/>
              </a:spcAft>
              <a:defRPr>
                <a:solidFill>
                  <a:schemeClr val="tx1"/>
                </a:solidFill>
                <a:latin typeface="Arial" charset="0"/>
              </a:defRPr>
            </a:lvl6pPr>
            <a:lvl7pPr marL="3025804" indent="-232753" eaLnBrk="0" fontAlgn="base" hangingPunct="0">
              <a:spcBef>
                <a:spcPct val="0"/>
              </a:spcBef>
              <a:spcAft>
                <a:spcPct val="0"/>
              </a:spcAft>
              <a:defRPr>
                <a:solidFill>
                  <a:schemeClr val="tx1"/>
                </a:solidFill>
                <a:latin typeface="Arial" charset="0"/>
              </a:defRPr>
            </a:lvl7pPr>
            <a:lvl8pPr marL="3491310" indent="-232753" eaLnBrk="0" fontAlgn="base" hangingPunct="0">
              <a:spcBef>
                <a:spcPct val="0"/>
              </a:spcBef>
              <a:spcAft>
                <a:spcPct val="0"/>
              </a:spcAft>
              <a:defRPr>
                <a:solidFill>
                  <a:schemeClr val="tx1"/>
                </a:solidFill>
                <a:latin typeface="Arial" charset="0"/>
              </a:defRPr>
            </a:lvl8pPr>
            <a:lvl9pPr marL="3956816" indent="-232753" eaLnBrk="0" fontAlgn="base" hangingPunct="0">
              <a:spcBef>
                <a:spcPct val="0"/>
              </a:spcBef>
              <a:spcAft>
                <a:spcPct val="0"/>
              </a:spcAft>
              <a:defRPr>
                <a:solidFill>
                  <a:schemeClr val="tx1"/>
                </a:solidFill>
                <a:latin typeface="Arial" charset="0"/>
              </a:defRPr>
            </a:lvl9pPr>
          </a:lstStyle>
          <a:p>
            <a:pPr marL="0" marR="0" lvl="0" indent="0" algn="r" defTabSz="931678" rtl="0" eaLnBrk="1" fontAlgn="base" latinLnBrk="0" hangingPunct="1">
              <a:lnSpc>
                <a:spcPct val="100000"/>
              </a:lnSpc>
              <a:spcBef>
                <a:spcPct val="0"/>
              </a:spcBef>
              <a:spcAft>
                <a:spcPct val="0"/>
              </a:spcAft>
              <a:buClrTx/>
              <a:buSzTx/>
              <a:buFontTx/>
              <a:buNone/>
              <a:tabLst/>
              <a:defRPr/>
            </a:pPr>
            <a:fld id="{5FA5E13A-8290-41C7-B236-9153BC6CED59}" type="slidenum">
              <a:rPr kumimoji="0" lang="zh-CN" altLang="en-US" sz="13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rPr>
              <a:pPr marL="0" marR="0" lvl="0" indent="0" algn="r" defTabSz="931678" rtl="0" eaLnBrk="1" fontAlgn="base" latinLnBrk="0" hangingPunct="1">
                <a:lnSpc>
                  <a:spcPct val="100000"/>
                </a:lnSpc>
                <a:spcBef>
                  <a:spcPct val="0"/>
                </a:spcBef>
                <a:spcAft>
                  <a:spcPct val="0"/>
                </a:spcAft>
                <a:buClrTx/>
                <a:buSzTx/>
                <a:buFontTx/>
                <a:buNone/>
                <a:tabLst/>
                <a:defRPr/>
              </a:pPr>
              <a:t>8</a:t>
            </a:fld>
            <a:endParaRPr kumimoji="0" lang="zh-CN" altLang="en-US" sz="1300" b="0" i="0" u="none" strike="noStrike" kern="1200" cap="none" spc="0" normalizeH="0" baseline="0" noProof="0" dirty="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2237785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t>Comment:</a:t>
            </a:r>
            <a:r>
              <a:rPr lang="en-US" altLang="zh-CN" baseline="0" dirty="0"/>
              <a:t>  This is an important slide, but needs to be improved.  Consider to use animations to highlight the key features &amp; differences</a:t>
            </a:r>
            <a:endParaRPr lang="zh-CN" altLang="zh-CN"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573" indent="-290988" eaLnBrk="0" hangingPunct="0">
              <a:defRPr>
                <a:solidFill>
                  <a:schemeClr val="tx1"/>
                </a:solidFill>
                <a:latin typeface="Arial" charset="0"/>
              </a:defRPr>
            </a:lvl2pPr>
            <a:lvl3pPr marL="1163961" indent="-232791" eaLnBrk="0" hangingPunct="0">
              <a:defRPr>
                <a:solidFill>
                  <a:schemeClr val="tx1"/>
                </a:solidFill>
                <a:latin typeface="Arial" charset="0"/>
              </a:defRPr>
            </a:lvl3pPr>
            <a:lvl4pPr marL="1629544" indent="-232791" eaLnBrk="0" hangingPunct="0">
              <a:defRPr>
                <a:solidFill>
                  <a:schemeClr val="tx1"/>
                </a:solidFill>
                <a:latin typeface="Arial" charset="0"/>
              </a:defRPr>
            </a:lvl4pPr>
            <a:lvl5pPr marL="2095129" indent="-232791" eaLnBrk="0" hangingPunct="0">
              <a:defRPr>
                <a:solidFill>
                  <a:schemeClr val="tx1"/>
                </a:solidFill>
                <a:latin typeface="Arial" charset="0"/>
              </a:defRPr>
            </a:lvl5pPr>
            <a:lvl6pPr marL="2560713" indent="-232791" eaLnBrk="0" fontAlgn="base" hangingPunct="0">
              <a:spcBef>
                <a:spcPct val="0"/>
              </a:spcBef>
              <a:spcAft>
                <a:spcPct val="0"/>
              </a:spcAft>
              <a:defRPr>
                <a:solidFill>
                  <a:schemeClr val="tx1"/>
                </a:solidFill>
                <a:latin typeface="Arial" charset="0"/>
              </a:defRPr>
            </a:lvl6pPr>
            <a:lvl7pPr marL="3026298" indent="-232791" eaLnBrk="0" fontAlgn="base" hangingPunct="0">
              <a:spcBef>
                <a:spcPct val="0"/>
              </a:spcBef>
              <a:spcAft>
                <a:spcPct val="0"/>
              </a:spcAft>
              <a:defRPr>
                <a:solidFill>
                  <a:schemeClr val="tx1"/>
                </a:solidFill>
                <a:latin typeface="Arial" charset="0"/>
              </a:defRPr>
            </a:lvl7pPr>
            <a:lvl8pPr marL="3491881" indent="-232791" eaLnBrk="0" fontAlgn="base" hangingPunct="0">
              <a:spcBef>
                <a:spcPct val="0"/>
              </a:spcBef>
              <a:spcAft>
                <a:spcPct val="0"/>
              </a:spcAft>
              <a:defRPr>
                <a:solidFill>
                  <a:schemeClr val="tx1"/>
                </a:solidFill>
                <a:latin typeface="Arial" charset="0"/>
              </a:defRPr>
            </a:lvl8pPr>
            <a:lvl9pPr marL="3957463" indent="-232791" eaLnBrk="0" fontAlgn="base" hangingPunct="0">
              <a:spcBef>
                <a:spcPct val="0"/>
              </a:spcBef>
              <a:spcAft>
                <a:spcPct val="0"/>
              </a:spcAft>
              <a:defRPr>
                <a:solidFill>
                  <a:schemeClr val="tx1"/>
                </a:solidFill>
                <a:latin typeface="Arial" charset="0"/>
              </a:defRPr>
            </a:lvl9pPr>
          </a:lstStyle>
          <a:p>
            <a:pPr marL="0" marR="0" lvl="0" indent="0" algn="r" defTabSz="931678" rtl="0" eaLnBrk="1" fontAlgn="base" latinLnBrk="0" hangingPunct="1">
              <a:lnSpc>
                <a:spcPct val="100000"/>
              </a:lnSpc>
              <a:spcBef>
                <a:spcPct val="0"/>
              </a:spcBef>
              <a:spcAft>
                <a:spcPct val="0"/>
              </a:spcAft>
              <a:buClrTx/>
              <a:buSzTx/>
              <a:buFontTx/>
              <a:buNone/>
              <a:tabLst/>
              <a:defRPr/>
            </a:pPr>
            <a:fld id="{5FA5E13A-8290-41C7-B236-9153BC6CED59}" type="slidenum">
              <a:rPr kumimoji="0" lang="zh-CN" altLang="en-US" sz="13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rPr>
              <a:pPr marL="0" marR="0" lvl="0" indent="0" algn="r" defTabSz="931678" rtl="0" eaLnBrk="1" fontAlgn="base" latinLnBrk="0" hangingPunct="1">
                <a:lnSpc>
                  <a:spcPct val="100000"/>
                </a:lnSpc>
                <a:spcBef>
                  <a:spcPct val="0"/>
                </a:spcBef>
                <a:spcAft>
                  <a:spcPct val="0"/>
                </a:spcAft>
                <a:buClrTx/>
                <a:buSzTx/>
                <a:buFontTx/>
                <a:buNone/>
                <a:tabLst/>
                <a:defRPr/>
              </a:pPr>
              <a:t>9</a:t>
            </a:fld>
            <a:endParaRPr kumimoji="0" lang="zh-CN" altLang="en-US" sz="1300" b="0" i="0" u="none" strike="noStrike" kern="1200" cap="none" spc="0" normalizeH="0" baseline="0" noProof="0" dirty="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244828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897843">
              <a:defRPr/>
            </a:pPr>
            <a:r>
              <a:rPr lang="en-US" altLang="zh-CN" dirty="0">
                <a:latin typeface="Times New Roman" pitchFamily="18" charset="0"/>
                <a:cs typeface="Times New Roman" pitchFamily="18" charset="0"/>
              </a:rPr>
              <a:t>spatial field: </a:t>
            </a:r>
            <a:r>
              <a:rPr lang="en-US" altLang="zh-CN" dirty="0"/>
              <a:t>A Spatial Field refers to air pollution estimates made at the center of each grid cell in a specified modeling domain. For example, MATS might calculate ozone design values for each grid cell in the modeling domain. Several types of Spatial Fields can be calculated for ozone and PM.</a:t>
            </a:r>
            <a:endParaRPr lang="zh-CN" altLang="en-US" dirty="0"/>
          </a:p>
          <a:p>
            <a:r>
              <a:rPr lang="zh-CN" altLang="en-US" dirty="0"/>
              <a:t>利用环境监测数据、模型数据（主要是</a:t>
            </a:r>
            <a:r>
              <a:rPr lang="en-US" altLang="zh-CN" dirty="0"/>
              <a:t>CMAQ</a:t>
            </a:r>
            <a:r>
              <a:rPr lang="zh-CN" altLang="en-US" dirty="0"/>
              <a:t>模拟的结果）作为模型输入，</a:t>
            </a:r>
            <a:r>
              <a:rPr lang="zh-CN" altLang="zh-CN" dirty="0">
                <a:latin typeface="+mn-lt"/>
              </a:rPr>
              <a:t>并利用优化的数理统计技术对大气复合污染状况进行模拟，实现对环境空气质量标准的达标评估。</a:t>
            </a:r>
            <a:r>
              <a:rPr lang="zh-CN" altLang="en-US" dirty="0">
                <a:latin typeface="+mn-lt"/>
              </a:rPr>
              <a:t>其中包括</a:t>
            </a:r>
            <a:r>
              <a:rPr lang="en-US" altLang="zh-CN" dirty="0">
                <a:latin typeface="+mn-lt"/>
              </a:rPr>
              <a:t>point estimate</a:t>
            </a:r>
            <a:r>
              <a:rPr lang="zh-CN" altLang="en-US" dirty="0">
                <a:latin typeface="+mn-lt"/>
              </a:rPr>
              <a:t>和</a:t>
            </a:r>
            <a:r>
              <a:rPr lang="en-US" altLang="zh-CN" dirty="0">
                <a:latin typeface="+mn-lt"/>
              </a:rPr>
              <a:t>spatial field estimate</a:t>
            </a:r>
            <a:r>
              <a:rPr lang="zh-CN" altLang="en-US" dirty="0">
                <a:latin typeface="+mn-lt"/>
              </a:rPr>
              <a:t>。</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30656" rtl="0" eaLnBrk="1" fontAlgn="auto" latinLnBrk="0" hangingPunct="1">
              <a:lnSpc>
                <a:spcPct val="100000"/>
              </a:lnSpc>
              <a:spcBef>
                <a:spcPts val="0"/>
              </a:spcBef>
              <a:spcAft>
                <a:spcPts val="0"/>
              </a:spcAft>
              <a:buClrTx/>
              <a:buSzTx/>
              <a:buFontTx/>
              <a:buNone/>
              <a:tabLst/>
              <a:defRPr/>
            </a:pPr>
            <a:fld id="{FB00C573-3A4E-4463-A5AC-5FD0D596821C}" type="slidenum">
              <a:rPr kumimoji="0" lang="zh-CN" altLang="en-US" sz="1800" b="0" i="0" u="none" strike="noStrike" kern="0" cap="none" spc="0" normalizeH="0" baseline="0" noProof="0">
                <a:ln>
                  <a:noFill/>
                </a:ln>
                <a:solidFill>
                  <a:prstClr val="black"/>
                </a:solidFill>
                <a:effectLst/>
                <a:uLnTx/>
                <a:uFillTx/>
                <a:latin typeface="Arial" charset="0"/>
                <a:ea typeface="宋体" panose="02010600030101010101" pitchFamily="2" charset="-122"/>
                <a:cs typeface="+mn-cs"/>
              </a:rPr>
              <a:pPr marL="0" marR="0" lvl="0" indent="0" algn="r" defTabSz="930656" rtl="0" eaLnBrk="1" fontAlgn="auto" latinLnBrk="0" hangingPunct="1">
                <a:lnSpc>
                  <a:spcPct val="100000"/>
                </a:lnSpc>
                <a:spcBef>
                  <a:spcPts val="0"/>
                </a:spcBef>
                <a:spcAft>
                  <a:spcPts val="0"/>
                </a:spcAft>
                <a:buClrTx/>
                <a:buSzTx/>
                <a:buFontTx/>
                <a:buNone/>
                <a:tabLst/>
                <a:defRPr/>
              </a:pPr>
              <a:t>11</a:t>
            </a:fld>
            <a:endParaRPr kumimoji="0" lang="zh-CN" altLang="en-US" sz="1800" b="0" i="0" u="none" strike="noStrike" kern="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123935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303" rtl="0" eaLnBrk="1" fontAlgn="auto" latinLnBrk="0" hangingPunct="1">
              <a:lnSpc>
                <a:spcPct val="100000"/>
              </a:lnSpc>
              <a:spcBef>
                <a:spcPts val="0"/>
              </a:spcBef>
              <a:spcAft>
                <a:spcPts val="0"/>
              </a:spcAft>
              <a:buClrTx/>
              <a:buSzTx/>
              <a:buFontTx/>
              <a:buNone/>
              <a:tabLst/>
              <a:defRPr/>
            </a:pPr>
            <a:fld id="{BAD8BD73-81C2-42A0-A979-21325C122E46}" type="slidenum">
              <a:rPr kumimoji="0" lang="en-US" sz="1800" b="0" i="0" u="none" strike="noStrike" kern="0" cap="none" spc="0" normalizeH="0" baseline="0" noProof="0">
                <a:ln>
                  <a:noFill/>
                </a:ln>
                <a:solidFill>
                  <a:srgbClr val="000000"/>
                </a:solidFill>
                <a:effectLst/>
                <a:uLnTx/>
                <a:uFillTx/>
                <a:latin typeface="Arial" charset="0"/>
                <a:ea typeface="+mn-ea"/>
                <a:cs typeface="+mn-cs"/>
              </a:rPr>
              <a:pPr marL="0" marR="0" lvl="0" indent="0" algn="r" defTabSz="913303"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82749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08" rtl="0" eaLnBrk="1" fontAlgn="auto" latinLnBrk="0" hangingPunct="1">
              <a:lnSpc>
                <a:spcPct val="100000"/>
              </a:lnSpc>
              <a:spcBef>
                <a:spcPts val="0"/>
              </a:spcBef>
              <a:spcAft>
                <a:spcPts val="0"/>
              </a:spcAft>
              <a:buClrTx/>
              <a:buSzTx/>
              <a:buFontTx/>
              <a:buNone/>
              <a:tabLst/>
              <a:defRPr/>
            </a:pPr>
            <a:fld id="{BAD8BD73-81C2-42A0-A979-21325C122E46}" type="slidenum">
              <a:rPr kumimoji="0" lang="en-US" sz="1800" b="0" i="0" u="none" strike="noStrike" kern="0" cap="none" spc="0" normalizeH="0" baseline="0" noProof="0">
                <a:ln>
                  <a:noFill/>
                </a:ln>
                <a:solidFill>
                  <a:srgbClr val="000000"/>
                </a:solidFill>
                <a:effectLst/>
                <a:uLnTx/>
                <a:uFillTx/>
                <a:latin typeface="Arial" charset="0"/>
                <a:ea typeface="+mn-ea"/>
                <a:cs typeface="+mn-cs"/>
              </a:rPr>
              <a:pPr marL="0" marR="0" lvl="0" indent="0" algn="r" defTabSz="914308"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87383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897843">
              <a:defRPr/>
            </a:pPr>
            <a:r>
              <a:rPr lang="en-US" altLang="zh-CN" dirty="0">
                <a:latin typeface="Times New Roman" pitchFamily="18" charset="0"/>
                <a:cs typeface="Times New Roman" pitchFamily="18" charset="0"/>
              </a:rPr>
              <a:t>spatial field: </a:t>
            </a:r>
            <a:r>
              <a:rPr lang="en-US" altLang="zh-CN" dirty="0"/>
              <a:t>A Spatial Field refers to air pollution estimates made at the center of each grid cell in a specified modeling domain. For example, MATS might calculate ozone design values for each grid cell in the modeling domain. Several types of Spatial Fields can be calculated for ozone and PM.</a:t>
            </a:r>
            <a:endParaRPr lang="zh-CN" altLang="en-US" dirty="0"/>
          </a:p>
          <a:p>
            <a:r>
              <a:rPr lang="zh-CN" altLang="en-US" dirty="0"/>
              <a:t>利用环境监测数据、模型数据（主要是</a:t>
            </a:r>
            <a:r>
              <a:rPr lang="en-US" altLang="zh-CN" dirty="0"/>
              <a:t>CMAQ</a:t>
            </a:r>
            <a:r>
              <a:rPr lang="zh-CN" altLang="en-US" dirty="0"/>
              <a:t>模拟的结果）作为模型输入，</a:t>
            </a:r>
            <a:r>
              <a:rPr lang="zh-CN" altLang="zh-CN" dirty="0">
                <a:latin typeface="+mn-lt"/>
              </a:rPr>
              <a:t>并利用优化的数理统计技术对大气复合污染状况进行模拟，实现对环境空气质量标准的达标评估。</a:t>
            </a:r>
            <a:r>
              <a:rPr lang="zh-CN" altLang="en-US" dirty="0">
                <a:latin typeface="+mn-lt"/>
              </a:rPr>
              <a:t>其中包括</a:t>
            </a:r>
            <a:r>
              <a:rPr lang="en-US" altLang="zh-CN" dirty="0">
                <a:latin typeface="+mn-lt"/>
              </a:rPr>
              <a:t>point estimate</a:t>
            </a:r>
            <a:r>
              <a:rPr lang="zh-CN" altLang="en-US" dirty="0">
                <a:latin typeface="+mn-lt"/>
              </a:rPr>
              <a:t>和</a:t>
            </a:r>
            <a:r>
              <a:rPr lang="en-US" altLang="zh-CN" dirty="0">
                <a:latin typeface="+mn-lt"/>
              </a:rPr>
              <a:t>spatial field estimate</a:t>
            </a:r>
            <a:r>
              <a:rPr lang="zh-CN" altLang="en-US" dirty="0">
                <a:latin typeface="+mn-lt"/>
              </a:rPr>
              <a:t>。</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30656" rtl="0" eaLnBrk="1" fontAlgn="auto" latinLnBrk="0" hangingPunct="1">
              <a:lnSpc>
                <a:spcPct val="100000"/>
              </a:lnSpc>
              <a:spcBef>
                <a:spcPts val="0"/>
              </a:spcBef>
              <a:spcAft>
                <a:spcPts val="0"/>
              </a:spcAft>
              <a:buClrTx/>
              <a:buSzTx/>
              <a:buFontTx/>
              <a:buNone/>
              <a:tabLst/>
              <a:defRPr/>
            </a:pPr>
            <a:fld id="{FB00C573-3A4E-4463-A5AC-5FD0D596821C}" type="slidenum">
              <a:rPr kumimoji="0" lang="zh-CN" altLang="en-US" sz="1800" b="0" i="0" u="none" strike="noStrike" kern="0" cap="none" spc="0" normalizeH="0" baseline="0" noProof="0">
                <a:ln>
                  <a:noFill/>
                </a:ln>
                <a:solidFill>
                  <a:prstClr val="black"/>
                </a:solidFill>
                <a:effectLst/>
                <a:uLnTx/>
                <a:uFillTx/>
                <a:latin typeface="Arial" charset="0"/>
                <a:ea typeface="宋体" panose="02010600030101010101" pitchFamily="2" charset="-122"/>
                <a:cs typeface="+mn-cs"/>
              </a:rPr>
              <a:pPr marL="0" marR="0" lvl="0" indent="0" algn="r" defTabSz="930656" rtl="0" eaLnBrk="1" fontAlgn="auto" latinLnBrk="0" hangingPunct="1">
                <a:lnSpc>
                  <a:spcPct val="100000"/>
                </a:lnSpc>
                <a:spcBef>
                  <a:spcPts val="0"/>
                </a:spcBef>
                <a:spcAft>
                  <a:spcPts val="0"/>
                </a:spcAft>
                <a:buClrTx/>
                <a:buSzTx/>
                <a:buFontTx/>
                <a:buNone/>
                <a:tabLst/>
                <a:defRPr/>
              </a:pPr>
              <a:t>15</a:t>
            </a:fld>
            <a:endParaRPr kumimoji="0" lang="zh-CN" altLang="en-US" sz="1800" b="0" i="0" u="none" strike="noStrike" kern="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393192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3460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37633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400E618-843E-4FD1-A42B-8D6581912A46}"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3989474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9110717-68C0-475C-8864-1E84E2A27C31}"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16795107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09522B9-58D2-4E05-B4DA-400D26C93BFF}"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11023898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3D5E21A-CBC8-4207-8B54-CF7C15076770}"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8284003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2372B08-19F1-4AC2-A626-BC26A3BC3D73}"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41917316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2D2C7D6-C5D6-47B1-A19B-FC5CBA8B8BDA}"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39031414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754BC5C-2D1D-4B9E-8699-A411AC981AF2}"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26949656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E8BBE097-8DCA-4BC6-83FB-778FA394B91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502806996"/>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6EF97FA5-94DB-459B-8E5D-031A45794050}"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442806360"/>
      </p:ext>
    </p:extLst>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A5EEBD30-2DFF-4A5B-A3C9-D444AD2A3D1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500174490"/>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25365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6840DCFE-4E75-418C-8380-63B65D2FD65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897497534"/>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9" name="Slide Number Placeholder 8"/>
          <p:cNvSpPr>
            <a:spLocks noGrp="1"/>
          </p:cNvSpPr>
          <p:nvPr>
            <p:ph type="sldNum" sz="quarter" idx="12"/>
          </p:nvPr>
        </p:nvSpPr>
        <p:spPr/>
        <p:txBody>
          <a:bodyPr/>
          <a:lstStyle/>
          <a:p>
            <a:pPr>
              <a:defRPr/>
            </a:pPr>
            <a:fld id="{C45A55F7-F89F-4A62-A1F7-0ABADECA382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569612135"/>
      </p:ext>
    </p:extLst>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5" name="Slide Number Placeholder 4"/>
          <p:cNvSpPr>
            <a:spLocks noGrp="1"/>
          </p:cNvSpPr>
          <p:nvPr>
            <p:ph type="sldNum" sz="quarter" idx="12"/>
          </p:nvPr>
        </p:nvSpPr>
        <p:spPr/>
        <p:txBody>
          <a:bodyPr/>
          <a:lstStyle/>
          <a:p>
            <a:pPr>
              <a:defRPr/>
            </a:pPr>
            <a:fld id="{1C26372E-BBC9-4A00-A587-5757EE7FB80F}"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484414329"/>
      </p:ext>
    </p:extLst>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4" name="Slide Number Placeholder 3"/>
          <p:cNvSpPr>
            <a:spLocks noGrp="1"/>
          </p:cNvSpPr>
          <p:nvPr>
            <p:ph type="sldNum" sz="quarter" idx="12"/>
          </p:nvPr>
        </p:nvSpPr>
        <p:spPr/>
        <p:txBody>
          <a:bodyPr/>
          <a:lstStyle/>
          <a:p>
            <a:pPr>
              <a:defRPr/>
            </a:pPr>
            <a:fld id="{4FDF2277-96DB-49E8-92A0-ADEF130412BD}"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903945043"/>
      </p:ext>
    </p:extLst>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95BCB22B-4DBA-4AF2-BF00-B1087D8CE7B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243498825"/>
      </p:ext>
    </p:extLst>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15882732-16E9-446D-8733-E57A3EF6F874}"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265263631"/>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D83A1E60-9E96-4BE8-BC6F-2103B115BA9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923234003"/>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FC57C575-40DD-4829-84AF-4B018C1AFD41}"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302097228"/>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FFD0D-C1F8-41F6-9D00-1BFAC712577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4DDED6C-A5A4-4C36-AFD1-3503C347575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FBE4C96-1DF3-4A9C-AB85-11306A197BF4}"/>
              </a:ext>
            </a:extLst>
          </p:cNvPr>
          <p:cNvSpPr>
            <a:spLocks noGrp="1"/>
          </p:cNvSpPr>
          <p:nvPr>
            <p:ph type="dt" sz="half" idx="10"/>
          </p:nvPr>
        </p:nvSpPr>
        <p:spPr/>
        <p:txBody>
          <a:bodyPr/>
          <a:lstStyle/>
          <a:p>
            <a:fld id="{9A35358E-83C3-4066-A47C-C1487453304D}" type="datetimeFigureOut">
              <a:rPr lang="en-US" smtClean="0"/>
              <a:t>11/26/2019</a:t>
            </a:fld>
            <a:endParaRPr lang="en-US"/>
          </a:p>
        </p:txBody>
      </p:sp>
      <p:sp>
        <p:nvSpPr>
          <p:cNvPr id="5" name="Footer Placeholder 4">
            <a:extLst>
              <a:ext uri="{FF2B5EF4-FFF2-40B4-BE49-F238E27FC236}">
                <a16:creationId xmlns:a16="http://schemas.microsoft.com/office/drawing/2014/main" id="{50B97DB9-6A15-4322-B0BF-36A78E299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E87D5A-7DC6-4D02-B7F2-E8B1634D5529}"/>
              </a:ext>
            </a:extLst>
          </p:cNvPr>
          <p:cNvSpPr>
            <a:spLocks noGrp="1"/>
          </p:cNvSpPr>
          <p:nvPr>
            <p:ph type="sldNum" sz="quarter" idx="12"/>
          </p:nvPr>
        </p:nvSpPr>
        <p:spPr/>
        <p:txBody>
          <a:bodyPr/>
          <a:lstStyle/>
          <a:p>
            <a:fld id="{3DAD2017-0A1A-44AC-802D-3701E23D3F90}" type="slidenum">
              <a:rPr lang="en-US" smtClean="0"/>
              <a:t>‹#›</a:t>
            </a:fld>
            <a:endParaRPr lang="en-US"/>
          </a:p>
        </p:txBody>
      </p:sp>
    </p:spTree>
    <p:extLst>
      <p:ext uri="{BB962C8B-B14F-4D97-AF65-F5344CB8AC3E}">
        <p14:creationId xmlns:p14="http://schemas.microsoft.com/office/powerpoint/2010/main" val="25083840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B010D-5F5F-4099-9ECB-C295B0FDB8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97A1B-2BAD-44DB-B6FD-CE9D96AF1E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A029A-3302-410F-95D8-098803C64E03}"/>
              </a:ext>
            </a:extLst>
          </p:cNvPr>
          <p:cNvSpPr>
            <a:spLocks noGrp="1"/>
          </p:cNvSpPr>
          <p:nvPr>
            <p:ph type="dt" sz="half" idx="10"/>
          </p:nvPr>
        </p:nvSpPr>
        <p:spPr/>
        <p:txBody>
          <a:bodyPr/>
          <a:lstStyle/>
          <a:p>
            <a:fld id="{9A35358E-83C3-4066-A47C-C1487453304D}" type="datetimeFigureOut">
              <a:rPr lang="en-US" smtClean="0"/>
              <a:t>11/26/2019</a:t>
            </a:fld>
            <a:endParaRPr lang="en-US"/>
          </a:p>
        </p:txBody>
      </p:sp>
      <p:sp>
        <p:nvSpPr>
          <p:cNvPr id="5" name="Footer Placeholder 4">
            <a:extLst>
              <a:ext uri="{FF2B5EF4-FFF2-40B4-BE49-F238E27FC236}">
                <a16:creationId xmlns:a16="http://schemas.microsoft.com/office/drawing/2014/main" id="{66C7BE7D-101C-48A3-B434-FFF989F99B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8DCD6-0464-4F1C-B3BE-F260AC85AE52}"/>
              </a:ext>
            </a:extLst>
          </p:cNvPr>
          <p:cNvSpPr>
            <a:spLocks noGrp="1"/>
          </p:cNvSpPr>
          <p:nvPr>
            <p:ph type="sldNum" sz="quarter" idx="12"/>
          </p:nvPr>
        </p:nvSpPr>
        <p:spPr/>
        <p:txBody>
          <a:bodyPr/>
          <a:lstStyle/>
          <a:p>
            <a:fld id="{3DAD2017-0A1A-44AC-802D-3701E23D3F90}" type="slidenum">
              <a:rPr lang="en-US" smtClean="0"/>
              <a:t>‹#›</a:t>
            </a:fld>
            <a:endParaRPr lang="en-US"/>
          </a:p>
        </p:txBody>
      </p:sp>
    </p:spTree>
    <p:extLst>
      <p:ext uri="{BB962C8B-B14F-4D97-AF65-F5344CB8AC3E}">
        <p14:creationId xmlns:p14="http://schemas.microsoft.com/office/powerpoint/2010/main" val="767826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74B49E-D1FF-4111-B6E2-BCB03D1F151B}" type="slidenum">
              <a:rPr lang="en-US"/>
              <a:pPr>
                <a:defRPr/>
              </a:pPr>
              <a:t>‹#›</a:t>
            </a:fld>
            <a:endParaRPr lang="en-US"/>
          </a:p>
        </p:txBody>
      </p:sp>
    </p:spTree>
    <p:extLst>
      <p:ext uri="{BB962C8B-B14F-4D97-AF65-F5344CB8AC3E}">
        <p14:creationId xmlns:p14="http://schemas.microsoft.com/office/powerpoint/2010/main" val="17891312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092F0-E713-4A50-B284-6B66C84D54C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CE392EB-F4C1-4F26-92C5-297A856A952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8B1CC6-EFEC-4D41-BC78-9FE2DAB09F1D}"/>
              </a:ext>
            </a:extLst>
          </p:cNvPr>
          <p:cNvSpPr>
            <a:spLocks noGrp="1"/>
          </p:cNvSpPr>
          <p:nvPr>
            <p:ph type="dt" sz="half" idx="10"/>
          </p:nvPr>
        </p:nvSpPr>
        <p:spPr/>
        <p:txBody>
          <a:bodyPr/>
          <a:lstStyle/>
          <a:p>
            <a:fld id="{9A35358E-83C3-4066-A47C-C1487453304D}" type="datetimeFigureOut">
              <a:rPr lang="en-US" smtClean="0"/>
              <a:t>11/26/2019</a:t>
            </a:fld>
            <a:endParaRPr lang="en-US"/>
          </a:p>
        </p:txBody>
      </p:sp>
      <p:sp>
        <p:nvSpPr>
          <p:cNvPr id="5" name="Footer Placeholder 4">
            <a:extLst>
              <a:ext uri="{FF2B5EF4-FFF2-40B4-BE49-F238E27FC236}">
                <a16:creationId xmlns:a16="http://schemas.microsoft.com/office/drawing/2014/main" id="{E8F5361E-4841-4848-A6CC-5B8781A01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A5A3B4-CE97-457D-9906-D0B87BDDC776}"/>
              </a:ext>
            </a:extLst>
          </p:cNvPr>
          <p:cNvSpPr>
            <a:spLocks noGrp="1"/>
          </p:cNvSpPr>
          <p:nvPr>
            <p:ph type="sldNum" sz="quarter" idx="12"/>
          </p:nvPr>
        </p:nvSpPr>
        <p:spPr/>
        <p:txBody>
          <a:bodyPr/>
          <a:lstStyle/>
          <a:p>
            <a:fld id="{3DAD2017-0A1A-44AC-802D-3701E23D3F90}" type="slidenum">
              <a:rPr lang="en-US" smtClean="0"/>
              <a:t>‹#›</a:t>
            </a:fld>
            <a:endParaRPr lang="en-US"/>
          </a:p>
        </p:txBody>
      </p:sp>
    </p:spTree>
    <p:extLst>
      <p:ext uri="{BB962C8B-B14F-4D97-AF65-F5344CB8AC3E}">
        <p14:creationId xmlns:p14="http://schemas.microsoft.com/office/powerpoint/2010/main" val="16777445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56860-5AAA-4BD3-B1B9-59CA84474E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C1444-DC11-4272-AB03-1C083185292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60EE2C-7731-484E-AB75-8513601C3DC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C42AE5-86F4-42A1-BC7D-D6D17960AA53}"/>
              </a:ext>
            </a:extLst>
          </p:cNvPr>
          <p:cNvSpPr>
            <a:spLocks noGrp="1"/>
          </p:cNvSpPr>
          <p:nvPr>
            <p:ph type="dt" sz="half" idx="10"/>
          </p:nvPr>
        </p:nvSpPr>
        <p:spPr/>
        <p:txBody>
          <a:bodyPr/>
          <a:lstStyle/>
          <a:p>
            <a:fld id="{9A35358E-83C3-4066-A47C-C1487453304D}" type="datetimeFigureOut">
              <a:rPr lang="en-US" smtClean="0"/>
              <a:t>11/26/2019</a:t>
            </a:fld>
            <a:endParaRPr lang="en-US"/>
          </a:p>
        </p:txBody>
      </p:sp>
      <p:sp>
        <p:nvSpPr>
          <p:cNvPr id="6" name="Footer Placeholder 5">
            <a:extLst>
              <a:ext uri="{FF2B5EF4-FFF2-40B4-BE49-F238E27FC236}">
                <a16:creationId xmlns:a16="http://schemas.microsoft.com/office/drawing/2014/main" id="{90516D27-90DC-4182-AC3D-CF9CF1385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AE6515-78C1-44C7-BE55-165724928B7A}"/>
              </a:ext>
            </a:extLst>
          </p:cNvPr>
          <p:cNvSpPr>
            <a:spLocks noGrp="1"/>
          </p:cNvSpPr>
          <p:nvPr>
            <p:ph type="sldNum" sz="quarter" idx="12"/>
          </p:nvPr>
        </p:nvSpPr>
        <p:spPr/>
        <p:txBody>
          <a:bodyPr/>
          <a:lstStyle/>
          <a:p>
            <a:fld id="{3DAD2017-0A1A-44AC-802D-3701E23D3F90}" type="slidenum">
              <a:rPr lang="en-US" smtClean="0"/>
              <a:t>‹#›</a:t>
            </a:fld>
            <a:endParaRPr lang="en-US"/>
          </a:p>
        </p:txBody>
      </p:sp>
    </p:spTree>
    <p:extLst>
      <p:ext uri="{BB962C8B-B14F-4D97-AF65-F5344CB8AC3E}">
        <p14:creationId xmlns:p14="http://schemas.microsoft.com/office/powerpoint/2010/main" val="35163023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8B54F-5533-457B-A7DF-1BC1E3572D0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B0AE89-0000-4B77-9D3F-679AE323583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E0E9134-1C79-4D9E-ABF4-4F2B30EAFEBD}"/>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9060B6-47C1-42F0-91BF-7153E02D9A6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F7094F7-2517-4D0A-8BF3-9D9D193E4455}"/>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9F53F2-0C64-4BA7-A35E-E7CFB625676D}"/>
              </a:ext>
            </a:extLst>
          </p:cNvPr>
          <p:cNvSpPr>
            <a:spLocks noGrp="1"/>
          </p:cNvSpPr>
          <p:nvPr>
            <p:ph type="dt" sz="half" idx="10"/>
          </p:nvPr>
        </p:nvSpPr>
        <p:spPr/>
        <p:txBody>
          <a:bodyPr/>
          <a:lstStyle/>
          <a:p>
            <a:fld id="{9A35358E-83C3-4066-A47C-C1487453304D}" type="datetimeFigureOut">
              <a:rPr lang="en-US" smtClean="0"/>
              <a:t>11/26/2019</a:t>
            </a:fld>
            <a:endParaRPr lang="en-US"/>
          </a:p>
        </p:txBody>
      </p:sp>
      <p:sp>
        <p:nvSpPr>
          <p:cNvPr id="8" name="Footer Placeholder 7">
            <a:extLst>
              <a:ext uri="{FF2B5EF4-FFF2-40B4-BE49-F238E27FC236}">
                <a16:creationId xmlns:a16="http://schemas.microsoft.com/office/drawing/2014/main" id="{2B185544-4C46-4B32-A9D4-2BA1947C7D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E30C53-A26A-43A5-AF65-E0A74530A5CD}"/>
              </a:ext>
            </a:extLst>
          </p:cNvPr>
          <p:cNvSpPr>
            <a:spLocks noGrp="1"/>
          </p:cNvSpPr>
          <p:nvPr>
            <p:ph type="sldNum" sz="quarter" idx="12"/>
          </p:nvPr>
        </p:nvSpPr>
        <p:spPr/>
        <p:txBody>
          <a:bodyPr/>
          <a:lstStyle/>
          <a:p>
            <a:fld id="{3DAD2017-0A1A-44AC-802D-3701E23D3F90}" type="slidenum">
              <a:rPr lang="en-US" smtClean="0"/>
              <a:t>‹#›</a:t>
            </a:fld>
            <a:endParaRPr lang="en-US"/>
          </a:p>
        </p:txBody>
      </p:sp>
    </p:spTree>
    <p:extLst>
      <p:ext uri="{BB962C8B-B14F-4D97-AF65-F5344CB8AC3E}">
        <p14:creationId xmlns:p14="http://schemas.microsoft.com/office/powerpoint/2010/main" val="10455676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09C32-726E-41CD-9004-7704663B38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485A9C-75F4-4A1C-A7EA-DAF969DA6DF9}"/>
              </a:ext>
            </a:extLst>
          </p:cNvPr>
          <p:cNvSpPr>
            <a:spLocks noGrp="1"/>
          </p:cNvSpPr>
          <p:nvPr>
            <p:ph type="dt" sz="half" idx="10"/>
          </p:nvPr>
        </p:nvSpPr>
        <p:spPr/>
        <p:txBody>
          <a:bodyPr/>
          <a:lstStyle/>
          <a:p>
            <a:fld id="{9A35358E-83C3-4066-A47C-C1487453304D}" type="datetimeFigureOut">
              <a:rPr lang="en-US" smtClean="0"/>
              <a:t>11/26/2019</a:t>
            </a:fld>
            <a:endParaRPr lang="en-US"/>
          </a:p>
        </p:txBody>
      </p:sp>
      <p:sp>
        <p:nvSpPr>
          <p:cNvPr id="4" name="Footer Placeholder 3">
            <a:extLst>
              <a:ext uri="{FF2B5EF4-FFF2-40B4-BE49-F238E27FC236}">
                <a16:creationId xmlns:a16="http://schemas.microsoft.com/office/drawing/2014/main" id="{83507E74-C1DB-4016-82EE-DB76C9207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6C596E-CA92-44C9-8C27-C9DE14C4890B}"/>
              </a:ext>
            </a:extLst>
          </p:cNvPr>
          <p:cNvSpPr>
            <a:spLocks noGrp="1"/>
          </p:cNvSpPr>
          <p:nvPr>
            <p:ph type="sldNum" sz="quarter" idx="12"/>
          </p:nvPr>
        </p:nvSpPr>
        <p:spPr/>
        <p:txBody>
          <a:bodyPr/>
          <a:lstStyle/>
          <a:p>
            <a:fld id="{3DAD2017-0A1A-44AC-802D-3701E23D3F90}" type="slidenum">
              <a:rPr lang="en-US" smtClean="0"/>
              <a:t>‹#›</a:t>
            </a:fld>
            <a:endParaRPr lang="en-US"/>
          </a:p>
        </p:txBody>
      </p:sp>
    </p:spTree>
    <p:extLst>
      <p:ext uri="{BB962C8B-B14F-4D97-AF65-F5344CB8AC3E}">
        <p14:creationId xmlns:p14="http://schemas.microsoft.com/office/powerpoint/2010/main" val="20644174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2B621D-C1EE-42FB-9099-84062E5C771B}"/>
              </a:ext>
            </a:extLst>
          </p:cNvPr>
          <p:cNvSpPr>
            <a:spLocks noGrp="1"/>
          </p:cNvSpPr>
          <p:nvPr>
            <p:ph type="dt" sz="half" idx="10"/>
          </p:nvPr>
        </p:nvSpPr>
        <p:spPr/>
        <p:txBody>
          <a:bodyPr/>
          <a:lstStyle/>
          <a:p>
            <a:fld id="{9A35358E-83C3-4066-A47C-C1487453304D}" type="datetimeFigureOut">
              <a:rPr lang="en-US" smtClean="0"/>
              <a:t>11/26/2019</a:t>
            </a:fld>
            <a:endParaRPr lang="en-US"/>
          </a:p>
        </p:txBody>
      </p:sp>
      <p:sp>
        <p:nvSpPr>
          <p:cNvPr id="3" name="Footer Placeholder 2">
            <a:extLst>
              <a:ext uri="{FF2B5EF4-FFF2-40B4-BE49-F238E27FC236}">
                <a16:creationId xmlns:a16="http://schemas.microsoft.com/office/drawing/2014/main" id="{F75E73EC-B19F-40FE-962A-F28531808D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1748FD-36B5-4827-BE5B-29664CB94B99}"/>
              </a:ext>
            </a:extLst>
          </p:cNvPr>
          <p:cNvSpPr>
            <a:spLocks noGrp="1"/>
          </p:cNvSpPr>
          <p:nvPr>
            <p:ph type="sldNum" sz="quarter" idx="12"/>
          </p:nvPr>
        </p:nvSpPr>
        <p:spPr/>
        <p:txBody>
          <a:bodyPr/>
          <a:lstStyle/>
          <a:p>
            <a:fld id="{3DAD2017-0A1A-44AC-802D-3701E23D3F90}" type="slidenum">
              <a:rPr lang="en-US" smtClean="0"/>
              <a:t>‹#›</a:t>
            </a:fld>
            <a:endParaRPr lang="en-US"/>
          </a:p>
        </p:txBody>
      </p:sp>
    </p:spTree>
    <p:extLst>
      <p:ext uri="{BB962C8B-B14F-4D97-AF65-F5344CB8AC3E}">
        <p14:creationId xmlns:p14="http://schemas.microsoft.com/office/powerpoint/2010/main" val="6262898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3E5B9-CFD2-492A-B41F-37B7F7E5A63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BC6C414-BD29-41CB-A099-2AB8711C995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F156E6-5D5F-40EA-AC82-2300E69BE2B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685135F-85A9-4448-B1D2-ADF1BB6E0C9B}"/>
              </a:ext>
            </a:extLst>
          </p:cNvPr>
          <p:cNvSpPr>
            <a:spLocks noGrp="1"/>
          </p:cNvSpPr>
          <p:nvPr>
            <p:ph type="dt" sz="half" idx="10"/>
          </p:nvPr>
        </p:nvSpPr>
        <p:spPr/>
        <p:txBody>
          <a:bodyPr/>
          <a:lstStyle/>
          <a:p>
            <a:fld id="{9A35358E-83C3-4066-A47C-C1487453304D}" type="datetimeFigureOut">
              <a:rPr lang="en-US" smtClean="0"/>
              <a:t>11/26/2019</a:t>
            </a:fld>
            <a:endParaRPr lang="en-US"/>
          </a:p>
        </p:txBody>
      </p:sp>
      <p:sp>
        <p:nvSpPr>
          <p:cNvPr id="6" name="Footer Placeholder 5">
            <a:extLst>
              <a:ext uri="{FF2B5EF4-FFF2-40B4-BE49-F238E27FC236}">
                <a16:creationId xmlns:a16="http://schemas.microsoft.com/office/drawing/2014/main" id="{E2328786-1698-4252-87E2-A504B1DFE7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78EC95-5A79-4B66-AB34-E3C8914C328C}"/>
              </a:ext>
            </a:extLst>
          </p:cNvPr>
          <p:cNvSpPr>
            <a:spLocks noGrp="1"/>
          </p:cNvSpPr>
          <p:nvPr>
            <p:ph type="sldNum" sz="quarter" idx="12"/>
          </p:nvPr>
        </p:nvSpPr>
        <p:spPr/>
        <p:txBody>
          <a:bodyPr/>
          <a:lstStyle/>
          <a:p>
            <a:fld id="{3DAD2017-0A1A-44AC-802D-3701E23D3F90}" type="slidenum">
              <a:rPr lang="en-US" smtClean="0"/>
              <a:t>‹#›</a:t>
            </a:fld>
            <a:endParaRPr lang="en-US"/>
          </a:p>
        </p:txBody>
      </p:sp>
    </p:spTree>
    <p:extLst>
      <p:ext uri="{BB962C8B-B14F-4D97-AF65-F5344CB8AC3E}">
        <p14:creationId xmlns:p14="http://schemas.microsoft.com/office/powerpoint/2010/main" val="29101860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4EF6D-5E5C-473D-A2EA-2C8BCFF988D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61142BE-02CE-4A95-87E8-F1C5C1B8E51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13C5597-5DBD-46F9-A02F-F69FF101FFC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194DD35-E980-47D4-BA47-1952A7887AE9}"/>
              </a:ext>
            </a:extLst>
          </p:cNvPr>
          <p:cNvSpPr>
            <a:spLocks noGrp="1"/>
          </p:cNvSpPr>
          <p:nvPr>
            <p:ph type="dt" sz="half" idx="10"/>
          </p:nvPr>
        </p:nvSpPr>
        <p:spPr/>
        <p:txBody>
          <a:bodyPr/>
          <a:lstStyle/>
          <a:p>
            <a:fld id="{9A35358E-83C3-4066-A47C-C1487453304D}" type="datetimeFigureOut">
              <a:rPr lang="en-US" smtClean="0"/>
              <a:t>11/26/2019</a:t>
            </a:fld>
            <a:endParaRPr lang="en-US"/>
          </a:p>
        </p:txBody>
      </p:sp>
      <p:sp>
        <p:nvSpPr>
          <p:cNvPr id="6" name="Footer Placeholder 5">
            <a:extLst>
              <a:ext uri="{FF2B5EF4-FFF2-40B4-BE49-F238E27FC236}">
                <a16:creationId xmlns:a16="http://schemas.microsoft.com/office/drawing/2014/main" id="{2D0B3D4A-4AF1-4E98-9ABB-DCF443872E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BF9030-CB01-465F-944E-E2613AD54BCC}"/>
              </a:ext>
            </a:extLst>
          </p:cNvPr>
          <p:cNvSpPr>
            <a:spLocks noGrp="1"/>
          </p:cNvSpPr>
          <p:nvPr>
            <p:ph type="sldNum" sz="quarter" idx="12"/>
          </p:nvPr>
        </p:nvSpPr>
        <p:spPr/>
        <p:txBody>
          <a:bodyPr/>
          <a:lstStyle/>
          <a:p>
            <a:fld id="{3DAD2017-0A1A-44AC-802D-3701E23D3F90}" type="slidenum">
              <a:rPr lang="en-US" smtClean="0"/>
              <a:t>‹#›</a:t>
            </a:fld>
            <a:endParaRPr lang="en-US"/>
          </a:p>
        </p:txBody>
      </p:sp>
    </p:spTree>
    <p:extLst>
      <p:ext uri="{BB962C8B-B14F-4D97-AF65-F5344CB8AC3E}">
        <p14:creationId xmlns:p14="http://schemas.microsoft.com/office/powerpoint/2010/main" val="23320853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2541D-192D-4AB0-A004-9345E34925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5AC894-FCB6-4FE3-80EF-29147F7C04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9327D-D62F-41DF-BE3B-CFC3073E6065}"/>
              </a:ext>
            </a:extLst>
          </p:cNvPr>
          <p:cNvSpPr>
            <a:spLocks noGrp="1"/>
          </p:cNvSpPr>
          <p:nvPr>
            <p:ph type="dt" sz="half" idx="10"/>
          </p:nvPr>
        </p:nvSpPr>
        <p:spPr/>
        <p:txBody>
          <a:bodyPr/>
          <a:lstStyle/>
          <a:p>
            <a:fld id="{9A35358E-83C3-4066-A47C-C1487453304D}" type="datetimeFigureOut">
              <a:rPr lang="en-US" smtClean="0"/>
              <a:t>11/26/2019</a:t>
            </a:fld>
            <a:endParaRPr lang="en-US"/>
          </a:p>
        </p:txBody>
      </p:sp>
      <p:sp>
        <p:nvSpPr>
          <p:cNvPr id="5" name="Footer Placeholder 4">
            <a:extLst>
              <a:ext uri="{FF2B5EF4-FFF2-40B4-BE49-F238E27FC236}">
                <a16:creationId xmlns:a16="http://schemas.microsoft.com/office/drawing/2014/main" id="{B2FE9C2D-D757-4079-871A-8A74168C76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DBC143-95CB-42A8-8526-14258D59AEE3}"/>
              </a:ext>
            </a:extLst>
          </p:cNvPr>
          <p:cNvSpPr>
            <a:spLocks noGrp="1"/>
          </p:cNvSpPr>
          <p:nvPr>
            <p:ph type="sldNum" sz="quarter" idx="12"/>
          </p:nvPr>
        </p:nvSpPr>
        <p:spPr/>
        <p:txBody>
          <a:bodyPr/>
          <a:lstStyle/>
          <a:p>
            <a:fld id="{3DAD2017-0A1A-44AC-802D-3701E23D3F90}" type="slidenum">
              <a:rPr lang="en-US" smtClean="0"/>
              <a:t>‹#›</a:t>
            </a:fld>
            <a:endParaRPr lang="en-US"/>
          </a:p>
        </p:txBody>
      </p:sp>
    </p:spTree>
    <p:extLst>
      <p:ext uri="{BB962C8B-B14F-4D97-AF65-F5344CB8AC3E}">
        <p14:creationId xmlns:p14="http://schemas.microsoft.com/office/powerpoint/2010/main" val="25288400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5810C1-5BF8-412A-A94E-A77A5897175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E6C521-7BC3-42CD-9650-516D401400FB}"/>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C2F11-67BE-4531-BB8A-E1DEAA87AF96}"/>
              </a:ext>
            </a:extLst>
          </p:cNvPr>
          <p:cNvSpPr>
            <a:spLocks noGrp="1"/>
          </p:cNvSpPr>
          <p:nvPr>
            <p:ph type="dt" sz="half" idx="10"/>
          </p:nvPr>
        </p:nvSpPr>
        <p:spPr/>
        <p:txBody>
          <a:bodyPr/>
          <a:lstStyle/>
          <a:p>
            <a:fld id="{9A35358E-83C3-4066-A47C-C1487453304D}" type="datetimeFigureOut">
              <a:rPr lang="en-US" smtClean="0"/>
              <a:t>11/26/2019</a:t>
            </a:fld>
            <a:endParaRPr lang="en-US"/>
          </a:p>
        </p:txBody>
      </p:sp>
      <p:sp>
        <p:nvSpPr>
          <p:cNvPr id="5" name="Footer Placeholder 4">
            <a:extLst>
              <a:ext uri="{FF2B5EF4-FFF2-40B4-BE49-F238E27FC236}">
                <a16:creationId xmlns:a16="http://schemas.microsoft.com/office/drawing/2014/main" id="{A004E5EB-8517-432D-B491-9D9E39333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6AD7F-DEA3-4CB8-BFD7-F7345E695459}"/>
              </a:ext>
            </a:extLst>
          </p:cNvPr>
          <p:cNvSpPr>
            <a:spLocks noGrp="1"/>
          </p:cNvSpPr>
          <p:nvPr>
            <p:ph type="sldNum" sz="quarter" idx="12"/>
          </p:nvPr>
        </p:nvSpPr>
        <p:spPr/>
        <p:txBody>
          <a:bodyPr/>
          <a:lstStyle/>
          <a:p>
            <a:fld id="{3DAD2017-0A1A-44AC-802D-3701E23D3F90}" type="slidenum">
              <a:rPr lang="en-US" smtClean="0"/>
              <a:t>‹#›</a:t>
            </a:fld>
            <a:endParaRPr lang="en-US"/>
          </a:p>
        </p:txBody>
      </p:sp>
    </p:spTree>
    <p:extLst>
      <p:ext uri="{BB962C8B-B14F-4D97-AF65-F5344CB8AC3E}">
        <p14:creationId xmlns:p14="http://schemas.microsoft.com/office/powerpoint/2010/main" val="40043332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Footer Placeholder 3"/>
          <p:cNvSpPr txBox="1">
            <a:spLocks noGrp="1"/>
          </p:cNvSpPr>
          <p:nvPr>
            <p:ph type="ftr" sz="quarter" idx="9"/>
          </p:nvPr>
        </p:nvSpPr>
        <p:spPr/>
        <p:txBody>
          <a:bodyPr/>
          <a:lstStyle>
            <a:lvl1pPr>
              <a:defRPr/>
            </a:lvl1pPr>
          </a:lstStyle>
          <a:p>
            <a:pPr lvl="0"/>
            <a:endParaRPr lang="en-US"/>
          </a:p>
        </p:txBody>
      </p:sp>
      <p:sp>
        <p:nvSpPr>
          <p:cNvPr id="3" name="Slide Number Placeholder 4"/>
          <p:cNvSpPr txBox="1">
            <a:spLocks noGrp="1"/>
          </p:cNvSpPr>
          <p:nvPr>
            <p:ph type="sldNum" sz="quarter" idx="8"/>
          </p:nvPr>
        </p:nvSpPr>
        <p:spPr/>
        <p:txBody>
          <a:bodyPr/>
          <a:lstStyle>
            <a:lvl1pPr>
              <a:defRPr/>
            </a:lvl1pPr>
          </a:lstStyle>
          <a:p>
            <a:pPr lvl="0"/>
            <a:fld id="{3356452E-FF4A-4974-B652-256D9361BD28}" type="slidenum">
              <a:t>‹#›</a:t>
            </a:fld>
            <a:endParaRPr lang="en-US"/>
          </a:p>
        </p:txBody>
      </p:sp>
    </p:spTree>
    <p:extLst>
      <p:ext uri="{BB962C8B-B14F-4D97-AF65-F5344CB8AC3E}">
        <p14:creationId xmlns:p14="http://schemas.microsoft.com/office/powerpoint/2010/main" val="369721314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0CB361-3B1B-4CC6-A63D-F594DBBCCA68}" type="slidenum">
              <a:rPr lang="en-US"/>
              <a:pPr>
                <a:defRPr/>
              </a:pPr>
              <a:t>‹#›</a:t>
            </a:fld>
            <a:endParaRPr lang="en-US"/>
          </a:p>
        </p:txBody>
      </p:sp>
    </p:spTree>
    <p:extLst>
      <p:ext uri="{BB962C8B-B14F-4D97-AF65-F5344CB8AC3E}">
        <p14:creationId xmlns:p14="http://schemas.microsoft.com/office/powerpoint/2010/main" val="42680880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pPr/>
              <a:t>2019/11/26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58990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pPr/>
              <a:t>2019/11/26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85646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pPr/>
              <a:t>2019/11/26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75322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pPr/>
              <a:t>2019/11/26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01840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pPr/>
              <a:t>2019/11/26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AE70B2-8BF9-45C0-BB95-33D1B9D3A8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69139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pPr/>
              <a:t>2019/11/26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23963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pPr/>
              <a:t>2019/11/26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AE70B2-8BF9-45C0-BB95-33D1B9D3A8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28825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pPr/>
              <a:t>2019/11/26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08939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9EFD9D74-47D9-4702-A33C-335B63B48DBF}" type="datetimeFigureOut">
              <a:rPr lang="zh-CN" altLang="en-US" smtClean="0">
                <a:solidFill>
                  <a:prstClr val="black">
                    <a:tint val="75000"/>
                  </a:prstClr>
                </a:solidFill>
              </a:rPr>
              <a:pPr/>
              <a:t>2019/11/26</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ABC47A4-756D-490B-A52F-7D9E2C9FC05F}" type="slidenum">
              <a:rPr lang="zh-CN" altLang="en-US" smtClean="0">
                <a:solidFill>
                  <a:prstClr val="black">
                    <a:tint val="75000"/>
                  </a:prstClr>
                </a:solidFill>
              </a:rPr>
              <a:pPr/>
              <a:t>‹#›</a:t>
            </a:fld>
            <a:endParaRPr lang="zh-CN" altLang="en-US">
              <a:solidFill>
                <a:prstClr val="black">
                  <a:tint val="75000"/>
                </a:prstClr>
              </a:solidFill>
            </a:endParaRPr>
          </a:p>
        </p:txBody>
      </p:sp>
      <p:cxnSp>
        <p:nvCxnSpPr>
          <p:cNvPr id="8" name="直接连接符 7" hidden="1"/>
          <p:cNvCxnSpPr/>
          <p:nvPr userDrawn="1"/>
        </p:nvCxnSpPr>
        <p:spPr>
          <a:xfrm>
            <a:off x="557213" y="434341"/>
            <a:ext cx="0" cy="139128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7759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pPr/>
              <a:t>2019/11/26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50564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1B3BE4-EAB5-4DAB-9394-C6EC7FABED69}" type="slidenum">
              <a:rPr lang="en-US"/>
              <a:pPr>
                <a:defRPr/>
              </a:pPr>
              <a:t>‹#›</a:t>
            </a:fld>
            <a:endParaRPr lang="en-US"/>
          </a:p>
        </p:txBody>
      </p:sp>
    </p:spTree>
    <p:extLst>
      <p:ext uri="{BB962C8B-B14F-4D97-AF65-F5344CB8AC3E}">
        <p14:creationId xmlns:p14="http://schemas.microsoft.com/office/powerpoint/2010/main" val="239851825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pPr/>
              <a:t>2019/11/26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47416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92226" name="Rectangle 2"/>
          <p:cNvSpPr>
            <a:spLocks noGrp="1" noChangeArrowheads="1"/>
          </p:cNvSpPr>
          <p:nvPr>
            <p:ph type="ctrTitle"/>
          </p:nvPr>
        </p:nvSpPr>
        <p:spPr>
          <a:xfrm>
            <a:off x="685800" y="2130425"/>
            <a:ext cx="7772400" cy="1470025"/>
          </a:xfrm>
        </p:spPr>
        <p:txBody>
          <a:bodyPr/>
          <a:lstStyle>
            <a:lvl1pPr>
              <a:defRPr/>
            </a:lvl1pPr>
          </a:lstStyle>
          <a:p>
            <a:pPr lvl="0"/>
            <a:r>
              <a:rPr lang="zh-CN" altLang="en-US" noProof="0" dirty="0"/>
              <a:t>单击此处编辑母版标题样式</a:t>
            </a:r>
          </a:p>
        </p:txBody>
      </p:sp>
      <p:sp>
        <p:nvSpPr>
          <p:cNvPr id="692227" name="Rectangle 3"/>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zh-CN" altLang="en-US" noProof="0"/>
              <a:t>单击此处编辑母版副标题样式</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E4AA9A98-C114-4FEA-A164-A2599C0F231D}"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Tree>
    <p:extLst>
      <p:ext uri="{BB962C8B-B14F-4D97-AF65-F5344CB8AC3E}">
        <p14:creationId xmlns:p14="http://schemas.microsoft.com/office/powerpoint/2010/main" val="3249574113"/>
      </p:ext>
    </p:extLst>
  </p:cSld>
  <p:clrMapOvr>
    <a:masterClrMapping/>
  </p:clrMapOvr>
  <p:transition>
    <p:circl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p>
            <a:r>
              <a:rPr lang="en-US" altLang="zh-CN" dirty="0"/>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AE2C1661-1762-4AB0-B859-7B52ADBFF14F}"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2"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576838145"/>
      </p:ext>
    </p:extLst>
  </p:cSld>
  <p:clrMapOvr>
    <a:masterClrMapping/>
  </p:clrMapOvr>
  <p:transition>
    <p:circl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FF176A2A-98C6-401A-8086-A58C6387232A}"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5"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540818762"/>
      </p:ext>
    </p:extLst>
  </p:cSld>
  <p:clrMapOvr>
    <a:masterClrMapping/>
  </p:clrMapOvr>
  <p:transition>
    <p:circl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6ECAF871-868E-498F-B6CE-4ED3996BDDDC}"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3127569156"/>
      </p:ext>
    </p:extLst>
  </p:cSld>
  <p:clrMapOvr>
    <a:masterClrMapping/>
  </p:clrMapOvr>
  <p:transition>
    <p:circl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6" name="矩形 15"/>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7"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10"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12" name="Date Placeholder 6"/>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3" name="Footer Placeholder 7"/>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4" name="Slide Number Placeholder 8"/>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E3BDAF86-4973-43EC-A436-F2D3A2224EF5}"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5"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2337213508"/>
      </p:ext>
    </p:extLst>
  </p:cSld>
  <p:clrMapOvr>
    <a:masterClrMapping/>
  </p:clrMapOvr>
  <p:transition>
    <p:circl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12" name="矩形 11"/>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3"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6"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p>
            <a:r>
              <a:rPr lang="en-US" altLang="zh-CN"/>
              <a:t>Click to edit Master title style</a:t>
            </a:r>
            <a:endParaRPr lang="en-US"/>
          </a:p>
        </p:txBody>
      </p:sp>
      <p:sp>
        <p:nvSpPr>
          <p:cNvPr id="8" name="Date Placeholder 2"/>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9" name="Footer Placeholder 3"/>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0" name="Slide Number Placeholder 4"/>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394438A9-060F-4C04-B487-2D206E9BCEA2}"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4"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335437916"/>
      </p:ext>
    </p:extLst>
  </p:cSld>
  <p:clrMapOvr>
    <a:masterClrMapping/>
  </p:clrMapOvr>
  <p:transition>
    <p:circl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矩形 2"/>
          <p:cNvSpPr/>
          <p:nvPr userDrawn="1"/>
        </p:nvSpPr>
        <p:spPr bwMode="auto">
          <a:xfrm>
            <a:off x="-1" y="836613"/>
            <a:ext cx="9167373" cy="6021387"/>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11" name="矩形 10"/>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2"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5"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Date Placeholder 1"/>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8" name="Footer Placeholder 2"/>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9" name="Slide Number Placeholder 3"/>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92BFD1D0-D9EE-4BD1-AFB4-47719F4C7C6F}"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0"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3753135197"/>
      </p:ext>
    </p:extLst>
  </p:cSld>
  <p:clrMapOvr>
    <a:masterClrMapping/>
  </p:clrMapOvr>
  <p:transition>
    <p:circl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7C88690D-0EC2-4073-B3A7-D600013EDF9E}"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1408235718"/>
      </p:ext>
    </p:extLst>
  </p:cSld>
  <p:clrMapOvr>
    <a:masterClrMapping/>
  </p:clrMapOvr>
  <p:transition>
    <p:circl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F352427D-31AD-4E24-A472-BBC093802DAE}"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555249217"/>
      </p:ext>
    </p:extLst>
  </p:cSld>
  <p:clrMapOvr>
    <a:masterClrMapping/>
  </p:clrMapOvr>
  <p:transition>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5D8D1AF-777B-40D9-9D9D-3D4AE484B91F}" type="slidenum">
              <a:rPr lang="en-US"/>
              <a:pPr>
                <a:defRPr/>
              </a:pPr>
              <a:t>‹#›</a:t>
            </a:fld>
            <a:endParaRPr lang="en-US"/>
          </a:p>
        </p:txBody>
      </p:sp>
    </p:spTree>
    <p:extLst>
      <p:ext uri="{BB962C8B-B14F-4D97-AF65-F5344CB8AC3E}">
        <p14:creationId xmlns:p14="http://schemas.microsoft.com/office/powerpoint/2010/main" val="31693073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08F99344-B523-4CC5-A3E1-139ABE405F60}"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2"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837958669"/>
      </p:ext>
    </p:extLst>
  </p:cSld>
  <p:clrMapOvr>
    <a:masterClrMapping/>
  </p:clrMapOvr>
  <p:transition>
    <p:circl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C1CFBB3C-BA7C-4FEE-B95C-76C88FDE8E2B}"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2"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733634529"/>
      </p:ext>
    </p:extLst>
  </p:cSld>
  <p:clrMapOvr>
    <a:masterClrMapping/>
  </p:clrMapOvr>
  <p:transition>
    <p:circl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6D3E238D-AF6D-4EB8-B3A7-2BA1D54571E7}"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5" name="Rectangle 8"/>
          <p:cNvSpPr>
            <a:spLocks noChangeArrowheads="1"/>
          </p:cNvSpPr>
          <p:nvPr userDrawn="1"/>
        </p:nvSpPr>
        <p:spPr bwMode="auto">
          <a:xfrm>
            <a:off x="0" y="-27384"/>
            <a:ext cx="9167373" cy="836613"/>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1932767615"/>
      </p:ext>
    </p:extLst>
  </p:cSld>
  <p:clrMapOvr>
    <a:masterClrMapping/>
  </p:clrMapOvr>
  <p:transition>
    <p:circl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15" name="矩形 14"/>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6"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9"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11" name="Date Placeholder 5"/>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12" name="Footer Placeholder 6"/>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3" name="Slide Number Placeholder 7"/>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A74FD96C-CE85-40FA-AB6A-6F7DF3436B7B}"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4"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1159270476"/>
      </p:ext>
    </p:extLst>
  </p:cSld>
  <p:clrMapOvr>
    <a:masterClrMapping/>
  </p:clrMapOvr>
  <p:transition>
    <p:circl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3" name="日期占位符 2"/>
          <p:cNvSpPr>
            <a:spLocks noGrp="1"/>
          </p:cNvSpPr>
          <p:nvPr>
            <p:ph type="dt" sz="half" idx="10"/>
          </p:nvPr>
        </p:nvSpPr>
        <p:spPr>
          <a:xfrm>
            <a:off x="457200" y="6245225"/>
            <a:ext cx="2133600" cy="476250"/>
          </a:xfrm>
          <a:prstGeom prst="rect">
            <a:avLst/>
          </a:prstGeom>
        </p:spPr>
        <p:txBody>
          <a:bodyPr/>
          <a:lstStyle>
            <a:lvl1pPr>
              <a:defRPr/>
            </a:lvl1pPr>
          </a:lstStyle>
          <a:p>
            <a:pPr algn="l" eaLnBrk="0" hangingPunct="0">
              <a:spcBef>
                <a:spcPct val="50000"/>
              </a:spcBef>
            </a:pPr>
            <a:endParaRPr kumimoji="1" lang="en-US" altLang="zh-CN" sz="2400" b="1">
              <a:solidFill>
                <a:prstClr val="black"/>
              </a:solidFill>
              <a:latin typeface="Times New Roman" pitchFamily="18" charset="0"/>
            </a:endParaRPr>
          </a:p>
        </p:txBody>
      </p:sp>
      <p:sp>
        <p:nvSpPr>
          <p:cNvPr id="4" name="页脚占位符 3"/>
          <p:cNvSpPr>
            <a:spLocks noGrp="1"/>
          </p:cNvSpPr>
          <p:nvPr>
            <p:ph type="ftr" sz="quarter" idx="11"/>
          </p:nvPr>
        </p:nvSpPr>
        <p:spPr>
          <a:xfrm>
            <a:off x="3124200" y="6245225"/>
            <a:ext cx="2895600" cy="476250"/>
          </a:xfrm>
          <a:prstGeom prst="rect">
            <a:avLst/>
          </a:prstGeom>
        </p:spPr>
        <p:txBody>
          <a:bodyPr/>
          <a:lstStyle>
            <a:lvl1pPr>
              <a:defRPr/>
            </a:lvl1pPr>
          </a:lstStyle>
          <a:p>
            <a:pPr algn="l" eaLnBrk="0" hangingPunct="0">
              <a:spcBef>
                <a:spcPct val="50000"/>
              </a:spcBef>
            </a:pPr>
            <a:endParaRPr kumimoji="1" lang="en-US" altLang="zh-CN" sz="2400" b="1">
              <a:solidFill>
                <a:prstClr val="black"/>
              </a:solidFill>
              <a:latin typeface="Times New Roman" pitchFamily="18" charset="0"/>
            </a:endParaRPr>
          </a:p>
        </p:txBody>
      </p:sp>
      <p:sp>
        <p:nvSpPr>
          <p:cNvPr id="5" name="灯片编号占位符 4"/>
          <p:cNvSpPr>
            <a:spLocks noGrp="1"/>
          </p:cNvSpPr>
          <p:nvPr>
            <p:ph type="sldNum" sz="quarter" idx="12"/>
          </p:nvPr>
        </p:nvSpPr>
        <p:spPr>
          <a:xfrm>
            <a:off x="6553200" y="6245225"/>
            <a:ext cx="2133600" cy="476250"/>
          </a:xfrm>
          <a:prstGeom prst="rect">
            <a:avLst/>
          </a:prstGeom>
        </p:spPr>
        <p:txBody>
          <a:bodyPr/>
          <a:lstStyle>
            <a:lvl1pPr>
              <a:defRPr/>
            </a:lvl1pPr>
          </a:lstStyle>
          <a:p>
            <a:pPr algn="l" eaLnBrk="0" hangingPunct="0">
              <a:spcBef>
                <a:spcPct val="50000"/>
              </a:spcBef>
            </a:pPr>
            <a:fld id="{00C647F9-3694-4DB3-97C5-867C89490B45}" type="slidenum">
              <a:rPr kumimoji="1" lang="en-US" altLang="zh-CN" sz="2400" b="1">
                <a:solidFill>
                  <a:prstClr val="black"/>
                </a:solidFill>
                <a:latin typeface="Times New Roman" pitchFamily="18" charset="0"/>
              </a:rPr>
              <a:pPr algn="l" eaLnBrk="0" hangingPunct="0">
                <a:spcBef>
                  <a:spcPct val="50000"/>
                </a:spcBef>
              </a:pPr>
              <a:t>‹#›</a:t>
            </a:fld>
            <a:endParaRPr kumimoji="1" lang="en-US" altLang="zh-CN" sz="2400" b="1">
              <a:solidFill>
                <a:prstClr val="black"/>
              </a:solidFill>
              <a:latin typeface="Times New Roman" pitchFamily="18" charset="0"/>
            </a:endParaRPr>
          </a:p>
        </p:txBody>
      </p:sp>
    </p:spTree>
    <p:extLst>
      <p:ext uri="{BB962C8B-B14F-4D97-AF65-F5344CB8AC3E}">
        <p14:creationId xmlns:p14="http://schemas.microsoft.com/office/powerpoint/2010/main" val="2798817523"/>
      </p:ext>
    </p:extLst>
  </p:cSld>
  <p:clrMapOvr>
    <a:masterClrMapping/>
  </p:clrMapOvr>
  <p:transition>
    <p:circl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0" y="6453336"/>
            <a:ext cx="946448" cy="365125"/>
          </a:xfrm>
          <a:prstGeom prst="rect">
            <a:avLst/>
          </a:prstGeom>
        </p:spPr>
        <p:txBody>
          <a:bodyPr/>
          <a:lstStyle/>
          <a:p>
            <a:pPr algn="l" eaLnBrk="0" hangingPunct="0">
              <a:spcBef>
                <a:spcPct val="50000"/>
              </a:spcBef>
            </a:pPr>
            <a:fld id="{F49C9D49-D909-4C4A-A3D9-5871E5EF312E}" type="datetime1">
              <a:rPr kumimoji="1" lang="zh-CN" altLang="en-US" sz="2400" b="1" smtClean="0">
                <a:solidFill>
                  <a:prstClr val="black"/>
                </a:solidFill>
                <a:latin typeface="Times New Roman" pitchFamily="18" charset="0"/>
              </a:rPr>
              <a:pPr algn="l" eaLnBrk="0" hangingPunct="0">
                <a:spcBef>
                  <a:spcPct val="50000"/>
                </a:spcBef>
              </a:pPr>
              <a:t>2019/11/26</a:t>
            </a:fld>
            <a:endParaRPr kumimoji="1" lang="zh-CN" altLang="en-US" sz="2400" b="1">
              <a:solidFill>
                <a:prstClr val="black"/>
              </a:solidFill>
              <a:latin typeface="Times New Roman" pitchFamily="18" charset="0"/>
            </a:endParaRPr>
          </a:p>
        </p:txBody>
      </p:sp>
      <p:sp>
        <p:nvSpPr>
          <p:cNvPr id="4" name="页脚占位符 3"/>
          <p:cNvSpPr>
            <a:spLocks noGrp="1"/>
          </p:cNvSpPr>
          <p:nvPr>
            <p:ph type="ftr" sz="quarter" idx="11"/>
          </p:nvPr>
        </p:nvSpPr>
        <p:spPr>
          <a:xfrm>
            <a:off x="5785792" y="6453336"/>
            <a:ext cx="2895600" cy="365125"/>
          </a:xfrm>
          <a:prstGeom prst="rect">
            <a:avLst/>
          </a:prstGeom>
        </p:spPr>
        <p:txBody>
          <a:bodyPr/>
          <a:lstStyle/>
          <a:p>
            <a:pPr algn="l" eaLnBrk="0" hangingPunct="0">
              <a:spcBef>
                <a:spcPct val="50000"/>
              </a:spcBef>
            </a:pPr>
            <a:endParaRPr kumimoji="1" lang="zh-CN" altLang="en-US" sz="2400" b="1">
              <a:solidFill>
                <a:prstClr val="black"/>
              </a:solidFill>
              <a:latin typeface="Times New Roman" pitchFamily="18" charset="0"/>
            </a:endParaRPr>
          </a:p>
        </p:txBody>
      </p:sp>
      <p:sp>
        <p:nvSpPr>
          <p:cNvPr id="5" name="灯片编号占位符 4"/>
          <p:cNvSpPr>
            <a:spLocks noGrp="1"/>
          </p:cNvSpPr>
          <p:nvPr>
            <p:ph type="sldNum" sz="quarter" idx="12"/>
          </p:nvPr>
        </p:nvSpPr>
        <p:spPr>
          <a:xfrm>
            <a:off x="8738120" y="6453336"/>
            <a:ext cx="370384" cy="365125"/>
          </a:xfrm>
          <a:prstGeom prst="rect">
            <a:avLst/>
          </a:prstGeom>
        </p:spPr>
        <p:txBody>
          <a:bodyPr/>
          <a:lstStyle>
            <a:lvl1pPr>
              <a:defRPr b="1">
                <a:solidFill>
                  <a:srgbClr val="C00000"/>
                </a:solidFill>
                <a:effectLst>
                  <a:glow rad="685800">
                    <a:srgbClr val="FFFF99">
                      <a:alpha val="40000"/>
                    </a:srgbClr>
                  </a:glow>
                </a:effectLst>
              </a:defRPr>
            </a:lvl1pPr>
          </a:lstStyle>
          <a:p>
            <a:pPr algn="l" eaLnBrk="0" hangingPunct="0">
              <a:spcBef>
                <a:spcPct val="50000"/>
              </a:spcBef>
            </a:pPr>
            <a:fld id="{03A847EA-A0F8-42E4-AF47-D5B896815B88}" type="slidenum">
              <a:rPr kumimoji="1" lang="zh-CN" altLang="en-US" sz="2400" smtClean="0">
                <a:latin typeface="Times New Roman" pitchFamily="18" charset="0"/>
              </a:rPr>
              <a:pPr algn="l" eaLnBrk="0" hangingPunct="0">
                <a:spcBef>
                  <a:spcPct val="50000"/>
                </a:spcBef>
              </a:pPr>
              <a:t>‹#›</a:t>
            </a:fld>
            <a:endParaRPr kumimoji="1" lang="zh-CN" altLang="en-US" sz="2400" dirty="0">
              <a:latin typeface="Times New Roman" pitchFamily="18" charset="0"/>
            </a:endParaRPr>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3400928924"/>
      </p:ext>
    </p:extLst>
  </p:cSld>
  <p:clrMapOvr>
    <a:masterClrMapping/>
  </p:clrMapOvr>
  <p:transition>
    <p:circl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2019/11/26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65706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2019/11/26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574358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760FBDFE-C587-4B4C-A407-44438C67B59E}" type="datetimeFigureOut">
              <a:rPr lang="zh-CN" altLang="en-US" smtClean="0"/>
              <a:t>2019/11/26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211633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60FBDFE-C587-4B4C-A407-44438C67B59E}" type="datetimeFigureOut">
              <a:rPr lang="zh-CN" altLang="en-US" smtClean="0"/>
              <a:t>2019/11/26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30131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gn="ct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0C668D2-3FC1-418E-8A4A-3D81AE7BC436}" type="slidenum">
              <a:rPr lang="en-US"/>
              <a:pPr>
                <a:defRPr/>
              </a:pPr>
              <a:t>‹#›</a:t>
            </a:fld>
            <a:endParaRPr lang="en-US"/>
          </a:p>
        </p:txBody>
      </p:sp>
    </p:spTree>
    <p:extLst>
      <p:ext uri="{BB962C8B-B14F-4D97-AF65-F5344CB8AC3E}">
        <p14:creationId xmlns:p14="http://schemas.microsoft.com/office/powerpoint/2010/main" val="16286061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60FBDFE-C587-4B4C-A407-44438C67B59E}" type="datetimeFigureOut">
              <a:rPr lang="zh-CN" altLang="en-US" smtClean="0"/>
              <a:t>2019/11/26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83504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60FBDFE-C587-4B4C-A407-44438C67B59E}" type="datetimeFigureOut">
              <a:rPr lang="zh-CN" altLang="en-US" smtClean="0"/>
              <a:t>2019/11/26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531079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zh-CN" altLang="en-US" smtClean="0"/>
              <a:t>2019/11/26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26135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760FBDFE-C587-4B4C-A407-44438C67B59E}" type="datetimeFigureOut">
              <a:rPr lang="zh-CN" altLang="en-US" smtClean="0"/>
              <a:t>2019/11/26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359961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9EFD9D74-47D9-4702-A33C-335B63B48DBF}" type="datetimeFigureOut">
              <a:rPr lang="zh-CN" altLang="en-US" smtClean="0"/>
              <a:t>2019/11/26</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FABC47A4-756D-490B-A52F-7D9E2C9FC05F}" type="slidenum">
              <a:rPr lang="zh-CN" altLang="en-US" smtClean="0"/>
              <a:t>‹#›</a:t>
            </a:fld>
            <a:endParaRPr lang="zh-CN" altLang="en-US"/>
          </a:p>
        </p:txBody>
      </p:sp>
      <p:cxnSp>
        <p:nvCxnSpPr>
          <p:cNvPr id="8" name="直接连接符 7" hidden="1"/>
          <p:cNvCxnSpPr/>
          <p:nvPr userDrawn="1"/>
        </p:nvCxnSpPr>
        <p:spPr>
          <a:xfrm>
            <a:off x="557213" y="434341"/>
            <a:ext cx="0" cy="139128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2351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2019/11/26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428959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60FBDFE-C587-4B4C-A407-44438C67B59E}" type="datetimeFigureOut">
              <a:rPr lang="zh-CN" altLang="en-US" smtClean="0"/>
              <a:t>2019/11/26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068232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0889271-C6A5-4C50-873E-794453D8F795}" type="datetimeFigureOut">
              <a:rPr lang="zh-CN" altLang="en-US" smtClean="0"/>
              <a:pPr/>
              <a:t>2019/11/26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val="30883338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889271-C6A5-4C50-873E-794453D8F795}" type="datetimeFigureOut">
              <a:rPr lang="zh-CN" altLang="en-US" smtClean="0"/>
              <a:pPr/>
              <a:t>2019/11/26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val="15079556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889271-C6A5-4C50-873E-794453D8F795}" type="datetimeFigureOut">
              <a:rPr lang="zh-CN" altLang="en-US" smtClean="0"/>
              <a:pPr/>
              <a:t>2019/11/26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val="507540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ct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9F81A8F-E1C8-4C08-8BA4-F60228808E07}" type="slidenum">
              <a:rPr lang="en-US"/>
              <a:pPr>
                <a:defRPr/>
              </a:pPr>
              <a:t>‹#›</a:t>
            </a:fld>
            <a:endParaRPr lang="en-US"/>
          </a:p>
        </p:txBody>
      </p:sp>
    </p:spTree>
    <p:extLst>
      <p:ext uri="{BB962C8B-B14F-4D97-AF65-F5344CB8AC3E}">
        <p14:creationId xmlns:p14="http://schemas.microsoft.com/office/powerpoint/2010/main" val="12100332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889271-C6A5-4C50-873E-794453D8F795}" type="datetimeFigureOut">
              <a:rPr lang="zh-CN" altLang="en-US" smtClean="0"/>
              <a:pPr/>
              <a:t>2019/11/26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val="39180915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889271-C6A5-4C50-873E-794453D8F795}" type="datetimeFigureOut">
              <a:rPr lang="zh-CN" altLang="en-US" smtClean="0"/>
              <a:pPr/>
              <a:t>2019/11/26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val="18912932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889271-C6A5-4C50-873E-794453D8F795}" type="datetimeFigureOut">
              <a:rPr lang="zh-CN" altLang="en-US" smtClean="0"/>
              <a:pPr/>
              <a:t>2019/11/26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val="24486282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889271-C6A5-4C50-873E-794453D8F795}" type="datetimeFigureOut">
              <a:rPr lang="zh-CN" altLang="en-US" smtClean="0"/>
              <a:pPr/>
              <a:t>2019/11/26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val="38891719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0889271-C6A5-4C50-873E-794453D8F795}" type="datetimeFigureOut">
              <a:rPr lang="zh-CN" altLang="en-US" smtClean="0"/>
              <a:pPr/>
              <a:t>2019/11/26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val="28892248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0889271-C6A5-4C50-873E-794453D8F795}" type="datetimeFigureOut">
              <a:rPr lang="zh-CN" altLang="en-US" smtClean="0"/>
              <a:pPr/>
              <a:t>2019/11/26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val="8799486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889271-C6A5-4C50-873E-794453D8F795}" type="datetimeFigureOut">
              <a:rPr lang="zh-CN" altLang="en-US" smtClean="0"/>
              <a:pPr/>
              <a:t>2019/11/26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val="26142958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889271-C6A5-4C50-873E-794453D8F795}" type="datetimeFigureOut">
              <a:rPr lang="zh-CN" altLang="en-US" smtClean="0"/>
              <a:pPr/>
              <a:t>2019/11/26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val="41060899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1435" tIns="25718" rIns="51435" bIns="25718"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675"/>
              </a:spcBef>
            </a:pPr>
            <a:endParaRPr lang="zh-CN" altLang="en-US" sz="2250" b="1" kern="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31"/>
            <a:ext cx="7772400" cy="1470025"/>
          </a:xfrm>
        </p:spPr>
        <p:txBody>
          <a:bodyPr/>
          <a:lstStyle>
            <a:lvl1pPr>
              <a:defRPr sz="225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zh-CN" altLang="en-US"/>
              <a:t>单击此处编辑母版副标题样式</a:t>
            </a:r>
          </a:p>
        </p:txBody>
      </p:sp>
    </p:spTree>
    <p:extLst>
      <p:ext uri="{BB962C8B-B14F-4D97-AF65-F5344CB8AC3E}">
        <p14:creationId xmlns:p14="http://schemas.microsoft.com/office/powerpoint/2010/main" val="10915679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1435" tIns="25718" rIns="51435" bIns="25718"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675"/>
              </a:spcBef>
            </a:pPr>
            <a:endParaRPr lang="zh-CN" altLang="en-US" sz="2250" b="1" kern="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45"/>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17530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3697D65-5674-4938-BE45-F33813807743}" type="slidenum">
              <a:rPr lang="en-US"/>
              <a:pPr>
                <a:defRPr/>
              </a:pPr>
              <a:t>‹#›</a:t>
            </a:fld>
            <a:endParaRPr lang="en-US"/>
          </a:p>
        </p:txBody>
      </p:sp>
    </p:spTree>
    <p:extLst>
      <p:ext uri="{BB962C8B-B14F-4D97-AF65-F5344CB8AC3E}">
        <p14:creationId xmlns:p14="http://schemas.microsoft.com/office/powerpoint/2010/main" val="38742709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6"/>
            <a:ext cx="7772400" cy="1362075"/>
          </a:xfrm>
        </p:spPr>
        <p:txBody>
          <a:bodyPr anchor="t"/>
          <a:lstStyle>
            <a:lvl1pPr algn="l">
              <a:defRPr sz="225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zh-CN" altLang="en-US"/>
              <a:t>单击此处编辑母版文本样式</a:t>
            </a:r>
          </a:p>
        </p:txBody>
      </p:sp>
    </p:spTree>
    <p:extLst>
      <p:ext uri="{BB962C8B-B14F-4D97-AF65-F5344CB8AC3E}">
        <p14:creationId xmlns:p14="http://schemas.microsoft.com/office/powerpoint/2010/main" val="25827072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6"/>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6"/>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104586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4645028"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374972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696134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800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1125" b="1"/>
            </a:lvl1pPr>
          </a:lstStyle>
          <a:p>
            <a:r>
              <a:rPr lang="zh-CN" altLang="en-US"/>
              <a:t>单击此处编辑母版标题样式</a:t>
            </a:r>
          </a:p>
        </p:txBody>
      </p:sp>
      <p:sp>
        <p:nvSpPr>
          <p:cNvPr id="3" name="内容占位符 2"/>
          <p:cNvSpPr>
            <a:spLocks noGrp="1"/>
          </p:cNvSpPr>
          <p:nvPr>
            <p:ph idx="1"/>
          </p:nvPr>
        </p:nvSpPr>
        <p:spPr>
          <a:xfrm>
            <a:off x="3575050" y="273056"/>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CN" altLang="en-US"/>
              <a:t>单击此处编辑母版文本样式</a:t>
            </a:r>
          </a:p>
        </p:txBody>
      </p:sp>
    </p:spTree>
    <p:extLst>
      <p:ext uri="{BB962C8B-B14F-4D97-AF65-F5344CB8AC3E}">
        <p14:creationId xmlns:p14="http://schemas.microsoft.com/office/powerpoint/2010/main" val="19886511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125"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CN" altLang="en-US"/>
              <a:t>单击此处编辑母版文本样式</a:t>
            </a:r>
          </a:p>
        </p:txBody>
      </p:sp>
    </p:spTree>
    <p:extLst>
      <p:ext uri="{BB962C8B-B14F-4D97-AF65-F5344CB8AC3E}">
        <p14:creationId xmlns:p14="http://schemas.microsoft.com/office/powerpoint/2010/main" val="40304873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421539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44"/>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44"/>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829008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44"/>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18940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BFF10D-6ADD-41BD-9D12-A8BBE08A8412}" type="slidenum">
              <a:rPr lang="en-US"/>
              <a:pPr>
                <a:defRPr/>
              </a:pPr>
              <a:t>‹#›</a:t>
            </a:fld>
            <a:endParaRPr lang="en-US"/>
          </a:p>
        </p:txBody>
      </p:sp>
    </p:spTree>
    <p:extLst>
      <p:ext uri="{BB962C8B-B14F-4D97-AF65-F5344CB8AC3E}">
        <p14:creationId xmlns:p14="http://schemas.microsoft.com/office/powerpoint/2010/main" val="3466187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525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99FC138-BD02-4A58-BB81-FAFF059C0DB8}" type="slidenum">
              <a:rPr lang="en-US"/>
              <a:pPr>
                <a:defRPr/>
              </a:pPr>
              <a:t>‹#›</a:t>
            </a:fld>
            <a:endParaRPr lang="en-US"/>
          </a:p>
        </p:txBody>
      </p:sp>
    </p:spTree>
    <p:extLst>
      <p:ext uri="{BB962C8B-B14F-4D97-AF65-F5344CB8AC3E}">
        <p14:creationId xmlns:p14="http://schemas.microsoft.com/office/powerpoint/2010/main" val="4022638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DBBF95-D765-49BD-90B3-3D307C500531}" type="slidenum">
              <a:rPr lang="en-US"/>
              <a:pPr>
                <a:defRPr/>
              </a:pPr>
              <a:t>‹#›</a:t>
            </a:fld>
            <a:endParaRPr lang="en-US"/>
          </a:p>
        </p:txBody>
      </p:sp>
    </p:spTree>
    <p:extLst>
      <p:ext uri="{BB962C8B-B14F-4D97-AF65-F5344CB8AC3E}">
        <p14:creationId xmlns:p14="http://schemas.microsoft.com/office/powerpoint/2010/main" val="3929832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09529B-934B-47BD-87FD-34E85D41A005}" type="slidenum">
              <a:rPr lang="en-US"/>
              <a:pPr>
                <a:defRPr/>
              </a:pPr>
              <a:t>‹#›</a:t>
            </a:fld>
            <a:endParaRPr lang="en-US"/>
          </a:p>
        </p:txBody>
      </p:sp>
    </p:spTree>
    <p:extLst>
      <p:ext uri="{BB962C8B-B14F-4D97-AF65-F5344CB8AC3E}">
        <p14:creationId xmlns:p14="http://schemas.microsoft.com/office/powerpoint/2010/main" val="3618449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E8BBE097-8DCA-4BC6-83FB-778FA394B91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705521977"/>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6EF97FA5-94DB-459B-8E5D-031A45794050}"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887252954"/>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A5EEBD30-2DFF-4A5B-A3C9-D444AD2A3D1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016267632"/>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6840DCFE-4E75-418C-8380-63B65D2FD65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575141184"/>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9" name="Slide Number Placeholder 8"/>
          <p:cNvSpPr>
            <a:spLocks noGrp="1"/>
          </p:cNvSpPr>
          <p:nvPr>
            <p:ph type="sldNum" sz="quarter" idx="12"/>
          </p:nvPr>
        </p:nvSpPr>
        <p:spPr/>
        <p:txBody>
          <a:bodyPr/>
          <a:lstStyle/>
          <a:p>
            <a:pPr>
              <a:defRPr/>
            </a:pPr>
            <a:fld id="{C45A55F7-F89F-4A62-A1F7-0ABADECA382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47769985"/>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5" name="Slide Number Placeholder 4"/>
          <p:cNvSpPr>
            <a:spLocks noGrp="1"/>
          </p:cNvSpPr>
          <p:nvPr>
            <p:ph type="sldNum" sz="quarter" idx="12"/>
          </p:nvPr>
        </p:nvSpPr>
        <p:spPr/>
        <p:txBody>
          <a:bodyPr/>
          <a:lstStyle/>
          <a:p>
            <a:pPr>
              <a:defRPr/>
            </a:pPr>
            <a:fld id="{1C26372E-BBC9-4A00-A587-5757EE7FB80F}"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282733685"/>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4" name="Slide Number Placeholder 3"/>
          <p:cNvSpPr>
            <a:spLocks noGrp="1"/>
          </p:cNvSpPr>
          <p:nvPr>
            <p:ph type="sldNum" sz="quarter" idx="12"/>
          </p:nvPr>
        </p:nvSpPr>
        <p:spPr/>
        <p:txBody>
          <a:bodyPr/>
          <a:lstStyle/>
          <a:p>
            <a:pPr>
              <a:defRPr/>
            </a:pPr>
            <a:fld id="{4FDF2277-96DB-49E8-92A0-ADEF130412BD}"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079150122"/>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97136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95BCB22B-4DBA-4AF2-BF00-B1087D8CE7B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975001340"/>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15882732-16E9-446D-8733-E57A3EF6F874}"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655953833"/>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D83A1E60-9E96-4BE8-BC6F-2103B115BA9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4280096696"/>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FC57C575-40DD-4829-84AF-4B018C1AFD41}"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914826136"/>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
        <p:nvSpPr>
          <p:cNvPr id="12" name="日期占位符 2"/>
          <p:cNvSpPr>
            <a:spLocks noGrp="1"/>
          </p:cNvSpPr>
          <p:nvPr>
            <p:ph type="dt" sz="half" idx="10"/>
          </p:nvPr>
        </p:nvSpPr>
        <p:spPr>
          <a:xfrm>
            <a:off x="4716016" y="6453336"/>
            <a:ext cx="946448" cy="365125"/>
          </a:xfrm>
        </p:spPr>
        <p:txBody>
          <a:bodyPr/>
          <a:lstStyle/>
          <a:p>
            <a:endParaRPr lang="zh-CN" altLang="en-US">
              <a:solidFill>
                <a:prstClr val="black">
                  <a:tint val="75000"/>
                </a:prstClr>
              </a:solidFill>
            </a:endParaRPr>
          </a:p>
        </p:txBody>
      </p:sp>
      <p:sp>
        <p:nvSpPr>
          <p:cNvPr id="13"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4"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Tree>
    <p:extLst>
      <p:ext uri="{BB962C8B-B14F-4D97-AF65-F5344CB8AC3E}">
        <p14:creationId xmlns:p14="http://schemas.microsoft.com/office/powerpoint/2010/main" val="5109161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660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5612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3700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5741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797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1505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357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164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555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9358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5775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1429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0" y="6453336"/>
            <a:ext cx="946448" cy="365125"/>
          </a:xfr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6"/>
            <a:ext cx="2895600" cy="365125"/>
          </a:xfr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0"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2797318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ext Box 14"/>
          <p:cNvSpPr txBox="1">
            <a:spLocks noChangeArrowheads="1"/>
          </p:cNvSpPr>
          <p:nvPr/>
        </p:nvSpPr>
        <p:spPr bwMode="gray">
          <a:xfrm>
            <a:off x="7620000" y="304800"/>
            <a:ext cx="1231900" cy="457200"/>
          </a:xfrm>
          <a:prstGeom prst="rect">
            <a:avLst/>
          </a:prstGeom>
          <a:noFill/>
          <a:ln w="9525">
            <a:noFill/>
            <a:miter lim="800000"/>
            <a:headEnd/>
            <a:tailEnd/>
          </a:ln>
          <a:effectLst/>
        </p:spPr>
        <p:txBody>
          <a:bodyPr>
            <a:spAutoFit/>
          </a:bodyPr>
          <a:lstStyle/>
          <a:p>
            <a:pPr>
              <a:defRPr/>
            </a:pPr>
            <a:r>
              <a:rPr lang="en-US" sz="2400" b="1" i="1">
                <a:solidFill>
                  <a:srgbClr val="D9520F"/>
                </a:solidFill>
                <a:latin typeface="Arial" pitchFamily="34" charset="0"/>
              </a:rPr>
              <a:t>LOGO</a:t>
            </a:r>
          </a:p>
        </p:txBody>
      </p:sp>
      <p:sp>
        <p:nvSpPr>
          <p:cNvPr id="3075" name="Rectangle 3"/>
          <p:cNvSpPr>
            <a:spLocks noGrp="1" noChangeArrowheads="1"/>
          </p:cNvSpPr>
          <p:nvPr>
            <p:ph type="subTitle" idx="1"/>
          </p:nvPr>
        </p:nvSpPr>
        <p:spPr bwMode="black">
          <a:xfrm>
            <a:off x="477838" y="2481263"/>
            <a:ext cx="4648200" cy="381000"/>
          </a:xfrm>
        </p:spPr>
        <p:txBody>
          <a:bodyPr/>
          <a:lstStyle>
            <a:lvl1pPr marL="0" indent="0">
              <a:buFont typeface="Wingdings" pitchFamily="2" charset="2"/>
              <a:buNone/>
              <a:defRPr sz="1600" b="1">
                <a:solidFill>
                  <a:schemeClr val="bg1"/>
                </a:solidFill>
              </a:defRPr>
            </a:lvl1pPr>
          </a:lstStyle>
          <a:p>
            <a:r>
              <a:rPr lang="en-US"/>
              <a:t>Click to edit Master subtitle style</a:t>
            </a:r>
          </a:p>
        </p:txBody>
      </p:sp>
      <p:sp>
        <p:nvSpPr>
          <p:cNvPr id="3074" name="Rectangle 2"/>
          <p:cNvSpPr>
            <a:spLocks noGrp="1" noChangeArrowheads="1"/>
          </p:cNvSpPr>
          <p:nvPr>
            <p:ph type="ctrTitle"/>
          </p:nvPr>
        </p:nvSpPr>
        <p:spPr>
          <a:xfrm>
            <a:off x="381000" y="1371600"/>
            <a:ext cx="8153400" cy="762000"/>
          </a:xfrm>
        </p:spPr>
        <p:txBody>
          <a:bodyPr/>
          <a:lstStyle>
            <a:lvl1pPr>
              <a:defRPr sz="4000">
                <a:solidFill>
                  <a:schemeClr val="tx2"/>
                </a:solidFill>
              </a:defRPr>
            </a:lvl1pPr>
          </a:lstStyle>
          <a:p>
            <a:r>
              <a:rPr lang="en-US"/>
              <a:t>Click to edit Master title style</a:t>
            </a:r>
          </a:p>
        </p:txBody>
      </p:sp>
      <p:sp>
        <p:nvSpPr>
          <p:cNvPr id="5" name="Rectangle 4"/>
          <p:cNvSpPr>
            <a:spLocks noGrp="1" noChangeArrowheads="1"/>
          </p:cNvSpPr>
          <p:nvPr>
            <p:ph type="dt" sz="half" idx="10"/>
          </p:nvPr>
        </p:nvSpPr>
        <p:spPr>
          <a:xfrm>
            <a:off x="457200" y="6477000"/>
            <a:ext cx="2133600" cy="244475"/>
          </a:xfrm>
        </p:spPr>
        <p:txBody>
          <a:bodyPr/>
          <a:lstStyle>
            <a:lvl1pPr>
              <a:defRPr>
                <a:solidFill>
                  <a:srgbClr val="FFFFFF"/>
                </a:solidFill>
              </a:defRPr>
            </a:lvl1pPr>
          </a:lstStyle>
          <a:p>
            <a:pPr>
              <a:defRPr/>
            </a:pPr>
            <a:endParaRPr lang="en-US"/>
          </a:p>
        </p:txBody>
      </p:sp>
      <p:sp>
        <p:nvSpPr>
          <p:cNvPr id="6" name="Rectangle 5"/>
          <p:cNvSpPr>
            <a:spLocks noGrp="1" noChangeArrowheads="1"/>
          </p:cNvSpPr>
          <p:nvPr>
            <p:ph type="ftr" sz="quarter" idx="11"/>
          </p:nvPr>
        </p:nvSpPr>
        <p:spPr>
          <a:xfrm>
            <a:off x="5867400" y="6477000"/>
            <a:ext cx="2895600" cy="244475"/>
          </a:xfrm>
        </p:spPr>
        <p:txBody>
          <a:bodyPr/>
          <a:lstStyle>
            <a:lvl1pPr>
              <a:defRPr b="0">
                <a:solidFill>
                  <a:srgbClr val="FFFFFF"/>
                </a:solidFill>
              </a:defRPr>
            </a:lvl1pPr>
          </a:lstStyle>
          <a:p>
            <a:pPr>
              <a:defRPr/>
            </a:pPr>
            <a:endParaRPr lang="en-US"/>
          </a:p>
        </p:txBody>
      </p:sp>
      <p:sp>
        <p:nvSpPr>
          <p:cNvPr id="7" name="Rectangle 6"/>
          <p:cNvSpPr>
            <a:spLocks noGrp="1" noChangeArrowheads="1"/>
          </p:cNvSpPr>
          <p:nvPr>
            <p:ph type="sldNum" sz="quarter" idx="12"/>
          </p:nvPr>
        </p:nvSpPr>
        <p:spPr>
          <a:xfrm>
            <a:off x="3429000" y="6477000"/>
            <a:ext cx="2133600" cy="244475"/>
          </a:xfrm>
        </p:spPr>
        <p:txBody>
          <a:bodyPr/>
          <a:lstStyle>
            <a:lvl1pPr>
              <a:defRPr>
                <a:solidFill>
                  <a:srgbClr val="FFFFFF"/>
                </a:solidFill>
              </a:defRPr>
            </a:lvl1pPr>
          </a:lstStyle>
          <a:p>
            <a:pPr>
              <a:defRPr/>
            </a:pPr>
            <a:fld id="{2FBC4CA7-CA4C-4D34-98C4-6EFD41894896}" type="slidenum">
              <a:rPr lang="en-US"/>
              <a:pPr>
                <a:defRPr/>
              </a:pPr>
              <a:t>‹#›</a:t>
            </a:fld>
            <a:endParaRPr lang="en-US"/>
          </a:p>
        </p:txBody>
      </p:sp>
    </p:spTree>
    <p:extLst>
      <p:ext uri="{BB962C8B-B14F-4D97-AF65-F5344CB8AC3E}">
        <p14:creationId xmlns:p14="http://schemas.microsoft.com/office/powerpoint/2010/main" val="424784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9091B1-3815-4AED-88B3-88B3F788A502}" type="slidenum">
              <a:rPr lang="en-US"/>
              <a:pPr>
                <a:defRPr/>
              </a:pPr>
              <a:t>‹#›</a:t>
            </a:fld>
            <a:endParaRPr lang="en-US"/>
          </a:p>
        </p:txBody>
      </p:sp>
    </p:spTree>
    <p:extLst>
      <p:ext uri="{BB962C8B-B14F-4D97-AF65-F5344CB8AC3E}">
        <p14:creationId xmlns:p14="http://schemas.microsoft.com/office/powerpoint/2010/main" val="22003790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497DBF-5ED6-479F-9D21-D4119D9602C8}" type="slidenum">
              <a:rPr lang="en-US"/>
              <a:pPr>
                <a:defRPr/>
              </a:pPr>
              <a:t>‹#›</a:t>
            </a:fld>
            <a:endParaRPr lang="en-US"/>
          </a:p>
        </p:txBody>
      </p:sp>
    </p:spTree>
    <p:extLst>
      <p:ext uri="{BB962C8B-B14F-4D97-AF65-F5344CB8AC3E}">
        <p14:creationId xmlns:p14="http://schemas.microsoft.com/office/powerpoint/2010/main" val="3176876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4983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76400"/>
            <a:ext cx="38481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676400"/>
            <a:ext cx="38481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9F2826-C5EB-49EB-A0C3-7D7C038402CC}" type="slidenum">
              <a:rPr lang="en-US"/>
              <a:pPr>
                <a:defRPr/>
              </a:pPr>
              <a:t>‹#›</a:t>
            </a:fld>
            <a:endParaRPr lang="en-US"/>
          </a:p>
        </p:txBody>
      </p:sp>
    </p:spTree>
    <p:extLst>
      <p:ext uri="{BB962C8B-B14F-4D97-AF65-F5344CB8AC3E}">
        <p14:creationId xmlns:p14="http://schemas.microsoft.com/office/powerpoint/2010/main" val="19600199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CFFF90-B78B-4BAE-B342-53A027EE5837}" type="slidenum">
              <a:rPr lang="en-US"/>
              <a:pPr>
                <a:defRPr/>
              </a:pPr>
              <a:t>‹#›</a:t>
            </a:fld>
            <a:endParaRPr lang="en-US"/>
          </a:p>
        </p:txBody>
      </p:sp>
    </p:spTree>
    <p:extLst>
      <p:ext uri="{BB962C8B-B14F-4D97-AF65-F5344CB8AC3E}">
        <p14:creationId xmlns:p14="http://schemas.microsoft.com/office/powerpoint/2010/main" val="579935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D76C46-0271-46A9-B935-7FEBC0EB398B}" type="slidenum">
              <a:rPr lang="en-US"/>
              <a:pPr>
                <a:defRPr/>
              </a:pPr>
              <a:t>‹#›</a:t>
            </a:fld>
            <a:endParaRPr lang="en-US"/>
          </a:p>
        </p:txBody>
      </p:sp>
    </p:spTree>
    <p:extLst>
      <p:ext uri="{BB962C8B-B14F-4D97-AF65-F5344CB8AC3E}">
        <p14:creationId xmlns:p14="http://schemas.microsoft.com/office/powerpoint/2010/main" val="5720183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2474A5F-570A-4870-AC81-51FCDC94C040}" type="slidenum">
              <a:rPr lang="en-US"/>
              <a:pPr>
                <a:defRPr/>
              </a:pPr>
              <a:t>‹#›</a:t>
            </a:fld>
            <a:endParaRPr lang="en-US"/>
          </a:p>
        </p:txBody>
      </p:sp>
    </p:spTree>
    <p:extLst>
      <p:ext uri="{BB962C8B-B14F-4D97-AF65-F5344CB8AC3E}">
        <p14:creationId xmlns:p14="http://schemas.microsoft.com/office/powerpoint/2010/main" val="34031731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E7A769-C157-411D-9522-7E950B5266CD}" type="slidenum">
              <a:rPr lang="en-US"/>
              <a:pPr>
                <a:defRPr/>
              </a:pPr>
              <a:t>‹#›</a:t>
            </a:fld>
            <a:endParaRPr lang="en-US"/>
          </a:p>
        </p:txBody>
      </p:sp>
    </p:spTree>
    <p:extLst>
      <p:ext uri="{BB962C8B-B14F-4D97-AF65-F5344CB8AC3E}">
        <p14:creationId xmlns:p14="http://schemas.microsoft.com/office/powerpoint/2010/main" val="1252346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917FB7-11F1-4F34-B6B8-EC97C3DBA557}" type="slidenum">
              <a:rPr lang="en-US"/>
              <a:pPr>
                <a:defRPr/>
              </a:pPr>
              <a:t>‹#›</a:t>
            </a:fld>
            <a:endParaRPr lang="en-US"/>
          </a:p>
        </p:txBody>
      </p:sp>
    </p:spTree>
    <p:extLst>
      <p:ext uri="{BB962C8B-B14F-4D97-AF65-F5344CB8AC3E}">
        <p14:creationId xmlns:p14="http://schemas.microsoft.com/office/powerpoint/2010/main" val="40997763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232D0A-9A31-4C59-BFFF-17543E58CC6B}" type="slidenum">
              <a:rPr lang="en-US"/>
              <a:pPr>
                <a:defRPr/>
              </a:pPr>
              <a:t>‹#›</a:t>
            </a:fld>
            <a:endParaRPr lang="en-US"/>
          </a:p>
        </p:txBody>
      </p:sp>
    </p:spTree>
    <p:extLst>
      <p:ext uri="{BB962C8B-B14F-4D97-AF65-F5344CB8AC3E}">
        <p14:creationId xmlns:p14="http://schemas.microsoft.com/office/powerpoint/2010/main" val="30310737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533400"/>
            <a:ext cx="19812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0"/>
            <a:ext cx="57912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0758D1-0A1E-42B9-91FF-957D65D13AFC}" type="slidenum">
              <a:rPr lang="en-US"/>
              <a:pPr>
                <a:defRPr/>
              </a:pPr>
              <a:t>‹#›</a:t>
            </a:fld>
            <a:endParaRPr lang="en-US"/>
          </a:p>
        </p:txBody>
      </p:sp>
    </p:spTree>
    <p:extLst>
      <p:ext uri="{BB962C8B-B14F-4D97-AF65-F5344CB8AC3E}">
        <p14:creationId xmlns:p14="http://schemas.microsoft.com/office/powerpoint/2010/main" val="40832028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563563"/>
          </a:xfrm>
        </p:spPr>
        <p:txBody>
          <a:bodyPr/>
          <a:lstStyle/>
          <a:p>
            <a:r>
              <a:rPr lang="en-US"/>
              <a:t>Click to edit Master title style</a:t>
            </a:r>
          </a:p>
        </p:txBody>
      </p:sp>
      <p:sp>
        <p:nvSpPr>
          <p:cNvPr id="3" name="Table Placeholder 2"/>
          <p:cNvSpPr>
            <a:spLocks noGrp="1"/>
          </p:cNvSpPr>
          <p:nvPr>
            <p:ph type="tbl" idx="1"/>
          </p:nvPr>
        </p:nvSpPr>
        <p:spPr>
          <a:xfrm>
            <a:off x="685800" y="1676400"/>
            <a:ext cx="78486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A47D54-7C03-42A3-9D89-CE0ED5BE9E9E}" type="slidenum">
              <a:rPr lang="en-US"/>
              <a:pPr>
                <a:defRPr/>
              </a:pPr>
              <a:t>‹#›</a:t>
            </a:fld>
            <a:endParaRPr lang="en-US"/>
          </a:p>
        </p:txBody>
      </p:sp>
    </p:spTree>
    <p:extLst>
      <p:ext uri="{BB962C8B-B14F-4D97-AF65-F5344CB8AC3E}">
        <p14:creationId xmlns:p14="http://schemas.microsoft.com/office/powerpoint/2010/main" val="13388240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74B49E-D1FF-4111-B6E2-BCB03D1F151B}" type="slidenum">
              <a:rPr lang="en-US"/>
              <a:pPr>
                <a:defRPr/>
              </a:pPr>
              <a:t>‹#›</a:t>
            </a:fld>
            <a:endParaRPr lang="en-US"/>
          </a:p>
        </p:txBody>
      </p:sp>
    </p:spTree>
    <p:extLst>
      <p:ext uri="{BB962C8B-B14F-4D97-AF65-F5344CB8AC3E}">
        <p14:creationId xmlns:p14="http://schemas.microsoft.com/office/powerpoint/2010/main" val="2269621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0772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0CB361-3B1B-4CC6-A63D-F594DBBCCA68}" type="slidenum">
              <a:rPr lang="en-US"/>
              <a:pPr>
                <a:defRPr/>
              </a:pPr>
              <a:t>‹#›</a:t>
            </a:fld>
            <a:endParaRPr lang="en-US"/>
          </a:p>
        </p:txBody>
      </p:sp>
    </p:spTree>
    <p:extLst>
      <p:ext uri="{BB962C8B-B14F-4D97-AF65-F5344CB8AC3E}">
        <p14:creationId xmlns:p14="http://schemas.microsoft.com/office/powerpoint/2010/main" val="22292168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1B3BE4-EAB5-4DAB-9394-C6EC7FABED69}" type="slidenum">
              <a:rPr lang="en-US"/>
              <a:pPr>
                <a:defRPr/>
              </a:pPr>
              <a:t>‹#›</a:t>
            </a:fld>
            <a:endParaRPr lang="en-US"/>
          </a:p>
        </p:txBody>
      </p:sp>
    </p:spTree>
    <p:extLst>
      <p:ext uri="{BB962C8B-B14F-4D97-AF65-F5344CB8AC3E}">
        <p14:creationId xmlns:p14="http://schemas.microsoft.com/office/powerpoint/2010/main" val="31493077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5D8D1AF-777B-40D9-9D9D-3D4AE484B91F}" type="slidenum">
              <a:rPr lang="en-US"/>
              <a:pPr>
                <a:defRPr/>
              </a:pPr>
              <a:t>‹#›</a:t>
            </a:fld>
            <a:endParaRPr lang="en-US"/>
          </a:p>
        </p:txBody>
      </p:sp>
    </p:spTree>
    <p:extLst>
      <p:ext uri="{BB962C8B-B14F-4D97-AF65-F5344CB8AC3E}">
        <p14:creationId xmlns:p14="http://schemas.microsoft.com/office/powerpoint/2010/main" val="10735746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gn="ct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0C668D2-3FC1-418E-8A4A-3D81AE7BC436}" type="slidenum">
              <a:rPr lang="en-US"/>
              <a:pPr>
                <a:defRPr/>
              </a:pPr>
              <a:t>‹#›</a:t>
            </a:fld>
            <a:endParaRPr lang="en-US"/>
          </a:p>
        </p:txBody>
      </p:sp>
    </p:spTree>
    <p:extLst>
      <p:ext uri="{BB962C8B-B14F-4D97-AF65-F5344CB8AC3E}">
        <p14:creationId xmlns:p14="http://schemas.microsoft.com/office/powerpoint/2010/main" val="41747646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ct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9F81A8F-E1C8-4C08-8BA4-F60228808E07}" type="slidenum">
              <a:rPr lang="en-US"/>
              <a:pPr>
                <a:defRPr/>
              </a:pPr>
              <a:t>‹#›</a:t>
            </a:fld>
            <a:endParaRPr lang="en-US"/>
          </a:p>
        </p:txBody>
      </p:sp>
    </p:spTree>
    <p:extLst>
      <p:ext uri="{BB962C8B-B14F-4D97-AF65-F5344CB8AC3E}">
        <p14:creationId xmlns:p14="http://schemas.microsoft.com/office/powerpoint/2010/main" val="956685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3697D65-5674-4938-BE45-F33813807743}" type="slidenum">
              <a:rPr lang="en-US"/>
              <a:pPr>
                <a:defRPr/>
              </a:pPr>
              <a:t>‹#›</a:t>
            </a:fld>
            <a:endParaRPr lang="en-US"/>
          </a:p>
        </p:txBody>
      </p:sp>
    </p:spTree>
    <p:extLst>
      <p:ext uri="{BB962C8B-B14F-4D97-AF65-F5344CB8AC3E}">
        <p14:creationId xmlns:p14="http://schemas.microsoft.com/office/powerpoint/2010/main" val="40146121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BFF10D-6ADD-41BD-9D12-A8BBE08A8412}" type="slidenum">
              <a:rPr lang="en-US"/>
              <a:pPr>
                <a:defRPr/>
              </a:pPr>
              <a:t>‹#›</a:t>
            </a:fld>
            <a:endParaRPr lang="en-US"/>
          </a:p>
        </p:txBody>
      </p:sp>
    </p:spTree>
    <p:extLst>
      <p:ext uri="{BB962C8B-B14F-4D97-AF65-F5344CB8AC3E}">
        <p14:creationId xmlns:p14="http://schemas.microsoft.com/office/powerpoint/2010/main" val="34981930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99FC138-BD02-4A58-BB81-FAFF059C0DB8}" type="slidenum">
              <a:rPr lang="en-US"/>
              <a:pPr>
                <a:defRPr/>
              </a:pPr>
              <a:t>‹#›</a:t>
            </a:fld>
            <a:endParaRPr lang="en-US"/>
          </a:p>
        </p:txBody>
      </p:sp>
    </p:spTree>
    <p:extLst>
      <p:ext uri="{BB962C8B-B14F-4D97-AF65-F5344CB8AC3E}">
        <p14:creationId xmlns:p14="http://schemas.microsoft.com/office/powerpoint/2010/main" val="31001564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DBBF95-D765-49BD-90B3-3D307C500531}" type="slidenum">
              <a:rPr lang="en-US"/>
              <a:pPr>
                <a:defRPr/>
              </a:pPr>
              <a:t>‹#›</a:t>
            </a:fld>
            <a:endParaRPr lang="en-US"/>
          </a:p>
        </p:txBody>
      </p:sp>
    </p:spTree>
    <p:extLst>
      <p:ext uri="{BB962C8B-B14F-4D97-AF65-F5344CB8AC3E}">
        <p14:creationId xmlns:p14="http://schemas.microsoft.com/office/powerpoint/2010/main" val="10340534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09529B-934B-47BD-87FD-34E85D41A005}" type="slidenum">
              <a:rPr lang="en-US"/>
              <a:pPr>
                <a:defRPr/>
              </a:pPr>
              <a:t>‹#›</a:t>
            </a:fld>
            <a:endParaRPr lang="en-US"/>
          </a:p>
        </p:txBody>
      </p:sp>
    </p:spTree>
    <p:extLst>
      <p:ext uri="{BB962C8B-B14F-4D97-AF65-F5344CB8AC3E}">
        <p14:creationId xmlns:p14="http://schemas.microsoft.com/office/powerpoint/2010/main" val="2587047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52256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5"/>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24806068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39"/>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9911511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5435381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634482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363498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1243595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6035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9159204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8503088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5351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82870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38"/>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38"/>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90389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38"/>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554174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945D5CA-CF1C-4BA1-8431-86EEB6847E81}" type="slidenum">
              <a:rPr lang="zh-CN" altLang="en-US"/>
              <a:pPr>
                <a:defRPr/>
              </a:pPr>
              <a:t>‹#›</a:t>
            </a:fld>
            <a:endParaRPr lang="en-US" altLang="zh-CN"/>
          </a:p>
        </p:txBody>
      </p:sp>
    </p:spTree>
    <p:extLst>
      <p:ext uri="{BB962C8B-B14F-4D97-AF65-F5344CB8AC3E}">
        <p14:creationId xmlns:p14="http://schemas.microsoft.com/office/powerpoint/2010/main" val="25981119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8E74200-304C-4DD1-B9FD-1FDCE592190D}" type="slidenum">
              <a:rPr lang="zh-CN" altLang="en-US"/>
              <a:pPr>
                <a:defRPr/>
              </a:pPr>
              <a:t>‹#›</a:t>
            </a:fld>
            <a:endParaRPr lang="en-US" altLang="zh-CN"/>
          </a:p>
        </p:txBody>
      </p:sp>
    </p:spTree>
    <p:extLst>
      <p:ext uri="{BB962C8B-B14F-4D97-AF65-F5344CB8AC3E}">
        <p14:creationId xmlns:p14="http://schemas.microsoft.com/office/powerpoint/2010/main" val="4894040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32EFC14-AE81-4470-9808-701B9D6B06D7}" type="slidenum">
              <a:rPr lang="zh-CN" altLang="en-US"/>
              <a:pPr>
                <a:defRPr/>
              </a:pPr>
              <a:t>‹#›</a:t>
            </a:fld>
            <a:endParaRPr lang="en-US" altLang="zh-CN"/>
          </a:p>
        </p:txBody>
      </p:sp>
    </p:spTree>
    <p:extLst>
      <p:ext uri="{BB962C8B-B14F-4D97-AF65-F5344CB8AC3E}">
        <p14:creationId xmlns:p14="http://schemas.microsoft.com/office/powerpoint/2010/main" val="29560171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41FD2A49-C588-4560-B30F-8B4BB7D5CB85}" type="slidenum">
              <a:rPr lang="zh-CN" altLang="en-US"/>
              <a:pPr>
                <a:defRPr/>
              </a:pPr>
              <a:t>‹#›</a:t>
            </a:fld>
            <a:endParaRPr lang="en-US" altLang="zh-CN"/>
          </a:p>
        </p:txBody>
      </p:sp>
    </p:spTree>
    <p:extLst>
      <p:ext uri="{BB962C8B-B14F-4D97-AF65-F5344CB8AC3E}">
        <p14:creationId xmlns:p14="http://schemas.microsoft.com/office/powerpoint/2010/main" val="28803467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DC0F143F-A9EC-41FD-B389-89BA467A9089}" type="slidenum">
              <a:rPr lang="zh-CN" altLang="en-US"/>
              <a:pPr>
                <a:defRPr/>
              </a:pPr>
              <a:t>‹#›</a:t>
            </a:fld>
            <a:endParaRPr lang="en-US" altLang="zh-CN"/>
          </a:p>
        </p:txBody>
      </p:sp>
    </p:spTree>
    <p:extLst>
      <p:ext uri="{BB962C8B-B14F-4D97-AF65-F5344CB8AC3E}">
        <p14:creationId xmlns:p14="http://schemas.microsoft.com/office/powerpoint/2010/main" val="34906565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3306DEEE-461C-4872-B0F8-50605DE169FD}" type="slidenum">
              <a:rPr lang="zh-CN" altLang="en-US"/>
              <a:pPr>
                <a:defRPr/>
              </a:pPr>
              <a:t>‹#›</a:t>
            </a:fld>
            <a:endParaRPr lang="en-US" altLang="zh-CN"/>
          </a:p>
        </p:txBody>
      </p:sp>
    </p:spTree>
    <p:extLst>
      <p:ext uri="{BB962C8B-B14F-4D97-AF65-F5344CB8AC3E}">
        <p14:creationId xmlns:p14="http://schemas.microsoft.com/office/powerpoint/2010/main" val="11651380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2AB727E9-AD7A-451F-A5A9-F583578B0D13}" type="slidenum">
              <a:rPr lang="zh-CN" altLang="en-US"/>
              <a:pPr>
                <a:defRPr/>
              </a:pPr>
              <a:t>‹#›</a:t>
            </a:fld>
            <a:endParaRPr lang="en-US" altLang="zh-CN"/>
          </a:p>
        </p:txBody>
      </p:sp>
    </p:spTree>
    <p:extLst>
      <p:ext uri="{BB962C8B-B14F-4D97-AF65-F5344CB8AC3E}">
        <p14:creationId xmlns:p14="http://schemas.microsoft.com/office/powerpoint/2010/main" val="10942999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01C5417D-667B-4900-92EF-7AB1E3ACC1B7}" type="slidenum">
              <a:rPr lang="zh-CN" altLang="en-US"/>
              <a:pPr>
                <a:defRPr/>
              </a:pPr>
              <a:t>‹#›</a:t>
            </a:fld>
            <a:endParaRPr lang="en-US" altLang="zh-CN"/>
          </a:p>
        </p:txBody>
      </p:sp>
    </p:spTree>
    <p:extLst>
      <p:ext uri="{BB962C8B-B14F-4D97-AF65-F5344CB8AC3E}">
        <p14:creationId xmlns:p14="http://schemas.microsoft.com/office/powerpoint/2010/main" val="677180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18754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76741D3-AEB5-41E8-8448-19B9314EAC8B}" type="slidenum">
              <a:rPr lang="zh-CN" altLang="en-US"/>
              <a:pPr>
                <a:defRPr/>
              </a:pPr>
              <a:t>‹#›</a:t>
            </a:fld>
            <a:endParaRPr lang="en-US" altLang="zh-CN"/>
          </a:p>
        </p:txBody>
      </p:sp>
    </p:spTree>
    <p:extLst>
      <p:ext uri="{BB962C8B-B14F-4D97-AF65-F5344CB8AC3E}">
        <p14:creationId xmlns:p14="http://schemas.microsoft.com/office/powerpoint/2010/main" val="37981770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1BA2E0C-BF08-4E61-9C32-94C07BE970AB}" type="slidenum">
              <a:rPr lang="zh-CN" altLang="en-US"/>
              <a:pPr>
                <a:defRPr/>
              </a:pPr>
              <a:t>‹#›</a:t>
            </a:fld>
            <a:endParaRPr lang="en-US" altLang="zh-CN"/>
          </a:p>
        </p:txBody>
      </p:sp>
    </p:spTree>
    <p:extLst>
      <p:ext uri="{BB962C8B-B14F-4D97-AF65-F5344CB8AC3E}">
        <p14:creationId xmlns:p14="http://schemas.microsoft.com/office/powerpoint/2010/main" val="27898978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7B1D9FB-23B3-46C4-AB88-EB02AF502C51}" type="slidenum">
              <a:rPr lang="zh-CN" altLang="en-US"/>
              <a:pPr>
                <a:defRPr/>
              </a:pPr>
              <a:t>‹#›</a:t>
            </a:fld>
            <a:endParaRPr lang="en-US" altLang="zh-CN"/>
          </a:p>
        </p:txBody>
      </p:sp>
    </p:spTree>
    <p:extLst>
      <p:ext uri="{BB962C8B-B14F-4D97-AF65-F5344CB8AC3E}">
        <p14:creationId xmlns:p14="http://schemas.microsoft.com/office/powerpoint/2010/main" val="878389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15E00010-B252-4C03-B9AF-7C9694F08590}" type="slidenum">
              <a:rPr lang="zh-CN" altLang="en-US"/>
              <a:pPr>
                <a:defRPr/>
              </a:pPr>
              <a:t>‹#›</a:t>
            </a:fld>
            <a:endParaRPr lang="en-US" altLang="zh-CN"/>
          </a:p>
        </p:txBody>
      </p:sp>
    </p:spTree>
    <p:extLst>
      <p:ext uri="{BB962C8B-B14F-4D97-AF65-F5344CB8AC3E}">
        <p14:creationId xmlns:p14="http://schemas.microsoft.com/office/powerpoint/2010/main" val="14051495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14B31102-1521-4327-BEB9-6AFF0E582080}" type="slidenum">
              <a:rPr lang="zh-CN" altLang="en-US"/>
              <a:pPr>
                <a:defRPr/>
              </a:pPr>
              <a:t>‹#›</a:t>
            </a:fld>
            <a:endParaRPr lang="en-US" altLang="zh-CN"/>
          </a:p>
        </p:txBody>
      </p:sp>
    </p:spTree>
    <p:extLst>
      <p:ext uri="{BB962C8B-B14F-4D97-AF65-F5344CB8AC3E}">
        <p14:creationId xmlns:p14="http://schemas.microsoft.com/office/powerpoint/2010/main" val="19739458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6" name="标题 1"/>
          <p:cNvSpPr>
            <a:spLocks noGrp="1"/>
          </p:cNvSpPr>
          <p:nvPr>
            <p:ph type="title"/>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zh-CN" altLang="en-US"/>
              <a:t>单击此处编辑母版标题样式</a:t>
            </a:r>
            <a:endParaRPr lang="zh-CN" altLang="en-US" dirty="0"/>
          </a:p>
        </p:txBody>
      </p:sp>
      <p:sp>
        <p:nvSpPr>
          <p:cNvPr id="3" name="日期占位符 2"/>
          <p:cNvSpPr>
            <a:spLocks noGrp="1"/>
          </p:cNvSpPr>
          <p:nvPr>
            <p:ph type="dt" sz="half" idx="10"/>
          </p:nvPr>
        </p:nvSpPr>
        <p:spPr>
          <a:xfrm>
            <a:off x="4778375" y="6453188"/>
            <a:ext cx="946150" cy="365125"/>
          </a:xfrm>
        </p:spPr>
        <p:txBody>
          <a:bodyPr/>
          <a:lstStyle>
            <a:lvl1pPr>
              <a:defRPr/>
            </a:lvl1pPr>
          </a:lstStyle>
          <a:p>
            <a:pPr>
              <a:defRPr/>
            </a:pPr>
            <a:fld id="{EC3EB39A-8488-42D7-8DAD-6BCE1D38FB5A}" type="datetime1">
              <a:rPr lang="zh-CN" altLang="en-US"/>
              <a:pPr>
                <a:defRPr/>
              </a:pPr>
              <a:t>2019/11/26</a:t>
            </a:fld>
            <a:endParaRPr lang="zh-CN" altLang="en-US"/>
          </a:p>
        </p:txBody>
      </p:sp>
      <p:sp>
        <p:nvSpPr>
          <p:cNvPr id="4" name="页脚占位符 3"/>
          <p:cNvSpPr>
            <a:spLocks noGrp="1"/>
          </p:cNvSpPr>
          <p:nvPr>
            <p:ph type="ftr" sz="quarter" idx="11"/>
          </p:nvPr>
        </p:nvSpPr>
        <p:spPr>
          <a:xfrm>
            <a:off x="5786438" y="6453188"/>
            <a:ext cx="2895600" cy="365125"/>
          </a:xfrm>
        </p:spPr>
        <p:txBody>
          <a:bodyPr/>
          <a:lstStyle>
            <a:lvl1pPr>
              <a:defRPr/>
            </a:lvl1pPr>
          </a:lstStyle>
          <a:p>
            <a:pPr>
              <a:defRPr/>
            </a:pPr>
            <a:endParaRPr lang="zh-CN" altLang="en-US"/>
          </a:p>
        </p:txBody>
      </p:sp>
      <p:sp>
        <p:nvSpPr>
          <p:cNvPr id="5" name="灯片编号占位符 4"/>
          <p:cNvSpPr>
            <a:spLocks noGrp="1"/>
          </p:cNvSpPr>
          <p:nvPr>
            <p:ph type="sldNum" sz="quarter" idx="12"/>
          </p:nvPr>
        </p:nvSpPr>
        <p:spPr>
          <a:xfrm>
            <a:off x="8737600" y="6453188"/>
            <a:ext cx="371475" cy="365125"/>
          </a:xfrm>
        </p:spPr>
        <p:txBody>
          <a:bodyPr/>
          <a:lstStyle>
            <a:lvl1pPr>
              <a:defRPr b="1">
                <a:solidFill>
                  <a:srgbClr val="C00000"/>
                </a:solidFill>
              </a:defRPr>
            </a:lvl1pPr>
          </a:lstStyle>
          <a:p>
            <a:fld id="{FCA72DEE-E586-4EA5-B6AF-678B2930FBCA}" type="slidenum">
              <a:rPr lang="zh-CN" altLang="en-US"/>
              <a:pPr/>
              <a:t>‹#›</a:t>
            </a:fld>
            <a:endParaRPr lang="zh-CN" altLang="en-US"/>
          </a:p>
        </p:txBody>
      </p:sp>
    </p:spTree>
    <p:extLst>
      <p:ext uri="{BB962C8B-B14F-4D97-AF65-F5344CB8AC3E}">
        <p14:creationId xmlns:p14="http://schemas.microsoft.com/office/powerpoint/2010/main" val="27132895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48130"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4813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5FEBB529-75F5-438C-B5F2-C1A6DD5F1908}"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25592098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4293118-5D1E-49A9-A3C4-C00687D8F204}"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27417517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620CA72-6FDB-4349-AD62-8AF9EE2A8FA7}"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36358987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26359C0-C5F9-4384-8AF0-B922FF476936}"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867909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1.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ags" Target="../tags/tag1.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image" Target="../media/image3.jpeg"/><Relationship Id="rId2" Type="http://schemas.openxmlformats.org/officeDocument/2006/relationships/slideLayout" Target="../slideLayouts/slideLayout142.xml"/><Relationship Id="rId16" Type="http://schemas.openxmlformats.org/officeDocument/2006/relationships/theme" Target="../theme/theme13.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ags" Target="../tags/tag2.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5.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6.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8.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chemeClr val="accent6">
                <a:lumMod val="20000"/>
                <a:lumOff val="80000"/>
                <a:alpha val="51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63F3C7C-2675-465F-A58E-E5023981A2A8}" type="slidenum">
              <a:rPr lang="zh-CN" altLang="en-US" smtClean="0">
                <a:solidFill>
                  <a:prstClr val="black">
                    <a:tint val="75000"/>
                  </a:prstClr>
                </a:solidFill>
                <a:latin typeface="Calibri"/>
              </a:rPr>
              <a:pPr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3088561460"/>
      </p:ext>
    </p:extLst>
  </p:cSld>
  <p:clrMap bg1="lt1" tx1="dk1" bg2="lt2" tx2="dk2" accent1="accent1" accent2="accent2" accent3="accent3" accent4="accent4" accent5="accent5" accent6="accent6" hlink="hlink" folHlink="folHlink"/>
  <p:sldLayoutIdLst>
    <p:sldLayoutId id="2147485705" r:id="rId1"/>
    <p:sldLayoutId id="2147485706" r:id="rId2"/>
    <p:sldLayoutId id="2147485707" r:id="rId3"/>
    <p:sldLayoutId id="2147485708" r:id="rId4"/>
    <p:sldLayoutId id="2147485709" r:id="rId5"/>
    <p:sldLayoutId id="2147485710" r:id="rId6"/>
    <p:sldLayoutId id="2147485711" r:id="rId7"/>
    <p:sldLayoutId id="2147485712" r:id="rId8"/>
    <p:sldLayoutId id="2147485713" r:id="rId9"/>
    <p:sldLayoutId id="2147485714" r:id="rId10"/>
    <p:sldLayoutId id="214748571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CCFEF-963E-4E3A-BF2E-6581E9DB47C9}" type="slidenum">
              <a:rPr lang="en-US" smtClean="0">
                <a:solidFill>
                  <a:prstClr val="black">
                    <a:tint val="75000"/>
                  </a:prstClr>
                </a:solidFill>
                <a:latin typeface="Arial" pitchFamily="34" charset="0"/>
              </a: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276098521"/>
      </p:ext>
    </p:extLst>
  </p:cSld>
  <p:clrMap bg1="lt1" tx1="dk1" bg2="lt2" tx2="dk2" accent1="accent1" accent2="accent2" accent3="accent3" accent4="accent4" accent5="accent5" accent6="accent6" hlink="hlink" folHlink="folHlink"/>
  <p:sldLayoutIdLst>
    <p:sldLayoutId id="2147487008" r:id="rId1"/>
    <p:sldLayoutId id="2147487009" r:id="rId2"/>
    <p:sldLayoutId id="2147487010" r:id="rId3"/>
    <p:sldLayoutId id="2147487011" r:id="rId4"/>
    <p:sldLayoutId id="2147487012" r:id="rId5"/>
    <p:sldLayoutId id="2147487013" r:id="rId6"/>
    <p:sldLayoutId id="2147487014" r:id="rId7"/>
    <p:sldLayoutId id="2147487015" r:id="rId8"/>
    <p:sldLayoutId id="2147487016" r:id="rId9"/>
    <p:sldLayoutId id="2147487017" r:id="rId10"/>
    <p:sldLayoutId id="2147487018" r:id="rId11"/>
  </p:sldLayoutIdLst>
  <p:transition>
    <p:random/>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BC5497-C09F-42EF-9918-628A6B50CF8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DA33E1-E8CC-40F7-A54E-36E6D00FB48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B6D025-0CA7-47E6-A128-A761BE679ED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A35358E-83C3-4066-A47C-C1487453304D}" type="datetimeFigureOut">
              <a:rPr lang="en-US" smtClean="0"/>
              <a:t>11/26/2019</a:t>
            </a:fld>
            <a:endParaRPr lang="en-US"/>
          </a:p>
        </p:txBody>
      </p:sp>
      <p:sp>
        <p:nvSpPr>
          <p:cNvPr id="5" name="Footer Placeholder 4">
            <a:extLst>
              <a:ext uri="{FF2B5EF4-FFF2-40B4-BE49-F238E27FC236}">
                <a16:creationId xmlns:a16="http://schemas.microsoft.com/office/drawing/2014/main" id="{E811B4C5-C9EF-4CE9-81F7-41111551E00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7C209D-5A5B-4FEA-B8BC-5945A17A3AF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DAD2017-0A1A-44AC-802D-3701E23D3F90}" type="slidenum">
              <a:rPr lang="en-US" smtClean="0"/>
              <a:t>‹#›</a:t>
            </a:fld>
            <a:endParaRPr lang="en-US"/>
          </a:p>
        </p:txBody>
      </p:sp>
    </p:spTree>
    <p:extLst>
      <p:ext uri="{BB962C8B-B14F-4D97-AF65-F5344CB8AC3E}">
        <p14:creationId xmlns:p14="http://schemas.microsoft.com/office/powerpoint/2010/main" val="2861884388"/>
      </p:ext>
    </p:extLst>
  </p:cSld>
  <p:clrMap bg1="lt1" tx1="dk1" bg2="lt2" tx2="dk2" accent1="accent1" accent2="accent2" accent3="accent3" accent4="accent4" accent5="accent5" accent6="accent6" hlink="hlink" folHlink="folHlink"/>
  <p:sldLayoutIdLst>
    <p:sldLayoutId id="2147487048" r:id="rId1"/>
    <p:sldLayoutId id="2147487049" r:id="rId2"/>
    <p:sldLayoutId id="2147487050" r:id="rId3"/>
    <p:sldLayoutId id="2147487051" r:id="rId4"/>
    <p:sldLayoutId id="2147487052" r:id="rId5"/>
    <p:sldLayoutId id="2147487053" r:id="rId6"/>
    <p:sldLayoutId id="2147487054" r:id="rId7"/>
    <p:sldLayoutId id="2147487055" r:id="rId8"/>
    <p:sldLayoutId id="2147487056" r:id="rId9"/>
    <p:sldLayoutId id="2147487057" r:id="rId10"/>
    <p:sldLayoutId id="2147487058" r:id="rId11"/>
    <p:sldLayoutId id="214748705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60FBDFE-C587-4B4C-A407-44438C67B59E}" type="datetimeFigureOut">
              <a:rPr lang="zh-CN" altLang="en-US" smtClean="0">
                <a:solidFill>
                  <a:prstClr val="black">
                    <a:tint val="75000"/>
                  </a:prstClr>
                </a:solidFill>
                <a:latin typeface="Calibri" panose="020F0502020204030204"/>
              </a:rPr>
              <a:pPr fontAlgn="auto">
                <a:spcBef>
                  <a:spcPts val="0"/>
                </a:spcBef>
                <a:spcAft>
                  <a:spcPts val="0"/>
                </a:spcAft>
              </a:pPr>
              <a:t>2019/11/26</a:t>
            </a:fld>
            <a:endParaRPr lang="zh-CN" alt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9AE70B2-8BF9-45C0-BB95-33D1B9D3A854}" type="slidenum">
              <a:rPr lang="zh-CN" altLang="en-US" smtClean="0">
                <a:solidFill>
                  <a:prstClr val="black">
                    <a:tint val="75000"/>
                  </a:prstClr>
                </a:solidFill>
                <a:latin typeface="Calibri" panose="020F0502020204030204"/>
              </a:rPr>
              <a:pPr fontAlgn="auto">
                <a:spcBef>
                  <a:spcPts val="0"/>
                </a:spcBef>
                <a:spcAft>
                  <a:spcPts val="0"/>
                </a:spcAft>
              </a:pPr>
              <a:t>‹#›</a:t>
            </a:fld>
            <a:endParaRPr lang="zh-CN" altLang="en-US">
              <a:solidFill>
                <a:prstClr val="black">
                  <a:tint val="75000"/>
                </a:prstClr>
              </a:solidFill>
              <a:latin typeface="Calibri" panose="020F0502020204030204"/>
            </a:endParaRPr>
          </a:p>
        </p:txBody>
      </p:sp>
      <p:sp>
        <p:nvSpPr>
          <p:cNvPr id="7" name="KSO_TEMPLATE" hidden="1"/>
          <p:cNvSpPr/>
          <p:nvPr userDrawn="1">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sz="1350">
              <a:solidFill>
                <a:prstClr val="white"/>
              </a:solidFill>
            </a:endParaRPr>
          </a:p>
        </p:txBody>
      </p:sp>
    </p:spTree>
    <p:extLst>
      <p:ext uri="{BB962C8B-B14F-4D97-AF65-F5344CB8AC3E}">
        <p14:creationId xmlns:p14="http://schemas.microsoft.com/office/powerpoint/2010/main" val="2149975775"/>
      </p:ext>
    </p:extLst>
  </p:cSld>
  <p:clrMap bg1="lt1" tx1="dk1" bg2="lt2" tx2="dk2" accent1="accent1" accent2="accent2" accent3="accent3" accent4="accent4" accent5="accent5" accent6="accent6" hlink="hlink" folHlink="folHlink"/>
  <p:sldLayoutIdLst>
    <p:sldLayoutId id="2147487061" r:id="rId1"/>
    <p:sldLayoutId id="2147487062" r:id="rId2"/>
    <p:sldLayoutId id="2147487063" r:id="rId3"/>
    <p:sldLayoutId id="2147487064" r:id="rId4"/>
    <p:sldLayoutId id="2147487065" r:id="rId5"/>
    <p:sldLayoutId id="2147487066" r:id="rId6"/>
    <p:sldLayoutId id="2147487067" r:id="rId7"/>
    <p:sldLayoutId id="2147487068" r:id="rId8"/>
    <p:sldLayoutId id="2147487069" r:id="rId9"/>
    <p:sldLayoutId id="2147487070" r:id="rId10"/>
    <p:sldLayoutId id="21474870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122" name="Rectangle 2"/>
          <p:cNvSpPr>
            <a:spLocks noGrp="1" noChangeArrowheads="1"/>
          </p:cNvSpPr>
          <p:nvPr>
            <p:ph type="title"/>
          </p:nvPr>
        </p:nvSpPr>
        <p:spPr bwMode="auto">
          <a:xfrm>
            <a:off x="0" y="0"/>
            <a:ext cx="9144000" cy="836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5123" name="Rectangle 3"/>
          <p:cNvSpPr>
            <a:spLocks noGrp="1" noChangeArrowheads="1"/>
          </p:cNvSpPr>
          <p:nvPr>
            <p:ph type="body" idx="1"/>
          </p:nvPr>
        </p:nvSpPr>
        <p:spPr bwMode="auto">
          <a:xfrm>
            <a:off x="611188" y="1125538"/>
            <a:ext cx="8229600"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91207" name="Rectangle 7"/>
          <p:cNvSpPr>
            <a:spLocks noChangeArrowheads="1"/>
          </p:cNvSpPr>
          <p:nvPr userDrawn="1"/>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1031"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691208"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381031777"/>
      </p:ext>
    </p:extLst>
  </p:cSld>
  <p:clrMap bg1="lt1" tx1="dk1" bg2="lt2" tx2="dk2" accent1="accent1" accent2="accent2" accent3="accent3" accent4="accent4" accent5="accent5" accent6="accent6" hlink="hlink" folHlink="folHlink"/>
  <p:sldLayoutIdLst>
    <p:sldLayoutId id="2147487073" r:id="rId1"/>
    <p:sldLayoutId id="2147487074" r:id="rId2"/>
    <p:sldLayoutId id="2147487075" r:id="rId3"/>
    <p:sldLayoutId id="2147487076" r:id="rId4"/>
    <p:sldLayoutId id="2147487077" r:id="rId5"/>
    <p:sldLayoutId id="2147487078" r:id="rId6"/>
    <p:sldLayoutId id="2147487079" r:id="rId7"/>
    <p:sldLayoutId id="2147487080" r:id="rId8"/>
    <p:sldLayoutId id="2147487081" r:id="rId9"/>
    <p:sldLayoutId id="2147487082" r:id="rId10"/>
    <p:sldLayoutId id="2147487083" r:id="rId11"/>
    <p:sldLayoutId id="2147487084" r:id="rId12"/>
    <p:sldLayoutId id="2147487085" r:id="rId13"/>
    <p:sldLayoutId id="2147487086" r:id="rId14"/>
    <p:sldLayoutId id="2147487087" r:id="rId15"/>
  </p:sldLayoutIdLst>
  <p:transition>
    <p:circle/>
  </p:transition>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Arial" charset="0"/>
          <a:ea typeface="黑体" charset="0"/>
          <a:cs typeface="黑体" charset="0"/>
        </a:defRPr>
      </a:lvl2pPr>
      <a:lvl3pPr algn="ctr" rtl="0" eaLnBrk="0" fontAlgn="base" hangingPunct="0">
        <a:spcBef>
          <a:spcPct val="0"/>
        </a:spcBef>
        <a:spcAft>
          <a:spcPct val="0"/>
        </a:spcAft>
        <a:defRPr sz="3600">
          <a:solidFill>
            <a:schemeClr val="bg1"/>
          </a:solidFill>
          <a:latin typeface="Arial" charset="0"/>
          <a:ea typeface="黑体" charset="0"/>
          <a:cs typeface="黑体" charset="0"/>
        </a:defRPr>
      </a:lvl3pPr>
      <a:lvl4pPr algn="ctr" rtl="0" eaLnBrk="0" fontAlgn="base" hangingPunct="0">
        <a:spcBef>
          <a:spcPct val="0"/>
        </a:spcBef>
        <a:spcAft>
          <a:spcPct val="0"/>
        </a:spcAft>
        <a:defRPr sz="3600">
          <a:solidFill>
            <a:schemeClr val="bg1"/>
          </a:solidFill>
          <a:latin typeface="Arial" charset="0"/>
          <a:ea typeface="黑体" charset="0"/>
          <a:cs typeface="黑体" charset="0"/>
        </a:defRPr>
      </a:lvl4pPr>
      <a:lvl5pPr algn="ctr" rtl="0" eaLnBrk="0" fontAlgn="base" hangingPunct="0">
        <a:spcBef>
          <a:spcPct val="0"/>
        </a:spcBef>
        <a:spcAft>
          <a:spcPct val="0"/>
        </a:spcAft>
        <a:defRPr sz="3600">
          <a:solidFill>
            <a:schemeClr val="bg1"/>
          </a:solidFill>
          <a:latin typeface="Arial" charset="0"/>
          <a:ea typeface="黑体" charset="0"/>
          <a:cs typeface="黑体" charset="0"/>
        </a:defRPr>
      </a:lvl5pPr>
      <a:lvl6pPr marL="457200" algn="ctr" rtl="0" fontAlgn="base">
        <a:spcBef>
          <a:spcPct val="0"/>
        </a:spcBef>
        <a:spcAft>
          <a:spcPct val="0"/>
        </a:spcAft>
        <a:defRPr sz="3600">
          <a:solidFill>
            <a:schemeClr val="accent2"/>
          </a:solidFill>
          <a:latin typeface="Arial" charset="0"/>
          <a:ea typeface="黑体" charset="0"/>
          <a:cs typeface="黑体" charset="0"/>
        </a:defRPr>
      </a:lvl6pPr>
      <a:lvl7pPr marL="914400" algn="ctr" rtl="0" fontAlgn="base">
        <a:spcBef>
          <a:spcPct val="0"/>
        </a:spcBef>
        <a:spcAft>
          <a:spcPct val="0"/>
        </a:spcAft>
        <a:defRPr sz="3600">
          <a:solidFill>
            <a:schemeClr val="accent2"/>
          </a:solidFill>
          <a:latin typeface="Arial" charset="0"/>
          <a:ea typeface="黑体" charset="0"/>
          <a:cs typeface="黑体" charset="0"/>
        </a:defRPr>
      </a:lvl7pPr>
      <a:lvl8pPr marL="1371600" algn="ctr" rtl="0" fontAlgn="base">
        <a:spcBef>
          <a:spcPct val="0"/>
        </a:spcBef>
        <a:spcAft>
          <a:spcPct val="0"/>
        </a:spcAft>
        <a:defRPr sz="3600">
          <a:solidFill>
            <a:schemeClr val="accent2"/>
          </a:solidFill>
          <a:latin typeface="Arial" charset="0"/>
          <a:ea typeface="黑体" charset="0"/>
          <a:cs typeface="黑体" charset="0"/>
        </a:defRPr>
      </a:lvl8pPr>
      <a:lvl9pPr marL="1828800" algn="ctr" rtl="0" fontAlgn="base">
        <a:spcBef>
          <a:spcPct val="0"/>
        </a:spcBef>
        <a:spcAft>
          <a:spcPct val="0"/>
        </a:spcAft>
        <a:defRPr sz="3600">
          <a:solidFill>
            <a:schemeClr val="accent2"/>
          </a:solidFill>
          <a:latin typeface="Arial" charset="0"/>
          <a:ea typeface="黑体" charset="0"/>
          <a:cs typeface="黑体" charset="0"/>
        </a:defRPr>
      </a:lvl9pPr>
    </p:titleStyle>
    <p:bodyStyle>
      <a:lvl1pPr marL="536575" indent="-536575" algn="l" rtl="0" eaLnBrk="0" fontAlgn="base" hangingPunct="0">
        <a:spcBef>
          <a:spcPct val="20000"/>
        </a:spcBef>
        <a:spcAft>
          <a:spcPct val="0"/>
        </a:spcAft>
        <a:buClr>
          <a:srgbClr val="660066"/>
        </a:buClr>
        <a:buFont typeface="Wingdings" pitchFamily="2" charset="2"/>
        <a:buChar char="u"/>
        <a:defRPr sz="2800" b="1">
          <a:solidFill>
            <a:schemeClr val="tx1"/>
          </a:solidFill>
          <a:latin typeface="+mn-lt"/>
          <a:ea typeface="+mn-ea"/>
          <a:cs typeface="+mn-cs"/>
        </a:defRPr>
      </a:lvl1pPr>
      <a:lvl2pPr marL="1001713" indent="-285750" algn="l" rtl="0" eaLnBrk="0" fontAlgn="base" hangingPunct="0">
        <a:spcBef>
          <a:spcPct val="20000"/>
        </a:spcBef>
        <a:spcAft>
          <a:spcPct val="0"/>
        </a:spcAft>
        <a:buClr>
          <a:schemeClr val="accent2"/>
        </a:buClr>
        <a:buFont typeface="Wingdings" pitchFamily="2" charset="2"/>
        <a:buChar char="l"/>
        <a:defRPr sz="2400" b="1">
          <a:solidFill>
            <a:schemeClr val="tx1"/>
          </a:solidFill>
          <a:latin typeface="+mn-lt"/>
          <a:ea typeface="+mn-ea"/>
          <a:cs typeface="+mn-cs"/>
        </a:defRPr>
      </a:lvl2pPr>
      <a:lvl3pPr marL="1409700" indent="-228600" algn="l" rtl="0" eaLnBrk="0" fontAlgn="base" hangingPunct="0">
        <a:spcBef>
          <a:spcPct val="20000"/>
        </a:spcBef>
        <a:spcAft>
          <a:spcPct val="0"/>
        </a:spcAft>
        <a:buClr>
          <a:schemeClr val="accent2"/>
        </a:buClr>
        <a:buFont typeface="Wingdings" pitchFamily="2" charset="2"/>
        <a:buChar char="ü"/>
        <a:defRPr sz="2200" b="1">
          <a:solidFill>
            <a:schemeClr val="tx1"/>
          </a:solidFill>
          <a:latin typeface="+mn-lt"/>
          <a:ea typeface="+mn-ea"/>
          <a:cs typeface="+mn-cs"/>
        </a:defRPr>
      </a:lvl3pPr>
      <a:lvl4pPr marL="1817688" indent="-228600" algn="l" rtl="0" eaLnBrk="0" fontAlgn="base" hangingPunct="0">
        <a:spcBef>
          <a:spcPct val="20000"/>
        </a:spcBef>
        <a:spcAft>
          <a:spcPct val="0"/>
        </a:spcAft>
        <a:buClr>
          <a:schemeClr val="accent2"/>
        </a:buClr>
        <a:buChar char="–"/>
        <a:defRPr sz="2000" b="1">
          <a:solidFill>
            <a:schemeClr val="tx1"/>
          </a:solidFill>
          <a:latin typeface="+mn-lt"/>
          <a:ea typeface="+mn-ea"/>
          <a:cs typeface="+mn-cs"/>
        </a:defRPr>
      </a:lvl4pPr>
      <a:lvl5pPr marL="2225675" indent="-228600" algn="l" rtl="0" eaLnBrk="0" fontAlgn="base" hangingPunct="0">
        <a:spcBef>
          <a:spcPct val="20000"/>
        </a:spcBef>
        <a:spcAft>
          <a:spcPct val="0"/>
        </a:spcAft>
        <a:buClr>
          <a:schemeClr val="accent2"/>
        </a:buClr>
        <a:buChar char="»"/>
        <a:defRPr sz="2000" b="1">
          <a:solidFill>
            <a:schemeClr val="tx1"/>
          </a:solidFill>
          <a:latin typeface="+mn-lt"/>
          <a:ea typeface="+mn-ea"/>
          <a:cs typeface="+mn-cs"/>
        </a:defRPr>
      </a:lvl5pPr>
      <a:lvl6pPr marL="2682875" indent="-228600" algn="l" rtl="0" fontAlgn="base">
        <a:spcBef>
          <a:spcPct val="20000"/>
        </a:spcBef>
        <a:spcAft>
          <a:spcPct val="0"/>
        </a:spcAft>
        <a:buClr>
          <a:schemeClr val="accent2"/>
        </a:buClr>
        <a:buChar char="»"/>
        <a:defRPr sz="2000" b="1">
          <a:solidFill>
            <a:schemeClr val="tx1"/>
          </a:solidFill>
          <a:latin typeface="+mn-lt"/>
          <a:ea typeface="+mn-ea"/>
          <a:cs typeface="+mn-cs"/>
        </a:defRPr>
      </a:lvl6pPr>
      <a:lvl7pPr marL="3140075" indent="-228600" algn="l" rtl="0" fontAlgn="base">
        <a:spcBef>
          <a:spcPct val="20000"/>
        </a:spcBef>
        <a:spcAft>
          <a:spcPct val="0"/>
        </a:spcAft>
        <a:buClr>
          <a:schemeClr val="accent2"/>
        </a:buClr>
        <a:buChar char="»"/>
        <a:defRPr sz="2000" b="1">
          <a:solidFill>
            <a:schemeClr val="tx1"/>
          </a:solidFill>
          <a:latin typeface="+mn-lt"/>
          <a:ea typeface="+mn-ea"/>
          <a:cs typeface="+mn-cs"/>
        </a:defRPr>
      </a:lvl7pPr>
      <a:lvl8pPr marL="3597275" indent="-228600" algn="l" rtl="0" fontAlgn="base">
        <a:spcBef>
          <a:spcPct val="20000"/>
        </a:spcBef>
        <a:spcAft>
          <a:spcPct val="0"/>
        </a:spcAft>
        <a:buClr>
          <a:schemeClr val="accent2"/>
        </a:buClr>
        <a:buChar char="»"/>
        <a:defRPr sz="2000" b="1">
          <a:solidFill>
            <a:schemeClr val="tx1"/>
          </a:solidFill>
          <a:latin typeface="+mn-lt"/>
          <a:ea typeface="+mn-ea"/>
          <a:cs typeface="+mn-cs"/>
        </a:defRPr>
      </a:lvl8pPr>
      <a:lvl9pPr marL="4054475" indent="-228600" algn="l" rtl="0" fontAlgn="base">
        <a:spcBef>
          <a:spcPct val="20000"/>
        </a:spcBef>
        <a:spcAft>
          <a:spcPct val="0"/>
        </a:spcAft>
        <a:buClr>
          <a:schemeClr val="accent2"/>
        </a:buClr>
        <a:buChar char="»"/>
        <a:defRPr sz="2000"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FBDFE-C587-4B4C-A407-44438C67B59E}" type="datetimeFigureOut">
              <a:rPr lang="zh-CN" altLang="en-US" smtClean="0"/>
              <a:t>2019/11/26</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
        <p:nvSpPr>
          <p:cNvPr id="7" name="KSO_TEMPLATE" hidden="1"/>
          <p:cNvSpPr/>
          <p:nvPr userDrawn="1">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3457585547"/>
      </p:ext>
    </p:extLst>
  </p:cSld>
  <p:clrMap bg1="lt1" tx1="dk1" bg2="lt2" tx2="dk2" accent1="accent1" accent2="accent2" accent3="accent3" accent4="accent4" accent5="accent5" accent6="accent6" hlink="hlink" folHlink="folHlink"/>
  <p:sldLayoutIdLst>
    <p:sldLayoutId id="2147487089" r:id="rId1"/>
    <p:sldLayoutId id="2147487090" r:id="rId2"/>
    <p:sldLayoutId id="2147487091" r:id="rId3"/>
    <p:sldLayoutId id="2147487092" r:id="rId4"/>
    <p:sldLayoutId id="2147487093" r:id="rId5"/>
    <p:sldLayoutId id="2147487094" r:id="rId6"/>
    <p:sldLayoutId id="2147487095" r:id="rId7"/>
    <p:sldLayoutId id="2147487096" r:id="rId8"/>
    <p:sldLayoutId id="2147487097" r:id="rId9"/>
    <p:sldLayoutId id="2147487098" r:id="rId10"/>
    <p:sldLayoutId id="21474870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889271-C6A5-4C50-873E-794453D8F795}" type="datetimeFigureOut">
              <a:rPr lang="zh-CN" altLang="en-US" smtClean="0"/>
              <a:pPr/>
              <a:t>2019/11/26</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2C4A94-7F0C-4716-872C-E07906F63BB4}" type="slidenum">
              <a:rPr lang="zh-CN" altLang="en-US" smtClean="0"/>
              <a:pPr/>
              <a:t>‹#›</a:t>
            </a:fld>
            <a:endParaRPr lang="zh-CN" altLang="en-US"/>
          </a:p>
        </p:txBody>
      </p:sp>
    </p:spTree>
    <p:extLst>
      <p:ext uri="{BB962C8B-B14F-4D97-AF65-F5344CB8AC3E}">
        <p14:creationId xmlns:p14="http://schemas.microsoft.com/office/powerpoint/2010/main" val="1455556409"/>
      </p:ext>
    </p:extLst>
  </p:cSld>
  <p:clrMap bg1="lt1" tx1="dk1" bg2="lt2" tx2="dk2" accent1="accent1" accent2="accent2" accent3="accent3" accent4="accent4" accent5="accent5" accent6="accent6" hlink="hlink" folHlink="folHlink"/>
  <p:sldLayoutIdLst>
    <p:sldLayoutId id="2147487101" r:id="rId1"/>
    <p:sldLayoutId id="2147487102" r:id="rId2"/>
    <p:sldLayoutId id="2147487103" r:id="rId3"/>
    <p:sldLayoutId id="2147487104" r:id="rId4"/>
    <p:sldLayoutId id="2147487105" r:id="rId5"/>
    <p:sldLayoutId id="2147487106" r:id="rId6"/>
    <p:sldLayoutId id="2147487107" r:id="rId7"/>
    <p:sldLayoutId id="2147487108" r:id="rId8"/>
    <p:sldLayoutId id="2147487109" r:id="rId9"/>
    <p:sldLayoutId id="2147487110" r:id="rId10"/>
    <p:sldLayoutId id="21474871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9144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1435" tIns="25718" rIns="51435" bIns="25718"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675"/>
              </a:spcBef>
            </a:pPr>
            <a:endParaRPr lang="zh-CN" altLang="en-US" sz="2250" b="1" kern="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44"/>
            <a:ext cx="82296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38527847"/>
      </p:ext>
    </p:extLst>
  </p:cSld>
  <p:clrMap bg1="lt1" tx1="dk1" bg2="lt2" tx2="dk2" accent1="accent1" accent2="accent2" accent3="accent3" accent4="accent4" accent5="accent5" accent6="accent6" hlink="hlink" folHlink="folHlink"/>
  <p:sldLayoutIdLst>
    <p:sldLayoutId id="2147487113" r:id="rId1"/>
    <p:sldLayoutId id="2147487114" r:id="rId2"/>
    <p:sldLayoutId id="2147487115" r:id="rId3"/>
    <p:sldLayoutId id="2147487116" r:id="rId4"/>
    <p:sldLayoutId id="2147487117" r:id="rId5"/>
    <p:sldLayoutId id="2147487118" r:id="rId6"/>
    <p:sldLayoutId id="2147487119" r:id="rId7"/>
    <p:sldLayoutId id="2147487120" r:id="rId8"/>
    <p:sldLayoutId id="2147487121" r:id="rId9"/>
    <p:sldLayoutId id="2147487122" r:id="rId10"/>
    <p:sldLayoutId id="2147487123" r:id="rId11"/>
    <p:sldLayoutId id="2147487124" r:id="rId12"/>
  </p:sldLayoutIdLst>
  <p:hf hdr="0" ftr="0" dt="0"/>
  <p:txStyles>
    <p:titleStyle>
      <a:lvl1pPr algn="l" rtl="0" eaLnBrk="0" fontAlgn="base" hangingPunct="0">
        <a:spcBef>
          <a:spcPct val="0"/>
        </a:spcBef>
        <a:spcAft>
          <a:spcPct val="0"/>
        </a:spcAft>
        <a:defRPr sz="1800">
          <a:solidFill>
            <a:schemeClr val="accent1"/>
          </a:solidFill>
          <a:latin typeface="+mj-lt"/>
          <a:ea typeface="+mj-ea"/>
          <a:cs typeface="+mj-cs"/>
        </a:defRPr>
      </a:lvl1pPr>
      <a:lvl2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5pPr>
      <a:lvl6pPr marL="25717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6pPr>
      <a:lvl7pPr marL="51435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7pPr>
      <a:lvl8pPr marL="77152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8pPr>
      <a:lvl9pPr marL="102870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9pPr>
    </p:titleStyle>
    <p:bodyStyle>
      <a:lvl1pPr marL="192881" indent="-192881" algn="l" rtl="0" eaLnBrk="0" fontAlgn="base" hangingPunct="0">
        <a:spcBef>
          <a:spcPct val="20000"/>
        </a:spcBef>
        <a:spcAft>
          <a:spcPct val="0"/>
        </a:spcAft>
        <a:buFont typeface="Arial" charset="0"/>
        <a:buChar char="•"/>
        <a:defRPr sz="1800">
          <a:solidFill>
            <a:schemeClr val="tx1"/>
          </a:solidFill>
          <a:latin typeface="+mn-lt"/>
          <a:ea typeface="+mn-ea"/>
          <a:cs typeface="+mn-cs"/>
        </a:defRPr>
      </a:lvl1pPr>
      <a:lvl2pPr marL="417910" indent="-160735" algn="l" rtl="0" eaLnBrk="0" fontAlgn="base" hangingPunct="0">
        <a:spcBef>
          <a:spcPct val="20000"/>
        </a:spcBef>
        <a:spcAft>
          <a:spcPct val="0"/>
        </a:spcAft>
        <a:buFont typeface="Arial" charset="0"/>
        <a:buChar char="–"/>
        <a:defRPr sz="1575">
          <a:solidFill>
            <a:schemeClr val="tx1"/>
          </a:solidFill>
          <a:latin typeface="+mn-lt"/>
          <a:ea typeface="+mn-ea"/>
        </a:defRPr>
      </a:lvl2pPr>
      <a:lvl3pPr marL="642938" indent="-128588" algn="l" rtl="0" eaLnBrk="0" fontAlgn="base" hangingPunct="0">
        <a:spcBef>
          <a:spcPct val="20000"/>
        </a:spcBef>
        <a:spcAft>
          <a:spcPct val="0"/>
        </a:spcAft>
        <a:buFont typeface="Arial" charset="0"/>
        <a:buChar char="•"/>
        <a:defRPr sz="1350">
          <a:solidFill>
            <a:schemeClr val="tx1"/>
          </a:solidFill>
          <a:latin typeface="+mn-lt"/>
          <a:ea typeface="+mn-ea"/>
        </a:defRPr>
      </a:lvl3pPr>
      <a:lvl4pPr marL="900113" indent="-128588" algn="l" rtl="0" eaLnBrk="0" fontAlgn="base" hangingPunct="0">
        <a:spcBef>
          <a:spcPct val="20000"/>
        </a:spcBef>
        <a:spcAft>
          <a:spcPct val="0"/>
        </a:spcAft>
        <a:buFont typeface="Arial" charset="0"/>
        <a:buChar char="–"/>
        <a:defRPr sz="1125">
          <a:solidFill>
            <a:schemeClr val="tx1"/>
          </a:solidFill>
          <a:latin typeface="+mn-lt"/>
          <a:ea typeface="+mn-ea"/>
        </a:defRPr>
      </a:lvl4pPr>
      <a:lvl5pPr marL="1157288" indent="-128588" algn="l" rtl="0" eaLnBrk="0" fontAlgn="base" hangingPunct="0">
        <a:spcBef>
          <a:spcPct val="20000"/>
        </a:spcBef>
        <a:spcAft>
          <a:spcPct val="0"/>
        </a:spcAft>
        <a:buFont typeface="Arial" charset="0"/>
        <a:buChar char="»"/>
        <a:defRPr sz="1125">
          <a:solidFill>
            <a:schemeClr val="tx1"/>
          </a:solidFill>
          <a:latin typeface="+mn-lt"/>
          <a:ea typeface="+mn-ea"/>
        </a:defRPr>
      </a:lvl5pPr>
      <a:lvl6pPr marL="1414463" indent="-128588" algn="l" rtl="0" eaLnBrk="0" fontAlgn="base" hangingPunct="0">
        <a:spcBef>
          <a:spcPct val="20000"/>
        </a:spcBef>
        <a:spcAft>
          <a:spcPct val="0"/>
        </a:spcAft>
        <a:buFont typeface="Arial" charset="0"/>
        <a:buChar char="»"/>
        <a:defRPr sz="1125">
          <a:solidFill>
            <a:schemeClr val="tx1"/>
          </a:solidFill>
          <a:latin typeface="+mn-lt"/>
          <a:ea typeface="+mn-ea"/>
        </a:defRPr>
      </a:lvl6pPr>
      <a:lvl7pPr marL="1671638" indent="-128588" algn="l" rtl="0" eaLnBrk="0" fontAlgn="base" hangingPunct="0">
        <a:spcBef>
          <a:spcPct val="20000"/>
        </a:spcBef>
        <a:spcAft>
          <a:spcPct val="0"/>
        </a:spcAft>
        <a:buFont typeface="Arial" charset="0"/>
        <a:buChar char="»"/>
        <a:defRPr sz="1125">
          <a:solidFill>
            <a:schemeClr val="tx1"/>
          </a:solidFill>
          <a:latin typeface="+mn-lt"/>
          <a:ea typeface="+mn-ea"/>
        </a:defRPr>
      </a:lvl7pPr>
      <a:lvl8pPr marL="1928813" indent="-128588" algn="l" rtl="0" eaLnBrk="0" fontAlgn="base" hangingPunct="0">
        <a:spcBef>
          <a:spcPct val="20000"/>
        </a:spcBef>
        <a:spcAft>
          <a:spcPct val="0"/>
        </a:spcAft>
        <a:buFont typeface="Arial" charset="0"/>
        <a:buChar char="»"/>
        <a:defRPr sz="1125">
          <a:solidFill>
            <a:schemeClr val="tx1"/>
          </a:solidFill>
          <a:latin typeface="+mn-lt"/>
          <a:ea typeface="+mn-ea"/>
        </a:defRPr>
      </a:lvl8pPr>
      <a:lvl9pPr marL="2185988" indent="-128588" algn="l" rtl="0" eaLnBrk="0" fontAlgn="base" hangingPunct="0">
        <a:spcBef>
          <a:spcPct val="20000"/>
        </a:spcBef>
        <a:spcAft>
          <a:spcPct val="0"/>
        </a:spcAft>
        <a:buFont typeface="Arial" charset="0"/>
        <a:buChar char="»"/>
        <a:defRPr sz="1125">
          <a:solidFill>
            <a:schemeClr val="tx1"/>
          </a:solidFill>
          <a:latin typeface="+mn-lt"/>
          <a:ea typeface="+mn-ea"/>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chemeClr val="accent6">
                <a:lumMod val="20000"/>
                <a:lumOff val="80000"/>
                <a:alpha val="51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a:defRPr/>
            </a:pPr>
            <a:endParaRPr lang="en-US"/>
          </a:p>
        </p:txBody>
      </p:sp>
      <p:sp>
        <p:nvSpPr>
          <p:cNvPr id="58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58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013E55D-9538-4CB8-B295-B8475F5FA6B0}" type="slidenum">
              <a:rPr lang="en-US"/>
              <a:pPr>
                <a:defRPr/>
              </a:pPr>
              <a:t>‹#›</a:t>
            </a:fld>
            <a:endParaRPr lang="en-US"/>
          </a:p>
        </p:txBody>
      </p:sp>
    </p:spTree>
    <p:extLst>
      <p:ext uri="{BB962C8B-B14F-4D97-AF65-F5344CB8AC3E}">
        <p14:creationId xmlns:p14="http://schemas.microsoft.com/office/powerpoint/2010/main" val="1982847174"/>
      </p:ext>
    </p:extLst>
  </p:cSld>
  <p:clrMap bg1="lt1" tx1="dk1" bg2="lt2" tx2="dk2" accent1="accent1" accent2="accent2" accent3="accent3" accent4="accent4" accent5="accent5" accent6="accent6" hlink="hlink" folHlink="folHlink"/>
  <p:sldLayoutIdLst>
    <p:sldLayoutId id="2147486215" r:id="rId1"/>
    <p:sldLayoutId id="2147486216" r:id="rId2"/>
    <p:sldLayoutId id="2147486217" r:id="rId3"/>
    <p:sldLayoutId id="2147486218" r:id="rId4"/>
    <p:sldLayoutId id="2147486219" r:id="rId5"/>
    <p:sldLayoutId id="2147486220" r:id="rId6"/>
    <p:sldLayoutId id="2147486221" r:id="rId7"/>
    <p:sldLayoutId id="2147486222" r:id="rId8"/>
    <p:sldLayoutId id="2147486223" r:id="rId9"/>
    <p:sldLayoutId id="2147486224" r:id="rId10"/>
    <p:sldLayoutId id="21474862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accent1">
                <a:tint val="66000"/>
                <a:satMod val="160000"/>
                <a:alpha val="7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CCFEF-963E-4E3A-BF2E-6581E9DB47C9}" type="slidenum">
              <a:rPr lang="en-US" smtClean="0">
                <a:solidFill>
                  <a:prstClr val="black">
                    <a:tint val="75000"/>
                  </a:prstClr>
                </a:solidFill>
                <a:latin typeface="Arial" pitchFamily="34" charset="0"/>
              </a: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751353683"/>
      </p:ext>
    </p:extLst>
  </p:cSld>
  <p:clrMap bg1="lt1" tx1="dk1" bg2="lt2" tx2="dk2" accent1="accent1" accent2="accent2" accent3="accent3" accent4="accent4" accent5="accent5" accent6="accent6" hlink="hlink" folHlink="folHlink"/>
  <p:sldLayoutIdLst>
    <p:sldLayoutId id="2147486417" r:id="rId1"/>
    <p:sldLayoutId id="2147486418" r:id="rId2"/>
    <p:sldLayoutId id="2147486419" r:id="rId3"/>
    <p:sldLayoutId id="2147486420" r:id="rId4"/>
    <p:sldLayoutId id="2147486421" r:id="rId5"/>
    <p:sldLayoutId id="2147486422" r:id="rId6"/>
    <p:sldLayoutId id="2147486423" r:id="rId7"/>
    <p:sldLayoutId id="2147486424" r:id="rId8"/>
    <p:sldLayoutId id="2147486425" r:id="rId9"/>
    <p:sldLayoutId id="2147486426" r:id="rId10"/>
    <p:sldLayoutId id="2147486427" r:id="rId11"/>
    <p:sldLayoutId id="2147486429" r:id="rId12"/>
  </p:sldLayoutIdLst>
  <p:transition>
    <p:random/>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accent1">
                <a:tint val="66000"/>
                <a:satMod val="160000"/>
                <a:alpha val="7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78C04C1-2A3C-45C2-A2AF-C5D028FBB0CE}"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7902758"/>
      </p:ext>
    </p:extLst>
  </p:cSld>
  <p:clrMap bg1="lt1" tx1="dk1" bg2="lt2" tx2="dk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 id="2147486468"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bwMode="auto">
          <a:xfrm>
            <a:off x="685800" y="1676400"/>
            <a:ext cx="7848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gray">
          <a:xfrm>
            <a:off x="685800" y="6486525"/>
            <a:ext cx="1828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rgbClr val="364EB6"/>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gray">
          <a:xfrm>
            <a:off x="67818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64EB6"/>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gray">
          <a:xfrm>
            <a:off x="3756025" y="6475413"/>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364EB6"/>
                </a:solidFill>
                <a:latin typeface="Arial" pitchFamily="34" charset="0"/>
              </a:defRPr>
            </a:lvl1pPr>
          </a:lstStyle>
          <a:p>
            <a:pPr>
              <a:defRPr/>
            </a:pPr>
            <a:fld id="{39074A8D-3B6D-4BA2-B7A8-0439F217C90C}" type="slidenum">
              <a:rPr lang="en-US"/>
              <a:pPr>
                <a:defRPr/>
              </a:pPr>
              <a:t>‹#›</a:t>
            </a:fld>
            <a:endParaRPr lang="en-US"/>
          </a:p>
        </p:txBody>
      </p:sp>
      <p:sp>
        <p:nvSpPr>
          <p:cNvPr id="32774" name="Rectangle 2"/>
          <p:cNvSpPr>
            <a:spLocks noGrp="1" noChangeArrowheads="1"/>
          </p:cNvSpPr>
          <p:nvPr>
            <p:ph type="title"/>
          </p:nvPr>
        </p:nvSpPr>
        <p:spPr bwMode="gray">
          <a:xfrm>
            <a:off x="609600" y="533400"/>
            <a:ext cx="792480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9" name="Text Box 95"/>
          <p:cNvSpPr txBox="1">
            <a:spLocks noChangeArrowheads="1"/>
          </p:cNvSpPr>
          <p:nvPr/>
        </p:nvSpPr>
        <p:spPr bwMode="gray">
          <a:xfrm>
            <a:off x="152400" y="152400"/>
            <a:ext cx="1143000" cy="366713"/>
          </a:xfrm>
          <a:prstGeom prst="rect">
            <a:avLst/>
          </a:prstGeom>
          <a:noFill/>
          <a:ln w="9525">
            <a:noFill/>
            <a:miter lim="800000"/>
            <a:headEnd/>
            <a:tailEnd/>
          </a:ln>
          <a:effectLst/>
        </p:spPr>
        <p:txBody>
          <a:bodyPr>
            <a:spAutoFit/>
          </a:bodyPr>
          <a:lstStyle/>
          <a:p>
            <a:pPr algn="l">
              <a:defRPr/>
            </a:pPr>
            <a:r>
              <a:rPr lang="en-US" sz="2000" b="1" i="1">
                <a:solidFill>
                  <a:srgbClr val="D9520F"/>
                </a:solidFill>
                <a:latin typeface="Arial" pitchFamily="34" charset="0"/>
              </a:rPr>
              <a:t>LOGO</a:t>
            </a:r>
          </a:p>
        </p:txBody>
      </p:sp>
    </p:spTree>
    <p:extLst>
      <p:ext uri="{BB962C8B-B14F-4D97-AF65-F5344CB8AC3E}">
        <p14:creationId xmlns:p14="http://schemas.microsoft.com/office/powerpoint/2010/main" val="4047384052"/>
      </p:ext>
    </p:extLst>
  </p:cSld>
  <p:clrMap bg1="lt1" tx1="dk1" bg2="lt2" tx2="dk2" accent1="accent1" accent2="accent2" accent3="accent3" accent4="accent4" accent5="accent5" accent6="accent6" hlink="hlink" folHlink="folHlink"/>
  <p:sldLayoutIdLst>
    <p:sldLayoutId id="2147486839" r:id="rId1"/>
    <p:sldLayoutId id="2147486840" r:id="rId2"/>
    <p:sldLayoutId id="2147486841" r:id="rId3"/>
    <p:sldLayoutId id="2147486842" r:id="rId4"/>
    <p:sldLayoutId id="2147486843" r:id="rId5"/>
    <p:sldLayoutId id="2147486844" r:id="rId6"/>
    <p:sldLayoutId id="2147486845" r:id="rId7"/>
    <p:sldLayoutId id="2147486846" r:id="rId8"/>
    <p:sldLayoutId id="2147486847" r:id="rId9"/>
    <p:sldLayoutId id="2147486848" r:id="rId10"/>
    <p:sldLayoutId id="2147486849" r:id="rId11"/>
    <p:sldLayoutId id="2147486850" r:id="rId12"/>
  </p:sldLayoutIdLst>
  <p:hf hdr="0" ftr="0" dt="0"/>
  <p:txStyles>
    <p:titleStyle>
      <a:lvl1pPr algn="ctr" rtl="0" eaLnBrk="0" fontAlgn="base" hangingPunct="0">
        <a:spcBef>
          <a:spcPct val="0"/>
        </a:spcBef>
        <a:spcAft>
          <a:spcPct val="0"/>
        </a:spcAft>
        <a:defRPr sz="2800" b="1">
          <a:solidFill>
            <a:schemeClr val="bg1"/>
          </a:solidFill>
          <a:latin typeface="+mj-lt"/>
          <a:ea typeface="+mj-ea"/>
          <a:cs typeface="+mj-cs"/>
        </a:defRPr>
      </a:lvl1pPr>
      <a:lvl2pPr algn="ctr" rtl="0" eaLnBrk="0" fontAlgn="base" hangingPunct="0">
        <a:spcBef>
          <a:spcPct val="0"/>
        </a:spcBef>
        <a:spcAft>
          <a:spcPct val="0"/>
        </a:spcAft>
        <a:defRPr sz="2800" b="1">
          <a:solidFill>
            <a:schemeClr val="bg1"/>
          </a:solidFill>
          <a:latin typeface="Arial" pitchFamily="34" charset="0"/>
        </a:defRPr>
      </a:lvl2pPr>
      <a:lvl3pPr algn="ctr" rtl="0" eaLnBrk="0" fontAlgn="base" hangingPunct="0">
        <a:spcBef>
          <a:spcPct val="0"/>
        </a:spcBef>
        <a:spcAft>
          <a:spcPct val="0"/>
        </a:spcAft>
        <a:defRPr sz="2800" b="1">
          <a:solidFill>
            <a:schemeClr val="bg1"/>
          </a:solidFill>
          <a:latin typeface="Arial" pitchFamily="34" charset="0"/>
        </a:defRPr>
      </a:lvl3pPr>
      <a:lvl4pPr algn="ctr" rtl="0" eaLnBrk="0" fontAlgn="base" hangingPunct="0">
        <a:spcBef>
          <a:spcPct val="0"/>
        </a:spcBef>
        <a:spcAft>
          <a:spcPct val="0"/>
        </a:spcAft>
        <a:defRPr sz="2800" b="1">
          <a:solidFill>
            <a:schemeClr val="bg1"/>
          </a:solidFill>
          <a:latin typeface="Arial" pitchFamily="34" charset="0"/>
        </a:defRPr>
      </a:lvl4pPr>
      <a:lvl5pPr algn="ctr" rtl="0" eaLnBrk="0" fontAlgn="base" hangingPunct="0">
        <a:spcBef>
          <a:spcPct val="0"/>
        </a:spcBef>
        <a:spcAft>
          <a:spcPct val="0"/>
        </a:spcAft>
        <a:defRPr sz="2800" b="1">
          <a:solidFill>
            <a:schemeClr val="bg1"/>
          </a:solidFill>
          <a:latin typeface="Arial" pitchFamily="34" charset="0"/>
        </a:defRPr>
      </a:lvl5pPr>
      <a:lvl6pPr marL="457200" algn="ctr" rtl="0" fontAlgn="base">
        <a:spcBef>
          <a:spcPct val="0"/>
        </a:spcBef>
        <a:spcAft>
          <a:spcPct val="0"/>
        </a:spcAft>
        <a:defRPr sz="2800" b="1">
          <a:solidFill>
            <a:schemeClr val="bg1"/>
          </a:solidFill>
          <a:latin typeface="Arial" pitchFamily="34" charset="0"/>
        </a:defRPr>
      </a:lvl6pPr>
      <a:lvl7pPr marL="914400" algn="ctr" rtl="0" fontAlgn="base">
        <a:spcBef>
          <a:spcPct val="0"/>
        </a:spcBef>
        <a:spcAft>
          <a:spcPct val="0"/>
        </a:spcAft>
        <a:defRPr sz="2800" b="1">
          <a:solidFill>
            <a:schemeClr val="bg1"/>
          </a:solidFill>
          <a:latin typeface="Arial" pitchFamily="34" charset="0"/>
        </a:defRPr>
      </a:lvl7pPr>
      <a:lvl8pPr marL="1371600" algn="ctr" rtl="0" fontAlgn="base">
        <a:spcBef>
          <a:spcPct val="0"/>
        </a:spcBef>
        <a:spcAft>
          <a:spcPct val="0"/>
        </a:spcAft>
        <a:defRPr sz="2800" b="1">
          <a:solidFill>
            <a:schemeClr val="bg1"/>
          </a:solidFill>
          <a:latin typeface="Arial" pitchFamily="34" charset="0"/>
        </a:defRPr>
      </a:lvl8pPr>
      <a:lvl9pPr marL="1828800" algn="ctr" rtl="0" fontAlgn="base">
        <a:spcBef>
          <a:spcPct val="0"/>
        </a:spcBef>
        <a:spcAft>
          <a:spcPct val="0"/>
        </a:spcAft>
        <a:defRPr sz="28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chemeClr val="accent6">
                <a:lumMod val="20000"/>
                <a:lumOff val="80000"/>
                <a:alpha val="51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a:defRPr/>
            </a:pPr>
            <a:endParaRPr lang="en-US"/>
          </a:p>
        </p:txBody>
      </p:sp>
      <p:sp>
        <p:nvSpPr>
          <p:cNvPr id="58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58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013E55D-9538-4CB8-B295-B8475F5FA6B0}" type="slidenum">
              <a:rPr lang="en-US"/>
              <a:pPr>
                <a:defRPr/>
              </a:pPr>
              <a:t>‹#›</a:t>
            </a:fld>
            <a:endParaRPr lang="en-US"/>
          </a:p>
        </p:txBody>
      </p:sp>
    </p:spTree>
    <p:extLst>
      <p:ext uri="{BB962C8B-B14F-4D97-AF65-F5344CB8AC3E}">
        <p14:creationId xmlns:p14="http://schemas.microsoft.com/office/powerpoint/2010/main" val="4049166340"/>
      </p:ext>
    </p:extLst>
  </p:cSld>
  <p:clrMap bg1="lt1" tx1="dk1" bg2="lt2" tx2="dk2" accent1="accent1" accent2="accent2" accent3="accent3" accent4="accent4" accent5="accent5" accent6="accent6" hlink="hlink" folHlink="folHlink"/>
  <p:sldLayoutIdLst>
    <p:sldLayoutId id="2147486891" r:id="rId1"/>
    <p:sldLayoutId id="2147486892" r:id="rId2"/>
    <p:sldLayoutId id="2147486893" r:id="rId3"/>
    <p:sldLayoutId id="2147486894" r:id="rId4"/>
    <p:sldLayoutId id="2147486895" r:id="rId5"/>
    <p:sldLayoutId id="2147486896" r:id="rId6"/>
    <p:sldLayoutId id="2147486897" r:id="rId7"/>
    <p:sldLayoutId id="2147486898" r:id="rId8"/>
    <p:sldLayoutId id="2147486899" r:id="rId9"/>
    <p:sldLayoutId id="2147486900" r:id="rId10"/>
    <p:sldLayoutId id="214748690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9144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38"/>
            <a:ext cx="82296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83634743"/>
      </p:ext>
    </p:extLst>
  </p:cSld>
  <p:clrMap bg1="lt1" tx1="dk1" bg2="lt2" tx2="dk2" accent1="accent1" accent2="accent2" accent3="accent3" accent4="accent4" accent5="accent5" accent6="accent6" hlink="hlink" folHlink="folHlink"/>
  <p:sldLayoutIdLst>
    <p:sldLayoutId id="2147486903" r:id="rId1"/>
    <p:sldLayoutId id="2147486904" r:id="rId2"/>
    <p:sldLayoutId id="2147486905" r:id="rId3"/>
    <p:sldLayoutId id="2147486906" r:id="rId4"/>
    <p:sldLayoutId id="2147486907" r:id="rId5"/>
    <p:sldLayoutId id="2147486908" r:id="rId6"/>
    <p:sldLayoutId id="2147486909" r:id="rId7"/>
    <p:sldLayoutId id="2147486910" r:id="rId8"/>
    <p:sldLayoutId id="2147486911" r:id="rId9"/>
    <p:sldLayoutId id="2147486912" r:id="rId10"/>
    <p:sldLayoutId id="2147486913" r:id="rId11"/>
    <p:sldLayoutId id="2147486914" r:id="rId12"/>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accent1">
                <a:tint val="66000"/>
                <a:satMod val="160000"/>
                <a:alpha val="7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10" charset="0"/>
                <a:ea typeface="宋体" pitchFamily="-110" charset="-122"/>
                <a:cs typeface="宋体" pitchFamily="-110" charset="-122"/>
              </a:defRPr>
            </a:lvl1pPr>
          </a:lstStyle>
          <a:p>
            <a:pPr fontAlgn="base">
              <a:spcBef>
                <a:spcPct val="0"/>
              </a:spcBef>
              <a:spcAft>
                <a:spcPct val="0"/>
              </a:spcAft>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0" charset="0"/>
                <a:ea typeface="宋体" pitchFamily="-110" charset="-122"/>
                <a:cs typeface="宋体" pitchFamily="-110" charset="-122"/>
              </a:defRPr>
            </a:lvl1pPr>
          </a:lstStyle>
          <a:p>
            <a:pPr fontAlgn="base">
              <a:spcBef>
                <a:spcPct val="0"/>
              </a:spcBef>
              <a:spcAft>
                <a:spcPct val="0"/>
              </a:spcAft>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宋体" pitchFamily="-110" charset="-122"/>
              </a:defRPr>
            </a:lvl1pPr>
          </a:lstStyle>
          <a:p>
            <a:pPr fontAlgn="base">
              <a:spcBef>
                <a:spcPct val="0"/>
              </a:spcBef>
              <a:spcAft>
                <a:spcPct val="0"/>
              </a:spcAft>
              <a:defRPr/>
            </a:pPr>
            <a:fld id="{E97AAF3D-CB34-4EA0-8D2B-BD7E43FEC623}" type="slidenum">
              <a:rPr lang="zh-CN" altLang="en-US"/>
              <a:pPr fontAlgn="base">
                <a:spcBef>
                  <a:spcPct val="0"/>
                </a:spcBef>
                <a:spcAft>
                  <a:spcPct val="0"/>
                </a:spcAft>
                <a:defRPr/>
              </a:pPr>
              <a:t>‹#›</a:t>
            </a:fld>
            <a:endParaRPr lang="en-US" altLang="zh-CN"/>
          </a:p>
        </p:txBody>
      </p:sp>
    </p:spTree>
    <p:extLst>
      <p:ext uri="{BB962C8B-B14F-4D97-AF65-F5344CB8AC3E}">
        <p14:creationId xmlns:p14="http://schemas.microsoft.com/office/powerpoint/2010/main" val="1214159085"/>
      </p:ext>
    </p:extLst>
  </p:cSld>
  <p:clrMap bg1="lt1" tx1="dk1" bg2="lt2" tx2="dk2" accent1="accent1" accent2="accent2" accent3="accent3" accent4="accent4" accent5="accent5" accent6="accent6" hlink="hlink" folHlink="folHlink"/>
  <p:sldLayoutIdLst>
    <p:sldLayoutId id="2147486943" r:id="rId1"/>
    <p:sldLayoutId id="2147486944" r:id="rId2"/>
    <p:sldLayoutId id="2147486945" r:id="rId3"/>
    <p:sldLayoutId id="2147486946" r:id="rId4"/>
    <p:sldLayoutId id="2147486947" r:id="rId5"/>
    <p:sldLayoutId id="2147486948" r:id="rId6"/>
    <p:sldLayoutId id="2147486949" r:id="rId7"/>
    <p:sldLayoutId id="2147486950" r:id="rId8"/>
    <p:sldLayoutId id="2147486951" r:id="rId9"/>
    <p:sldLayoutId id="2147486952" r:id="rId10"/>
    <p:sldLayoutId id="2147486953" r:id="rId11"/>
    <p:sldLayoutId id="2147486954" r:id="rId12"/>
    <p:sldLayoutId id="2147486955" r:id="rId13"/>
    <p:sldLayoutId id="2147486956" r:id="rId14"/>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08"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Garamond" pitchFamily="18" charset="0"/>
              </a:defRPr>
            </a:lvl1pPr>
          </a:lstStyle>
          <a:p>
            <a:pPr rtl="0" fontAlgn="base">
              <a:spcBef>
                <a:spcPct val="0"/>
              </a:spcBef>
              <a:spcAft>
                <a:spcPct val="0"/>
              </a:spcAft>
              <a:defRPr/>
            </a:pPr>
            <a:endParaRPr lang="en-US" altLang="en-US" kern="1200">
              <a:solidFill>
                <a:srgbClr val="000000"/>
              </a:solidFill>
              <a:ea typeface="+mn-ea"/>
              <a:cs typeface="+mn-cs"/>
            </a:endParaRPr>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rtl="0" fontAlgn="base">
              <a:spcBef>
                <a:spcPct val="0"/>
              </a:spcBef>
              <a:spcAft>
                <a:spcPct val="0"/>
              </a:spcAft>
              <a:defRPr/>
            </a:pPr>
            <a:endParaRPr lang="en-US" altLang="en-US" kern="1200">
              <a:solidFill>
                <a:srgbClr val="000000"/>
              </a:solidFill>
              <a:ea typeface="+mn-ea"/>
              <a:cs typeface="+mn-cs"/>
            </a:endParaRPr>
          </a:p>
        </p:txBody>
      </p:sp>
      <p:sp>
        <p:nvSpPr>
          <p:cNvPr id="4711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rtl="0" fontAlgn="base">
              <a:spcBef>
                <a:spcPct val="0"/>
              </a:spcBef>
              <a:spcAft>
                <a:spcPct val="0"/>
              </a:spcAft>
              <a:defRPr/>
            </a:pPr>
            <a:fld id="{BD306068-9617-42F4-8165-1D431B6280A9}" type="slidenum">
              <a:rPr lang="en-US" altLang="en-US" kern="1200">
                <a:solidFill>
                  <a:srgbClr val="000000"/>
                </a:solidFill>
                <a:ea typeface="+mn-ea"/>
                <a:cs typeface="+mn-cs"/>
              </a:rPr>
              <a:pPr rtl="0" fontAlgn="base">
                <a:spcBef>
                  <a:spcPct val="0"/>
                </a:spcBef>
                <a:spcAft>
                  <a:spcPct val="0"/>
                </a:spcAft>
                <a:defRPr/>
              </a:pPr>
              <a:t>‹#›</a:t>
            </a:fld>
            <a:endParaRPr lang="en-US" altLang="en-US" kern="1200">
              <a:solidFill>
                <a:srgbClr val="000000"/>
              </a:solidFill>
              <a:ea typeface="+mn-ea"/>
              <a:cs typeface="+mn-cs"/>
            </a:endParaRPr>
          </a:p>
        </p:txBody>
      </p:sp>
      <p:sp>
        <p:nvSpPr>
          <p:cNvPr id="4711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4711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Tree>
    <p:extLst>
      <p:ext uri="{BB962C8B-B14F-4D97-AF65-F5344CB8AC3E}">
        <p14:creationId xmlns:p14="http://schemas.microsoft.com/office/powerpoint/2010/main" val="2297432215"/>
      </p:ext>
    </p:extLst>
  </p:cSld>
  <p:clrMap bg1="lt1" tx1="dk1" bg2="lt2" tx2="dk2" accent1="accent1" accent2="accent2" accent3="accent3" accent4="accent4" accent5="accent5" accent6="accent6" hlink="hlink" folHlink="folHlink"/>
  <p:sldLayoutIdLst>
    <p:sldLayoutId id="2147486970" r:id="rId1"/>
    <p:sldLayoutId id="2147486971" r:id="rId2"/>
    <p:sldLayoutId id="2147486972" r:id="rId3"/>
    <p:sldLayoutId id="2147486973" r:id="rId4"/>
    <p:sldLayoutId id="2147486974" r:id="rId5"/>
    <p:sldLayoutId id="2147486975" r:id="rId6"/>
    <p:sldLayoutId id="2147486976" r:id="rId7"/>
    <p:sldLayoutId id="2147486977" r:id="rId8"/>
    <p:sldLayoutId id="2147486978" r:id="rId9"/>
    <p:sldLayoutId id="2147486979" r:id="rId10"/>
    <p:sldLayoutId id="2147486980" r:id="rId1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13.png"/><Relationship Id="rId3" Type="http://schemas.openxmlformats.org/officeDocument/2006/relationships/image" Target="../media/image31.png"/><Relationship Id="rId7" Type="http://schemas.openxmlformats.org/officeDocument/2006/relationships/image" Target="../media/image34.gif"/><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33.png"/><Relationship Id="rId11" Type="http://schemas.openxmlformats.org/officeDocument/2006/relationships/image" Target="../media/image14.png"/><Relationship Id="rId5" Type="http://schemas.openxmlformats.org/officeDocument/2006/relationships/image" Target="../media/image32.png"/><Relationship Id="rId15" Type="http://schemas.openxmlformats.org/officeDocument/2006/relationships/image" Target="../media/image38.gif"/><Relationship Id="rId10" Type="http://schemas.openxmlformats.org/officeDocument/2006/relationships/image" Target="../media/image37.jpeg"/><Relationship Id="rId4" Type="http://schemas.openxmlformats.org/officeDocument/2006/relationships/image" Target="../media/image22.png"/><Relationship Id="rId9" Type="http://schemas.openxmlformats.org/officeDocument/2006/relationships/image" Target="../media/image36.png"/><Relationship Id="rId1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png"/><Relationship Id="rId7" Type="http://schemas.openxmlformats.org/officeDocument/2006/relationships/image" Target="../media/image34.gif"/><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48.png"/><Relationship Id="rId4" Type="http://schemas.openxmlformats.org/officeDocument/2006/relationships/image" Target="../media/image2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0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08.xml"/><Relationship Id="rId6" Type="http://schemas.openxmlformats.org/officeDocument/2006/relationships/image" Target="../media/image51.png"/><Relationship Id="rId5" Type="http://schemas.openxmlformats.org/officeDocument/2006/relationships/image" Target="../media/image52.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0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9.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08.xml"/><Relationship Id="rId6" Type="http://schemas.openxmlformats.org/officeDocument/2006/relationships/image" Target="../media/image58.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1.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08.xml"/><Relationship Id="rId6" Type="http://schemas.openxmlformats.org/officeDocument/2006/relationships/image" Target="../media/image58.png"/><Relationship Id="rId5"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6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3.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3.png"/><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3.xml"/><Relationship Id="rId1" Type="http://schemas.openxmlformats.org/officeDocument/2006/relationships/vmlDrawing" Target="../drawings/vmlDrawing1.vml"/><Relationship Id="rId6" Type="http://schemas.openxmlformats.org/officeDocument/2006/relationships/image" Target="../media/image84.wmf"/><Relationship Id="rId5" Type="http://schemas.openxmlformats.org/officeDocument/2006/relationships/oleObject" Target="../embeddings/oleObject1.bin"/><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8.xml"/><Relationship Id="rId1" Type="http://schemas.openxmlformats.org/officeDocument/2006/relationships/slideLayout" Target="../slideLayouts/slideLayout73.xml"/><Relationship Id="rId4" Type="http://schemas.openxmlformats.org/officeDocument/2006/relationships/image" Target="../media/image8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1.xml"/><Relationship Id="rId1" Type="http://schemas.openxmlformats.org/officeDocument/2006/relationships/tags" Target="../tags/tag3.xml"/></Relationships>
</file>

<file path=ppt/slides/_rels/slide37.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7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94.png"/><Relationship Id="rId3" Type="http://schemas.openxmlformats.org/officeDocument/2006/relationships/image" Target="../media/image89.wmf"/><Relationship Id="rId7" Type="http://schemas.openxmlformats.org/officeDocument/2006/relationships/diagramData" Target="../diagrams/data2.xml"/><Relationship Id="rId12" Type="http://schemas.openxmlformats.org/officeDocument/2006/relationships/image" Target="../media/image93.png"/><Relationship Id="rId2" Type="http://schemas.openxmlformats.org/officeDocument/2006/relationships/notesSlide" Target="../notesSlides/notesSlide20.xml"/><Relationship Id="rId16" Type="http://schemas.openxmlformats.org/officeDocument/2006/relationships/image" Target="../media/image97.emf"/><Relationship Id="rId1" Type="http://schemas.openxmlformats.org/officeDocument/2006/relationships/slideLayout" Target="../slideLayouts/slideLayout179.xml"/><Relationship Id="rId6" Type="http://schemas.openxmlformats.org/officeDocument/2006/relationships/image" Target="../media/image92.wmf"/><Relationship Id="rId11" Type="http://schemas.microsoft.com/office/2007/relationships/diagramDrawing" Target="../diagrams/drawing2.xml"/><Relationship Id="rId5" Type="http://schemas.openxmlformats.org/officeDocument/2006/relationships/image" Target="../media/image91.wmf"/><Relationship Id="rId15" Type="http://schemas.openxmlformats.org/officeDocument/2006/relationships/image" Target="../media/image96.png"/><Relationship Id="rId10" Type="http://schemas.openxmlformats.org/officeDocument/2006/relationships/diagramColors" Target="../diagrams/colors2.xml"/><Relationship Id="rId4" Type="http://schemas.openxmlformats.org/officeDocument/2006/relationships/image" Target="../media/image90.wmf"/><Relationship Id="rId9" Type="http://schemas.openxmlformats.org/officeDocument/2006/relationships/diagramQuickStyle" Target="../diagrams/quickStyle2.xml"/><Relationship Id="rId14" Type="http://schemas.openxmlformats.org/officeDocument/2006/relationships/image" Target="../media/image95.emf"/></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png"/><Relationship Id="rId1" Type="http://schemas.openxmlformats.org/officeDocument/2006/relationships/slideLayout" Target="../slideLayouts/slideLayout179.xml"/><Relationship Id="rId4" Type="http://schemas.openxmlformats.org/officeDocument/2006/relationships/image" Target="../media/image100.emf"/></Relationships>
</file>

<file path=ppt/slides/_rels/slide41.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179.xml"/><Relationship Id="rId5" Type="http://schemas.openxmlformats.org/officeDocument/2006/relationships/image" Target="../media/image104.png"/><Relationship Id="rId4" Type="http://schemas.openxmlformats.org/officeDocument/2006/relationships/image" Target="../media/image103.emf"/></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79.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4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79.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notesSlide" Target="../notesSlides/notesSlide24.xml"/><Relationship Id="rId1" Type="http://schemas.openxmlformats.org/officeDocument/2006/relationships/slideLayout" Target="../slideLayouts/slideLayout1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7.png"/><Relationship Id="rId7" Type="http://schemas.openxmlformats.org/officeDocument/2006/relationships/image" Target="../media/image119.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118.gif"/><Relationship Id="rId5" Type="http://schemas.microsoft.com/office/2007/relationships/hdphoto" Target="../media/hdphoto2.wdp"/><Relationship Id="rId4" Type="http://schemas.openxmlformats.org/officeDocument/2006/relationships/image" Target="../media/image117.png"/><Relationship Id="rId9" Type="http://schemas.openxmlformats.org/officeDocument/2006/relationships/image" Target="../media/image121.jpeg"/></Relationships>
</file>

<file path=ppt/slides/_rels/slide5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emf"/><Relationship Id="rId1" Type="http://schemas.openxmlformats.org/officeDocument/2006/relationships/slideLayout" Target="../slideLayouts/slideLayout147.xml"/></Relationships>
</file>

<file path=ppt/slides/_rels/slide54.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5.jpeg"/><Relationship Id="rId1" Type="http://schemas.openxmlformats.org/officeDocument/2006/relationships/slideLayout" Target="../slideLayouts/slideLayout157.xml"/></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8.xml"/><Relationship Id="rId1" Type="http://schemas.openxmlformats.org/officeDocument/2006/relationships/slideLayout" Target="../slideLayouts/slideLayout15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icture 162" descr="Guangzhou_Tower_AP_04_2013.jpg">
            <a:extLst>
              <a:ext uri="{FF2B5EF4-FFF2-40B4-BE49-F238E27FC236}">
                <a16:creationId xmlns:a16="http://schemas.microsoft.com/office/drawing/2014/main" id="{83A6243C-0963-45CE-BE47-329D2A8D6D4F}"/>
              </a:ext>
            </a:extLst>
          </p:cNvPr>
          <p:cNvPicPr>
            <a:picLocks noChangeAspect="1"/>
          </p:cNvPicPr>
          <p:nvPr/>
        </p:nvPicPr>
        <p:blipFill>
          <a:blip r:embed="rId2" cstate="print"/>
          <a:stretch>
            <a:fillRect/>
          </a:stretch>
        </p:blipFill>
        <p:spPr>
          <a:xfrm>
            <a:off x="6527694" y="2081435"/>
            <a:ext cx="2518410" cy="1738466"/>
          </a:xfrm>
          <a:prstGeom prst="rect">
            <a:avLst/>
          </a:prstGeom>
          <a:ln>
            <a:solidFill>
              <a:schemeClr val="tx1"/>
            </a:solidFill>
          </a:ln>
        </p:spPr>
      </p:pic>
      <p:pic>
        <p:nvPicPr>
          <p:cNvPr id="43" name="Picture 42"/>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880" y="0"/>
            <a:ext cx="9132120" cy="6849360"/>
          </a:xfrm>
          <a:prstGeom prst="rect">
            <a:avLst/>
          </a:prstGeom>
          <a:noFill/>
          <a:ln>
            <a:noFill/>
          </a:ln>
        </p:spPr>
      </p:pic>
      <p:sp>
        <p:nvSpPr>
          <p:cNvPr id="5" name="Rectangle 5"/>
          <p:cNvSpPr>
            <a:spLocks noChangeArrowheads="1"/>
          </p:cNvSpPr>
          <p:nvPr/>
        </p:nvSpPr>
        <p:spPr bwMode="auto">
          <a:xfrm>
            <a:off x="-10890" y="0"/>
            <a:ext cx="9177660" cy="954107"/>
          </a:xfrm>
          <a:prstGeom prst="rect">
            <a:avLst/>
          </a:prstGeom>
          <a:solidFill>
            <a:srgbClr val="FFFFCC"/>
          </a:solidFill>
          <a:ln w="9525">
            <a:noFill/>
            <a:miter lim="800000"/>
            <a:headEnd/>
            <a:tailEnd/>
          </a:ln>
          <a:effectLst/>
        </p:spPr>
        <p:txBody>
          <a:bodyPr wrap="square">
            <a:spAutoFit/>
          </a:bodyPr>
          <a:lstStyle/>
          <a:p>
            <a:r>
              <a:rPr lang="en-US" sz="2800" b="1" dirty="0">
                <a:solidFill>
                  <a:srgbClr val="FF0000"/>
                </a:solidFill>
              </a:rPr>
              <a:t>Development and Applications of Air Benefit and Cost and Attainment Assessment System (ABaCAS) </a:t>
            </a:r>
          </a:p>
        </p:txBody>
      </p:sp>
      <p:sp>
        <p:nvSpPr>
          <p:cNvPr id="15" name="Rectangle 14"/>
          <p:cNvSpPr/>
          <p:nvPr/>
        </p:nvSpPr>
        <p:spPr>
          <a:xfrm>
            <a:off x="609600" y="4191000"/>
            <a:ext cx="1544012" cy="523220"/>
          </a:xfrm>
          <a:prstGeom prst="rect">
            <a:avLst/>
          </a:prstGeom>
          <a:solidFill>
            <a:srgbClr val="CCFFFF"/>
          </a:solidFill>
          <a:ln>
            <a:solidFill>
              <a:srgbClr val="CCFFFF"/>
            </a:solidFill>
          </a:ln>
          <a:effectLst>
            <a:glow rad="139700">
              <a:schemeClr val="accent6">
                <a:satMod val="175000"/>
                <a:alpha val="40000"/>
              </a:schemeClr>
            </a:glow>
          </a:effectLst>
        </p:spPr>
        <p:txBody>
          <a:bodyPr wrap="none">
            <a:spAutoFit/>
          </a:bodyPr>
          <a:lstStyle/>
          <a:p>
            <a:r>
              <a:rPr lang="en-US" sz="2800" b="1" i="1" dirty="0">
                <a:solidFill>
                  <a:srgbClr val="0000FF"/>
                </a:solidFill>
                <a:effectLst>
                  <a:outerShdw blurRad="38100" dist="38100" dir="2700000" algn="tl">
                    <a:srgbClr val="000000">
                      <a:alpha val="43137"/>
                    </a:srgbClr>
                  </a:outerShdw>
                </a:effectLst>
                <a:ea typeface="SimSun" pitchFamily="2" charset="-122"/>
              </a:rPr>
              <a:t>Science</a:t>
            </a:r>
            <a:endParaRPr lang="en-US" sz="2800" b="1" dirty="0">
              <a:solidFill>
                <a:prstClr val="black"/>
              </a:solidFill>
              <a:effectLst>
                <a:outerShdw blurRad="38100" dist="38100" dir="2700000" algn="tl">
                  <a:srgbClr val="000000">
                    <a:alpha val="43137"/>
                  </a:srgbClr>
                </a:outerShdw>
              </a:effectLst>
            </a:endParaRPr>
          </a:p>
        </p:txBody>
      </p:sp>
      <p:cxnSp>
        <p:nvCxnSpPr>
          <p:cNvPr id="16" name="Straight Arrow Connector 15"/>
          <p:cNvCxnSpPr/>
          <p:nvPr/>
        </p:nvCxnSpPr>
        <p:spPr bwMode="auto">
          <a:xfrm>
            <a:off x="2613011" y="4495800"/>
            <a:ext cx="685800" cy="0"/>
          </a:xfrm>
          <a:prstGeom prst="straightConnector1">
            <a:avLst/>
          </a:prstGeom>
          <a:solidFill>
            <a:schemeClr val="accent1"/>
          </a:solidFill>
          <a:ln w="76200" cap="flat" cmpd="sng" algn="ctr">
            <a:solidFill>
              <a:srgbClr val="FF0000"/>
            </a:solidFill>
            <a:prstDash val="solid"/>
            <a:round/>
            <a:headEnd type="none" w="med" len="med"/>
            <a:tailEnd type="arrow"/>
          </a:ln>
          <a:effectLst>
            <a:glow rad="101600">
              <a:schemeClr val="accent2">
                <a:satMod val="175000"/>
                <a:alpha val="40000"/>
              </a:schemeClr>
            </a:glow>
          </a:effectLst>
        </p:spPr>
      </p:cxnSp>
      <p:sp>
        <p:nvSpPr>
          <p:cNvPr id="17" name="Rectangle 16"/>
          <p:cNvSpPr/>
          <p:nvPr/>
        </p:nvSpPr>
        <p:spPr>
          <a:xfrm>
            <a:off x="3708899" y="4215825"/>
            <a:ext cx="1441420" cy="523220"/>
          </a:xfrm>
          <a:prstGeom prst="rect">
            <a:avLst/>
          </a:prstGeom>
          <a:solidFill>
            <a:srgbClr val="CCFFFF"/>
          </a:solidFill>
          <a:ln>
            <a:solidFill>
              <a:srgbClr val="CCFFFF"/>
            </a:solidFill>
          </a:ln>
          <a:effectLst>
            <a:glow rad="139700">
              <a:schemeClr val="accent6">
                <a:satMod val="175000"/>
                <a:alpha val="40000"/>
              </a:schemeClr>
            </a:glow>
          </a:effectLst>
        </p:spPr>
        <p:txBody>
          <a:bodyPr wrap="none">
            <a:spAutoFit/>
          </a:bodyPr>
          <a:lstStyle/>
          <a:p>
            <a:r>
              <a:rPr lang="en-US" sz="2800" b="1" i="1" dirty="0">
                <a:solidFill>
                  <a:srgbClr val="0000FF"/>
                </a:solidFill>
                <a:effectLst>
                  <a:outerShdw blurRad="38100" dist="38100" dir="2700000" algn="tl">
                    <a:srgbClr val="000000">
                      <a:alpha val="43137"/>
                    </a:srgbClr>
                  </a:outerShdw>
                </a:effectLst>
                <a:ea typeface="SimSun" pitchFamily="2" charset="-122"/>
              </a:rPr>
              <a:t> Policy </a:t>
            </a:r>
            <a:endParaRPr lang="en-US" sz="2800" b="1" dirty="0">
              <a:solidFill>
                <a:prstClr val="black"/>
              </a:solidFill>
              <a:effectLst>
                <a:outerShdw blurRad="38100" dist="38100" dir="2700000" algn="tl">
                  <a:srgbClr val="000000">
                    <a:alpha val="43137"/>
                  </a:srgbClr>
                </a:outerShdw>
              </a:effectLst>
            </a:endParaRPr>
          </a:p>
        </p:txBody>
      </p:sp>
      <p:cxnSp>
        <p:nvCxnSpPr>
          <p:cNvPr id="18" name="Straight Arrow Connector 17"/>
          <p:cNvCxnSpPr/>
          <p:nvPr/>
        </p:nvCxnSpPr>
        <p:spPr bwMode="auto">
          <a:xfrm>
            <a:off x="5661011" y="4520625"/>
            <a:ext cx="685800" cy="0"/>
          </a:xfrm>
          <a:prstGeom prst="straightConnector1">
            <a:avLst/>
          </a:prstGeom>
          <a:solidFill>
            <a:schemeClr val="accent1"/>
          </a:solidFill>
          <a:ln w="76200" cap="flat" cmpd="sng" algn="ctr">
            <a:solidFill>
              <a:srgbClr val="FF0000"/>
            </a:solidFill>
            <a:prstDash val="solid"/>
            <a:round/>
            <a:headEnd type="none" w="med" len="med"/>
            <a:tailEnd type="arrow"/>
          </a:ln>
          <a:effectLst>
            <a:glow rad="101600">
              <a:schemeClr val="accent2">
                <a:satMod val="175000"/>
                <a:alpha val="40000"/>
              </a:schemeClr>
            </a:glow>
          </a:effectLst>
        </p:spPr>
      </p:cxnSp>
      <p:sp>
        <p:nvSpPr>
          <p:cNvPr id="19" name="Rectangle 18"/>
          <p:cNvSpPr/>
          <p:nvPr/>
        </p:nvSpPr>
        <p:spPr>
          <a:xfrm>
            <a:off x="6869015" y="4191000"/>
            <a:ext cx="1689373" cy="523220"/>
          </a:xfrm>
          <a:prstGeom prst="rect">
            <a:avLst/>
          </a:prstGeom>
          <a:solidFill>
            <a:srgbClr val="CCFFFF"/>
          </a:solidFill>
          <a:ln>
            <a:solidFill>
              <a:srgbClr val="CCFFFF"/>
            </a:solidFill>
          </a:ln>
          <a:effectLst>
            <a:glow rad="139700">
              <a:schemeClr val="accent6">
                <a:satMod val="175000"/>
                <a:alpha val="40000"/>
              </a:schemeClr>
            </a:glow>
          </a:effectLst>
        </p:spPr>
        <p:txBody>
          <a:bodyPr wrap="none">
            <a:spAutoFit/>
          </a:bodyPr>
          <a:lstStyle/>
          <a:p>
            <a:r>
              <a:rPr lang="en-US" sz="2800" b="1" i="1" dirty="0">
                <a:solidFill>
                  <a:srgbClr val="0000FF"/>
                </a:solidFill>
                <a:effectLst>
                  <a:outerShdw blurRad="38100" dist="38100" dir="2700000" algn="tl">
                    <a:srgbClr val="000000">
                      <a:alpha val="43137"/>
                    </a:srgbClr>
                  </a:outerShdw>
                </a:effectLst>
                <a:ea typeface="SimSun" pitchFamily="2" charset="-122"/>
              </a:rPr>
              <a:t> Actions </a:t>
            </a:r>
            <a:endParaRPr lang="en-US" sz="2800" b="1" dirty="0">
              <a:solidFill>
                <a:prstClr val="black"/>
              </a:solidFill>
              <a:effectLst>
                <a:outerShdw blurRad="38100" dist="38100" dir="2700000" algn="tl">
                  <a:srgbClr val="000000">
                    <a:alpha val="43137"/>
                  </a:srgbClr>
                </a:outerShdw>
              </a:effectLst>
            </a:endParaRPr>
          </a:p>
        </p:txBody>
      </p:sp>
      <p:sp>
        <p:nvSpPr>
          <p:cNvPr id="23" name="Rectangle 22"/>
          <p:cNvSpPr/>
          <p:nvPr/>
        </p:nvSpPr>
        <p:spPr>
          <a:xfrm>
            <a:off x="2734808" y="1198203"/>
            <a:ext cx="3598184" cy="400110"/>
          </a:xfrm>
          <a:prstGeom prst="rect">
            <a:avLst/>
          </a:prstGeom>
        </p:spPr>
        <p:txBody>
          <a:bodyPr wrap="square">
            <a:spAutoFit/>
          </a:bodyPr>
          <a:lstStyle/>
          <a:p>
            <a:r>
              <a:rPr lang="en-US" sz="2000" b="1" i="1" u="sng" dirty="0">
                <a:solidFill>
                  <a:srgbClr val="0000FF"/>
                </a:solidFill>
                <a:effectLst>
                  <a:outerShdw blurRad="38100" dist="38100" dir="2700000" algn="tl">
                    <a:srgbClr val="000000">
                      <a:alpha val="43137"/>
                    </a:srgbClr>
                  </a:outerShdw>
                </a:effectLst>
              </a:rPr>
              <a:t>Cost/Benefit </a:t>
            </a:r>
            <a:r>
              <a:rPr lang="en-US" sz="2000" b="1" i="1" dirty="0">
                <a:solidFill>
                  <a:srgbClr val="0000FF"/>
                </a:solidFill>
                <a:effectLst>
                  <a:outerShdw blurRad="38100" dist="38100" dir="2700000" algn="tl">
                    <a:srgbClr val="000000">
                      <a:alpha val="43137"/>
                    </a:srgbClr>
                  </a:outerShdw>
                </a:effectLst>
              </a:rPr>
              <a:t>&amp; </a:t>
            </a:r>
            <a:r>
              <a:rPr lang="en-US" sz="2000" b="1" i="1" u="sng" dirty="0">
                <a:solidFill>
                  <a:srgbClr val="0000FF"/>
                </a:solidFill>
                <a:effectLst>
                  <a:outerShdw blurRad="38100" dist="38100" dir="2700000" algn="tl">
                    <a:srgbClr val="000000">
                      <a:alpha val="43137"/>
                    </a:srgbClr>
                  </a:outerShdw>
                </a:effectLst>
              </a:rPr>
              <a:t>Attainment</a:t>
            </a:r>
            <a:r>
              <a:rPr lang="en-US" sz="2000" b="1" i="1" dirty="0">
                <a:solidFill>
                  <a:srgbClr val="0000FF"/>
                </a:solidFill>
                <a:effectLst>
                  <a:outerShdw blurRad="38100" dist="38100" dir="2700000" algn="tl">
                    <a:srgbClr val="000000">
                      <a:alpha val="43137"/>
                    </a:srgbClr>
                  </a:outerShdw>
                </a:effectLst>
              </a:rPr>
              <a:t> </a:t>
            </a:r>
            <a:endParaRPr lang="en-US" sz="2000" u="sng" dirty="0">
              <a:solidFill>
                <a:srgbClr val="0000FF"/>
              </a:solidFill>
            </a:endParaRPr>
          </a:p>
        </p:txBody>
      </p:sp>
      <p:sp>
        <p:nvSpPr>
          <p:cNvPr id="24" name="Rectangle 23"/>
          <p:cNvSpPr/>
          <p:nvPr/>
        </p:nvSpPr>
        <p:spPr>
          <a:xfrm>
            <a:off x="408399" y="1214521"/>
            <a:ext cx="1452642" cy="461665"/>
          </a:xfrm>
          <a:prstGeom prst="rect">
            <a:avLst/>
          </a:prstGeom>
        </p:spPr>
        <p:txBody>
          <a:bodyPr wrap="none">
            <a:spAutoFit/>
          </a:bodyPr>
          <a:lstStyle/>
          <a:p>
            <a:r>
              <a:rPr lang="en-US" sz="2400" b="1" i="1" dirty="0" err="1">
                <a:solidFill>
                  <a:srgbClr val="0000FF"/>
                </a:solidFill>
                <a:effectLst>
                  <a:outerShdw blurRad="38100" dist="38100" dir="2700000" algn="tl">
                    <a:srgbClr val="000000">
                      <a:alpha val="43137"/>
                    </a:srgbClr>
                  </a:outerShdw>
                </a:effectLst>
              </a:rPr>
              <a:t>ABaCAS</a:t>
            </a:r>
            <a:endParaRPr lang="en-US" sz="2400" dirty="0">
              <a:solidFill>
                <a:srgbClr val="0000FF"/>
              </a:solidFill>
            </a:endParaRPr>
          </a:p>
        </p:txBody>
      </p:sp>
      <p:sp>
        <p:nvSpPr>
          <p:cNvPr id="25" name="Rectangle 24"/>
          <p:cNvSpPr/>
          <p:nvPr/>
        </p:nvSpPr>
        <p:spPr>
          <a:xfrm>
            <a:off x="6768529" y="1054701"/>
            <a:ext cx="2010487" cy="769441"/>
          </a:xfrm>
          <a:prstGeom prst="rect">
            <a:avLst/>
          </a:prstGeom>
        </p:spPr>
        <p:txBody>
          <a:bodyPr wrap="none">
            <a:spAutoFit/>
          </a:bodyPr>
          <a:lstStyle/>
          <a:p>
            <a:r>
              <a:rPr lang="en-US" sz="2400" b="1" i="1" dirty="0">
                <a:solidFill>
                  <a:srgbClr val="0000FF"/>
                </a:solidFill>
                <a:effectLst>
                  <a:outerShdw blurRad="38100" dist="38100" dir="2700000" algn="tl">
                    <a:srgbClr val="000000">
                      <a:alpha val="43137"/>
                    </a:srgbClr>
                  </a:outerShdw>
                </a:effectLst>
              </a:rPr>
              <a:t>Air Pollution</a:t>
            </a:r>
          </a:p>
          <a:p>
            <a:r>
              <a:rPr lang="en-US" sz="2000" b="1" i="1" dirty="0">
                <a:effectLst>
                  <a:outerShdw blurRad="38100" dist="38100" dir="2700000" algn="tl">
                    <a:srgbClr val="000000">
                      <a:alpha val="43137"/>
                    </a:srgbClr>
                  </a:outerShdw>
                </a:effectLst>
              </a:rPr>
              <a:t>(PM2.5 &amp; O3)</a:t>
            </a:r>
            <a:endParaRPr lang="en-US" dirty="0"/>
          </a:p>
        </p:txBody>
      </p:sp>
      <p:grpSp>
        <p:nvGrpSpPr>
          <p:cNvPr id="29" name="Group 190"/>
          <p:cNvGrpSpPr>
            <a:grpSpLocks/>
          </p:cNvGrpSpPr>
          <p:nvPr/>
        </p:nvGrpSpPr>
        <p:grpSpPr bwMode="auto">
          <a:xfrm>
            <a:off x="3239107" y="1715727"/>
            <a:ext cx="2641249" cy="2133600"/>
            <a:chOff x="4711700" y="1674813"/>
            <a:chExt cx="4256003" cy="4067175"/>
          </a:xfrm>
        </p:grpSpPr>
        <p:sp>
          <p:nvSpPr>
            <p:cNvPr id="30" name="AutoShape 6"/>
            <p:cNvSpPr>
              <a:spLocks noChangeArrowheads="1"/>
            </p:cNvSpPr>
            <p:nvPr/>
          </p:nvSpPr>
          <p:spPr bwMode="gray">
            <a:xfrm rot="308465">
              <a:off x="6742113" y="2047875"/>
              <a:ext cx="2001837" cy="2209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31" name="Oval 7"/>
            <p:cNvSpPr>
              <a:spLocks noChangeArrowheads="1"/>
            </p:cNvSpPr>
            <p:nvPr/>
          </p:nvSpPr>
          <p:spPr bwMode="ltGray">
            <a:xfrm>
              <a:off x="5943600" y="1674813"/>
              <a:ext cx="1660525" cy="1712912"/>
            </a:xfrm>
            <a:prstGeom prst="ellipse">
              <a:avLst/>
            </a:prstGeom>
            <a:gradFill rotWithShape="0">
              <a:gsLst>
                <a:gs pos="0">
                  <a:srgbClr val="8F038F">
                    <a:gamma/>
                    <a:shade val="66275"/>
                    <a:invGamma/>
                  </a:srgbClr>
                </a:gs>
                <a:gs pos="50000">
                  <a:srgbClr val="8F038F"/>
                </a:gs>
                <a:gs pos="100000">
                  <a:srgbClr val="8F038F">
                    <a:gamma/>
                    <a:shade val="66275"/>
                    <a:invGamma/>
                  </a:srgbClr>
                </a:gs>
              </a:gsLst>
              <a:lin ang="2700000" scaled="1"/>
            </a:gradFill>
            <a:ln w="57150">
              <a:solidFill>
                <a:srgbClr val="EAEAEA"/>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latin typeface="Arial" pitchFamily="34" charset="0"/>
              </a:endParaRPr>
            </a:p>
          </p:txBody>
        </p:sp>
        <p:sp>
          <p:nvSpPr>
            <p:cNvPr id="32" name="Oval 8"/>
            <p:cNvSpPr>
              <a:spLocks noChangeArrowheads="1"/>
            </p:cNvSpPr>
            <p:nvPr/>
          </p:nvSpPr>
          <p:spPr bwMode="gray">
            <a:xfrm>
              <a:off x="4800600" y="3505200"/>
              <a:ext cx="1662113" cy="1714500"/>
            </a:xfrm>
            <a:prstGeom prst="ellipse">
              <a:avLst/>
            </a:prstGeom>
            <a:gradFill rotWithShape="0">
              <a:gsLst>
                <a:gs pos="0">
                  <a:srgbClr val="5BBE4E">
                    <a:gamma/>
                    <a:shade val="36078"/>
                    <a:invGamma/>
                  </a:srgbClr>
                </a:gs>
                <a:gs pos="50000">
                  <a:srgbClr val="5BBE4E"/>
                </a:gs>
                <a:gs pos="100000">
                  <a:srgbClr val="5BBE4E">
                    <a:gamma/>
                    <a:shade val="36078"/>
                    <a:invGamma/>
                  </a:srgbClr>
                </a:gs>
              </a:gsLst>
              <a:lin ang="2700000" scaled="1"/>
            </a:gradFill>
            <a:ln w="57150">
              <a:solidFill>
                <a:srgbClr val="EAEAEA"/>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latin typeface="Arial" pitchFamily="34" charset="0"/>
              </a:endParaRPr>
            </a:p>
          </p:txBody>
        </p:sp>
        <p:sp>
          <p:nvSpPr>
            <p:cNvPr id="33" name="AutoShape 9"/>
            <p:cNvSpPr>
              <a:spLocks noChangeArrowheads="1"/>
            </p:cNvSpPr>
            <p:nvPr/>
          </p:nvSpPr>
          <p:spPr bwMode="gray">
            <a:xfrm rot="7527986">
              <a:off x="5917407" y="3639344"/>
              <a:ext cx="2063750" cy="21415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34" name="AutoShape 10"/>
            <p:cNvSpPr>
              <a:spLocks noChangeArrowheads="1"/>
            </p:cNvSpPr>
            <p:nvPr/>
          </p:nvSpPr>
          <p:spPr bwMode="gray">
            <a:xfrm rot="-6384000">
              <a:off x="4751388" y="2376487"/>
              <a:ext cx="2063750" cy="214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35" name="Oval 11"/>
            <p:cNvSpPr>
              <a:spLocks noChangeArrowheads="1"/>
            </p:cNvSpPr>
            <p:nvPr/>
          </p:nvSpPr>
          <p:spPr bwMode="gray">
            <a:xfrm>
              <a:off x="7239000" y="3505200"/>
              <a:ext cx="1662113" cy="1712913"/>
            </a:xfrm>
            <a:prstGeom prst="ellipse">
              <a:avLst/>
            </a:prstGeom>
            <a:gradFill rotWithShape="1">
              <a:gsLst>
                <a:gs pos="0">
                  <a:srgbClr val="F77A1D"/>
                </a:gs>
                <a:gs pos="100000">
                  <a:srgbClr val="F77A1D">
                    <a:gamma/>
                    <a:shade val="81961"/>
                    <a:invGamma/>
                  </a:srgbClr>
                </a:gs>
              </a:gsLst>
              <a:lin ang="5400000" scaled="1"/>
            </a:gradFill>
            <a:ln w="57150">
              <a:solidFill>
                <a:srgbClr val="EAEAEA"/>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latin typeface="Arial" pitchFamily="34" charset="0"/>
              </a:endParaRPr>
            </a:p>
          </p:txBody>
        </p:sp>
        <p:grpSp>
          <p:nvGrpSpPr>
            <p:cNvPr id="36" name="Group 12"/>
            <p:cNvGrpSpPr>
              <a:grpSpLocks/>
            </p:cNvGrpSpPr>
            <p:nvPr/>
          </p:nvGrpSpPr>
          <p:grpSpPr bwMode="auto">
            <a:xfrm rot="10082854">
              <a:off x="5811838" y="2967038"/>
              <a:ext cx="1506537" cy="393700"/>
              <a:chOff x="2598" y="1026"/>
              <a:chExt cx="957" cy="242"/>
            </a:xfrm>
          </p:grpSpPr>
          <p:grpSp>
            <p:nvGrpSpPr>
              <p:cNvPr id="134" name="Group 13"/>
              <p:cNvGrpSpPr>
                <a:grpSpLocks/>
              </p:cNvGrpSpPr>
              <p:nvPr/>
            </p:nvGrpSpPr>
            <p:grpSpPr bwMode="auto">
              <a:xfrm rot="-9970459" flipH="1" flipV="1">
                <a:off x="2598" y="1026"/>
                <a:ext cx="957" cy="242"/>
                <a:chOff x="2532" y="1051"/>
                <a:chExt cx="893" cy="246"/>
              </a:xfrm>
            </p:grpSpPr>
            <p:grpSp>
              <p:nvGrpSpPr>
                <p:cNvPr id="146" name="Group 14"/>
                <p:cNvGrpSpPr>
                  <a:grpSpLocks/>
                </p:cNvGrpSpPr>
                <p:nvPr/>
              </p:nvGrpSpPr>
              <p:grpSpPr bwMode="auto">
                <a:xfrm>
                  <a:off x="2532" y="1051"/>
                  <a:ext cx="743" cy="185"/>
                  <a:chOff x="1565" y="2568"/>
                  <a:chExt cx="1118" cy="279"/>
                </a:xfrm>
              </p:grpSpPr>
              <p:sp>
                <p:nvSpPr>
                  <p:cNvPr id="152" name="AutoShape 1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53" name="AutoShape 1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54" name="AutoShape 1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55" name="AutoShape 1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147" name="Group 146"/>
                <p:cNvGrpSpPr>
                  <a:grpSpLocks/>
                </p:cNvGrpSpPr>
                <p:nvPr/>
              </p:nvGrpSpPr>
              <p:grpSpPr bwMode="auto">
                <a:xfrm rot="1353540">
                  <a:off x="2682" y="1111"/>
                  <a:ext cx="743" cy="186"/>
                  <a:chOff x="1565" y="2568"/>
                  <a:chExt cx="1118" cy="279"/>
                </a:xfrm>
              </p:grpSpPr>
              <p:sp>
                <p:nvSpPr>
                  <p:cNvPr id="148" name="AutoShape 2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49" name="AutoShape 2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50" name="AutoShape 2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51" name="AutoShape 2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nvGrpSpPr>
              <p:cNvPr id="135" name="Group 24"/>
              <p:cNvGrpSpPr>
                <a:grpSpLocks/>
              </p:cNvGrpSpPr>
              <p:nvPr/>
            </p:nvGrpSpPr>
            <p:grpSpPr bwMode="auto">
              <a:xfrm rot="-9970459" flipH="1" flipV="1">
                <a:off x="2688" y="1056"/>
                <a:ext cx="784" cy="198"/>
                <a:chOff x="2532" y="1051"/>
                <a:chExt cx="893" cy="246"/>
              </a:xfrm>
            </p:grpSpPr>
            <p:grpSp>
              <p:nvGrpSpPr>
                <p:cNvPr id="136" name="Group 25"/>
                <p:cNvGrpSpPr>
                  <a:grpSpLocks/>
                </p:cNvGrpSpPr>
                <p:nvPr/>
              </p:nvGrpSpPr>
              <p:grpSpPr bwMode="auto">
                <a:xfrm>
                  <a:off x="2532" y="1051"/>
                  <a:ext cx="743" cy="185"/>
                  <a:chOff x="1565" y="2568"/>
                  <a:chExt cx="1118" cy="279"/>
                </a:xfrm>
              </p:grpSpPr>
              <p:sp>
                <p:nvSpPr>
                  <p:cNvPr id="142" name="AutoShape 2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43" name="AutoShape 2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44" name="AutoShape 2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45" name="AutoShape 2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137" name="Group 30"/>
                <p:cNvGrpSpPr>
                  <a:grpSpLocks/>
                </p:cNvGrpSpPr>
                <p:nvPr/>
              </p:nvGrpSpPr>
              <p:grpSpPr bwMode="auto">
                <a:xfrm rot="1353540">
                  <a:off x="2682" y="1111"/>
                  <a:ext cx="743" cy="186"/>
                  <a:chOff x="1565" y="2568"/>
                  <a:chExt cx="1118" cy="279"/>
                </a:xfrm>
              </p:grpSpPr>
              <p:sp>
                <p:nvSpPr>
                  <p:cNvPr id="138" name="AutoShape 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39" name="AutoShape 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40" name="AutoShape 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41" name="AutoShape 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grpSp>
          <p:nvGrpSpPr>
            <p:cNvPr id="37" name="Group 58"/>
            <p:cNvGrpSpPr>
              <a:grpSpLocks/>
            </p:cNvGrpSpPr>
            <p:nvPr/>
          </p:nvGrpSpPr>
          <p:grpSpPr bwMode="auto">
            <a:xfrm rot="10082854">
              <a:off x="7091363" y="4786313"/>
              <a:ext cx="1506537" cy="393700"/>
              <a:chOff x="2598" y="1026"/>
              <a:chExt cx="957" cy="242"/>
            </a:xfrm>
          </p:grpSpPr>
          <p:grpSp>
            <p:nvGrpSpPr>
              <p:cNvPr id="112" name="Group 59"/>
              <p:cNvGrpSpPr>
                <a:grpSpLocks/>
              </p:cNvGrpSpPr>
              <p:nvPr/>
            </p:nvGrpSpPr>
            <p:grpSpPr bwMode="auto">
              <a:xfrm rot="-9970459" flipH="1" flipV="1">
                <a:off x="2598" y="1026"/>
                <a:ext cx="957" cy="242"/>
                <a:chOff x="2532" y="1051"/>
                <a:chExt cx="893" cy="246"/>
              </a:xfrm>
            </p:grpSpPr>
            <p:grpSp>
              <p:nvGrpSpPr>
                <p:cNvPr id="124" name="Group 60"/>
                <p:cNvGrpSpPr>
                  <a:grpSpLocks/>
                </p:cNvGrpSpPr>
                <p:nvPr/>
              </p:nvGrpSpPr>
              <p:grpSpPr bwMode="auto">
                <a:xfrm>
                  <a:off x="2532" y="1051"/>
                  <a:ext cx="743" cy="185"/>
                  <a:chOff x="1565" y="2568"/>
                  <a:chExt cx="1118" cy="279"/>
                </a:xfrm>
              </p:grpSpPr>
              <p:sp>
                <p:nvSpPr>
                  <p:cNvPr id="130" name="AutoShape 6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31" name="AutoShape 6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32" name="AutoShape 6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33" name="AutoShape 6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125" name="Group 65"/>
                <p:cNvGrpSpPr>
                  <a:grpSpLocks/>
                </p:cNvGrpSpPr>
                <p:nvPr/>
              </p:nvGrpSpPr>
              <p:grpSpPr bwMode="auto">
                <a:xfrm rot="1353540">
                  <a:off x="2682" y="1111"/>
                  <a:ext cx="743" cy="186"/>
                  <a:chOff x="1565" y="2568"/>
                  <a:chExt cx="1118" cy="279"/>
                </a:xfrm>
              </p:grpSpPr>
              <p:sp>
                <p:nvSpPr>
                  <p:cNvPr id="126" name="AutoShape 6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27" name="AutoShape 6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28" name="AutoShape 6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29" name="AutoShape 6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nvGrpSpPr>
              <p:cNvPr id="113" name="Group 70"/>
              <p:cNvGrpSpPr>
                <a:grpSpLocks/>
              </p:cNvGrpSpPr>
              <p:nvPr/>
            </p:nvGrpSpPr>
            <p:grpSpPr bwMode="auto">
              <a:xfrm rot="-9970459" flipH="1" flipV="1">
                <a:off x="2688" y="1056"/>
                <a:ext cx="784" cy="198"/>
                <a:chOff x="2532" y="1051"/>
                <a:chExt cx="893" cy="246"/>
              </a:xfrm>
            </p:grpSpPr>
            <p:grpSp>
              <p:nvGrpSpPr>
                <p:cNvPr id="114" name="Group 71"/>
                <p:cNvGrpSpPr>
                  <a:grpSpLocks/>
                </p:cNvGrpSpPr>
                <p:nvPr/>
              </p:nvGrpSpPr>
              <p:grpSpPr bwMode="auto">
                <a:xfrm>
                  <a:off x="2532" y="1051"/>
                  <a:ext cx="743" cy="185"/>
                  <a:chOff x="1565" y="2568"/>
                  <a:chExt cx="1118" cy="279"/>
                </a:xfrm>
              </p:grpSpPr>
              <p:sp>
                <p:nvSpPr>
                  <p:cNvPr id="120" name="AutoShape 7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21" name="AutoShape 7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22" name="AutoShape 7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23" name="AutoShape 7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115" name="Group 76"/>
                <p:cNvGrpSpPr>
                  <a:grpSpLocks/>
                </p:cNvGrpSpPr>
                <p:nvPr/>
              </p:nvGrpSpPr>
              <p:grpSpPr bwMode="auto">
                <a:xfrm rot="1353540">
                  <a:off x="2682" y="1111"/>
                  <a:ext cx="743" cy="186"/>
                  <a:chOff x="1565" y="2568"/>
                  <a:chExt cx="1118" cy="279"/>
                </a:xfrm>
              </p:grpSpPr>
              <p:sp>
                <p:nvSpPr>
                  <p:cNvPr id="116" name="AutoShape 7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17" name="AutoShape 7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18" name="AutoShape 7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19" name="AutoShape 8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grpSp>
          <p:nvGrpSpPr>
            <p:cNvPr id="38" name="Group 81"/>
            <p:cNvGrpSpPr>
              <a:grpSpLocks/>
            </p:cNvGrpSpPr>
            <p:nvPr/>
          </p:nvGrpSpPr>
          <p:grpSpPr bwMode="auto">
            <a:xfrm>
              <a:off x="6365875" y="2098675"/>
              <a:ext cx="1506538" cy="393700"/>
              <a:chOff x="2598" y="1026"/>
              <a:chExt cx="957" cy="242"/>
            </a:xfrm>
          </p:grpSpPr>
          <p:grpSp>
            <p:nvGrpSpPr>
              <p:cNvPr id="90" name="Group 82"/>
              <p:cNvGrpSpPr>
                <a:grpSpLocks/>
              </p:cNvGrpSpPr>
              <p:nvPr/>
            </p:nvGrpSpPr>
            <p:grpSpPr bwMode="auto">
              <a:xfrm rot="-9970459" flipH="1" flipV="1">
                <a:off x="2598" y="1026"/>
                <a:ext cx="957" cy="242"/>
                <a:chOff x="2532" y="1051"/>
                <a:chExt cx="893" cy="246"/>
              </a:xfrm>
            </p:grpSpPr>
            <p:grpSp>
              <p:nvGrpSpPr>
                <p:cNvPr id="102" name="Group 83"/>
                <p:cNvGrpSpPr>
                  <a:grpSpLocks/>
                </p:cNvGrpSpPr>
                <p:nvPr/>
              </p:nvGrpSpPr>
              <p:grpSpPr bwMode="auto">
                <a:xfrm>
                  <a:off x="2532" y="1051"/>
                  <a:ext cx="743" cy="185"/>
                  <a:chOff x="1565" y="2568"/>
                  <a:chExt cx="1118" cy="279"/>
                </a:xfrm>
              </p:grpSpPr>
              <p:sp>
                <p:nvSpPr>
                  <p:cNvPr id="108" name="AutoShape 8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09" name="AutoShape 8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10" name="AutoShape 8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11" name="AutoShape 8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103" name="Group 88"/>
                <p:cNvGrpSpPr>
                  <a:grpSpLocks/>
                </p:cNvGrpSpPr>
                <p:nvPr/>
              </p:nvGrpSpPr>
              <p:grpSpPr bwMode="auto">
                <a:xfrm rot="1353540">
                  <a:off x="2682" y="1111"/>
                  <a:ext cx="743" cy="186"/>
                  <a:chOff x="1565" y="2568"/>
                  <a:chExt cx="1118" cy="279"/>
                </a:xfrm>
              </p:grpSpPr>
              <p:sp>
                <p:nvSpPr>
                  <p:cNvPr id="104" name="AutoShape 8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05" name="AutoShape 9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06" name="AutoShape 9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07" name="AutoShape 9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nvGrpSpPr>
              <p:cNvPr id="91" name="Group 93"/>
              <p:cNvGrpSpPr>
                <a:grpSpLocks/>
              </p:cNvGrpSpPr>
              <p:nvPr/>
            </p:nvGrpSpPr>
            <p:grpSpPr bwMode="auto">
              <a:xfrm rot="-9970459" flipH="1" flipV="1">
                <a:off x="2688" y="1056"/>
                <a:ext cx="784" cy="198"/>
                <a:chOff x="2532" y="1051"/>
                <a:chExt cx="893" cy="246"/>
              </a:xfrm>
            </p:grpSpPr>
            <p:grpSp>
              <p:nvGrpSpPr>
                <p:cNvPr id="92" name="Group 94"/>
                <p:cNvGrpSpPr>
                  <a:grpSpLocks/>
                </p:cNvGrpSpPr>
                <p:nvPr/>
              </p:nvGrpSpPr>
              <p:grpSpPr bwMode="auto">
                <a:xfrm>
                  <a:off x="2532" y="1051"/>
                  <a:ext cx="743" cy="185"/>
                  <a:chOff x="1565" y="2568"/>
                  <a:chExt cx="1118" cy="279"/>
                </a:xfrm>
              </p:grpSpPr>
              <p:sp>
                <p:nvSpPr>
                  <p:cNvPr id="98" name="AutoShape 9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99" name="AutoShape 9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00" name="AutoShape 9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101" name="AutoShape 9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93" name="Group 99"/>
                <p:cNvGrpSpPr>
                  <a:grpSpLocks/>
                </p:cNvGrpSpPr>
                <p:nvPr/>
              </p:nvGrpSpPr>
              <p:grpSpPr bwMode="auto">
                <a:xfrm rot="1353540">
                  <a:off x="2682" y="1111"/>
                  <a:ext cx="743" cy="186"/>
                  <a:chOff x="1565" y="2568"/>
                  <a:chExt cx="1118" cy="279"/>
                </a:xfrm>
              </p:grpSpPr>
              <p:sp>
                <p:nvSpPr>
                  <p:cNvPr id="94" name="AutoShape 10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95" name="AutoShape 10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96" name="AutoShape 10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97" name="AutoShape 10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grpSp>
          <p:nvGrpSpPr>
            <p:cNvPr id="39" name="Group 127"/>
            <p:cNvGrpSpPr>
              <a:grpSpLocks/>
            </p:cNvGrpSpPr>
            <p:nvPr/>
          </p:nvGrpSpPr>
          <p:grpSpPr bwMode="auto">
            <a:xfrm rot="-232145">
              <a:off x="5229225" y="3910013"/>
              <a:ext cx="1554163" cy="430212"/>
              <a:chOff x="1824" y="2448"/>
              <a:chExt cx="987" cy="266"/>
            </a:xfrm>
          </p:grpSpPr>
          <p:grpSp>
            <p:nvGrpSpPr>
              <p:cNvPr id="44" name="Group 128"/>
              <p:cNvGrpSpPr>
                <a:grpSpLocks/>
              </p:cNvGrpSpPr>
              <p:nvPr/>
            </p:nvGrpSpPr>
            <p:grpSpPr bwMode="auto">
              <a:xfrm rot="513316">
                <a:off x="1824" y="2448"/>
                <a:ext cx="957" cy="242"/>
                <a:chOff x="2598" y="1026"/>
                <a:chExt cx="957" cy="242"/>
              </a:xfrm>
            </p:grpSpPr>
            <p:grpSp>
              <p:nvGrpSpPr>
                <p:cNvPr id="68" name="Group 129"/>
                <p:cNvGrpSpPr>
                  <a:grpSpLocks/>
                </p:cNvGrpSpPr>
                <p:nvPr/>
              </p:nvGrpSpPr>
              <p:grpSpPr bwMode="auto">
                <a:xfrm rot="-9970459" flipH="1" flipV="1">
                  <a:off x="2598" y="1026"/>
                  <a:ext cx="957" cy="242"/>
                  <a:chOff x="2532" y="1051"/>
                  <a:chExt cx="893" cy="246"/>
                </a:xfrm>
              </p:grpSpPr>
              <p:grpSp>
                <p:nvGrpSpPr>
                  <p:cNvPr id="80" name="Group 130"/>
                  <p:cNvGrpSpPr>
                    <a:grpSpLocks/>
                  </p:cNvGrpSpPr>
                  <p:nvPr/>
                </p:nvGrpSpPr>
                <p:grpSpPr bwMode="auto">
                  <a:xfrm>
                    <a:off x="2532" y="1051"/>
                    <a:ext cx="743" cy="185"/>
                    <a:chOff x="1565" y="2568"/>
                    <a:chExt cx="1118" cy="279"/>
                  </a:xfrm>
                </p:grpSpPr>
                <p:sp>
                  <p:nvSpPr>
                    <p:cNvPr id="86" name="AutoShape 1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87" name="AutoShape 1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88" name="AutoShape 1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89" name="AutoShape 1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81" name="Group 135"/>
                  <p:cNvGrpSpPr>
                    <a:grpSpLocks/>
                  </p:cNvGrpSpPr>
                  <p:nvPr/>
                </p:nvGrpSpPr>
                <p:grpSpPr bwMode="auto">
                  <a:xfrm rot="1353540">
                    <a:off x="2682" y="1111"/>
                    <a:ext cx="743" cy="186"/>
                    <a:chOff x="1565" y="2568"/>
                    <a:chExt cx="1118" cy="279"/>
                  </a:xfrm>
                </p:grpSpPr>
                <p:sp>
                  <p:nvSpPr>
                    <p:cNvPr id="82" name="AutoShape 13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83" name="AutoShape 13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84" name="AutoShape 13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85" name="AutoShape 13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nvGrpSpPr>
                <p:cNvPr id="69" name="Group 140"/>
                <p:cNvGrpSpPr>
                  <a:grpSpLocks/>
                </p:cNvGrpSpPr>
                <p:nvPr/>
              </p:nvGrpSpPr>
              <p:grpSpPr bwMode="auto">
                <a:xfrm rot="-9970459" flipH="1" flipV="1">
                  <a:off x="2688" y="1056"/>
                  <a:ext cx="784" cy="198"/>
                  <a:chOff x="2532" y="1051"/>
                  <a:chExt cx="893" cy="246"/>
                </a:xfrm>
              </p:grpSpPr>
              <p:grpSp>
                <p:nvGrpSpPr>
                  <p:cNvPr id="70" name="Group 141"/>
                  <p:cNvGrpSpPr>
                    <a:grpSpLocks/>
                  </p:cNvGrpSpPr>
                  <p:nvPr/>
                </p:nvGrpSpPr>
                <p:grpSpPr bwMode="auto">
                  <a:xfrm>
                    <a:off x="2532" y="1051"/>
                    <a:ext cx="743" cy="185"/>
                    <a:chOff x="1565" y="2568"/>
                    <a:chExt cx="1118" cy="279"/>
                  </a:xfrm>
                </p:grpSpPr>
                <p:sp>
                  <p:nvSpPr>
                    <p:cNvPr id="76" name="AutoShape 14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77" name="AutoShape 14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78" name="AutoShape 14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79" name="AutoShape 14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71" name="Group 146"/>
                  <p:cNvGrpSpPr>
                    <a:grpSpLocks/>
                  </p:cNvGrpSpPr>
                  <p:nvPr/>
                </p:nvGrpSpPr>
                <p:grpSpPr bwMode="auto">
                  <a:xfrm rot="1353540">
                    <a:off x="2682" y="1111"/>
                    <a:ext cx="743" cy="186"/>
                    <a:chOff x="1565" y="2568"/>
                    <a:chExt cx="1118" cy="279"/>
                  </a:xfrm>
                </p:grpSpPr>
                <p:sp>
                  <p:nvSpPr>
                    <p:cNvPr id="72" name="AutoShape 14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73" name="AutoShape 14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74" name="AutoShape 14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75" name="AutoShape 15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grpSp>
            <p:nvGrpSpPr>
              <p:cNvPr id="45" name="Group 151"/>
              <p:cNvGrpSpPr>
                <a:grpSpLocks/>
              </p:cNvGrpSpPr>
              <p:nvPr/>
            </p:nvGrpSpPr>
            <p:grpSpPr bwMode="auto">
              <a:xfrm rot="513316">
                <a:off x="1854" y="2472"/>
                <a:ext cx="957" cy="242"/>
                <a:chOff x="2598" y="1026"/>
                <a:chExt cx="957" cy="242"/>
              </a:xfrm>
            </p:grpSpPr>
            <p:grpSp>
              <p:nvGrpSpPr>
                <p:cNvPr id="46" name="Group 152"/>
                <p:cNvGrpSpPr>
                  <a:grpSpLocks/>
                </p:cNvGrpSpPr>
                <p:nvPr/>
              </p:nvGrpSpPr>
              <p:grpSpPr bwMode="auto">
                <a:xfrm rot="-9970459" flipH="1" flipV="1">
                  <a:off x="2598" y="1026"/>
                  <a:ext cx="957" cy="242"/>
                  <a:chOff x="2532" y="1051"/>
                  <a:chExt cx="893" cy="246"/>
                </a:xfrm>
              </p:grpSpPr>
              <p:grpSp>
                <p:nvGrpSpPr>
                  <p:cNvPr id="58" name="Group 153"/>
                  <p:cNvGrpSpPr>
                    <a:grpSpLocks/>
                  </p:cNvGrpSpPr>
                  <p:nvPr/>
                </p:nvGrpSpPr>
                <p:grpSpPr bwMode="auto">
                  <a:xfrm>
                    <a:off x="2532" y="1051"/>
                    <a:ext cx="743" cy="185"/>
                    <a:chOff x="1565" y="2568"/>
                    <a:chExt cx="1118" cy="279"/>
                  </a:xfrm>
                </p:grpSpPr>
                <p:sp>
                  <p:nvSpPr>
                    <p:cNvPr id="64" name="AutoShape 154"/>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65" name="AutoShape 155"/>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66" name="AutoShape 156"/>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67" name="AutoShape 157"/>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59" name="Group 158"/>
                  <p:cNvGrpSpPr>
                    <a:grpSpLocks/>
                  </p:cNvGrpSpPr>
                  <p:nvPr/>
                </p:nvGrpSpPr>
                <p:grpSpPr bwMode="auto">
                  <a:xfrm rot="1353540">
                    <a:off x="2682" y="1111"/>
                    <a:ext cx="743" cy="186"/>
                    <a:chOff x="1565" y="2568"/>
                    <a:chExt cx="1118" cy="279"/>
                  </a:xfrm>
                </p:grpSpPr>
                <p:sp>
                  <p:nvSpPr>
                    <p:cNvPr id="60" name="AutoShape 159"/>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61" name="AutoShape 160"/>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62" name="AutoShape 161"/>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63" name="AutoShape 162"/>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nvGrpSpPr>
                <p:cNvPr id="47" name="Group 46"/>
                <p:cNvGrpSpPr>
                  <a:grpSpLocks/>
                </p:cNvGrpSpPr>
                <p:nvPr/>
              </p:nvGrpSpPr>
              <p:grpSpPr bwMode="auto">
                <a:xfrm rot="-9970459" flipH="1" flipV="1">
                  <a:off x="2688" y="1056"/>
                  <a:ext cx="784" cy="198"/>
                  <a:chOff x="2532" y="1051"/>
                  <a:chExt cx="893" cy="246"/>
                </a:xfrm>
              </p:grpSpPr>
              <p:grpSp>
                <p:nvGrpSpPr>
                  <p:cNvPr id="48" name="Group 47"/>
                  <p:cNvGrpSpPr>
                    <a:grpSpLocks/>
                  </p:cNvGrpSpPr>
                  <p:nvPr/>
                </p:nvGrpSpPr>
                <p:grpSpPr bwMode="auto">
                  <a:xfrm>
                    <a:off x="2532" y="1051"/>
                    <a:ext cx="743" cy="185"/>
                    <a:chOff x="1565" y="2568"/>
                    <a:chExt cx="1118" cy="279"/>
                  </a:xfrm>
                </p:grpSpPr>
                <p:sp>
                  <p:nvSpPr>
                    <p:cNvPr id="54" name="AutoShape 165"/>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55" name="AutoShape 166"/>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56" name="AutoShape 167"/>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57" name="AutoShape 168"/>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nvGrpSpPr>
                  <p:cNvPr id="49" name="Group 169"/>
                  <p:cNvGrpSpPr>
                    <a:grpSpLocks/>
                  </p:cNvGrpSpPr>
                  <p:nvPr/>
                </p:nvGrpSpPr>
                <p:grpSpPr bwMode="auto">
                  <a:xfrm rot="1353540">
                    <a:off x="2682" y="1111"/>
                    <a:ext cx="743" cy="186"/>
                    <a:chOff x="1565" y="2568"/>
                    <a:chExt cx="1118" cy="279"/>
                  </a:xfrm>
                </p:grpSpPr>
                <p:sp>
                  <p:nvSpPr>
                    <p:cNvPr id="50" name="AutoShape 170"/>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51" name="AutoShape 171"/>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52" name="AutoShape 172"/>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sp>
                  <p:nvSpPr>
                    <p:cNvPr id="53" name="AutoShape 173"/>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endParaRPr>
                    </a:p>
                  </p:txBody>
                </p:sp>
              </p:grpSp>
            </p:grpSp>
          </p:grpSp>
        </p:grpSp>
        <p:sp>
          <p:nvSpPr>
            <p:cNvPr id="40" name="Rectangle 183"/>
            <p:cNvSpPr>
              <a:spLocks noChangeArrowheads="1"/>
            </p:cNvSpPr>
            <p:nvPr/>
          </p:nvSpPr>
          <p:spPr bwMode="gray">
            <a:xfrm>
              <a:off x="6019799" y="2057399"/>
              <a:ext cx="1465263" cy="1144063"/>
            </a:xfrm>
            <a:prstGeom prst="rect">
              <a:avLst/>
            </a:prstGeom>
            <a:noFill/>
            <a:ln w="9525" algn="ctr">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Emissions Control &amp; Cost</a:t>
              </a:r>
            </a:p>
          </p:txBody>
        </p:sp>
        <p:sp>
          <p:nvSpPr>
            <p:cNvPr id="41" name="Rectangle 184"/>
            <p:cNvSpPr>
              <a:spLocks noChangeArrowheads="1"/>
            </p:cNvSpPr>
            <p:nvPr/>
          </p:nvSpPr>
          <p:spPr bwMode="gray">
            <a:xfrm>
              <a:off x="4789775" y="3861137"/>
              <a:ext cx="1763108" cy="1027976"/>
            </a:xfrm>
            <a:prstGeom prst="rect">
              <a:avLst/>
            </a:prstGeom>
            <a:noFill/>
            <a:ln w="9525" algn="ctr">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Health &amp; Economic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Benefit</a:t>
              </a:r>
            </a:p>
          </p:txBody>
        </p:sp>
        <p:sp>
          <p:nvSpPr>
            <p:cNvPr id="42" name="Rectangle 185"/>
            <p:cNvSpPr>
              <a:spLocks noChangeArrowheads="1"/>
            </p:cNvSpPr>
            <p:nvPr/>
          </p:nvSpPr>
          <p:spPr bwMode="gray">
            <a:xfrm>
              <a:off x="7286623" y="3733800"/>
              <a:ext cx="1681080" cy="1027976"/>
            </a:xfrm>
            <a:prstGeom prst="rect">
              <a:avLst/>
            </a:prstGeom>
            <a:noFill/>
            <a:ln w="9525" algn="ctr">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AQ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Benefit &amp; Attainment</a:t>
              </a:r>
            </a:p>
          </p:txBody>
        </p:sp>
      </p:grpSp>
      <p:pic>
        <p:nvPicPr>
          <p:cNvPr id="156" name="Picture 8" descr="epafiles_aara_logo_epaseal"/>
          <p:cNvPicPr>
            <a:picLocks noChangeAspect="1" noChangeArrowheads="1"/>
          </p:cNvPicPr>
          <p:nvPr/>
        </p:nvPicPr>
        <p:blipFill>
          <a:blip r:embed="rId5" cstate="print"/>
          <a:srcRect/>
          <a:stretch>
            <a:fillRect/>
          </a:stretch>
        </p:blipFill>
        <p:spPr bwMode="auto">
          <a:xfrm>
            <a:off x="8305799" y="6019800"/>
            <a:ext cx="860971" cy="799473"/>
          </a:xfrm>
          <a:prstGeom prst="rect">
            <a:avLst/>
          </a:prstGeom>
          <a:noFill/>
          <a:ln w="9525">
            <a:noFill/>
            <a:miter lim="800000"/>
            <a:headEnd/>
            <a:tailEnd/>
          </a:ln>
        </p:spPr>
      </p:pic>
      <p:sp>
        <p:nvSpPr>
          <p:cNvPr id="161" name="Text Box 3"/>
          <p:cNvSpPr txBox="1">
            <a:spLocks noChangeArrowheads="1"/>
          </p:cNvSpPr>
          <p:nvPr/>
        </p:nvSpPr>
        <p:spPr bwMode="auto">
          <a:xfrm>
            <a:off x="200374" y="4778274"/>
            <a:ext cx="8553810" cy="1508105"/>
          </a:xfrm>
          <a:prstGeom prst="rect">
            <a:avLst/>
          </a:prstGeom>
          <a:noFill/>
          <a:ln w="19050">
            <a:noFill/>
            <a:miter lim="800000"/>
            <a:headEnd/>
            <a:tailEnd/>
          </a:ln>
          <a:effectLst/>
        </p:spPr>
        <p:txBody>
          <a:bodyPr wrap="square" anchor="ctr">
            <a:spAutoFit/>
          </a:bodyPr>
          <a:lstStyle/>
          <a:p>
            <a:pPr>
              <a:defRPr/>
            </a:pPr>
            <a:r>
              <a:rPr lang="en-US" sz="2800" b="1" i="1" dirty="0">
                <a:latin typeface="Tahoma" pitchFamily="34" charset="0"/>
              </a:rPr>
              <a:t>Carey  Jang, Ph.D.	</a:t>
            </a:r>
          </a:p>
          <a:p>
            <a:pPr>
              <a:defRPr/>
            </a:pPr>
            <a:r>
              <a:rPr lang="en-US" sz="2400" b="1" i="1" dirty="0">
                <a:latin typeface="Tahoma" pitchFamily="34" charset="0"/>
              </a:rPr>
              <a:t>Office of Air Quality Planning &amp; Standards</a:t>
            </a:r>
          </a:p>
          <a:p>
            <a:pPr>
              <a:defRPr/>
            </a:pPr>
            <a:r>
              <a:rPr lang="en-US" sz="2400" b="1" i="1" dirty="0">
                <a:latin typeface="Tahoma" pitchFamily="34" charset="0"/>
              </a:rPr>
              <a:t>U.S. EPA, 12/6/201</a:t>
            </a:r>
            <a:r>
              <a:rPr lang="en-US" altLang="zh-CN" sz="2400" b="1" i="1" dirty="0">
                <a:latin typeface="Tahoma" pitchFamily="34" charset="0"/>
              </a:rPr>
              <a:t>9</a:t>
            </a:r>
            <a:endParaRPr lang="zh-CN" altLang="en-US" sz="2000" b="1" i="1" dirty="0">
              <a:latin typeface="Tahoma" pitchFamily="34" charset="0"/>
              <a:ea typeface="SimSun" pitchFamily="2" charset="-122"/>
            </a:endParaRPr>
          </a:p>
          <a:p>
            <a:pPr>
              <a:defRPr/>
            </a:pPr>
            <a:r>
              <a:rPr lang="en-US" sz="1600" b="1" i="1" dirty="0">
                <a:latin typeface="Tahoma" pitchFamily="34" charset="0"/>
              </a:rPr>
              <a:t> </a:t>
            </a:r>
          </a:p>
        </p:txBody>
      </p:sp>
      <p:sp>
        <p:nvSpPr>
          <p:cNvPr id="164" name="Arrow: Right 163"/>
          <p:cNvSpPr/>
          <p:nvPr/>
        </p:nvSpPr>
        <p:spPr>
          <a:xfrm>
            <a:off x="2751269" y="2590800"/>
            <a:ext cx="525331" cy="270373"/>
          </a:xfrm>
          <a:prstGeom prst="rightArrow">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Arrow: Right 164"/>
          <p:cNvSpPr/>
          <p:nvPr/>
        </p:nvSpPr>
        <p:spPr>
          <a:xfrm>
            <a:off x="5867400" y="2590800"/>
            <a:ext cx="525331" cy="270373"/>
          </a:xfrm>
          <a:prstGeom prst="rightArrow">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1A7C4FE-3C27-483C-82D5-B0FACE5FB6E0}"/>
              </a:ext>
            </a:extLst>
          </p:cNvPr>
          <p:cNvPicPr>
            <a:picLocks noChangeAspect="1"/>
          </p:cNvPicPr>
          <p:nvPr/>
        </p:nvPicPr>
        <p:blipFill>
          <a:blip r:embed="rId6"/>
          <a:stretch>
            <a:fillRect/>
          </a:stretch>
        </p:blipFill>
        <p:spPr>
          <a:xfrm>
            <a:off x="76200" y="1866002"/>
            <a:ext cx="2583450" cy="1949091"/>
          </a:xfrm>
          <a:prstGeom prst="rect">
            <a:avLst/>
          </a:prstGeom>
          <a:ln>
            <a:solidFill>
              <a:schemeClr val="tx1"/>
            </a:solidFill>
          </a:ln>
        </p:spPr>
      </p:pic>
      <p:pic>
        <p:nvPicPr>
          <p:cNvPr id="3" name="Picture 2">
            <a:extLst>
              <a:ext uri="{FF2B5EF4-FFF2-40B4-BE49-F238E27FC236}">
                <a16:creationId xmlns:a16="http://schemas.microsoft.com/office/drawing/2014/main" id="{6E28B205-D09A-410F-BE2C-7A6333D46E99}"/>
              </a:ext>
            </a:extLst>
          </p:cNvPr>
          <p:cNvPicPr>
            <a:picLocks noChangeAspect="1"/>
          </p:cNvPicPr>
          <p:nvPr/>
        </p:nvPicPr>
        <p:blipFill>
          <a:blip r:embed="rId7"/>
          <a:stretch>
            <a:fillRect/>
          </a:stretch>
        </p:blipFill>
        <p:spPr>
          <a:xfrm>
            <a:off x="981783" y="6049924"/>
            <a:ext cx="6934200" cy="792419"/>
          </a:xfrm>
          <a:prstGeom prst="rect">
            <a:avLst/>
          </a:prstGeom>
        </p:spPr>
      </p:pic>
      <p:pic>
        <p:nvPicPr>
          <p:cNvPr id="160" name="Picture 2" descr="Image result for guangzhou tower">
            <a:extLst>
              <a:ext uri="{FF2B5EF4-FFF2-40B4-BE49-F238E27FC236}">
                <a16:creationId xmlns:a16="http://schemas.microsoft.com/office/drawing/2014/main" id="{987BE676-68B0-44DB-9299-7DE131EFFE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636" y="2066453"/>
            <a:ext cx="2537468" cy="17625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33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par>
                          <p:cTn id="8" fill="hold">
                            <p:stCondLst>
                              <p:cond delay="500"/>
                            </p:stCondLst>
                            <p:childTnLst>
                              <p:par>
                                <p:cTn id="9" presetID="1" presetClass="entr" presetSubtype="0" fill="hold" grpId="0" nodeType="afterEffect">
                                  <p:stCondLst>
                                    <p:cond delay="200"/>
                                  </p:stCondLst>
                                  <p:childTnLst>
                                    <p:set>
                                      <p:cBhvr>
                                        <p:cTn id="10" dur="1" fill="hold">
                                          <p:stCondLst>
                                            <p:cond delay="0"/>
                                          </p:stCondLst>
                                        </p:cTn>
                                        <p:tgtEl>
                                          <p:spTgt spid="164"/>
                                        </p:tgtEl>
                                        <p:attrNameLst>
                                          <p:attrName>style.visibility</p:attrName>
                                        </p:attrNameLst>
                                      </p:cBhvr>
                                      <p:to>
                                        <p:strVal val="visible"/>
                                      </p:to>
                                    </p:set>
                                  </p:childTnLst>
                                </p:cTn>
                              </p:par>
                            </p:childTnLst>
                          </p:cTn>
                        </p:par>
                        <p:par>
                          <p:cTn id="11" fill="hold">
                            <p:stCondLst>
                              <p:cond delay="700"/>
                            </p:stCondLst>
                            <p:childTnLst>
                              <p:par>
                                <p:cTn id="12" presetID="1" presetClass="entr" presetSubtype="0" fill="hold" nodeType="afterEffect">
                                  <p:stCondLst>
                                    <p:cond delay="400"/>
                                  </p:stCondLst>
                                  <p:childTnLst>
                                    <p:set>
                                      <p:cBhvr>
                                        <p:cTn id="13" dur="1" fill="hold">
                                          <p:stCondLst>
                                            <p:cond delay="0"/>
                                          </p:stCondLst>
                                        </p:cTn>
                                        <p:tgtEl>
                                          <p:spTgt spid="29"/>
                                        </p:tgtEl>
                                        <p:attrNameLst>
                                          <p:attrName>style.visibility</p:attrName>
                                        </p:attrNameLst>
                                      </p:cBhvr>
                                      <p:to>
                                        <p:strVal val="visible"/>
                                      </p:to>
                                    </p:set>
                                  </p:childTnLst>
                                </p:cTn>
                              </p:par>
                              <p:par>
                                <p:cTn id="14" presetID="3" presetClass="entr" presetSubtype="10" fill="hold" grpId="0" nodeType="withEffect">
                                  <p:stCondLst>
                                    <p:cond delay="500"/>
                                  </p:stCondLst>
                                  <p:childTnLst>
                                    <p:set>
                                      <p:cBhvr>
                                        <p:cTn id="15" dur="1" fill="hold">
                                          <p:stCondLst>
                                            <p:cond delay="0"/>
                                          </p:stCondLst>
                                        </p:cTn>
                                        <p:tgtEl>
                                          <p:spTgt spid="23"/>
                                        </p:tgtEl>
                                        <p:attrNameLst>
                                          <p:attrName>style.visibility</p:attrName>
                                        </p:attrNameLst>
                                      </p:cBhvr>
                                      <p:to>
                                        <p:strVal val="visible"/>
                                      </p:to>
                                    </p:set>
                                    <p:animEffect transition="in" filter="blinds(horizontal)">
                                      <p:cBhvr>
                                        <p:cTn id="16" dur="500"/>
                                        <p:tgtEl>
                                          <p:spTgt spid="23"/>
                                        </p:tgtEl>
                                      </p:cBhvr>
                                    </p:animEffect>
                                  </p:childTnLst>
                                </p:cTn>
                              </p:par>
                            </p:childTnLst>
                          </p:cTn>
                        </p:par>
                        <p:par>
                          <p:cTn id="17" fill="hold">
                            <p:stCondLst>
                              <p:cond delay="1700"/>
                            </p:stCondLst>
                            <p:childTnLst>
                              <p:par>
                                <p:cTn id="18" presetID="1" presetClass="entr" presetSubtype="0" fill="hold" grpId="0" nodeType="afterEffect">
                                  <p:stCondLst>
                                    <p:cond delay="0"/>
                                  </p:stCondLst>
                                  <p:childTnLst>
                                    <p:set>
                                      <p:cBhvr>
                                        <p:cTn id="19" dur="1" fill="hold">
                                          <p:stCondLst>
                                            <p:cond delay="0"/>
                                          </p:stCondLst>
                                        </p:cTn>
                                        <p:tgtEl>
                                          <p:spTgt spid="165"/>
                                        </p:tgtEl>
                                        <p:attrNameLst>
                                          <p:attrName>style.visibility</p:attrName>
                                        </p:attrNameLst>
                                      </p:cBhvr>
                                      <p:to>
                                        <p:strVal val="visible"/>
                                      </p:to>
                                    </p:set>
                                  </p:childTnLst>
                                </p:cTn>
                              </p:par>
                            </p:childTnLst>
                          </p:cTn>
                        </p:par>
                        <p:par>
                          <p:cTn id="20" fill="hold">
                            <p:stCondLst>
                              <p:cond delay="1700"/>
                            </p:stCondLst>
                            <p:childTnLst>
                              <p:par>
                                <p:cTn id="21" presetID="3" presetClass="entr" presetSubtype="1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linds(horizontal)">
                                      <p:cBhvr>
                                        <p:cTn id="23" dur="600"/>
                                        <p:tgtEl>
                                          <p:spTgt spid="25"/>
                                        </p:tgtEl>
                                      </p:cBhvr>
                                    </p:animEffect>
                                  </p:childTnLst>
                                </p:cTn>
                              </p:par>
                              <p:par>
                                <p:cTn id="24" presetID="3" presetClass="entr" presetSubtype="10" fill="hold" nodeType="withEffect">
                                  <p:stCondLst>
                                    <p:cond delay="0"/>
                                  </p:stCondLst>
                                  <p:childTnLst>
                                    <p:set>
                                      <p:cBhvr>
                                        <p:cTn id="25" dur="1" fill="hold">
                                          <p:stCondLst>
                                            <p:cond delay="0"/>
                                          </p:stCondLst>
                                        </p:cTn>
                                        <p:tgtEl>
                                          <p:spTgt spid="163"/>
                                        </p:tgtEl>
                                        <p:attrNameLst>
                                          <p:attrName>style.visibility</p:attrName>
                                        </p:attrNameLst>
                                      </p:cBhvr>
                                      <p:to>
                                        <p:strVal val="visible"/>
                                      </p:to>
                                    </p:set>
                                    <p:animEffect transition="in" filter="blinds(horizontal)">
                                      <p:cBhvr>
                                        <p:cTn id="26" dur="600"/>
                                        <p:tgtEl>
                                          <p:spTgt spid="163"/>
                                        </p:tgtEl>
                                      </p:cBhvr>
                                    </p:animEffect>
                                  </p:childTnLst>
                                </p:cTn>
                              </p:par>
                            </p:childTnLst>
                          </p:cTn>
                        </p:par>
                        <p:par>
                          <p:cTn id="27" fill="hold">
                            <p:stCondLst>
                              <p:cond delay="23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280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p:stCondLst>
                              <p:cond delay="3300"/>
                            </p:stCondLst>
                            <p:childTnLst>
                              <p:par>
                                <p:cTn id="36" presetID="10"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par>
                          <p:cTn id="39" fill="hold">
                            <p:stCondLst>
                              <p:cond delay="3800"/>
                            </p:stCondLst>
                            <p:childTnLst>
                              <p:par>
                                <p:cTn id="40" presetID="10" presetClass="entr" presetSubtype="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par>
                          <p:cTn id="43" fill="hold">
                            <p:stCondLst>
                              <p:cond delay="4300"/>
                            </p:stCondLst>
                            <p:childTnLst>
                              <p:par>
                                <p:cTn id="44" presetID="10" presetClass="entr" presetSubtype="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60"/>
                                        </p:tgtEl>
                                        <p:attrNameLst>
                                          <p:attrName>style.visibility</p:attrName>
                                        </p:attrNameLst>
                                      </p:cBhvr>
                                      <p:to>
                                        <p:strVal val="visible"/>
                                      </p:to>
                                    </p:set>
                                    <p:anim calcmode="lin" valueType="num">
                                      <p:cBhvr>
                                        <p:cTn id="51" dur="500" fill="hold"/>
                                        <p:tgtEl>
                                          <p:spTgt spid="160"/>
                                        </p:tgtEl>
                                        <p:attrNameLst>
                                          <p:attrName>ppt_w</p:attrName>
                                        </p:attrNameLst>
                                      </p:cBhvr>
                                      <p:tavLst>
                                        <p:tav tm="0">
                                          <p:val>
                                            <p:fltVal val="0"/>
                                          </p:val>
                                        </p:tav>
                                        <p:tav tm="100000">
                                          <p:val>
                                            <p:strVal val="#ppt_w"/>
                                          </p:val>
                                        </p:tav>
                                      </p:tavLst>
                                    </p:anim>
                                    <p:anim calcmode="lin" valueType="num">
                                      <p:cBhvr>
                                        <p:cTn id="52" dur="500" fill="hold"/>
                                        <p:tgtEl>
                                          <p:spTgt spid="160"/>
                                        </p:tgtEl>
                                        <p:attrNameLst>
                                          <p:attrName>ppt_h</p:attrName>
                                        </p:attrNameLst>
                                      </p:cBhvr>
                                      <p:tavLst>
                                        <p:tav tm="0">
                                          <p:val>
                                            <p:fltVal val="0"/>
                                          </p:val>
                                        </p:tav>
                                        <p:tav tm="100000">
                                          <p:val>
                                            <p:strVal val="#ppt_h"/>
                                          </p:val>
                                        </p:tav>
                                      </p:tavLst>
                                    </p:anim>
                                    <p:animEffect transition="in" filter="fade">
                                      <p:cBhvr>
                                        <p:cTn id="53"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3" grpId="0"/>
      <p:bldP spid="25" grpId="0"/>
      <p:bldP spid="164" grpId="0" animBg="1"/>
      <p:bldP spid="16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2273A8B-8490-4A11-BEAC-E1A4318C3320}"/>
              </a:ext>
            </a:extLst>
          </p:cNvPr>
          <p:cNvPicPr>
            <a:picLocks noChangeAspect="1"/>
          </p:cNvPicPr>
          <p:nvPr/>
        </p:nvPicPr>
        <p:blipFill>
          <a:blip r:embed="rId2"/>
          <a:stretch>
            <a:fillRect/>
          </a:stretch>
        </p:blipFill>
        <p:spPr>
          <a:xfrm>
            <a:off x="597510" y="1127589"/>
            <a:ext cx="8165490" cy="5010690"/>
          </a:xfrm>
          <a:prstGeom prst="rect">
            <a:avLst/>
          </a:prstGeom>
          <a:ln>
            <a:solidFill>
              <a:schemeClr val="tx1"/>
            </a:solidFill>
          </a:ln>
        </p:spPr>
      </p:pic>
      <p:sp>
        <p:nvSpPr>
          <p:cNvPr id="22" name="标题 2"/>
          <p:cNvSpPr>
            <a:spLocks noGrp="1"/>
          </p:cNvSpPr>
          <p:nvPr>
            <p:ph type="title"/>
          </p:nvPr>
        </p:nvSpPr>
        <p:spPr>
          <a:xfrm>
            <a:off x="-10160" y="16466"/>
            <a:ext cx="9154160" cy="1126534"/>
          </a:xfrm>
          <a:solidFill>
            <a:schemeClr val="accent1">
              <a:lumMod val="20000"/>
              <a:lumOff val="80000"/>
            </a:schemeClr>
          </a:solidFill>
        </p:spPr>
        <p:txBody>
          <a:bodyPr>
            <a:noAutofit/>
          </a:bodyPr>
          <a:lstStyle/>
          <a:p>
            <a:r>
              <a:rPr lang="en-US" altLang="zh-CN" sz="3200" b="1" dirty="0">
                <a:solidFill>
                  <a:srgbClr val="0000FF"/>
                </a:solidFill>
                <a:effectLst/>
              </a:rPr>
              <a:t>“</a:t>
            </a:r>
            <a:r>
              <a:rPr lang="en-US" altLang="zh-CN" sz="3200" b="1" dirty="0" err="1">
                <a:solidFill>
                  <a:srgbClr val="0000FF"/>
                </a:solidFill>
                <a:effectLst/>
              </a:rPr>
              <a:t>ABaCAS</a:t>
            </a:r>
            <a:r>
              <a:rPr lang="en-US" altLang="zh-CN" sz="3200" b="1" dirty="0">
                <a:solidFill>
                  <a:srgbClr val="0000FF"/>
                </a:solidFill>
                <a:effectLst/>
              </a:rPr>
              <a:t>-SE”</a:t>
            </a:r>
            <a:r>
              <a:rPr lang="en-US" altLang="zh-CN" sz="3200" b="1" dirty="0">
                <a:solidFill>
                  <a:srgbClr val="0000FF"/>
                </a:solidFill>
              </a:rPr>
              <a:t> and</a:t>
            </a:r>
            <a:r>
              <a:rPr lang="en-US" altLang="zh-CN" sz="3200" b="1" dirty="0">
                <a:solidFill>
                  <a:srgbClr val="FF0000"/>
                </a:solidFill>
              </a:rPr>
              <a:t> “</a:t>
            </a:r>
            <a:r>
              <a:rPr lang="en-US" altLang="zh-CN" sz="3200" b="1" dirty="0" err="1">
                <a:solidFill>
                  <a:srgbClr val="FF0000"/>
                </a:solidFill>
              </a:rPr>
              <a:t>ABaCAS</a:t>
            </a:r>
            <a:r>
              <a:rPr lang="en-US" altLang="zh-CN" sz="3200" b="1" dirty="0">
                <a:solidFill>
                  <a:srgbClr val="FF0000"/>
                </a:solidFill>
              </a:rPr>
              <a:t>-OE” </a:t>
            </a:r>
            <a:br>
              <a:rPr lang="en-US" altLang="zh-CN" sz="2000" b="1" dirty="0">
                <a:solidFill>
                  <a:srgbClr val="0000FF"/>
                </a:solidFill>
                <a:effectLst/>
              </a:rPr>
            </a:br>
            <a:endParaRPr lang="zh-CN" altLang="en-US" sz="3600" b="1" dirty="0">
              <a:solidFill>
                <a:srgbClr val="0000FF"/>
              </a:solidFill>
              <a:effectLst/>
            </a:endParaRPr>
          </a:p>
        </p:txBody>
      </p:sp>
      <p:sp>
        <p:nvSpPr>
          <p:cNvPr id="80" name="Rectangle 79"/>
          <p:cNvSpPr/>
          <p:nvPr/>
        </p:nvSpPr>
        <p:spPr>
          <a:xfrm>
            <a:off x="12418" y="533400"/>
            <a:ext cx="9154160"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mn-cs"/>
              </a:rPr>
              <a:t>An integrated AQ Decision Support System (v. 3.x) </a:t>
            </a:r>
          </a:p>
        </p:txBody>
      </p:sp>
      <p:sp>
        <p:nvSpPr>
          <p:cNvPr id="12" name="Slide Number Placeholder 8"/>
          <p:cNvSpPr txBox="1">
            <a:spLocks/>
          </p:cNvSpPr>
          <p:nvPr/>
        </p:nvSpPr>
        <p:spPr bwMode="auto">
          <a:xfrm>
            <a:off x="6813253" y="6398567"/>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rgbClr val="000000"/>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400" b="0"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4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14" name="Rectangle 13"/>
          <p:cNvSpPr/>
          <p:nvPr/>
        </p:nvSpPr>
        <p:spPr>
          <a:xfrm>
            <a:off x="860459" y="6302027"/>
            <a:ext cx="7152920"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charset="0"/>
                <a:ea typeface="+mn-ea"/>
                <a:cs typeface="+mn-cs"/>
              </a:rPr>
              <a:t>Developed for </a:t>
            </a:r>
            <a:r>
              <a:rPr kumimoji="0" lang="en-US" altLang="zh-CN" sz="2400" b="1" i="0" u="none" strike="noStrike" kern="1200" cap="none" spc="0" normalizeH="0" baseline="0" noProof="0" dirty="0">
                <a:ln>
                  <a:noFill/>
                </a:ln>
                <a:solidFill>
                  <a:srgbClr val="0000FF"/>
                </a:solidFill>
                <a:effectLst/>
                <a:uLnTx/>
                <a:uFillTx/>
                <a:latin typeface="Arial" charset="0"/>
                <a:ea typeface="+mn-ea"/>
                <a:cs typeface="+mn-cs"/>
              </a:rPr>
              <a:t>“Scientists” </a:t>
            </a:r>
            <a:r>
              <a:rPr kumimoji="0" lang="en-US" altLang="zh-CN" sz="2400" b="1" i="0" u="none" strike="noStrike" kern="1200" cap="none" spc="0" normalizeH="0" baseline="0" noProof="0" dirty="0">
                <a:ln>
                  <a:noFill/>
                </a:ln>
                <a:solidFill>
                  <a:prstClr val="black"/>
                </a:solidFill>
                <a:effectLst/>
                <a:uLnTx/>
                <a:uFillTx/>
                <a:latin typeface="Arial" charset="0"/>
                <a:ea typeface="+mn-ea"/>
                <a:cs typeface="+mn-cs"/>
              </a:rPr>
              <a:t>and</a:t>
            </a:r>
            <a:r>
              <a:rPr kumimoji="0" lang="en-US" altLang="zh-CN" sz="2400" b="1" i="0" u="none" strike="noStrike" kern="1200" cap="none" spc="0" normalizeH="0" baseline="0" noProof="0" dirty="0">
                <a:ln>
                  <a:noFill/>
                </a:ln>
                <a:solidFill>
                  <a:srgbClr val="0000FF"/>
                </a:solidFill>
                <a:effectLst/>
                <a:uLnTx/>
                <a:uFillTx/>
                <a:latin typeface="Arial" charset="0"/>
                <a:ea typeface="+mn-ea"/>
                <a:cs typeface="+mn-cs"/>
              </a:rPr>
              <a:t> </a:t>
            </a:r>
            <a:r>
              <a:rPr kumimoji="0" lang="en-US" altLang="zh-CN" sz="2400" b="1" i="0" u="none" strike="noStrike" kern="1200" cap="none" spc="0" normalizeH="0" baseline="0" noProof="0" dirty="0">
                <a:ln>
                  <a:noFill/>
                </a:ln>
                <a:solidFill>
                  <a:srgbClr val="FF0000"/>
                </a:solidFill>
                <a:effectLst/>
                <a:uLnTx/>
                <a:uFillTx/>
                <a:latin typeface="Arial" charset="0"/>
                <a:ea typeface="+mn-ea"/>
                <a:cs typeface="+mn-cs"/>
              </a:rPr>
              <a:t>“Policy Makers”</a:t>
            </a:r>
            <a:endParaRPr kumimoji="0" lang="en-US" sz="24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0" name="Rounded Rectangle 19"/>
          <p:cNvSpPr/>
          <p:nvPr/>
        </p:nvSpPr>
        <p:spPr>
          <a:xfrm>
            <a:off x="4726613" y="3276600"/>
            <a:ext cx="3218232" cy="167639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ounded Rectangle 23"/>
          <p:cNvSpPr/>
          <p:nvPr/>
        </p:nvSpPr>
        <p:spPr>
          <a:xfrm>
            <a:off x="838200" y="3218508"/>
            <a:ext cx="3200400" cy="2801292"/>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Arial"/>
              <a:ea typeface="+mn-ea"/>
              <a:cs typeface="+mn-cs"/>
            </a:endParaRPr>
          </a:p>
        </p:txBody>
      </p:sp>
      <p:sp>
        <p:nvSpPr>
          <p:cNvPr id="25" name="Rounded Rectangle 24"/>
          <p:cNvSpPr/>
          <p:nvPr/>
        </p:nvSpPr>
        <p:spPr>
          <a:xfrm>
            <a:off x="2895600" y="1905000"/>
            <a:ext cx="1981200" cy="2798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7" name="Straight Arrow Connector 16">
            <a:extLst>
              <a:ext uri="{FF2B5EF4-FFF2-40B4-BE49-F238E27FC236}">
                <a16:creationId xmlns:a16="http://schemas.microsoft.com/office/drawing/2014/main" id="{878A245B-29DF-43B7-8743-E441E1E6414B}"/>
              </a:ext>
            </a:extLst>
          </p:cNvPr>
          <p:cNvCxnSpPr>
            <a:cxnSpLocks/>
          </p:cNvCxnSpPr>
          <p:nvPr/>
        </p:nvCxnSpPr>
        <p:spPr>
          <a:xfrm flipH="1">
            <a:off x="6423060" y="4952999"/>
            <a:ext cx="815940" cy="139608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8580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80"/>
                                        </p:tgtEl>
                                        <p:attrNameLst>
                                          <p:attrName>style.visibility</p:attrName>
                                        </p:attrNameLst>
                                      </p:cBhvr>
                                      <p:to>
                                        <p:strVal val="visible"/>
                                      </p:to>
                                    </p:set>
                                    <p:animEffect transition="in" filter="blinds(horizontal)">
                                      <p:cBhvr>
                                        <p:cTn id="14" dur="1000"/>
                                        <p:tgtEl>
                                          <p:spTgt spid="8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20"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72000">
              <a:schemeClr val="accent1">
                <a:tint val="66000"/>
                <a:satMod val="160000"/>
                <a:alpha val="7000"/>
              </a:schemeClr>
            </a:gs>
            <a:gs pos="93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3015" y="1249907"/>
            <a:ext cx="2166985" cy="1357456"/>
          </a:xfrm>
          <a:prstGeom prst="rect">
            <a:avLst/>
          </a:prstGeom>
        </p:spPr>
      </p:pic>
      <p:sp>
        <p:nvSpPr>
          <p:cNvPr id="3" name="标题 2"/>
          <p:cNvSpPr>
            <a:spLocks noGrp="1"/>
          </p:cNvSpPr>
          <p:nvPr>
            <p:ph type="title"/>
          </p:nvPr>
        </p:nvSpPr>
        <p:spPr>
          <a:xfrm>
            <a:off x="0" y="57150"/>
            <a:ext cx="9144000" cy="1143000"/>
          </a:xfrm>
        </p:spPr>
        <p:txBody>
          <a:bodyPr>
            <a:normAutofit fontScale="90000"/>
          </a:bodyPr>
          <a:lstStyle/>
          <a:p>
            <a:br>
              <a:rPr lang="en-US" altLang="zh-CN" sz="3600" dirty="0">
                <a:solidFill>
                  <a:srgbClr val="FF0000"/>
                </a:solidFill>
                <a:effectLst/>
              </a:rPr>
            </a:br>
            <a:r>
              <a:rPr lang="en-US" altLang="zh-CN" dirty="0">
                <a:solidFill>
                  <a:srgbClr val="FF0000"/>
                </a:solidFill>
                <a:effectLst/>
              </a:rPr>
              <a:t>“</a:t>
            </a:r>
            <a:r>
              <a:rPr lang="en-US" altLang="zh-CN" i="1" dirty="0">
                <a:solidFill>
                  <a:srgbClr val="FF0000"/>
                </a:solidFill>
                <a:effectLst/>
              </a:rPr>
              <a:t>ABaCAS-SE”:</a:t>
            </a:r>
            <a:br>
              <a:rPr lang="en-US" altLang="zh-CN" dirty="0">
                <a:solidFill>
                  <a:srgbClr val="FF0000"/>
                </a:solidFill>
                <a:effectLst/>
              </a:rPr>
            </a:br>
            <a:r>
              <a:rPr lang="en-US" altLang="zh-CN" sz="3600" dirty="0">
                <a:effectLst/>
              </a:rPr>
              <a:t>(</a:t>
            </a:r>
            <a:r>
              <a:rPr lang="en-US" altLang="zh-CN" sz="3600" u="sng" dirty="0">
                <a:effectLst/>
              </a:rPr>
              <a:t>Streamlined</a:t>
            </a:r>
            <a:r>
              <a:rPr lang="en-US" altLang="zh-CN" sz="3600" dirty="0">
                <a:effectLst/>
              </a:rPr>
              <a:t> Edition”, 2017)</a:t>
            </a:r>
            <a:br>
              <a:rPr lang="en-US" altLang="zh-CN" sz="3600" dirty="0">
                <a:effectLst/>
              </a:rPr>
            </a:br>
            <a:endParaRPr lang="zh-CN" altLang="en-US" sz="3600" dirty="0">
              <a:effectLst/>
            </a:endParaRPr>
          </a:p>
        </p:txBody>
      </p:sp>
      <p:sp>
        <p:nvSpPr>
          <p:cNvPr id="85" name="Right Arrow 84"/>
          <p:cNvSpPr/>
          <p:nvPr/>
        </p:nvSpPr>
        <p:spPr>
          <a:xfrm rot="20314523" flipV="1">
            <a:off x="4482255" y="3107742"/>
            <a:ext cx="1219200"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6" name="Right Arrow 85"/>
          <p:cNvSpPr/>
          <p:nvPr/>
        </p:nvSpPr>
        <p:spPr>
          <a:xfrm rot="20900664" flipV="1">
            <a:off x="4438030" y="3912669"/>
            <a:ext cx="1198745"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7" name="Right Arrow 86"/>
          <p:cNvSpPr/>
          <p:nvPr/>
        </p:nvSpPr>
        <p:spPr>
          <a:xfrm flipV="1">
            <a:off x="4419600" y="4648200"/>
            <a:ext cx="1219200"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8" name="Right Arrow 87"/>
          <p:cNvSpPr/>
          <p:nvPr/>
        </p:nvSpPr>
        <p:spPr>
          <a:xfrm rot="295687" flipV="1">
            <a:off x="4561161" y="5462005"/>
            <a:ext cx="1219200"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3" name="Down Arrow 92"/>
          <p:cNvSpPr/>
          <p:nvPr/>
        </p:nvSpPr>
        <p:spPr>
          <a:xfrm>
            <a:off x="6560820" y="3212068"/>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4" name="Down Arrow 93"/>
          <p:cNvSpPr/>
          <p:nvPr/>
        </p:nvSpPr>
        <p:spPr>
          <a:xfrm>
            <a:off x="6560820" y="4114800"/>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Down Arrow 94"/>
          <p:cNvSpPr/>
          <p:nvPr/>
        </p:nvSpPr>
        <p:spPr>
          <a:xfrm>
            <a:off x="6572543" y="5029200"/>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2" name="Group 7"/>
          <p:cNvGrpSpPr/>
          <p:nvPr/>
        </p:nvGrpSpPr>
        <p:grpSpPr>
          <a:xfrm>
            <a:off x="5205958" y="2672751"/>
            <a:ext cx="3200400" cy="3423249"/>
            <a:chOff x="5205958" y="2672751"/>
            <a:chExt cx="3200400" cy="3581400"/>
          </a:xfrm>
        </p:grpSpPr>
        <p:grpSp>
          <p:nvGrpSpPr>
            <p:cNvPr id="4" name="Group 79"/>
            <p:cNvGrpSpPr/>
            <p:nvPr/>
          </p:nvGrpSpPr>
          <p:grpSpPr>
            <a:xfrm>
              <a:off x="5205958" y="2672751"/>
              <a:ext cx="3200400" cy="3581400"/>
              <a:chOff x="5715000" y="2819400"/>
              <a:chExt cx="3048000" cy="3581400"/>
            </a:xfrm>
          </p:grpSpPr>
          <p:sp>
            <p:nvSpPr>
              <p:cNvPr id="100" name="TextBox 99"/>
              <p:cNvSpPr txBox="1"/>
              <p:nvPr/>
            </p:nvSpPr>
            <p:spPr>
              <a:xfrm>
                <a:off x="6223000" y="2907268"/>
                <a:ext cx="1886857" cy="386395"/>
              </a:xfrm>
              <a:prstGeom prst="rect">
                <a:avLst/>
              </a:prstGeom>
              <a:solidFill>
                <a:srgbClr val="FFFF0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Cost estimate ($$)</a:t>
                </a:r>
              </a:p>
            </p:txBody>
          </p:sp>
          <p:sp>
            <p:nvSpPr>
              <p:cNvPr id="101" name="TextBox 100"/>
              <p:cNvSpPr txBox="1"/>
              <p:nvPr/>
            </p:nvSpPr>
            <p:spPr>
              <a:xfrm>
                <a:off x="6295571" y="5763037"/>
                <a:ext cx="2301720" cy="386395"/>
              </a:xfrm>
              <a:prstGeom prst="rect">
                <a:avLst/>
              </a:prstGeom>
              <a:solidFill>
                <a:srgbClr val="FFFF0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Health Benefit ($$)</a:t>
                </a:r>
              </a:p>
            </p:txBody>
          </p:sp>
          <p:sp>
            <p:nvSpPr>
              <p:cNvPr id="102" name="TextBox 101"/>
              <p:cNvSpPr txBox="1"/>
              <p:nvPr/>
            </p:nvSpPr>
            <p:spPr>
              <a:xfrm>
                <a:off x="6223000" y="4835662"/>
                <a:ext cx="2456632" cy="386395"/>
              </a:xfrm>
              <a:prstGeom prst="rect">
                <a:avLst/>
              </a:prstGeom>
              <a:solidFill>
                <a:srgbClr val="FFFF0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Attainment (DVs)</a:t>
                </a:r>
              </a:p>
            </p:txBody>
          </p:sp>
          <p:sp>
            <p:nvSpPr>
              <p:cNvPr id="103" name="TextBox 102"/>
              <p:cNvSpPr txBox="1"/>
              <p:nvPr/>
            </p:nvSpPr>
            <p:spPr>
              <a:xfrm>
                <a:off x="6223000" y="3879018"/>
                <a:ext cx="1886857" cy="369332"/>
              </a:xfrm>
              <a:prstGeom prst="rect">
                <a:avLst/>
              </a:prstGeom>
              <a:solidFill>
                <a:srgbClr val="FFFF0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04" name="Rectangle 103"/>
              <p:cNvSpPr/>
              <p:nvPr/>
            </p:nvSpPr>
            <p:spPr>
              <a:xfrm>
                <a:off x="5715000" y="2819400"/>
                <a:ext cx="3048000" cy="3581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06" name="Rectangle 105"/>
            <p:cNvSpPr/>
            <p:nvPr/>
          </p:nvSpPr>
          <p:spPr>
            <a:xfrm>
              <a:off x="5726877" y="3732369"/>
              <a:ext cx="2076595" cy="38639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AQ  Benefit (ug/m</a:t>
              </a:r>
              <a:r>
                <a:rPr kumimoji="0" lang="en-US" sz="1800" b="0" i="0" u="none" strike="noStrike" kern="0" cap="none" spc="0" normalizeH="0" baseline="20000" noProof="0" dirty="0">
                  <a:ln>
                    <a:noFill/>
                  </a:ln>
                  <a:solidFill>
                    <a:prstClr val="black"/>
                  </a:solidFill>
                  <a:effectLst/>
                  <a:uLnTx/>
                  <a:uFillTx/>
                  <a:latin typeface="Calibri"/>
                  <a:ea typeface="+mn-ea"/>
                  <a:cs typeface="+mn-cs"/>
                </a:rPr>
                <a:t>3</a:t>
              </a:r>
              <a:r>
                <a:rPr kumimoji="0" lang="en-US" sz="1800" b="0" i="0" u="none" strike="noStrike" kern="0" cap="none" spc="0" normalizeH="0" baseline="0" noProof="0" dirty="0">
                  <a:ln>
                    <a:noFill/>
                  </a:ln>
                  <a:solidFill>
                    <a:prstClr val="black"/>
                  </a:solidFill>
                  <a:effectLst/>
                  <a:uLnTx/>
                  <a:uFillTx/>
                  <a:latin typeface="Calibri"/>
                  <a:ea typeface="+mn-ea"/>
                  <a:cs typeface="+mn-cs"/>
                </a:rPr>
                <a:t>)</a:t>
              </a:r>
            </a:p>
          </p:txBody>
        </p:sp>
      </p:grpSp>
      <p:sp>
        <p:nvSpPr>
          <p:cNvPr id="109" name="Down Arrow 108"/>
          <p:cNvSpPr/>
          <p:nvPr/>
        </p:nvSpPr>
        <p:spPr>
          <a:xfrm>
            <a:off x="6585858" y="5889172"/>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0" name="Rectangle 109"/>
          <p:cNvSpPr/>
          <p:nvPr/>
        </p:nvSpPr>
        <p:spPr>
          <a:xfrm>
            <a:off x="5486400" y="6336323"/>
            <a:ext cx="2485039" cy="400110"/>
          </a:xfrm>
          <a:prstGeom prst="rect">
            <a:avLst/>
          </a:prstGeom>
          <a:solidFill>
            <a:srgbClr val="FFFF00"/>
          </a:solidFill>
          <a:ln w="28575">
            <a:solidFill>
              <a:srgbClr val="0000FF"/>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Calibri"/>
                <a:ea typeface="+mn-ea"/>
                <a:cs typeface="+mn-cs"/>
              </a:rPr>
              <a:t>Benefit ($$)/Cost ($$)</a:t>
            </a:r>
            <a:endParaRPr kumimoji="0" lang="en-US" sz="2000" b="0" i="0" u="none" strike="noStrike" kern="0" cap="none" spc="0" normalizeH="0" baseline="0" noProof="0" dirty="0">
              <a:ln>
                <a:noFill/>
              </a:ln>
              <a:solidFill>
                <a:srgbClr val="FF0000"/>
              </a:solidFill>
              <a:effectLst/>
              <a:uLnTx/>
              <a:uFillTx/>
              <a:latin typeface="Calibri"/>
              <a:ea typeface="+mn-ea"/>
              <a:cs typeface="+mn-cs"/>
            </a:endParaRPr>
          </a:p>
        </p:txBody>
      </p:sp>
      <p:pic>
        <p:nvPicPr>
          <p:cNvPr id="59" name="Picture 2"/>
          <p:cNvPicPr>
            <a:picLocks noChangeAspect="1" noChangeArrowheads="1"/>
          </p:cNvPicPr>
          <p:nvPr/>
        </p:nvPicPr>
        <p:blipFill>
          <a:blip r:embed="rId4" cstate="print"/>
          <a:srcRect b="6478"/>
          <a:stretch>
            <a:fillRect/>
          </a:stretch>
        </p:blipFill>
        <p:spPr bwMode="auto">
          <a:xfrm>
            <a:off x="7900520" y="3200400"/>
            <a:ext cx="1243480" cy="932610"/>
          </a:xfrm>
          <a:prstGeom prst="rect">
            <a:avLst/>
          </a:prstGeom>
          <a:noFill/>
          <a:ln w="9525">
            <a:noFill/>
            <a:miter lim="800000"/>
            <a:headEnd/>
            <a:tailEnd/>
          </a:ln>
        </p:spPr>
      </p:pic>
      <p:pic>
        <p:nvPicPr>
          <p:cNvPr id="61" name="Picture 2"/>
          <p:cNvPicPr>
            <a:picLocks noChangeAspect="1" noChangeArrowheads="1"/>
          </p:cNvPicPr>
          <p:nvPr/>
        </p:nvPicPr>
        <p:blipFill>
          <a:blip r:embed="rId5" cstate="print"/>
          <a:srcRect/>
          <a:stretch>
            <a:fillRect/>
          </a:stretch>
        </p:blipFill>
        <p:spPr bwMode="auto">
          <a:xfrm>
            <a:off x="8001000" y="6096000"/>
            <a:ext cx="1143000" cy="773607"/>
          </a:xfrm>
          <a:prstGeom prst="rect">
            <a:avLst/>
          </a:prstGeom>
          <a:noFill/>
          <a:ln w="9525">
            <a:noFill/>
            <a:miter lim="800000"/>
            <a:headEnd/>
            <a:tailEnd/>
          </a:ln>
        </p:spPr>
      </p:pic>
      <p:grpSp>
        <p:nvGrpSpPr>
          <p:cNvPr id="5" name="Group 61"/>
          <p:cNvGrpSpPr/>
          <p:nvPr/>
        </p:nvGrpSpPr>
        <p:grpSpPr>
          <a:xfrm>
            <a:off x="7948246" y="4191000"/>
            <a:ext cx="1202086" cy="1079412"/>
            <a:chOff x="3085818" y="1741810"/>
            <a:chExt cx="2705382" cy="2862558"/>
          </a:xfrm>
        </p:grpSpPr>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5818" y="1828800"/>
              <a:ext cx="2705382" cy="2775568"/>
            </a:xfrm>
            <a:prstGeom prst="rect">
              <a:avLst/>
            </a:prstGeom>
          </p:spPr>
        </p:pic>
        <p:grpSp>
          <p:nvGrpSpPr>
            <p:cNvPr id="6" name="Group 63"/>
            <p:cNvGrpSpPr/>
            <p:nvPr/>
          </p:nvGrpSpPr>
          <p:grpSpPr>
            <a:xfrm>
              <a:off x="3180080" y="1741810"/>
              <a:ext cx="2569711" cy="542783"/>
              <a:chOff x="3180080" y="1741810"/>
              <a:chExt cx="2569711" cy="542783"/>
            </a:xfrm>
          </p:grpSpPr>
          <p:sp>
            <p:nvSpPr>
              <p:cNvPr id="65" name="Oval 64"/>
              <p:cNvSpPr/>
              <p:nvPr/>
            </p:nvSpPr>
            <p:spPr>
              <a:xfrm>
                <a:off x="3180080" y="1937368"/>
                <a:ext cx="152400" cy="1554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TextBox 66"/>
              <p:cNvSpPr txBox="1"/>
              <p:nvPr/>
            </p:nvSpPr>
            <p:spPr>
              <a:xfrm>
                <a:off x="3469004" y="1741810"/>
                <a:ext cx="2280787" cy="54278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FF0000"/>
                    </a:solidFill>
                    <a:effectLst/>
                    <a:uLnTx/>
                    <a:uFillTx/>
                    <a:latin typeface="Arial" charset="0"/>
                    <a:ea typeface="+mn-ea"/>
                    <a:cs typeface="+mn-cs"/>
                  </a:rPr>
                  <a:t>&gt; 12 ug/m</a:t>
                </a:r>
                <a:r>
                  <a:rPr kumimoji="0" lang="en-US" sz="800" b="1" i="0" u="none" strike="noStrike" kern="0" cap="none" spc="0" normalizeH="0" baseline="15000" noProof="0" dirty="0">
                    <a:ln>
                      <a:noFill/>
                    </a:ln>
                    <a:solidFill>
                      <a:srgbClr val="FF0000"/>
                    </a:solidFill>
                    <a:effectLst/>
                    <a:uLnTx/>
                    <a:uFillTx/>
                    <a:latin typeface="Arial" charset="0"/>
                    <a:ea typeface="+mn-ea"/>
                    <a:cs typeface="+mn-cs"/>
                  </a:rPr>
                  <a:t>3</a:t>
                </a:r>
                <a:r>
                  <a:rPr kumimoji="0" lang="en-US" sz="600" b="1" i="0" u="none" strike="noStrike" kern="0" cap="none" spc="0" normalizeH="0" baseline="0" noProof="0" dirty="0">
                    <a:ln>
                      <a:noFill/>
                    </a:ln>
                    <a:solidFill>
                      <a:srgbClr val="FF0000"/>
                    </a:solidFill>
                    <a:effectLst/>
                    <a:uLnTx/>
                    <a:uFillTx/>
                    <a:latin typeface="Arial" charset="0"/>
                    <a:ea typeface="+mn-ea"/>
                    <a:cs typeface="+mn-cs"/>
                  </a:rPr>
                  <a:t> (non-attainment) </a:t>
                </a:r>
              </a:p>
            </p:txBody>
          </p:sp>
        </p:grpSp>
      </p:grpSp>
      <p:pic>
        <p:nvPicPr>
          <p:cNvPr id="73" name="Picture 2" descr="Map of States showing public health and environmental benefit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3295"/>
          <a:stretch/>
        </p:blipFill>
        <p:spPr bwMode="auto">
          <a:xfrm>
            <a:off x="8001001" y="5181600"/>
            <a:ext cx="1096922" cy="90443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Bar chart showing a decrease in SO2, NOx and NOx Ozone Season emisisons from 2005 to 20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00519" y="2180118"/>
            <a:ext cx="1197404" cy="9581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6" name="Picture 1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4" y="-39930"/>
            <a:ext cx="883850" cy="883850"/>
          </a:xfrm>
          <a:prstGeom prst="rect">
            <a:avLst/>
          </a:prstGeom>
        </p:spPr>
      </p:pic>
      <p:grpSp>
        <p:nvGrpSpPr>
          <p:cNvPr id="7" name="Group 8"/>
          <p:cNvGrpSpPr/>
          <p:nvPr/>
        </p:nvGrpSpPr>
        <p:grpSpPr>
          <a:xfrm>
            <a:off x="0" y="1371600"/>
            <a:ext cx="5029200" cy="4876800"/>
            <a:chOff x="0" y="1371600"/>
            <a:chExt cx="5029200" cy="4876800"/>
          </a:xfrm>
        </p:grpSpPr>
        <p:grpSp>
          <p:nvGrpSpPr>
            <p:cNvPr id="8" name="Group 6"/>
            <p:cNvGrpSpPr/>
            <p:nvPr/>
          </p:nvGrpSpPr>
          <p:grpSpPr>
            <a:xfrm>
              <a:off x="0" y="1371600"/>
              <a:ext cx="5029200" cy="4876800"/>
              <a:chOff x="0" y="1371600"/>
              <a:chExt cx="5029200" cy="4876800"/>
            </a:xfrm>
          </p:grpSpPr>
          <p:grpSp>
            <p:nvGrpSpPr>
              <p:cNvPr id="9" name="Group 30"/>
              <p:cNvGrpSpPr/>
              <p:nvPr/>
            </p:nvGrpSpPr>
            <p:grpSpPr>
              <a:xfrm>
                <a:off x="316982" y="2709446"/>
                <a:ext cx="4680688" cy="3157953"/>
                <a:chOff x="624370" y="2258453"/>
                <a:chExt cx="8853393" cy="4142347"/>
              </a:xfrm>
            </p:grpSpPr>
            <p:grpSp>
              <p:nvGrpSpPr>
                <p:cNvPr id="10" name="Group 79"/>
                <p:cNvGrpSpPr/>
                <p:nvPr/>
              </p:nvGrpSpPr>
              <p:grpSpPr>
                <a:xfrm>
                  <a:off x="5715000" y="2819400"/>
                  <a:ext cx="3048000" cy="3581400"/>
                  <a:chOff x="5715000" y="2819400"/>
                  <a:chExt cx="3048000" cy="3581400"/>
                </a:xfrm>
              </p:grpSpPr>
              <p:sp>
                <p:nvSpPr>
                  <p:cNvPr id="66" name="Down Arrow 65"/>
                  <p:cNvSpPr/>
                  <p:nvPr/>
                </p:nvSpPr>
                <p:spPr>
                  <a:xfrm>
                    <a:off x="7162800" y="3364468"/>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68" name="Down Arrow 67"/>
                  <p:cNvSpPr/>
                  <p:nvPr/>
                </p:nvSpPr>
                <p:spPr>
                  <a:xfrm>
                    <a:off x="7162800" y="42672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69" name="Down Arrow 68"/>
                  <p:cNvSpPr/>
                  <p:nvPr/>
                </p:nvSpPr>
                <p:spPr>
                  <a:xfrm>
                    <a:off x="7162800" y="51816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71" name="TextBox 70"/>
                  <p:cNvSpPr txBox="1"/>
                  <p:nvPr/>
                </p:nvSpPr>
                <p:spPr>
                  <a:xfrm>
                    <a:off x="6422571" y="2907268"/>
                    <a:ext cx="1752601" cy="343159"/>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ea typeface="+mn-ea"/>
                        <a:cs typeface="+mn-cs"/>
                      </a:rPr>
                      <a:t>ICET </a:t>
                    </a:r>
                    <a:r>
                      <a:rPr kumimoji="0" lang="en-US" sz="1100" b="0" i="0" u="sng" strike="noStrike" kern="0" cap="none" spc="0" normalizeH="0" baseline="0" noProof="0" dirty="0">
                        <a:ln>
                          <a:noFill/>
                        </a:ln>
                        <a:solidFill>
                          <a:prstClr val="black"/>
                        </a:solidFill>
                        <a:effectLst/>
                        <a:uLnTx/>
                        <a:uFillTx/>
                        <a:latin typeface="Calibri"/>
                        <a:ea typeface="+mn-ea"/>
                        <a:cs typeface="+mn-cs"/>
                      </a:rPr>
                      <a:t>script</a:t>
                    </a:r>
                  </a:p>
                </p:txBody>
              </p:sp>
              <p:sp>
                <p:nvSpPr>
                  <p:cNvPr id="80" name="TextBox 79"/>
                  <p:cNvSpPr txBox="1"/>
                  <p:nvPr/>
                </p:nvSpPr>
                <p:spPr>
                  <a:xfrm>
                    <a:off x="6248401" y="5726669"/>
                    <a:ext cx="2209800" cy="565203"/>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a:ln>
                          <a:noFill/>
                        </a:ln>
                        <a:solidFill>
                          <a:prstClr val="black"/>
                        </a:solidFill>
                        <a:effectLst/>
                        <a:uLnTx/>
                        <a:uFillTx/>
                        <a:latin typeface="Calibri"/>
                        <a:ea typeface="+mn-ea"/>
                        <a:cs typeface="+mn-cs"/>
                      </a:rPr>
                      <a:t>BenMAP</a:t>
                    </a:r>
                    <a:r>
                      <a:rPr kumimoji="0" lang="en-US" sz="1100" b="0" i="0" u="none" strike="noStrike" kern="0" cap="none" spc="0" normalizeH="0" baseline="0" noProof="0" dirty="0">
                        <a:ln>
                          <a:noFill/>
                        </a:ln>
                        <a:solidFill>
                          <a:prstClr val="black"/>
                        </a:solidFill>
                        <a:effectLst/>
                        <a:uLnTx/>
                        <a:uFillTx/>
                        <a:latin typeface="Calibri"/>
                        <a:ea typeface="+mn-ea"/>
                        <a:cs typeface="+mn-cs"/>
                      </a:rPr>
                      <a:t>-CE </a:t>
                    </a:r>
                    <a:r>
                      <a:rPr kumimoji="0" lang="en-US" sz="1100" b="0" i="0" u="sng" strike="noStrike" kern="0" cap="none" spc="0" normalizeH="0" baseline="0" noProof="0" dirty="0">
                        <a:ln>
                          <a:noFill/>
                        </a:ln>
                        <a:solidFill>
                          <a:prstClr val="black"/>
                        </a:solidFill>
                        <a:effectLst/>
                        <a:uLnTx/>
                        <a:uFillTx/>
                        <a:latin typeface="Calibri"/>
                        <a:ea typeface="+mn-ea"/>
                        <a:cs typeface="+mn-cs"/>
                      </a:rPr>
                      <a:t>script</a:t>
                    </a:r>
                  </a:p>
                </p:txBody>
              </p:sp>
              <p:sp>
                <p:nvSpPr>
                  <p:cNvPr id="81" name="TextBox 80"/>
                  <p:cNvSpPr txBox="1"/>
                  <p:nvPr/>
                </p:nvSpPr>
                <p:spPr>
                  <a:xfrm>
                    <a:off x="6400801" y="4747736"/>
                    <a:ext cx="1828800" cy="565203"/>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ea typeface="+mn-ea"/>
                        <a:cs typeface="+mn-cs"/>
                      </a:rPr>
                      <a:t>SMAT-CE </a:t>
                    </a:r>
                    <a:r>
                      <a:rPr kumimoji="0" lang="en-US" sz="1100" b="0" i="0" u="sng" strike="noStrike" kern="0" cap="none" spc="0" normalizeH="0" baseline="0" noProof="0" dirty="0">
                        <a:ln>
                          <a:noFill/>
                        </a:ln>
                        <a:solidFill>
                          <a:prstClr val="black"/>
                        </a:solidFill>
                        <a:effectLst/>
                        <a:uLnTx/>
                        <a:uFillTx/>
                        <a:latin typeface="Calibri"/>
                        <a:ea typeface="+mn-ea"/>
                        <a:cs typeface="+mn-cs"/>
                      </a:rPr>
                      <a:t>script</a:t>
                    </a:r>
                  </a:p>
                </p:txBody>
              </p:sp>
              <p:sp>
                <p:nvSpPr>
                  <p:cNvPr id="82" name="TextBox 81"/>
                  <p:cNvSpPr txBox="1"/>
                  <p:nvPr/>
                </p:nvSpPr>
                <p:spPr>
                  <a:xfrm>
                    <a:off x="6400801" y="3821669"/>
                    <a:ext cx="1828800" cy="565203"/>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ea typeface="+mn-ea"/>
                        <a:cs typeface="+mn-cs"/>
                      </a:rPr>
                      <a:t>RSM-VAT </a:t>
                    </a:r>
                    <a:r>
                      <a:rPr kumimoji="0" lang="en-US" sz="1100" b="0" i="0" u="sng" strike="noStrike" kern="0" cap="none" spc="0" normalizeH="0" baseline="0" noProof="0" dirty="0">
                        <a:ln>
                          <a:noFill/>
                        </a:ln>
                        <a:solidFill>
                          <a:prstClr val="black"/>
                        </a:solidFill>
                        <a:effectLst/>
                        <a:uLnTx/>
                        <a:uFillTx/>
                        <a:latin typeface="Calibri"/>
                        <a:ea typeface="+mn-ea"/>
                        <a:cs typeface="+mn-cs"/>
                      </a:rPr>
                      <a:t>script</a:t>
                    </a:r>
                  </a:p>
                </p:txBody>
              </p:sp>
              <p:sp>
                <p:nvSpPr>
                  <p:cNvPr id="83" name="Rectangle 82"/>
                  <p:cNvSpPr/>
                  <p:nvPr/>
                </p:nvSpPr>
                <p:spPr>
                  <a:xfrm>
                    <a:off x="5715000" y="2819400"/>
                    <a:ext cx="3048000" cy="3581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grpSp>
            <p:pic>
              <p:nvPicPr>
                <p:cNvPr id="33" name="Picture 2"/>
                <p:cNvPicPr>
                  <a:picLocks noChangeAspect="1" noChangeArrowheads="1"/>
                </p:cNvPicPr>
                <p:nvPr/>
              </p:nvPicPr>
              <p:blipFill>
                <a:blip r:embed="rId10" cstate="print"/>
                <a:srcRect l="4826" t="50909" r="54739" b="7273"/>
                <a:stretch>
                  <a:fillRect/>
                </a:stretch>
              </p:blipFill>
              <p:spPr bwMode="auto">
                <a:xfrm>
                  <a:off x="624370" y="2802494"/>
                  <a:ext cx="3719028" cy="3598306"/>
                </a:xfrm>
                <a:prstGeom prst="rect">
                  <a:avLst/>
                </a:prstGeom>
                <a:noFill/>
                <a:ln w="19050">
                  <a:solidFill>
                    <a:schemeClr val="tx2"/>
                  </a:solidFill>
                  <a:miter lim="800000"/>
                  <a:headEnd/>
                  <a:tailEnd/>
                </a:ln>
              </p:spPr>
            </p:pic>
            <p:sp>
              <p:nvSpPr>
                <p:cNvPr id="38" name="Down Arrow 37"/>
                <p:cNvSpPr/>
                <p:nvPr/>
              </p:nvSpPr>
              <p:spPr>
                <a:xfrm>
                  <a:off x="2971800" y="33528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39" name="Down Arrow 38"/>
                <p:cNvSpPr/>
                <p:nvPr/>
              </p:nvSpPr>
              <p:spPr>
                <a:xfrm>
                  <a:off x="2971800" y="41910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40" name="Down Arrow 39"/>
                <p:cNvSpPr/>
                <p:nvPr/>
              </p:nvSpPr>
              <p:spPr>
                <a:xfrm>
                  <a:off x="2988806" y="5143978"/>
                  <a:ext cx="304799"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41" name="TextBox 40"/>
                <p:cNvSpPr txBox="1"/>
                <p:nvPr/>
              </p:nvSpPr>
              <p:spPr>
                <a:xfrm>
                  <a:off x="2438400" y="2971800"/>
                  <a:ext cx="1371599" cy="343159"/>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a:ea typeface="+mn-ea"/>
                      <a:cs typeface="+mn-cs"/>
                    </a:rPr>
                    <a:t>ICET</a:t>
                  </a:r>
                </a:p>
              </p:txBody>
            </p:sp>
            <p:sp>
              <p:nvSpPr>
                <p:cNvPr id="42" name="TextBox 41"/>
                <p:cNvSpPr txBox="1"/>
                <p:nvPr/>
              </p:nvSpPr>
              <p:spPr>
                <a:xfrm>
                  <a:off x="2438400" y="5638801"/>
                  <a:ext cx="1523999" cy="322973"/>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a:ln>
                        <a:noFill/>
                      </a:ln>
                      <a:solidFill>
                        <a:prstClr val="black"/>
                      </a:solidFill>
                      <a:effectLst/>
                      <a:uLnTx/>
                      <a:uFillTx/>
                      <a:latin typeface="Calibri"/>
                      <a:ea typeface="+mn-ea"/>
                      <a:cs typeface="+mn-cs"/>
                    </a:rPr>
                    <a:t>BenMAP</a:t>
                  </a:r>
                  <a:r>
                    <a:rPr kumimoji="0" lang="en-US" sz="1000" b="0" i="0" u="none" strike="noStrike" kern="0" cap="none" spc="0" normalizeH="0" baseline="0" noProof="0" dirty="0">
                      <a:ln>
                        <a:noFill/>
                      </a:ln>
                      <a:solidFill>
                        <a:prstClr val="black"/>
                      </a:solidFill>
                      <a:effectLst/>
                      <a:uLnTx/>
                      <a:uFillTx/>
                      <a:latin typeface="Calibri"/>
                      <a:ea typeface="+mn-ea"/>
                      <a:cs typeface="+mn-cs"/>
                    </a:rPr>
                    <a:t>-CE</a:t>
                  </a:r>
                </a:p>
              </p:txBody>
            </p:sp>
            <p:sp>
              <p:nvSpPr>
                <p:cNvPr id="43" name="TextBox 42"/>
                <p:cNvSpPr txBox="1"/>
                <p:nvPr/>
              </p:nvSpPr>
              <p:spPr>
                <a:xfrm>
                  <a:off x="2514600" y="4736069"/>
                  <a:ext cx="1401723" cy="343159"/>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a:ea typeface="+mn-ea"/>
                      <a:cs typeface="+mn-cs"/>
                    </a:rPr>
                    <a:t>SMAT-CE</a:t>
                  </a:r>
                </a:p>
              </p:txBody>
            </p:sp>
            <p:sp>
              <p:nvSpPr>
                <p:cNvPr id="46" name="Right Arrow 45"/>
                <p:cNvSpPr/>
                <p:nvPr/>
              </p:nvSpPr>
              <p:spPr>
                <a:xfrm>
                  <a:off x="4038600" y="30480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49" name="Right Arrow 48"/>
                <p:cNvSpPr/>
                <p:nvPr/>
              </p:nvSpPr>
              <p:spPr>
                <a:xfrm>
                  <a:off x="4038600" y="38862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53" name="Right Arrow 52"/>
                <p:cNvSpPr/>
                <p:nvPr/>
              </p:nvSpPr>
              <p:spPr>
                <a:xfrm>
                  <a:off x="4038600" y="48006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54" name="Right Arrow 53"/>
                <p:cNvSpPr/>
                <p:nvPr/>
              </p:nvSpPr>
              <p:spPr>
                <a:xfrm>
                  <a:off x="4038600" y="57912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57" name="TextBox 56"/>
                <p:cNvSpPr txBox="1"/>
                <p:nvPr/>
              </p:nvSpPr>
              <p:spPr>
                <a:xfrm>
                  <a:off x="5153855" y="2258453"/>
                  <a:ext cx="4323908" cy="403717"/>
                </a:xfrm>
                <a:prstGeom prst="rect">
                  <a:avLst/>
                </a:prstGeom>
                <a:solidFill>
                  <a:srgbClr val="FFFF00"/>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FF0000"/>
                      </a:solidFill>
                      <a:effectLst/>
                      <a:uLnTx/>
                      <a:uFillTx/>
                      <a:latin typeface="Calibri"/>
                      <a:ea typeface="+mn-ea"/>
                      <a:cs typeface="+mn-cs"/>
                    </a:rPr>
                    <a:t>ABaCAS</a:t>
                  </a:r>
                  <a:r>
                    <a:rPr kumimoji="0" lang="en-US" sz="1400" b="1" i="0" u="none" strike="noStrike" kern="0" cap="none" spc="0" normalizeH="0" baseline="0" noProof="0" dirty="0">
                      <a:ln>
                        <a:noFill/>
                      </a:ln>
                      <a:solidFill>
                        <a:srgbClr val="FF0000"/>
                      </a:solidFill>
                      <a:effectLst/>
                      <a:uLnTx/>
                      <a:uFillTx/>
                      <a:latin typeface="Calibri"/>
                      <a:ea typeface="+mn-ea"/>
                      <a:cs typeface="+mn-cs"/>
                    </a:rPr>
                    <a:t>-SE Master Script</a:t>
                  </a:r>
                </a:p>
              </p:txBody>
            </p:sp>
          </p:grpSp>
          <p:sp>
            <p:nvSpPr>
              <p:cNvPr id="84" name="Rounded Rectangle 83"/>
              <p:cNvSpPr/>
              <p:nvPr/>
            </p:nvSpPr>
            <p:spPr bwMode="auto">
              <a:xfrm>
                <a:off x="0" y="1371600"/>
                <a:ext cx="5029200" cy="4876800"/>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pitchFamily="-110" charset="0"/>
                  <a:ea typeface="+mn-ea"/>
                  <a:cs typeface="+mn-cs"/>
                </a:endParaRPr>
              </a:p>
            </p:txBody>
          </p:sp>
          <p:sp>
            <p:nvSpPr>
              <p:cNvPr id="58" name="TextBox 57"/>
              <p:cNvSpPr txBox="1"/>
              <p:nvPr/>
            </p:nvSpPr>
            <p:spPr>
              <a:xfrm>
                <a:off x="1295400" y="3882498"/>
                <a:ext cx="725149" cy="261610"/>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a:ea typeface="+mn-ea"/>
                    <a:cs typeface="+mn-cs"/>
                  </a:rPr>
                  <a:t>RSM-VAT</a:t>
                </a:r>
              </a:p>
            </p:txBody>
          </p:sp>
        </p:grpSp>
        <p:pic>
          <p:nvPicPr>
            <p:cNvPr id="128" name="Picture 1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2294" y="3810000"/>
              <a:ext cx="496906" cy="496906"/>
            </a:xfrm>
            <a:prstGeom prst="rect">
              <a:avLst/>
            </a:prstGeom>
          </p:spPr>
        </p:pic>
        <p:pic>
          <p:nvPicPr>
            <p:cNvPr id="129" name="Picture 1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6764" y="5181600"/>
              <a:ext cx="472435" cy="429485"/>
            </a:xfrm>
            <a:prstGeom prst="rect">
              <a:avLst/>
            </a:prstGeom>
          </p:spPr>
        </p:pic>
        <p:sp>
          <p:nvSpPr>
            <p:cNvPr id="137" name="Rectangle 136"/>
            <p:cNvSpPr/>
            <p:nvPr/>
          </p:nvSpPr>
          <p:spPr>
            <a:xfrm>
              <a:off x="613059" y="5562600"/>
              <a:ext cx="758541" cy="20005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 b="1" i="1" u="none" strike="noStrike" kern="0" cap="none" spc="0" normalizeH="0" baseline="0" noProof="0" dirty="0" err="1">
                  <a:ln>
                    <a:noFill/>
                  </a:ln>
                  <a:solidFill>
                    <a:prstClr val="black"/>
                  </a:solidFill>
                  <a:effectLst/>
                  <a:uLnTx/>
                  <a:uFillTx/>
                  <a:latin typeface="Arial Black" panose="020B0A04020102020204" pitchFamily="34" charset="0"/>
                  <a:ea typeface="宋体" panose="02010600030101010101" pitchFamily="2" charset="-122"/>
                  <a:cs typeface="+mn-cs"/>
                </a:rPr>
                <a:t>BenMAP</a:t>
              </a:r>
              <a:r>
                <a:rPr kumimoji="0" lang="en-US" altLang="zh-CN" sz="700" b="1" i="1" u="none" strike="noStrike" kern="0" cap="none" spc="0" normalizeH="0" baseline="0" noProof="0" dirty="0">
                  <a:ln>
                    <a:noFill/>
                  </a:ln>
                  <a:solidFill>
                    <a:prstClr val="black"/>
                  </a:solidFill>
                  <a:effectLst/>
                  <a:uLnTx/>
                  <a:uFillTx/>
                  <a:latin typeface="Arial Black" panose="020B0A04020102020204" pitchFamily="34" charset="0"/>
                  <a:ea typeface="宋体" panose="02010600030101010101" pitchFamily="2" charset="-122"/>
                  <a:cs typeface="+mn-cs"/>
                </a:rPr>
                <a:t>-CE</a:t>
              </a:r>
              <a:endParaRPr kumimoji="0" lang="en-US" sz="700" b="0" i="1" u="none" strike="noStrike" kern="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76" name="Picture 7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3111" y="3810000"/>
              <a:ext cx="533674" cy="533674"/>
            </a:xfrm>
            <a:prstGeom prst="rect">
              <a:avLst/>
            </a:prstGeom>
          </p:spPr>
        </p:pic>
        <p:pic>
          <p:nvPicPr>
            <p:cNvPr id="77" name="Picture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8907" y="4527779"/>
              <a:ext cx="596697" cy="542452"/>
            </a:xfrm>
            <a:prstGeom prst="rect">
              <a:avLst/>
            </a:prstGeom>
          </p:spPr>
        </p:pic>
        <p:pic>
          <p:nvPicPr>
            <p:cNvPr id="135" name="Picture 1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7361" y="3060037"/>
              <a:ext cx="549938" cy="549938"/>
            </a:xfrm>
            <a:prstGeom prst="rect">
              <a:avLst/>
            </a:prstGeom>
          </p:spPr>
        </p:pic>
      </p:grpSp>
      <p:pic>
        <p:nvPicPr>
          <p:cNvPr id="89" name="Picture 8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29400" y="1676400"/>
            <a:ext cx="631556" cy="631556"/>
          </a:xfrm>
          <a:prstGeom prst="rect">
            <a:avLst/>
          </a:prstGeom>
        </p:spPr>
      </p:pic>
      <p:sp>
        <p:nvSpPr>
          <p:cNvPr id="72" name="Rectangle 71"/>
          <p:cNvSpPr/>
          <p:nvPr/>
        </p:nvSpPr>
        <p:spPr>
          <a:xfrm>
            <a:off x="6412089" y="2249901"/>
            <a:ext cx="9906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1" u="none" strike="noStrike" kern="0" cap="none" spc="0" normalizeH="0" baseline="0" noProof="0" dirty="0" err="1">
                <a:ln>
                  <a:noFill/>
                </a:ln>
                <a:solidFill>
                  <a:srgbClr val="FF0000"/>
                </a:solidFill>
                <a:effectLst/>
                <a:uLnTx/>
                <a:uFillTx/>
                <a:latin typeface="Arial Black" panose="020B0A04020102020204" pitchFamily="34" charset="0"/>
                <a:ea typeface="宋体" panose="02010600030101010101" pitchFamily="2" charset="-122"/>
                <a:cs typeface="+mn-cs"/>
              </a:rPr>
              <a:t>ABaCAS</a:t>
            </a:r>
            <a:r>
              <a:rPr kumimoji="0" lang="en-US" altLang="zh-CN" sz="1000" b="1" i="1" u="none" strike="noStrike" kern="0" cap="none" spc="0" normalizeH="0" baseline="0" noProof="0" dirty="0">
                <a:ln>
                  <a:noFill/>
                </a:ln>
                <a:solidFill>
                  <a:srgbClr val="FF0000"/>
                </a:solidFill>
                <a:effectLst/>
                <a:uLnTx/>
                <a:uFillTx/>
                <a:latin typeface="Arial Black" panose="020B0A04020102020204" pitchFamily="34" charset="0"/>
                <a:ea typeface="宋体" panose="02010600030101010101" pitchFamily="2" charset="-122"/>
                <a:cs typeface="+mn-cs"/>
              </a:rPr>
              <a:t>-SE</a:t>
            </a:r>
            <a:endParaRPr kumimoji="0" lang="en-US" sz="1000" b="0" i="1" u="none" strike="noStrike" kern="0" cap="none" spc="0" normalizeH="0" baseline="0" noProof="0" dirty="0">
              <a:ln>
                <a:noFill/>
              </a:ln>
              <a:solidFill>
                <a:srgbClr val="FF0000"/>
              </a:solidFill>
              <a:effectLst/>
              <a:uLnTx/>
              <a:uFillTx/>
              <a:latin typeface="Arial Black" panose="020B0A04020102020204" pitchFamily="34" charset="0"/>
              <a:ea typeface="+mn-ea"/>
              <a:cs typeface="+mn-cs"/>
            </a:endParaRPr>
          </a:p>
        </p:txBody>
      </p:sp>
      <p:sp>
        <p:nvSpPr>
          <p:cNvPr id="79" name="Rectangle 78"/>
          <p:cNvSpPr/>
          <p:nvPr/>
        </p:nvSpPr>
        <p:spPr>
          <a:xfrm>
            <a:off x="1219200" y="1852136"/>
            <a:ext cx="1143000" cy="738664"/>
          </a:xfrm>
          <a:prstGeom prst="rect">
            <a:avLst/>
          </a:prstGeom>
          <a:solidFill>
            <a:schemeClr val="accent6">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Control Strategy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00000"/>
                </a:solidFill>
                <a:effectLst/>
                <a:uLnTx/>
                <a:uFillTx/>
                <a:latin typeface="Calibri"/>
                <a:ea typeface="+mn-ea"/>
                <a:cs typeface="+mn-cs"/>
              </a:rPr>
              <a:t>B</a:t>
            </a:r>
          </a:p>
        </p:txBody>
      </p:sp>
      <p:sp>
        <p:nvSpPr>
          <p:cNvPr id="90" name="Rectangle 89"/>
          <p:cNvSpPr/>
          <p:nvPr/>
        </p:nvSpPr>
        <p:spPr>
          <a:xfrm>
            <a:off x="2362200" y="1852136"/>
            <a:ext cx="1143000" cy="738664"/>
          </a:xfrm>
          <a:prstGeom prst="rect">
            <a:avLst/>
          </a:prstGeom>
          <a:solidFill>
            <a:schemeClr val="accent6">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Control Strategy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00000"/>
                </a:solidFill>
                <a:effectLst/>
                <a:uLnTx/>
                <a:uFillTx/>
                <a:latin typeface="Calibri"/>
                <a:ea typeface="+mn-ea"/>
                <a:cs typeface="+mn-cs"/>
              </a:rPr>
              <a:t>C</a:t>
            </a:r>
          </a:p>
        </p:txBody>
      </p:sp>
      <p:cxnSp>
        <p:nvCxnSpPr>
          <p:cNvPr id="92" name="Straight Arrow Connector 91"/>
          <p:cNvCxnSpPr/>
          <p:nvPr/>
        </p:nvCxnSpPr>
        <p:spPr>
          <a:xfrm>
            <a:off x="762000" y="2590800"/>
            <a:ext cx="457200" cy="45720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a:off x="1447800" y="2590800"/>
            <a:ext cx="381000" cy="45720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H="1">
            <a:off x="1752600" y="2590800"/>
            <a:ext cx="990600" cy="45720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3429000" y="1849821"/>
            <a:ext cx="990600" cy="738664"/>
          </a:xfrm>
          <a:prstGeom prst="rect">
            <a:avLst/>
          </a:prstGeom>
          <a:solidFill>
            <a:schemeClr val="accent6">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endParaRPr>
          </a:p>
        </p:txBody>
      </p:sp>
      <p:sp>
        <p:nvSpPr>
          <p:cNvPr id="115" name="Rectangle 114"/>
          <p:cNvSpPr/>
          <p:nvPr/>
        </p:nvSpPr>
        <p:spPr>
          <a:xfrm>
            <a:off x="727936" y="1428690"/>
            <a:ext cx="3219151"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C00000"/>
                </a:solidFill>
                <a:effectLst/>
                <a:uLnTx/>
                <a:uFillTx/>
                <a:latin typeface="Arial" pitchFamily="34" charset="0"/>
                <a:ea typeface="宋体" panose="02010600030101010101" pitchFamily="2" charset="-122"/>
                <a:cs typeface="Arial" pitchFamily="34" charset="0"/>
              </a:rPr>
              <a:t>Control Policy Scenarios</a:t>
            </a:r>
            <a:endParaRPr kumimoji="0" lang="en-US" sz="2000" b="0" i="0" u="none" strike="noStrike" kern="0" cap="none" spc="0" normalizeH="0" baseline="0" noProof="0" dirty="0">
              <a:ln>
                <a:noFill/>
              </a:ln>
              <a:solidFill>
                <a:srgbClr val="C00000"/>
              </a:solidFill>
              <a:effectLst/>
              <a:uLnTx/>
              <a:uFillTx/>
              <a:latin typeface="Arial" pitchFamily="34" charset="0"/>
              <a:ea typeface="+mn-ea"/>
              <a:cs typeface="Arial" pitchFamily="34" charset="0"/>
            </a:endParaRPr>
          </a:p>
        </p:txBody>
      </p:sp>
      <p:sp>
        <p:nvSpPr>
          <p:cNvPr id="116" name="Rectangle 115"/>
          <p:cNvSpPr/>
          <p:nvPr/>
        </p:nvSpPr>
        <p:spPr>
          <a:xfrm>
            <a:off x="76200" y="1860330"/>
            <a:ext cx="1143000" cy="738664"/>
          </a:xfrm>
          <a:prstGeom prst="rect">
            <a:avLst/>
          </a:prstGeom>
          <a:solidFill>
            <a:schemeClr val="accent6">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Control Strategy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00000"/>
                </a:solidFill>
                <a:effectLst/>
                <a:uLnTx/>
                <a:uFillTx/>
                <a:latin typeface="Calibri"/>
                <a:ea typeface="+mn-ea"/>
                <a:cs typeface="+mn-cs"/>
              </a:rPr>
              <a:t>A</a:t>
            </a:r>
          </a:p>
        </p:txBody>
      </p:sp>
      <p:sp>
        <p:nvSpPr>
          <p:cNvPr id="117" name="Rectangle 116"/>
          <p:cNvSpPr/>
          <p:nvPr/>
        </p:nvSpPr>
        <p:spPr>
          <a:xfrm>
            <a:off x="508499" y="6381690"/>
            <a:ext cx="383611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0000FF"/>
                </a:solidFill>
                <a:effectLst/>
                <a:uLnTx/>
                <a:uFillTx/>
                <a:latin typeface="Arial" pitchFamily="34" charset="0"/>
                <a:ea typeface="宋体" panose="02010600030101010101" pitchFamily="2" charset="-122"/>
                <a:cs typeface="Arial" pitchFamily="34" charset="0"/>
              </a:rPr>
              <a:t>Streamlined Assessment</a:t>
            </a:r>
            <a:endParaRPr kumimoji="0" lang="en-US" sz="2400" b="0" i="0" u="none" strike="noStrike" kern="0" cap="none" spc="0" normalizeH="0" baseline="0" noProof="0" dirty="0">
              <a:ln>
                <a:noFill/>
              </a:ln>
              <a:solidFill>
                <a:srgbClr val="0000FF"/>
              </a:solidFill>
              <a:effectLst/>
              <a:uLnTx/>
              <a:uFillTx/>
              <a:latin typeface="Arial" pitchFamily="34" charset="0"/>
              <a:ea typeface="+mn-ea"/>
              <a:cs typeface="Arial" pitchFamily="34" charset="0"/>
            </a:endParaRPr>
          </a:p>
        </p:txBody>
      </p:sp>
      <p:sp>
        <p:nvSpPr>
          <p:cNvPr id="91" name="Rectangle 90"/>
          <p:cNvSpPr/>
          <p:nvPr/>
        </p:nvSpPr>
        <p:spPr>
          <a:xfrm>
            <a:off x="715711" y="3523119"/>
            <a:ext cx="508473" cy="215444"/>
          </a:xfrm>
          <a:prstGeom prst="rect">
            <a:avLst/>
          </a:prstGeom>
          <a:solidFill>
            <a:schemeClr val="bg2"/>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a:ln>
                  <a:noFill/>
                </a:ln>
                <a:solidFill>
                  <a:prstClr val="black"/>
                </a:solidFill>
                <a:effectLst/>
                <a:uLnTx/>
                <a:uFillTx/>
                <a:latin typeface="Berlin Sans FB" panose="020E0602020502020306" pitchFamily="34" charset="0"/>
                <a:ea typeface="宋体" panose="02010600030101010101" pitchFamily="2" charset="-122"/>
                <a:cs typeface="+mn-cs"/>
              </a:rPr>
              <a:t>  ICET  </a:t>
            </a:r>
            <a:endParaRPr kumimoji="0" lang="en-US" sz="800" b="0" i="1" u="none" strike="noStrike" kern="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78" name="TextBox 77"/>
          <p:cNvSpPr txBox="1"/>
          <p:nvPr/>
        </p:nvSpPr>
        <p:spPr>
          <a:xfrm>
            <a:off x="8078459" y="6167735"/>
            <a:ext cx="1095102"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charset="0"/>
                <a:ea typeface="+mn-ea"/>
                <a:cs typeface="+mn-cs"/>
              </a:rPr>
              <a:t>Benefit/Cost =  ~20</a:t>
            </a:r>
          </a:p>
        </p:txBody>
      </p:sp>
    </p:spTree>
    <p:extLst>
      <p:ext uri="{BB962C8B-B14F-4D97-AF65-F5344CB8AC3E}">
        <p14:creationId xmlns:p14="http://schemas.microsoft.com/office/powerpoint/2010/main" val="78469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linds(horizontal)">
                                      <p:cBhvr>
                                        <p:cTn id="7" dur="500"/>
                                        <p:tgtEl>
                                          <p:spTgt spid="1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blinds(horizontal)">
                                      <p:cBhvr>
                                        <p:cTn id="10" dur="500"/>
                                        <p:tgtEl>
                                          <p:spTgt spid="116"/>
                                        </p:tgtEl>
                                      </p:cBhvr>
                                    </p:animEffect>
                                  </p:childTnLst>
                                </p:cTn>
                              </p:par>
                              <p:par>
                                <p:cTn id="11" presetID="3" presetClass="entr" presetSubtype="1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blinds(horizontal)">
                                      <p:cBhvr>
                                        <p:cTn id="13" dur="500"/>
                                        <p:tgtEl>
                                          <p:spTgt spid="79"/>
                                        </p:tgtEl>
                                      </p:cBhvr>
                                    </p:animEffect>
                                  </p:childTnLst>
                                </p:cTn>
                              </p:par>
                              <p:par>
                                <p:cTn id="14" presetID="3" presetClass="entr" presetSubtype="10" fill="hold" nodeType="with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blinds(horizontal)">
                                      <p:cBhvr>
                                        <p:cTn id="16" dur="500"/>
                                        <p:tgtEl>
                                          <p:spTgt spid="90"/>
                                        </p:tgtEl>
                                      </p:cBhvr>
                                    </p:animEffect>
                                  </p:childTnLst>
                                </p:cTn>
                              </p:par>
                              <p:par>
                                <p:cTn id="17" presetID="3" presetClass="entr" presetSubtype="10" fill="hold" nodeType="withEffect">
                                  <p:stCondLst>
                                    <p:cond delay="0"/>
                                  </p:stCondLst>
                                  <p:childTnLst>
                                    <p:set>
                                      <p:cBhvr>
                                        <p:cTn id="18" dur="1" fill="hold">
                                          <p:stCondLst>
                                            <p:cond delay="0"/>
                                          </p:stCondLst>
                                        </p:cTn>
                                        <p:tgtEl>
                                          <p:spTgt spid="114"/>
                                        </p:tgtEl>
                                        <p:attrNameLst>
                                          <p:attrName>style.visibility</p:attrName>
                                        </p:attrNameLst>
                                      </p:cBhvr>
                                      <p:to>
                                        <p:strVal val="visible"/>
                                      </p:to>
                                    </p:set>
                                    <p:animEffect transition="in" filter="blinds(horizontal)">
                                      <p:cBhvr>
                                        <p:cTn id="19" dur="500"/>
                                        <p:tgtEl>
                                          <p:spTgt spid="114"/>
                                        </p:tgtEl>
                                      </p:cBhvr>
                                    </p:animEffect>
                                  </p:childTnLst>
                                </p:cTn>
                              </p:par>
                            </p:childTnLst>
                          </p:cTn>
                        </p:par>
                        <p:par>
                          <p:cTn id="20" fill="hold">
                            <p:stCondLst>
                              <p:cond delay="500"/>
                            </p:stCondLst>
                            <p:childTnLst>
                              <p:par>
                                <p:cTn id="21" presetID="3" presetClass="entr" presetSubtype="10" fill="hold" nodeType="after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blinds(horizontal)">
                                      <p:cBhvr>
                                        <p:cTn id="23" dur="500"/>
                                        <p:tgtEl>
                                          <p:spTgt spid="92"/>
                                        </p:tgtEl>
                                      </p:cBhvr>
                                    </p:animEffect>
                                  </p:childTnLst>
                                </p:cTn>
                              </p:par>
                            </p:childTnLst>
                          </p:cTn>
                        </p:par>
                        <p:par>
                          <p:cTn id="24" fill="hold">
                            <p:stCondLst>
                              <p:cond delay="1000"/>
                            </p:stCondLst>
                            <p:childTnLst>
                              <p:par>
                                <p:cTn id="25" presetID="3" presetClass="entr" presetSubtype="10" fill="hold" nodeType="after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blinds(horizontal)">
                                      <p:cBhvr>
                                        <p:cTn id="27" dur="500"/>
                                        <p:tgtEl>
                                          <p:spTgt spid="99"/>
                                        </p:tgtEl>
                                      </p:cBhvr>
                                    </p:animEffect>
                                  </p:childTnLst>
                                </p:cTn>
                              </p:par>
                            </p:childTnLst>
                          </p:cTn>
                        </p:par>
                        <p:par>
                          <p:cTn id="28" fill="hold">
                            <p:stCondLst>
                              <p:cond delay="1500"/>
                            </p:stCondLst>
                            <p:childTnLst>
                              <p:par>
                                <p:cTn id="29" presetID="3" presetClass="entr" presetSubtype="10" fill="hold" nodeType="afterEffect">
                                  <p:stCondLst>
                                    <p:cond delay="0"/>
                                  </p:stCondLst>
                                  <p:childTnLst>
                                    <p:set>
                                      <p:cBhvr>
                                        <p:cTn id="30" dur="1" fill="hold">
                                          <p:stCondLst>
                                            <p:cond delay="0"/>
                                          </p:stCondLst>
                                        </p:cTn>
                                        <p:tgtEl>
                                          <p:spTgt spid="107"/>
                                        </p:tgtEl>
                                        <p:attrNameLst>
                                          <p:attrName>style.visibility</p:attrName>
                                        </p:attrNameLst>
                                      </p:cBhvr>
                                      <p:to>
                                        <p:strVal val="visible"/>
                                      </p:to>
                                    </p:set>
                                    <p:animEffect transition="in" filter="blinds(horizontal)">
                                      <p:cBhvr>
                                        <p:cTn id="31" dur="500"/>
                                        <p:tgtEl>
                                          <p:spTgt spid="107"/>
                                        </p:tgtEl>
                                      </p:cBhvr>
                                    </p:animEffect>
                                  </p:childTnLst>
                                </p:cTn>
                              </p:par>
                            </p:childTnLst>
                          </p:cTn>
                        </p:par>
                        <p:par>
                          <p:cTn id="32" fill="hold">
                            <p:stCondLst>
                              <p:cond delay="2000"/>
                            </p:stCondLst>
                            <p:childTnLst>
                              <p:par>
                                <p:cTn id="33" presetID="4" presetClass="entr" presetSubtype="16"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ox(in)">
                                      <p:cBhvr>
                                        <p:cTn id="35" dur="500"/>
                                        <p:tgtEl>
                                          <p:spTgt spid="7"/>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91"/>
                                        </p:tgtEl>
                                        <p:attrNameLst>
                                          <p:attrName>style.visibility</p:attrName>
                                        </p:attrNameLst>
                                      </p:cBhvr>
                                      <p:to>
                                        <p:strVal val="visible"/>
                                      </p:to>
                                    </p:set>
                                  </p:childTnLst>
                                </p:cTn>
                              </p:par>
                            </p:childTnLst>
                          </p:cTn>
                        </p:par>
                        <p:par>
                          <p:cTn id="38" fill="hold">
                            <p:stCondLst>
                              <p:cond delay="2500"/>
                            </p:stCondLst>
                            <p:childTnLst>
                              <p:par>
                                <p:cTn id="39" presetID="3" presetClass="entr" presetSubtype="10" fill="hold" grpId="0" nodeType="afterEffect">
                                  <p:stCondLst>
                                    <p:cond delay="0"/>
                                  </p:stCondLst>
                                  <p:childTnLst>
                                    <p:set>
                                      <p:cBhvr>
                                        <p:cTn id="40" dur="1" fill="hold">
                                          <p:stCondLst>
                                            <p:cond delay="0"/>
                                          </p:stCondLst>
                                        </p:cTn>
                                        <p:tgtEl>
                                          <p:spTgt spid="117"/>
                                        </p:tgtEl>
                                        <p:attrNameLst>
                                          <p:attrName>style.visibility</p:attrName>
                                        </p:attrNameLst>
                                      </p:cBhvr>
                                      <p:to>
                                        <p:strVal val="visible"/>
                                      </p:to>
                                    </p:set>
                                    <p:animEffect transition="in" filter="blinds(horizontal)">
                                      <p:cBhvr>
                                        <p:cTn id="41" dur="500"/>
                                        <p:tgtEl>
                                          <p:spTgt spid="117"/>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fade">
                                      <p:cBhvr>
                                        <p:cTn id="45" dur="500"/>
                                        <p:tgtEl>
                                          <p:spTgt spid="75"/>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72"/>
                                        </p:tgtEl>
                                        <p:attrNameLst>
                                          <p:attrName>style.visibility</p:attrName>
                                        </p:attrNameLst>
                                      </p:cBhvr>
                                      <p:to>
                                        <p:strVal val="visible"/>
                                      </p:to>
                                    </p:set>
                                    <p:animEffect transition="in" filter="blinds(horizontal)">
                                      <p:cBhvr>
                                        <p:cTn id="48" dur="500"/>
                                        <p:tgtEl>
                                          <p:spTgt spid="72"/>
                                        </p:tgtEl>
                                      </p:cBhvr>
                                    </p:animEffect>
                                  </p:childTnLst>
                                </p:cTn>
                              </p:par>
                              <p:par>
                                <p:cTn id="49" presetID="3" presetClass="entr" presetSubtype="10" fill="hold" nodeType="withEffect">
                                  <p:stCondLst>
                                    <p:cond delay="0"/>
                                  </p:stCondLst>
                                  <p:childTnLst>
                                    <p:set>
                                      <p:cBhvr>
                                        <p:cTn id="50" dur="1" fill="hold">
                                          <p:stCondLst>
                                            <p:cond delay="0"/>
                                          </p:stCondLst>
                                        </p:cTn>
                                        <p:tgtEl>
                                          <p:spTgt spid="89"/>
                                        </p:tgtEl>
                                        <p:attrNameLst>
                                          <p:attrName>style.visibility</p:attrName>
                                        </p:attrNameLst>
                                      </p:cBhvr>
                                      <p:to>
                                        <p:strVal val="visible"/>
                                      </p:to>
                                    </p:set>
                                    <p:animEffect transition="in" filter="blinds(horizontal)">
                                      <p:cBhvr>
                                        <p:cTn id="51" dur="500"/>
                                        <p:tgtEl>
                                          <p:spTgt spid="8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fade">
                                      <p:cBhvr>
                                        <p:cTn id="64" dur="500"/>
                                        <p:tgtEl>
                                          <p:spTgt spid="74"/>
                                        </p:tgtEl>
                                      </p:cBhvr>
                                    </p:animEffect>
                                  </p:childTnLst>
                                </p:cTn>
                              </p:par>
                            </p:childTnLst>
                          </p:cTn>
                        </p:par>
                        <p:par>
                          <p:cTn id="65" fill="hold">
                            <p:stCondLst>
                              <p:cond delay="1500"/>
                            </p:stCondLst>
                            <p:childTnLst>
                              <p:par>
                                <p:cTn id="66" presetID="10" presetClass="entr" presetSubtype="0" fill="hold" grpId="0" nodeType="afterEffect">
                                  <p:stCondLst>
                                    <p:cond delay="0"/>
                                  </p:stCondLst>
                                  <p:childTnLst>
                                    <p:set>
                                      <p:cBhvr>
                                        <p:cTn id="67" dur="1" fill="hold">
                                          <p:stCondLst>
                                            <p:cond delay="0"/>
                                          </p:stCondLst>
                                        </p:cTn>
                                        <p:tgtEl>
                                          <p:spTgt spid="86"/>
                                        </p:tgtEl>
                                        <p:attrNameLst>
                                          <p:attrName>style.visibility</p:attrName>
                                        </p:attrNameLst>
                                      </p:cBhvr>
                                      <p:to>
                                        <p:strVal val="visible"/>
                                      </p:to>
                                    </p:set>
                                    <p:animEffect transition="in" filter="fade">
                                      <p:cBhvr>
                                        <p:cTn id="68" dur="500"/>
                                        <p:tgtEl>
                                          <p:spTgt spid="8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93"/>
                                        </p:tgtEl>
                                        <p:attrNameLst>
                                          <p:attrName>style.visibility</p:attrName>
                                        </p:attrNameLst>
                                      </p:cBhvr>
                                      <p:to>
                                        <p:strVal val="visible"/>
                                      </p:to>
                                    </p:set>
                                    <p:animEffect transition="in" filter="fade">
                                      <p:cBhvr>
                                        <p:cTn id="71" dur="500"/>
                                        <p:tgtEl>
                                          <p:spTgt spid="93"/>
                                        </p:tgtEl>
                                      </p:cBhvr>
                                    </p:animEffect>
                                  </p:childTnLst>
                                </p:cTn>
                              </p:par>
                            </p:childTnLst>
                          </p:cTn>
                        </p:par>
                        <p:par>
                          <p:cTn id="72" fill="hold">
                            <p:stCondLst>
                              <p:cond delay="2000"/>
                            </p:stCondLst>
                            <p:childTnLst>
                              <p:par>
                                <p:cTn id="73" presetID="10" presetClass="entr" presetSubtype="0" fill="hold" nodeType="after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100"/>
                                        <p:tgtEl>
                                          <p:spTgt spid="59"/>
                                        </p:tgtEl>
                                      </p:cBhvr>
                                    </p:animEffect>
                                  </p:childTnLst>
                                </p:cTn>
                              </p:par>
                            </p:childTnLst>
                          </p:cTn>
                        </p:par>
                        <p:par>
                          <p:cTn id="76" fill="hold">
                            <p:stCondLst>
                              <p:cond delay="2100"/>
                            </p:stCondLst>
                            <p:childTnLst>
                              <p:par>
                                <p:cTn id="77" presetID="10" presetClass="entr" presetSubtype="0" fill="hold" grpId="0" nodeType="after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fade">
                                      <p:cBhvr>
                                        <p:cTn id="79" dur="500"/>
                                        <p:tgtEl>
                                          <p:spTgt spid="8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94"/>
                                        </p:tgtEl>
                                        <p:attrNameLst>
                                          <p:attrName>style.visibility</p:attrName>
                                        </p:attrNameLst>
                                      </p:cBhvr>
                                      <p:to>
                                        <p:strVal val="visible"/>
                                      </p:to>
                                    </p:set>
                                    <p:animEffect transition="in" filter="fade">
                                      <p:cBhvr>
                                        <p:cTn id="82" dur="500"/>
                                        <p:tgtEl>
                                          <p:spTgt spid="94"/>
                                        </p:tgtEl>
                                      </p:cBhvr>
                                    </p:animEffect>
                                  </p:childTnLst>
                                </p:cTn>
                              </p:par>
                            </p:childTnLst>
                          </p:cTn>
                        </p:par>
                        <p:par>
                          <p:cTn id="83" fill="hold">
                            <p:stCondLst>
                              <p:cond delay="2600"/>
                            </p:stCondLst>
                            <p:childTnLst>
                              <p:par>
                                <p:cTn id="84" presetID="10" presetClass="entr" presetSubtype="0" fill="hold" nodeType="after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fade">
                                      <p:cBhvr>
                                        <p:cTn id="86" dur="500"/>
                                        <p:tgtEl>
                                          <p:spTgt spid="5"/>
                                        </p:tgtEl>
                                      </p:cBhvr>
                                    </p:animEffect>
                                  </p:childTnLst>
                                </p:cTn>
                              </p:par>
                            </p:childTnLst>
                          </p:cTn>
                        </p:par>
                        <p:par>
                          <p:cTn id="87" fill="hold">
                            <p:stCondLst>
                              <p:cond delay="3100"/>
                            </p:stCondLst>
                            <p:childTnLst>
                              <p:par>
                                <p:cTn id="88" presetID="10" presetClass="entr" presetSubtype="0" fill="hold" grpId="0"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fade">
                                      <p:cBhvr>
                                        <p:cTn id="90" dur="500"/>
                                        <p:tgtEl>
                                          <p:spTgt spid="8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95"/>
                                        </p:tgtEl>
                                        <p:attrNameLst>
                                          <p:attrName>style.visibility</p:attrName>
                                        </p:attrNameLst>
                                      </p:cBhvr>
                                      <p:to>
                                        <p:strVal val="visible"/>
                                      </p:to>
                                    </p:set>
                                    <p:animEffect transition="in" filter="fade">
                                      <p:cBhvr>
                                        <p:cTn id="93" dur="500"/>
                                        <p:tgtEl>
                                          <p:spTgt spid="95"/>
                                        </p:tgtEl>
                                      </p:cBhvr>
                                    </p:animEffect>
                                  </p:childTnLst>
                                </p:cTn>
                              </p:par>
                            </p:childTnLst>
                          </p:cTn>
                        </p:par>
                        <p:par>
                          <p:cTn id="94" fill="hold">
                            <p:stCondLst>
                              <p:cond delay="3600"/>
                            </p:stCondLst>
                            <p:childTnLst>
                              <p:par>
                                <p:cTn id="95" presetID="10" presetClass="entr" presetSubtype="0" fill="hold" nodeType="afterEffect">
                                  <p:stCondLst>
                                    <p:cond delay="0"/>
                                  </p:stCondLst>
                                  <p:childTnLst>
                                    <p:set>
                                      <p:cBhvr>
                                        <p:cTn id="96" dur="1" fill="hold">
                                          <p:stCondLst>
                                            <p:cond delay="0"/>
                                          </p:stCondLst>
                                        </p:cTn>
                                        <p:tgtEl>
                                          <p:spTgt spid="73"/>
                                        </p:tgtEl>
                                        <p:attrNameLst>
                                          <p:attrName>style.visibility</p:attrName>
                                        </p:attrNameLst>
                                      </p:cBhvr>
                                      <p:to>
                                        <p:strVal val="visible"/>
                                      </p:to>
                                    </p:set>
                                    <p:animEffect transition="in" filter="fade">
                                      <p:cBhvr>
                                        <p:cTn id="97" dur="500"/>
                                        <p:tgtEl>
                                          <p:spTgt spid="73"/>
                                        </p:tgtEl>
                                      </p:cBhvr>
                                    </p:animEffect>
                                  </p:childTnLst>
                                </p:cTn>
                              </p:par>
                              <p:par>
                                <p:cTn id="98" presetID="10" presetClass="entr" presetSubtype="0" fill="hold" nodeType="withEffect">
                                  <p:stCondLst>
                                    <p:cond delay="0"/>
                                  </p:stCondLst>
                                  <p:childTnLst>
                                    <p:set>
                                      <p:cBhvr>
                                        <p:cTn id="99" dur="1" fill="hold">
                                          <p:stCondLst>
                                            <p:cond delay="0"/>
                                          </p:stCondLst>
                                        </p:cTn>
                                        <p:tgtEl>
                                          <p:spTgt spid="109"/>
                                        </p:tgtEl>
                                        <p:attrNameLst>
                                          <p:attrName>style.visibility</p:attrName>
                                        </p:attrNameLst>
                                      </p:cBhvr>
                                      <p:to>
                                        <p:strVal val="visible"/>
                                      </p:to>
                                    </p:set>
                                    <p:animEffect transition="in" filter="fade">
                                      <p:cBhvr>
                                        <p:cTn id="100" dur="500"/>
                                        <p:tgtEl>
                                          <p:spTgt spid="109"/>
                                        </p:tgtEl>
                                      </p:cBhvr>
                                    </p:animEffect>
                                  </p:childTnLst>
                                </p:cTn>
                              </p:par>
                            </p:childTnLst>
                          </p:cTn>
                        </p:par>
                        <p:par>
                          <p:cTn id="101" fill="hold">
                            <p:stCondLst>
                              <p:cond delay="4100"/>
                            </p:stCondLst>
                            <p:childTnLst>
                              <p:par>
                                <p:cTn id="102" presetID="10" presetClass="entr" presetSubtype="0" fill="hold" grpId="0" nodeType="afterEffect">
                                  <p:stCondLst>
                                    <p:cond delay="0"/>
                                  </p:stCondLst>
                                  <p:childTnLst>
                                    <p:set>
                                      <p:cBhvr>
                                        <p:cTn id="103" dur="1" fill="hold">
                                          <p:stCondLst>
                                            <p:cond delay="0"/>
                                          </p:stCondLst>
                                        </p:cTn>
                                        <p:tgtEl>
                                          <p:spTgt spid="110"/>
                                        </p:tgtEl>
                                        <p:attrNameLst>
                                          <p:attrName>style.visibility</p:attrName>
                                        </p:attrNameLst>
                                      </p:cBhvr>
                                      <p:to>
                                        <p:strVal val="visible"/>
                                      </p:to>
                                    </p:set>
                                    <p:animEffect transition="in" filter="fade">
                                      <p:cBhvr>
                                        <p:cTn id="104" dur="500"/>
                                        <p:tgtEl>
                                          <p:spTgt spid="110"/>
                                        </p:tgtEl>
                                      </p:cBhvr>
                                    </p:animEffect>
                                  </p:childTnLst>
                                </p:cTn>
                              </p:par>
                            </p:childTnLst>
                          </p:cTn>
                        </p:par>
                        <p:par>
                          <p:cTn id="105" fill="hold">
                            <p:stCondLst>
                              <p:cond delay="4600"/>
                            </p:stCondLst>
                            <p:childTnLst>
                              <p:par>
                                <p:cTn id="106" presetID="10" presetClass="entr" presetSubtype="0" fill="hold" nodeType="afterEffect">
                                  <p:stCondLst>
                                    <p:cond delay="0"/>
                                  </p:stCondLst>
                                  <p:childTnLst>
                                    <p:set>
                                      <p:cBhvr>
                                        <p:cTn id="107" dur="1" fill="hold">
                                          <p:stCondLst>
                                            <p:cond delay="0"/>
                                          </p:stCondLst>
                                        </p:cTn>
                                        <p:tgtEl>
                                          <p:spTgt spid="61"/>
                                        </p:tgtEl>
                                        <p:attrNameLst>
                                          <p:attrName>style.visibility</p:attrName>
                                        </p:attrNameLst>
                                      </p:cBhvr>
                                      <p:to>
                                        <p:strVal val="visible"/>
                                      </p:to>
                                    </p:set>
                                    <p:animEffect transition="in" filter="fade">
                                      <p:cBhvr>
                                        <p:cTn id="108" dur="500"/>
                                        <p:tgtEl>
                                          <p:spTgt spid="61"/>
                                        </p:tgtEl>
                                      </p:cBhvr>
                                    </p:animEffect>
                                  </p:childTnLst>
                                </p:cTn>
                              </p:par>
                              <p:par>
                                <p:cTn id="109" presetID="4" presetClass="entr" presetSubtype="16" fill="hold" grpId="0" nodeType="withEffect">
                                  <p:stCondLst>
                                    <p:cond delay="200"/>
                                  </p:stCondLst>
                                  <p:childTnLst>
                                    <p:set>
                                      <p:cBhvr>
                                        <p:cTn id="110" dur="1" fill="hold">
                                          <p:stCondLst>
                                            <p:cond delay="0"/>
                                          </p:stCondLst>
                                        </p:cTn>
                                        <p:tgtEl>
                                          <p:spTgt spid="78"/>
                                        </p:tgtEl>
                                        <p:attrNameLst>
                                          <p:attrName>style.visibility</p:attrName>
                                        </p:attrNameLst>
                                      </p:cBhvr>
                                      <p:to>
                                        <p:strVal val="visible"/>
                                      </p:to>
                                    </p:set>
                                    <p:animEffect transition="in" filter="box(in)">
                                      <p:cBhvr>
                                        <p:cTn id="111" dur="6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93" grpId="0" animBg="1"/>
      <p:bldP spid="94" grpId="0" animBg="1"/>
      <p:bldP spid="95" grpId="0" animBg="1"/>
      <p:bldP spid="110" grpId="0" animBg="1"/>
      <p:bldP spid="72" grpId="0"/>
      <p:bldP spid="115" grpId="0"/>
      <p:bldP spid="116" grpId="0" animBg="1"/>
      <p:bldP spid="117" grpId="0"/>
      <p:bldP spid="91" grpId="0" animBg="1"/>
      <p:bldP spid="7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stretch>
            <a:fillRect/>
          </a:stretch>
        </p:blipFill>
        <p:spPr>
          <a:xfrm>
            <a:off x="4792255" y="4032781"/>
            <a:ext cx="4275545" cy="2825219"/>
          </a:xfrm>
          <a:prstGeom prst="rect">
            <a:avLst/>
          </a:prstGeom>
        </p:spPr>
      </p:pic>
      <p:pic>
        <p:nvPicPr>
          <p:cNvPr id="5" name="Picture 4"/>
          <p:cNvPicPr>
            <a:picLocks noChangeAspect="1"/>
          </p:cNvPicPr>
          <p:nvPr/>
        </p:nvPicPr>
        <p:blipFill>
          <a:blip r:embed="rId4" cstate="print"/>
          <a:stretch>
            <a:fillRect/>
          </a:stretch>
        </p:blipFill>
        <p:spPr>
          <a:xfrm>
            <a:off x="45632" y="1022684"/>
            <a:ext cx="4157179" cy="2747005"/>
          </a:xfrm>
          <a:prstGeom prst="rect">
            <a:avLst/>
          </a:prstGeom>
        </p:spPr>
      </p:pic>
      <p:pic>
        <p:nvPicPr>
          <p:cNvPr id="15" name="Picture 14"/>
          <p:cNvPicPr>
            <a:picLocks noChangeAspect="1"/>
          </p:cNvPicPr>
          <p:nvPr/>
        </p:nvPicPr>
        <p:blipFill>
          <a:blip r:embed="rId5" cstate="print"/>
          <a:stretch>
            <a:fillRect/>
          </a:stretch>
        </p:blipFill>
        <p:spPr>
          <a:xfrm>
            <a:off x="4774665" y="962999"/>
            <a:ext cx="4247503" cy="2806690"/>
          </a:xfrm>
          <a:prstGeom prst="rect">
            <a:avLst/>
          </a:prstGeom>
        </p:spPr>
      </p:pic>
      <p:sp>
        <p:nvSpPr>
          <p:cNvPr id="22" name="标题 2"/>
          <p:cNvSpPr>
            <a:spLocks noGrp="1"/>
          </p:cNvSpPr>
          <p:nvPr>
            <p:ph type="title"/>
          </p:nvPr>
        </p:nvSpPr>
        <p:spPr>
          <a:xfrm>
            <a:off x="0" y="-59734"/>
            <a:ext cx="9144000" cy="593134"/>
          </a:xfrm>
          <a:solidFill>
            <a:schemeClr val="accent1">
              <a:lumMod val="20000"/>
              <a:lumOff val="80000"/>
            </a:schemeClr>
          </a:solidFill>
        </p:spPr>
        <p:txBody>
          <a:bodyPr>
            <a:noAutofit/>
          </a:bodyPr>
          <a:lstStyle/>
          <a:p>
            <a:r>
              <a:rPr lang="en-US" altLang="zh-CN" sz="3600" b="1" dirty="0">
                <a:solidFill>
                  <a:srgbClr val="0000FF"/>
                </a:solidFill>
                <a:effectLst>
                  <a:outerShdw blurRad="38100" dist="38100" dir="2700000" algn="tl">
                    <a:srgbClr val="000000">
                      <a:alpha val="43137"/>
                    </a:srgbClr>
                  </a:outerShdw>
                </a:effectLst>
              </a:rPr>
              <a:t>China YRD </a:t>
            </a:r>
            <a:r>
              <a:rPr lang="en-US" altLang="zh-CN" sz="3600" b="1" dirty="0">
                <a:solidFill>
                  <a:srgbClr val="FF0000"/>
                </a:solidFill>
                <a:effectLst>
                  <a:outerShdw blurRad="38100" dist="38100" dir="2700000" algn="tl">
                    <a:srgbClr val="000000">
                      <a:alpha val="43137"/>
                    </a:srgbClr>
                  </a:outerShdw>
                </a:effectLst>
              </a:rPr>
              <a:t>“</a:t>
            </a:r>
            <a:r>
              <a:rPr lang="en-US" altLang="zh-CN" sz="3600" b="1" u="sng" dirty="0">
                <a:solidFill>
                  <a:srgbClr val="FF0000"/>
                </a:solidFill>
                <a:effectLst>
                  <a:outerShdw blurRad="38100" dist="38100" dir="2700000" algn="tl">
                    <a:srgbClr val="000000">
                      <a:alpha val="43137"/>
                    </a:srgbClr>
                  </a:outerShdw>
                </a:effectLst>
              </a:rPr>
              <a:t>2030</a:t>
            </a:r>
            <a:r>
              <a:rPr lang="en-US" altLang="zh-CN" sz="3600" b="1" dirty="0">
                <a:solidFill>
                  <a:srgbClr val="FF0000"/>
                </a:solidFill>
                <a:effectLst>
                  <a:outerShdw blurRad="38100" dist="38100" dir="2700000" algn="tl">
                    <a:srgbClr val="000000">
                      <a:alpha val="43137"/>
                    </a:srgbClr>
                  </a:outerShdw>
                </a:effectLst>
              </a:rPr>
              <a:t>” PM2.5 </a:t>
            </a:r>
            <a:r>
              <a:rPr lang="en-US" altLang="zh-CN" sz="3600" b="1" dirty="0">
                <a:solidFill>
                  <a:srgbClr val="0000FF"/>
                </a:solidFill>
                <a:effectLst>
                  <a:outerShdw blurRad="38100" dist="38100" dir="2700000" algn="tl">
                    <a:srgbClr val="000000">
                      <a:alpha val="43137"/>
                    </a:srgbClr>
                  </a:outerShdw>
                </a:effectLst>
              </a:rPr>
              <a:t>Case</a:t>
            </a:r>
            <a:endParaRPr lang="zh-CN" altLang="en-US" sz="3600" b="1" dirty="0">
              <a:solidFill>
                <a:srgbClr val="FF0000"/>
              </a:solidFill>
              <a:effectLst>
                <a:outerShdw blurRad="38100" dist="38100" dir="2700000" algn="tl">
                  <a:srgbClr val="000000">
                    <a:alpha val="43137"/>
                  </a:srgbClr>
                </a:outerShdw>
              </a:effectLst>
            </a:endParaRPr>
          </a:p>
        </p:txBody>
      </p:sp>
      <p:sp>
        <p:nvSpPr>
          <p:cNvPr id="14" name="Rectangle 13"/>
          <p:cNvSpPr/>
          <p:nvPr/>
        </p:nvSpPr>
        <p:spPr>
          <a:xfrm>
            <a:off x="1209815" y="597114"/>
            <a:ext cx="1895071"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RSM/CMAQ</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6" name="Right Arrow 5"/>
          <p:cNvSpPr/>
          <p:nvPr/>
        </p:nvSpPr>
        <p:spPr>
          <a:xfrm>
            <a:off x="4191000" y="2209800"/>
            <a:ext cx="6858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a:blip r:embed="rId6" cstate="print"/>
          <a:stretch>
            <a:fillRect/>
          </a:stretch>
        </p:blipFill>
        <p:spPr>
          <a:xfrm>
            <a:off x="0" y="4054163"/>
            <a:ext cx="4212940" cy="2783852"/>
          </a:xfrm>
          <a:prstGeom prst="rect">
            <a:avLst/>
          </a:prstGeom>
        </p:spPr>
      </p:pic>
      <p:sp>
        <p:nvSpPr>
          <p:cNvPr id="18" name="Rectangle 17"/>
          <p:cNvSpPr/>
          <p:nvPr/>
        </p:nvSpPr>
        <p:spPr>
          <a:xfrm>
            <a:off x="1166534" y="3769689"/>
            <a:ext cx="1981633"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BenMAP</a:t>
            </a: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-CE</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19" name="Rectangle 18"/>
          <p:cNvSpPr/>
          <p:nvPr/>
        </p:nvSpPr>
        <p:spPr>
          <a:xfrm>
            <a:off x="6124679" y="587563"/>
            <a:ext cx="1547475"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SMAT-CE</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20" name="Right Arrow 19"/>
          <p:cNvSpPr/>
          <p:nvPr/>
        </p:nvSpPr>
        <p:spPr>
          <a:xfrm>
            <a:off x="4191000" y="5446089"/>
            <a:ext cx="6858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Right Arrow 22"/>
          <p:cNvSpPr/>
          <p:nvPr/>
        </p:nvSpPr>
        <p:spPr>
          <a:xfrm rot="8799174">
            <a:off x="4140235" y="3792225"/>
            <a:ext cx="6858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6116665" y="3695524"/>
            <a:ext cx="1997663"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Benefit/Cost</a:t>
            </a:r>
            <a:endParaRPr kumimoji="0" lang="en-US" sz="2400" b="0"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sp>
        <p:nvSpPr>
          <p:cNvPr id="2" name="Rectangle 1"/>
          <p:cNvSpPr/>
          <p:nvPr/>
        </p:nvSpPr>
        <p:spPr>
          <a:xfrm>
            <a:off x="3138654" y="553544"/>
            <a:ext cx="2781531"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(5~10 minutes to run)</a:t>
            </a:r>
            <a:endParaRPr kumimoji="0" lang="en-US" sz="20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21" name="TextBox 20"/>
          <p:cNvSpPr txBox="1"/>
          <p:nvPr/>
        </p:nvSpPr>
        <p:spPr>
          <a:xfrm>
            <a:off x="6072585" y="4726475"/>
            <a:ext cx="299521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mn-ea"/>
                <a:cs typeface="+mn-cs"/>
              </a:rPr>
              <a:t>Benefit/Cost =~ 9.3</a:t>
            </a:r>
          </a:p>
        </p:txBody>
      </p:sp>
    </p:spTree>
    <p:extLst>
      <p:ext uri="{BB962C8B-B14F-4D97-AF65-F5344CB8AC3E}">
        <p14:creationId xmlns:p14="http://schemas.microsoft.com/office/powerpoint/2010/main" val="39322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50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15"/>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50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nodeType="afterEffect">
                                  <p:stCondLst>
                                    <p:cond delay="7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2700"/>
                            </p:stCondLst>
                            <p:childTnLst>
                              <p:par>
                                <p:cTn id="28" presetID="1"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par>
                          <p:cTn id="30" fill="hold">
                            <p:stCondLst>
                              <p:cond delay="2700"/>
                            </p:stCondLst>
                            <p:childTnLst>
                              <p:par>
                                <p:cTn id="31" presetID="1" presetClass="entr" presetSubtype="0" fill="hold" grpId="0" nodeType="afterEffect">
                                  <p:stCondLst>
                                    <p:cond delay="500"/>
                                  </p:stCondLst>
                                  <p:childTnLst>
                                    <p:set>
                                      <p:cBhvr>
                                        <p:cTn id="32" dur="1" fill="hold">
                                          <p:stCondLst>
                                            <p:cond delay="0"/>
                                          </p:stCondLst>
                                        </p:cTn>
                                        <p:tgtEl>
                                          <p:spTgt spid="20"/>
                                        </p:tgtEl>
                                        <p:attrNameLst>
                                          <p:attrName>style.visibility</p:attrName>
                                        </p:attrNameLst>
                                      </p:cBhvr>
                                      <p:to>
                                        <p:strVal val="visible"/>
                                      </p:to>
                                    </p:set>
                                  </p:childTnLst>
                                </p:cTn>
                              </p:par>
                            </p:childTnLst>
                          </p:cTn>
                        </p:par>
                        <p:par>
                          <p:cTn id="33" fill="hold">
                            <p:stCondLst>
                              <p:cond delay="3200"/>
                            </p:stCondLst>
                            <p:childTnLst>
                              <p:par>
                                <p:cTn id="34" presetID="1" presetClass="entr" presetSubtype="0" fill="hold" grpId="0" nodeType="afterEffect">
                                  <p:stCondLst>
                                    <p:cond delay="500"/>
                                  </p:stCondLst>
                                  <p:childTnLst>
                                    <p:set>
                                      <p:cBhvr>
                                        <p:cTn id="35" dur="1" fill="hold">
                                          <p:stCondLst>
                                            <p:cond delay="0"/>
                                          </p:stCondLst>
                                        </p:cTn>
                                        <p:tgtEl>
                                          <p:spTgt spid="24"/>
                                        </p:tgtEl>
                                        <p:attrNameLst>
                                          <p:attrName>style.visibility</p:attrName>
                                        </p:attrNameLst>
                                      </p:cBhvr>
                                      <p:to>
                                        <p:strVal val="visible"/>
                                      </p:to>
                                    </p:set>
                                  </p:childTnLst>
                                </p:cTn>
                              </p:par>
                              <p:par>
                                <p:cTn id="36" presetID="1" presetClass="entr" presetSubtype="0" fill="hold" nodeType="withEffect">
                                  <p:stCondLst>
                                    <p:cond delay="500"/>
                                  </p:stCondLst>
                                  <p:childTnLst>
                                    <p:set>
                                      <p:cBhvr>
                                        <p:cTn id="37" dur="1" fill="hold">
                                          <p:stCondLst>
                                            <p:cond delay="0"/>
                                          </p:stCondLst>
                                        </p:cTn>
                                        <p:tgtEl>
                                          <p:spTgt spid="17"/>
                                        </p:tgtEl>
                                        <p:attrNameLst>
                                          <p:attrName>style.visibility</p:attrName>
                                        </p:attrNameLst>
                                      </p:cBhvr>
                                      <p:to>
                                        <p:strVal val="visible"/>
                                      </p:to>
                                    </p:set>
                                  </p:childTnLst>
                                </p:cTn>
                              </p:par>
                              <p:par>
                                <p:cTn id="38" presetID="4" presetClass="entr" presetSubtype="16" fill="hold" grpId="0" nodeType="withEffect">
                                  <p:stCondLst>
                                    <p:cond delay="200"/>
                                  </p:stCondLst>
                                  <p:childTnLst>
                                    <p:set>
                                      <p:cBhvr>
                                        <p:cTn id="39" dur="1" fill="hold">
                                          <p:stCondLst>
                                            <p:cond delay="0"/>
                                          </p:stCondLst>
                                        </p:cTn>
                                        <p:tgtEl>
                                          <p:spTgt spid="21"/>
                                        </p:tgtEl>
                                        <p:attrNameLst>
                                          <p:attrName>style.visibility</p:attrName>
                                        </p:attrNameLst>
                                      </p:cBhvr>
                                      <p:to>
                                        <p:strVal val="visible"/>
                                      </p:to>
                                    </p:set>
                                    <p:animEffect transition="in" filter="box(in)">
                                      <p:cBhvr>
                                        <p:cTn id="4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18" grpId="0" animBg="1"/>
      <p:bldP spid="19" grpId="0" animBg="1"/>
      <p:bldP spid="20" grpId="0" animBg="1"/>
      <p:bldP spid="23" grpId="0" animBg="1"/>
      <p:bldP spid="24" grpId="0" animBg="1"/>
      <p:bldP spid="2"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2"/>
          <p:cNvSpPr>
            <a:spLocks noGrp="1"/>
          </p:cNvSpPr>
          <p:nvPr>
            <p:ph type="title"/>
          </p:nvPr>
        </p:nvSpPr>
        <p:spPr>
          <a:xfrm>
            <a:off x="0" y="-59734"/>
            <a:ext cx="9144000" cy="593134"/>
          </a:xfrm>
          <a:solidFill>
            <a:schemeClr val="accent1">
              <a:lumMod val="20000"/>
              <a:lumOff val="80000"/>
            </a:schemeClr>
          </a:solidFill>
        </p:spPr>
        <p:txBody>
          <a:bodyPr>
            <a:noAutofit/>
          </a:bodyPr>
          <a:lstStyle/>
          <a:p>
            <a:r>
              <a:rPr lang="en-US" altLang="zh-CN" sz="3600" b="1" u="sng" dirty="0">
                <a:solidFill>
                  <a:srgbClr val="FF0000"/>
                </a:solidFill>
                <a:effectLst>
                  <a:outerShdw blurRad="38100" dist="38100" dir="2700000" algn="tl">
                    <a:srgbClr val="000000">
                      <a:alpha val="43137"/>
                    </a:srgbClr>
                  </a:outerShdw>
                </a:effectLst>
              </a:rPr>
              <a:t>Western U.S.</a:t>
            </a:r>
            <a:r>
              <a:rPr lang="en-US" altLang="zh-CN" sz="3600" b="1" dirty="0">
                <a:solidFill>
                  <a:srgbClr val="0000FF"/>
                </a:solidFill>
                <a:effectLst>
                  <a:outerShdw blurRad="38100" dist="38100" dir="2700000" algn="tl">
                    <a:srgbClr val="000000">
                      <a:alpha val="43137"/>
                    </a:srgbClr>
                  </a:outerShdw>
                </a:effectLst>
              </a:rPr>
              <a:t> Case Study </a:t>
            </a:r>
            <a:r>
              <a:rPr lang="en-US" altLang="zh-CN" sz="3200" b="1" dirty="0">
                <a:effectLst>
                  <a:outerShdw blurRad="38100" dist="38100" dir="2700000" algn="tl">
                    <a:srgbClr val="000000">
                      <a:alpha val="43137"/>
                    </a:srgbClr>
                  </a:outerShdw>
                </a:effectLst>
              </a:rPr>
              <a:t>(</a:t>
            </a:r>
            <a:r>
              <a:rPr lang="en-US" altLang="zh-CN" sz="3200" b="1" dirty="0" err="1">
                <a:effectLst>
                  <a:outerShdw blurRad="38100" dist="38100" dir="2700000" algn="tl">
                    <a:srgbClr val="000000">
                      <a:alpha val="43137"/>
                    </a:srgbClr>
                  </a:outerShdw>
                </a:effectLst>
              </a:rPr>
              <a:t>ABaCAS</a:t>
            </a:r>
            <a:r>
              <a:rPr lang="en-US" altLang="zh-CN" sz="3200" b="1" dirty="0">
                <a:effectLst>
                  <a:outerShdw blurRad="38100" dist="38100" dir="2700000" algn="tl">
                    <a:srgbClr val="000000">
                      <a:alpha val="43137"/>
                    </a:srgbClr>
                  </a:outerShdw>
                </a:effectLst>
              </a:rPr>
              <a:t>-SE)</a:t>
            </a:r>
            <a:endParaRPr lang="zh-CN" altLang="en-US" sz="3600" b="1" dirty="0">
              <a:solidFill>
                <a:srgbClr val="FF0000"/>
              </a:solidFill>
              <a:effectLst>
                <a:outerShdw blurRad="38100" dist="38100" dir="2700000" algn="tl">
                  <a:srgbClr val="000000">
                    <a:alpha val="43137"/>
                  </a:srgbClr>
                </a:outerShdw>
              </a:effectLst>
            </a:endParaRPr>
          </a:p>
        </p:txBody>
      </p:sp>
      <p:sp>
        <p:nvSpPr>
          <p:cNvPr id="14" name="Rectangle 13"/>
          <p:cNvSpPr/>
          <p:nvPr/>
        </p:nvSpPr>
        <p:spPr>
          <a:xfrm>
            <a:off x="868378" y="597114"/>
            <a:ext cx="2577950"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CMAQ (no-RSM)</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6" name="Right Arrow 5"/>
          <p:cNvSpPr/>
          <p:nvPr/>
        </p:nvSpPr>
        <p:spPr>
          <a:xfrm>
            <a:off x="4191000" y="2209800"/>
            <a:ext cx="880558"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Rectangle 17"/>
          <p:cNvSpPr/>
          <p:nvPr/>
        </p:nvSpPr>
        <p:spPr>
          <a:xfrm>
            <a:off x="1166534" y="3729335"/>
            <a:ext cx="1981633"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Arial" charset="0"/>
                <a:ea typeface="+mn-ea"/>
                <a:cs typeface="+mn-cs"/>
              </a:rPr>
              <a:t>BenMAP</a:t>
            </a: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-CE</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19" name="Rectangle 18"/>
          <p:cNvSpPr/>
          <p:nvPr/>
        </p:nvSpPr>
        <p:spPr>
          <a:xfrm>
            <a:off x="6124679" y="587563"/>
            <a:ext cx="1547475"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SMAT-CE</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20" name="Right Arrow 19"/>
          <p:cNvSpPr/>
          <p:nvPr/>
        </p:nvSpPr>
        <p:spPr>
          <a:xfrm>
            <a:off x="4191000" y="5446089"/>
            <a:ext cx="880558"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4" name="Rectangle 23"/>
          <p:cNvSpPr/>
          <p:nvPr/>
        </p:nvSpPr>
        <p:spPr>
          <a:xfrm>
            <a:off x="6116665" y="3729335"/>
            <a:ext cx="1997663"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Benefit/Cost</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2" name="Rectangle 1"/>
          <p:cNvSpPr/>
          <p:nvPr/>
        </p:nvSpPr>
        <p:spPr>
          <a:xfrm>
            <a:off x="3660757" y="609600"/>
            <a:ext cx="192873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(PI: UNC-IE)</a:t>
            </a:r>
            <a:endParaRPr kumimoji="0" lang="en-US" sz="24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23" name="Right Arrow 22"/>
          <p:cNvSpPr/>
          <p:nvPr/>
        </p:nvSpPr>
        <p:spPr>
          <a:xfrm rot="8799174">
            <a:off x="4071731" y="3779047"/>
            <a:ext cx="105844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3" name="Picture 2"/>
          <p:cNvPicPr>
            <a:picLocks noChangeAspect="1"/>
          </p:cNvPicPr>
          <p:nvPr/>
        </p:nvPicPr>
        <p:blipFill>
          <a:blip r:embed="rId3" cstate="print"/>
          <a:stretch>
            <a:fillRect/>
          </a:stretch>
        </p:blipFill>
        <p:spPr>
          <a:xfrm>
            <a:off x="131108" y="1134979"/>
            <a:ext cx="3987661" cy="2514509"/>
          </a:xfrm>
          <a:prstGeom prst="rect">
            <a:avLst/>
          </a:prstGeom>
        </p:spPr>
      </p:pic>
      <p:pic>
        <p:nvPicPr>
          <p:cNvPr id="4" name="Picture 3"/>
          <p:cNvPicPr>
            <a:picLocks noChangeAspect="1"/>
          </p:cNvPicPr>
          <p:nvPr/>
        </p:nvPicPr>
        <p:blipFill>
          <a:blip r:embed="rId4" cstate="print"/>
          <a:stretch>
            <a:fillRect/>
          </a:stretch>
        </p:blipFill>
        <p:spPr>
          <a:xfrm>
            <a:off x="5148146" y="1058779"/>
            <a:ext cx="3843454" cy="2600260"/>
          </a:xfrm>
          <a:prstGeom prst="rect">
            <a:avLst/>
          </a:prstGeom>
        </p:spPr>
      </p:pic>
      <p:pic>
        <p:nvPicPr>
          <p:cNvPr id="5" name="Picture 4"/>
          <p:cNvPicPr>
            <a:picLocks noChangeAspect="1"/>
          </p:cNvPicPr>
          <p:nvPr/>
        </p:nvPicPr>
        <p:blipFill>
          <a:blip r:embed="rId5" cstate="print"/>
          <a:stretch>
            <a:fillRect/>
          </a:stretch>
        </p:blipFill>
        <p:spPr>
          <a:xfrm>
            <a:off x="17929" y="4191000"/>
            <a:ext cx="4100840" cy="2709862"/>
          </a:xfrm>
          <a:prstGeom prst="rect">
            <a:avLst/>
          </a:prstGeom>
        </p:spPr>
      </p:pic>
      <p:pic>
        <p:nvPicPr>
          <p:cNvPr id="10" name="Picture 9"/>
          <p:cNvPicPr>
            <a:picLocks noChangeAspect="1"/>
          </p:cNvPicPr>
          <p:nvPr/>
        </p:nvPicPr>
        <p:blipFill>
          <a:blip r:embed="rId6" cstate="print"/>
          <a:stretch>
            <a:fillRect/>
          </a:stretch>
        </p:blipFill>
        <p:spPr>
          <a:xfrm>
            <a:off x="5147758" y="4204447"/>
            <a:ext cx="3808455" cy="2709862"/>
          </a:xfrm>
          <a:prstGeom prst="rect">
            <a:avLst/>
          </a:prstGeom>
        </p:spPr>
      </p:pic>
      <p:sp>
        <p:nvSpPr>
          <p:cNvPr id="15" name="TextBox 14"/>
          <p:cNvSpPr txBox="1"/>
          <p:nvPr/>
        </p:nvSpPr>
        <p:spPr>
          <a:xfrm>
            <a:off x="5920185" y="4726475"/>
            <a:ext cx="299521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mn-ea"/>
                <a:cs typeface="+mn-cs"/>
              </a:rPr>
              <a:t>Benefit/Cost =~ 18</a:t>
            </a:r>
          </a:p>
        </p:txBody>
      </p:sp>
    </p:spTree>
    <p:extLst>
      <p:ext uri="{BB962C8B-B14F-4D97-AF65-F5344CB8AC3E}">
        <p14:creationId xmlns:p14="http://schemas.microsoft.com/office/powerpoint/2010/main" val="369921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10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100"/>
                            </p:stCondLst>
                            <p:childTnLst>
                              <p:par>
                                <p:cTn id="18" presetID="1" presetClass="entr" presetSubtype="0" fill="hold" grpId="0" nodeType="afterEffect">
                                  <p:stCondLst>
                                    <p:cond delay="40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nodeType="withEffect">
                                  <p:stCondLst>
                                    <p:cond delay="70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800"/>
                            </p:stCondLst>
                            <p:childTnLst>
                              <p:par>
                                <p:cTn id="23" presetID="1" presetClass="entr" presetSubtype="0" fill="hold" grpId="0" nodeType="afterEffect">
                                  <p:stCondLst>
                                    <p:cond delay="70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grpId="0" nodeType="afterEffect">
                                  <p:stCondLst>
                                    <p:cond delay="6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2100"/>
                            </p:stCondLst>
                            <p:childTnLst>
                              <p:par>
                                <p:cTn id="29" presetID="1" presetClass="entr" presetSubtype="0" fill="hold" nodeType="afterEffect">
                                  <p:stCondLst>
                                    <p:cond delay="200"/>
                                  </p:stCondLst>
                                  <p:childTnLst>
                                    <p:set>
                                      <p:cBhvr>
                                        <p:cTn id="30" dur="1" fill="hold">
                                          <p:stCondLst>
                                            <p:cond delay="0"/>
                                          </p:stCondLst>
                                        </p:cTn>
                                        <p:tgtEl>
                                          <p:spTgt spid="5"/>
                                        </p:tgtEl>
                                        <p:attrNameLst>
                                          <p:attrName>style.visibility</p:attrName>
                                        </p:attrNameLst>
                                      </p:cBhvr>
                                      <p:to>
                                        <p:strVal val="visible"/>
                                      </p:to>
                                    </p:set>
                                  </p:childTnLst>
                                </p:cTn>
                              </p:par>
                            </p:childTnLst>
                          </p:cTn>
                        </p:par>
                        <p:par>
                          <p:cTn id="31" fill="hold">
                            <p:stCondLst>
                              <p:cond delay="2300"/>
                            </p:stCondLst>
                            <p:childTnLst>
                              <p:par>
                                <p:cTn id="32" presetID="1" presetClass="entr" presetSubtype="0" fill="hold" grpId="0" nodeType="afterEffect">
                                  <p:stCondLst>
                                    <p:cond delay="7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grpId="0" nodeType="afterEffect">
                                  <p:stCondLst>
                                    <p:cond delay="60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3600"/>
                            </p:stCondLst>
                            <p:childTnLst>
                              <p:par>
                                <p:cTn id="38" presetID="1" presetClass="entr" presetSubtype="0" fill="hold" nodeType="afterEffect">
                                  <p:stCondLst>
                                    <p:cond delay="200"/>
                                  </p:stCondLst>
                                  <p:childTnLst>
                                    <p:set>
                                      <p:cBhvr>
                                        <p:cTn id="39" dur="1" fill="hold">
                                          <p:stCondLst>
                                            <p:cond delay="0"/>
                                          </p:stCondLst>
                                        </p:cTn>
                                        <p:tgtEl>
                                          <p:spTgt spid="10"/>
                                        </p:tgtEl>
                                        <p:attrNameLst>
                                          <p:attrName>style.visibility</p:attrName>
                                        </p:attrNameLst>
                                      </p:cBhvr>
                                      <p:to>
                                        <p:strVal val="visible"/>
                                      </p:to>
                                    </p:set>
                                  </p:childTnLst>
                                </p:cTn>
                              </p:par>
                              <p:par>
                                <p:cTn id="40" presetID="4" presetClass="entr" presetSubtype="16" fill="hold" grpId="0" nodeType="withEffect">
                                  <p:stCondLst>
                                    <p:cond delay="200"/>
                                  </p:stCondLst>
                                  <p:childTnLst>
                                    <p:set>
                                      <p:cBhvr>
                                        <p:cTn id="41" dur="1" fill="hold">
                                          <p:stCondLst>
                                            <p:cond delay="0"/>
                                          </p:stCondLst>
                                        </p:cTn>
                                        <p:tgtEl>
                                          <p:spTgt spid="15"/>
                                        </p:tgtEl>
                                        <p:attrNameLst>
                                          <p:attrName>style.visibility</p:attrName>
                                        </p:attrNameLst>
                                      </p:cBhvr>
                                      <p:to>
                                        <p:strVal val="visible"/>
                                      </p:to>
                                    </p:set>
                                    <p:animEffect transition="in" filter="box(in)">
                                      <p:cBhvr>
                                        <p:cTn id="4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18" grpId="0" animBg="1"/>
      <p:bldP spid="19" grpId="0" animBg="1"/>
      <p:bldP spid="20" grpId="0" animBg="1"/>
      <p:bldP spid="24" grpId="0" animBg="1"/>
      <p:bldP spid="2" grpId="0"/>
      <p:bldP spid="23"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A85D1F2-1020-4E88-B299-23E0A45C37B5}"/>
              </a:ext>
            </a:extLst>
          </p:cNvPr>
          <p:cNvPicPr>
            <a:picLocks noChangeAspect="1"/>
          </p:cNvPicPr>
          <p:nvPr/>
        </p:nvPicPr>
        <p:blipFill>
          <a:blip r:embed="rId2"/>
          <a:stretch>
            <a:fillRect/>
          </a:stretch>
        </p:blipFill>
        <p:spPr>
          <a:xfrm>
            <a:off x="498896" y="1172414"/>
            <a:ext cx="8165490" cy="5010690"/>
          </a:xfrm>
          <a:prstGeom prst="rect">
            <a:avLst/>
          </a:prstGeom>
          <a:ln>
            <a:solidFill>
              <a:schemeClr val="tx1"/>
            </a:solidFill>
          </a:ln>
        </p:spPr>
      </p:pic>
      <p:sp>
        <p:nvSpPr>
          <p:cNvPr id="22" name="标题 2"/>
          <p:cNvSpPr>
            <a:spLocks noGrp="1"/>
          </p:cNvSpPr>
          <p:nvPr>
            <p:ph type="title"/>
          </p:nvPr>
        </p:nvSpPr>
        <p:spPr>
          <a:xfrm>
            <a:off x="-10160" y="16466"/>
            <a:ext cx="9154160" cy="1021656"/>
          </a:xfrm>
          <a:solidFill>
            <a:schemeClr val="accent1">
              <a:lumMod val="20000"/>
              <a:lumOff val="80000"/>
            </a:schemeClr>
          </a:solidFill>
        </p:spPr>
        <p:txBody>
          <a:bodyPr>
            <a:noAutofit/>
          </a:bodyPr>
          <a:lstStyle/>
          <a:p>
            <a:r>
              <a:rPr lang="en-US" altLang="zh-CN" sz="3600" b="1" dirty="0">
                <a:solidFill>
                  <a:srgbClr val="FF0000"/>
                </a:solidFill>
                <a:effectLst/>
              </a:rPr>
              <a:t>“</a:t>
            </a:r>
            <a:r>
              <a:rPr lang="en-US" altLang="zh-CN" sz="3600" b="1" dirty="0" err="1">
                <a:solidFill>
                  <a:srgbClr val="FF0000"/>
                </a:solidFill>
                <a:effectLst/>
              </a:rPr>
              <a:t>ABaCAS</a:t>
            </a:r>
            <a:r>
              <a:rPr lang="en-US" altLang="zh-CN" sz="3600" b="1" dirty="0">
                <a:solidFill>
                  <a:srgbClr val="FF0000"/>
                </a:solidFill>
                <a:effectLst/>
              </a:rPr>
              <a:t>-OE”</a:t>
            </a:r>
            <a:r>
              <a:rPr lang="en-US" altLang="zh-CN" sz="3200" b="1" dirty="0">
                <a:solidFill>
                  <a:srgbClr val="FF0000"/>
                </a:solidFill>
                <a:effectLst/>
              </a:rPr>
              <a:t>: </a:t>
            </a:r>
            <a:br>
              <a:rPr lang="en-US" altLang="zh-CN" sz="2800" b="1" dirty="0">
                <a:solidFill>
                  <a:srgbClr val="FF0000"/>
                </a:solidFill>
                <a:effectLst/>
              </a:rPr>
            </a:br>
            <a:r>
              <a:rPr lang="en-US" altLang="zh-CN" sz="2800" b="1" i="1" dirty="0">
                <a:solidFill>
                  <a:srgbClr val="0000FF"/>
                </a:solidFill>
                <a:effectLst/>
              </a:rPr>
              <a:t>Optimized Edition (2019 Prototype)</a:t>
            </a:r>
            <a:endParaRPr lang="zh-CN" altLang="en-US" sz="3600" b="1" i="1" dirty="0">
              <a:solidFill>
                <a:srgbClr val="0000FF"/>
              </a:solidFill>
              <a:effectLst/>
            </a:endParaRPr>
          </a:p>
        </p:txBody>
      </p:sp>
      <p:sp>
        <p:nvSpPr>
          <p:cNvPr id="12" name="Slide Number Placeholder 8"/>
          <p:cNvSpPr txBox="1">
            <a:spLocks/>
          </p:cNvSpPr>
          <p:nvPr/>
        </p:nvSpPr>
        <p:spPr bwMode="auto">
          <a:xfrm>
            <a:off x="6781799" y="6448754"/>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rgbClr val="000000"/>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400" b="0"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400" b="0" i="0" u="none" strike="noStrike" kern="1200" cap="none" spc="0" normalizeH="0" baseline="0" noProof="0" dirty="0">
              <a:ln>
                <a:noFill/>
              </a:ln>
              <a:solidFill>
                <a:prstClr val="black">
                  <a:tint val="75000"/>
                </a:prstClr>
              </a:solidFill>
              <a:effectLst/>
              <a:uLnTx/>
              <a:uFillTx/>
              <a:latin typeface="Arial" pitchFamily="34" charset="0"/>
              <a:ea typeface="+mn-ea"/>
              <a:cs typeface="+mn-cs"/>
            </a:endParaRPr>
          </a:p>
        </p:txBody>
      </p:sp>
      <p:sp>
        <p:nvSpPr>
          <p:cNvPr id="14" name="Rectangle 13"/>
          <p:cNvSpPr/>
          <p:nvPr/>
        </p:nvSpPr>
        <p:spPr>
          <a:xfrm>
            <a:off x="860459" y="6302027"/>
            <a:ext cx="7152920"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charset="0"/>
                <a:ea typeface="+mn-ea"/>
                <a:cs typeface="+mn-cs"/>
              </a:rPr>
              <a:t>Developed for </a:t>
            </a:r>
            <a:r>
              <a:rPr kumimoji="0" lang="en-US" altLang="zh-CN" sz="2400" b="1" i="0" u="none" strike="noStrike" kern="1200" cap="none" spc="0" normalizeH="0" baseline="0" noProof="0" dirty="0">
                <a:ln>
                  <a:noFill/>
                </a:ln>
                <a:solidFill>
                  <a:srgbClr val="0000FF"/>
                </a:solidFill>
                <a:effectLst/>
                <a:uLnTx/>
                <a:uFillTx/>
                <a:latin typeface="Arial" charset="0"/>
                <a:ea typeface="+mn-ea"/>
                <a:cs typeface="+mn-cs"/>
              </a:rPr>
              <a:t>“Scientists” </a:t>
            </a:r>
            <a:r>
              <a:rPr kumimoji="0" lang="en-US" altLang="zh-CN" sz="2400" b="1" i="0" u="none" strike="noStrike" kern="1200" cap="none" spc="0" normalizeH="0" baseline="0" noProof="0" dirty="0">
                <a:ln>
                  <a:noFill/>
                </a:ln>
                <a:solidFill>
                  <a:prstClr val="black"/>
                </a:solidFill>
                <a:effectLst/>
                <a:uLnTx/>
                <a:uFillTx/>
                <a:latin typeface="Arial" charset="0"/>
                <a:ea typeface="+mn-ea"/>
                <a:cs typeface="+mn-cs"/>
              </a:rPr>
              <a:t>and</a:t>
            </a:r>
            <a:r>
              <a:rPr kumimoji="0" lang="en-US" altLang="zh-CN" sz="2400" b="1" i="0" u="none" strike="noStrike" kern="1200" cap="none" spc="0" normalizeH="0" baseline="0" noProof="0" dirty="0">
                <a:ln>
                  <a:noFill/>
                </a:ln>
                <a:solidFill>
                  <a:srgbClr val="0000FF"/>
                </a:solidFill>
                <a:effectLst/>
                <a:uLnTx/>
                <a:uFillTx/>
                <a:latin typeface="Arial" charset="0"/>
                <a:ea typeface="+mn-ea"/>
                <a:cs typeface="+mn-cs"/>
              </a:rPr>
              <a:t> </a:t>
            </a:r>
            <a:r>
              <a:rPr kumimoji="0" lang="en-US" altLang="zh-CN" sz="2400" b="1" i="0" u="none" strike="noStrike" kern="1200" cap="none" spc="0" normalizeH="0" baseline="0" noProof="0" dirty="0">
                <a:ln>
                  <a:noFill/>
                </a:ln>
                <a:solidFill>
                  <a:srgbClr val="FF0000"/>
                </a:solidFill>
                <a:effectLst/>
                <a:uLnTx/>
                <a:uFillTx/>
                <a:latin typeface="Arial" charset="0"/>
                <a:ea typeface="+mn-ea"/>
                <a:cs typeface="+mn-cs"/>
              </a:rPr>
              <a:t>“Policy Makers”</a:t>
            </a:r>
            <a:endParaRPr kumimoji="0" lang="en-US" sz="24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0" name="Rounded Rectangle 19"/>
          <p:cNvSpPr/>
          <p:nvPr/>
        </p:nvSpPr>
        <p:spPr>
          <a:xfrm>
            <a:off x="4572000" y="4190999"/>
            <a:ext cx="3276599" cy="82038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3" name="Straight Arrow Connector 22"/>
          <p:cNvCxnSpPr>
            <a:cxnSpLocks/>
          </p:cNvCxnSpPr>
          <p:nvPr/>
        </p:nvCxnSpPr>
        <p:spPr>
          <a:xfrm flipH="1">
            <a:off x="6423060" y="5044496"/>
            <a:ext cx="587340" cy="13045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2819400" y="1930878"/>
            <a:ext cx="1981200" cy="2798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061772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chemeClr val="accent1">
                <a:tint val="66000"/>
                <a:satMod val="160000"/>
                <a:alpha val="7000"/>
              </a:schemeClr>
            </a:gs>
            <a:gs pos="10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3015" y="1249907"/>
            <a:ext cx="2166985" cy="1357456"/>
          </a:xfrm>
          <a:prstGeom prst="rect">
            <a:avLst/>
          </a:prstGeom>
        </p:spPr>
      </p:pic>
      <p:sp>
        <p:nvSpPr>
          <p:cNvPr id="3" name="标题 2"/>
          <p:cNvSpPr>
            <a:spLocks noGrp="1"/>
          </p:cNvSpPr>
          <p:nvPr>
            <p:ph type="title"/>
          </p:nvPr>
        </p:nvSpPr>
        <p:spPr>
          <a:xfrm>
            <a:off x="0" y="76200"/>
            <a:ext cx="9144000" cy="1143000"/>
          </a:xfrm>
        </p:spPr>
        <p:txBody>
          <a:bodyPr>
            <a:normAutofit fontScale="90000"/>
          </a:bodyPr>
          <a:lstStyle/>
          <a:p>
            <a:br>
              <a:rPr lang="en-US" altLang="zh-CN" sz="3600" dirty="0">
                <a:solidFill>
                  <a:srgbClr val="FF0000"/>
                </a:solidFill>
                <a:effectLst/>
              </a:rPr>
            </a:br>
            <a:r>
              <a:rPr lang="en-US" altLang="zh-CN" dirty="0">
                <a:solidFill>
                  <a:srgbClr val="FF0000"/>
                </a:solidFill>
                <a:effectLst/>
              </a:rPr>
              <a:t>“</a:t>
            </a:r>
            <a:r>
              <a:rPr lang="en-US" altLang="zh-CN" i="1" dirty="0">
                <a:solidFill>
                  <a:srgbClr val="FF0000"/>
                </a:solidFill>
                <a:effectLst/>
              </a:rPr>
              <a:t>ABaCAS-OE </a:t>
            </a:r>
            <a:r>
              <a:rPr lang="en-US" altLang="zh-CN" dirty="0">
                <a:solidFill>
                  <a:srgbClr val="FF0000"/>
                </a:solidFill>
                <a:effectLst/>
              </a:rPr>
              <a:t>” </a:t>
            </a:r>
            <a:r>
              <a:rPr lang="en-US" altLang="zh-CN" dirty="0">
                <a:solidFill>
                  <a:srgbClr val="7030A0"/>
                </a:solidFill>
                <a:effectLst/>
              </a:rPr>
              <a:t>(2019) </a:t>
            </a:r>
            <a:br>
              <a:rPr lang="en-US" altLang="zh-CN" dirty="0">
                <a:solidFill>
                  <a:srgbClr val="FF0000"/>
                </a:solidFill>
                <a:effectLst/>
              </a:rPr>
            </a:br>
            <a:r>
              <a:rPr lang="en-US" altLang="zh-CN" sz="3100" dirty="0">
                <a:solidFill>
                  <a:srgbClr val="0000FF"/>
                </a:solidFill>
                <a:effectLst/>
              </a:rPr>
              <a:t>(Optimized Edition”: </a:t>
            </a:r>
            <a:r>
              <a:rPr lang="en-US" altLang="zh-CN" sz="3100" i="1" dirty="0">
                <a:solidFill>
                  <a:srgbClr val="0000FF"/>
                </a:solidFill>
                <a:effectLst/>
              </a:rPr>
              <a:t>under “ABaCAS 3.x”</a:t>
            </a:r>
            <a:r>
              <a:rPr lang="en-US" altLang="zh-CN" sz="3100" dirty="0">
                <a:solidFill>
                  <a:srgbClr val="0000FF"/>
                </a:solidFill>
                <a:effectLst/>
              </a:rPr>
              <a:t>)</a:t>
            </a:r>
            <a:br>
              <a:rPr lang="en-US" altLang="zh-CN" dirty="0">
                <a:solidFill>
                  <a:srgbClr val="FF0000"/>
                </a:solidFill>
                <a:effectLst/>
              </a:rPr>
            </a:br>
            <a:endParaRPr lang="zh-CN" altLang="en-US" dirty="0">
              <a:solidFill>
                <a:schemeClr val="tx1"/>
              </a:solidFill>
              <a:effectLst/>
            </a:endParaRPr>
          </a:p>
        </p:txBody>
      </p:sp>
      <p:sp>
        <p:nvSpPr>
          <p:cNvPr id="95" name="Down Arrow 94"/>
          <p:cNvSpPr/>
          <p:nvPr/>
        </p:nvSpPr>
        <p:spPr>
          <a:xfrm>
            <a:off x="6489869" y="4727910"/>
            <a:ext cx="320040" cy="626862"/>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2" name="Group 7"/>
          <p:cNvGrpSpPr/>
          <p:nvPr/>
        </p:nvGrpSpPr>
        <p:grpSpPr>
          <a:xfrm>
            <a:off x="5029200" y="2699588"/>
            <a:ext cx="3200400" cy="3423249"/>
            <a:chOff x="5205958" y="2672751"/>
            <a:chExt cx="3200400" cy="3581400"/>
          </a:xfrm>
        </p:grpSpPr>
        <p:grpSp>
          <p:nvGrpSpPr>
            <p:cNvPr id="4" name="Group 79"/>
            <p:cNvGrpSpPr/>
            <p:nvPr/>
          </p:nvGrpSpPr>
          <p:grpSpPr>
            <a:xfrm>
              <a:off x="5205958" y="2672751"/>
              <a:ext cx="3200400" cy="3581400"/>
              <a:chOff x="5715000" y="2819400"/>
              <a:chExt cx="3048000" cy="3581400"/>
            </a:xfrm>
          </p:grpSpPr>
          <p:sp>
            <p:nvSpPr>
              <p:cNvPr id="100" name="TextBox 99"/>
              <p:cNvSpPr txBox="1"/>
              <p:nvPr/>
            </p:nvSpPr>
            <p:spPr>
              <a:xfrm>
                <a:off x="6439747" y="2836687"/>
                <a:ext cx="1619517" cy="676191"/>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Calibri"/>
                    <a:ea typeface="+mn-ea"/>
                    <a:cs typeface="+mn-cs"/>
                  </a:rPr>
                  <a:t> Attainment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Calibri"/>
                    <a:ea typeface="+mn-ea"/>
                    <a:cs typeface="+mn-cs"/>
                  </a:rPr>
                  <a:t>Target</a:t>
                </a:r>
              </a:p>
            </p:txBody>
          </p:sp>
          <p:sp>
            <p:nvSpPr>
              <p:cNvPr id="101" name="TextBox 100"/>
              <p:cNvSpPr txBox="1"/>
              <p:nvPr/>
            </p:nvSpPr>
            <p:spPr>
              <a:xfrm>
                <a:off x="6162417" y="5664240"/>
                <a:ext cx="2301720" cy="386395"/>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Calibri"/>
                    <a:ea typeface="+mn-ea"/>
                    <a:cs typeface="+mn-cs"/>
                  </a:rPr>
                  <a:t>Health Benefit ($$)</a:t>
                </a:r>
              </a:p>
            </p:txBody>
          </p:sp>
          <p:sp>
            <p:nvSpPr>
              <p:cNvPr id="104" name="Rectangle 103"/>
              <p:cNvSpPr/>
              <p:nvPr/>
            </p:nvSpPr>
            <p:spPr>
              <a:xfrm>
                <a:off x="5715000" y="2819400"/>
                <a:ext cx="3048000" cy="3581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06" name="Rectangle 105"/>
            <p:cNvSpPr/>
            <p:nvPr/>
          </p:nvSpPr>
          <p:spPr>
            <a:xfrm>
              <a:off x="5441472" y="4054400"/>
              <a:ext cx="2631186" cy="676191"/>
            </a:xfrm>
            <a:prstGeom prst="rect">
              <a:avLst/>
            </a:prstGeom>
            <a:solidFill>
              <a:srgbClr val="FFFF00"/>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Calibri"/>
                  <a:ea typeface="+mn-ea"/>
                  <a:cs typeface="+mn-cs"/>
                </a:rPr>
                <a:t>Optimized Control &amp; Cost for Attaining AQ Goals </a:t>
              </a:r>
            </a:p>
          </p:txBody>
        </p:sp>
      </p:grpSp>
      <p:sp>
        <p:nvSpPr>
          <p:cNvPr id="109" name="Down Arrow 108"/>
          <p:cNvSpPr/>
          <p:nvPr/>
        </p:nvSpPr>
        <p:spPr>
          <a:xfrm>
            <a:off x="6494138" y="5849488"/>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0" name="Rectangle 109"/>
          <p:cNvSpPr/>
          <p:nvPr/>
        </p:nvSpPr>
        <p:spPr>
          <a:xfrm>
            <a:off x="5486400" y="6336323"/>
            <a:ext cx="2485039" cy="400110"/>
          </a:xfrm>
          <a:prstGeom prst="rect">
            <a:avLst/>
          </a:prstGeom>
          <a:solidFill>
            <a:srgbClr val="FFFF00"/>
          </a:solidFill>
          <a:ln w="28575">
            <a:solidFill>
              <a:srgbClr val="0000FF"/>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Calibri"/>
                <a:ea typeface="+mn-ea"/>
                <a:cs typeface="+mn-cs"/>
              </a:rPr>
              <a:t>Benefit ($$)/Cost ($$)</a:t>
            </a:r>
            <a:endParaRPr kumimoji="0" lang="en-US" sz="2000" b="0" i="0" u="none" strike="noStrike" kern="0" cap="none" spc="0" normalizeH="0" baseline="0" noProof="0" dirty="0">
              <a:ln>
                <a:noFill/>
              </a:ln>
              <a:solidFill>
                <a:srgbClr val="FF0000"/>
              </a:solidFill>
              <a:effectLst/>
              <a:uLnTx/>
              <a:uFillTx/>
              <a:latin typeface="Calibri"/>
              <a:ea typeface="+mn-ea"/>
              <a:cs typeface="+mn-cs"/>
            </a:endParaRPr>
          </a:p>
        </p:txBody>
      </p:sp>
      <p:pic>
        <p:nvPicPr>
          <p:cNvPr id="59" name="Picture 2"/>
          <p:cNvPicPr>
            <a:picLocks noChangeAspect="1" noChangeArrowheads="1"/>
          </p:cNvPicPr>
          <p:nvPr/>
        </p:nvPicPr>
        <p:blipFill>
          <a:blip r:embed="rId4" cstate="print"/>
          <a:srcRect b="6478"/>
          <a:stretch>
            <a:fillRect/>
          </a:stretch>
        </p:blipFill>
        <p:spPr bwMode="auto">
          <a:xfrm>
            <a:off x="7966116" y="4239029"/>
            <a:ext cx="1196933" cy="932610"/>
          </a:xfrm>
          <a:prstGeom prst="rect">
            <a:avLst/>
          </a:prstGeom>
          <a:noFill/>
          <a:ln w="9525">
            <a:solidFill>
              <a:schemeClr val="tx1"/>
            </a:solidFill>
            <a:miter lim="800000"/>
            <a:headEnd/>
            <a:tailEnd/>
          </a:ln>
        </p:spPr>
      </p:pic>
      <p:pic>
        <p:nvPicPr>
          <p:cNvPr id="61" name="Picture 2"/>
          <p:cNvPicPr>
            <a:picLocks noChangeAspect="1" noChangeArrowheads="1"/>
          </p:cNvPicPr>
          <p:nvPr/>
        </p:nvPicPr>
        <p:blipFill>
          <a:blip r:embed="rId5" cstate="print"/>
          <a:srcRect/>
          <a:stretch>
            <a:fillRect/>
          </a:stretch>
        </p:blipFill>
        <p:spPr bwMode="auto">
          <a:xfrm>
            <a:off x="8001000" y="6096000"/>
            <a:ext cx="1143000" cy="773607"/>
          </a:xfrm>
          <a:prstGeom prst="rect">
            <a:avLst/>
          </a:prstGeom>
          <a:noFill/>
          <a:ln w="9525">
            <a:noFill/>
            <a:miter lim="800000"/>
            <a:headEnd/>
            <a:tailEnd/>
          </a:ln>
        </p:spPr>
      </p:pic>
      <p:grpSp>
        <p:nvGrpSpPr>
          <p:cNvPr id="5" name="Group 61"/>
          <p:cNvGrpSpPr/>
          <p:nvPr/>
        </p:nvGrpSpPr>
        <p:grpSpPr>
          <a:xfrm>
            <a:off x="7970799" y="2196432"/>
            <a:ext cx="1202086" cy="1079412"/>
            <a:chOff x="3085818" y="1741810"/>
            <a:chExt cx="2705382" cy="2862558"/>
          </a:xfrm>
        </p:grpSpPr>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5818" y="1828800"/>
              <a:ext cx="2705382" cy="2775568"/>
            </a:xfrm>
            <a:prstGeom prst="rect">
              <a:avLst/>
            </a:prstGeom>
            <a:ln>
              <a:solidFill>
                <a:schemeClr val="tx1"/>
              </a:solidFill>
            </a:ln>
          </p:spPr>
        </p:pic>
        <p:grpSp>
          <p:nvGrpSpPr>
            <p:cNvPr id="6" name="Group 63"/>
            <p:cNvGrpSpPr/>
            <p:nvPr/>
          </p:nvGrpSpPr>
          <p:grpSpPr>
            <a:xfrm>
              <a:off x="3180080" y="1741810"/>
              <a:ext cx="2569711" cy="542783"/>
              <a:chOff x="3180080" y="1741810"/>
              <a:chExt cx="2569711" cy="542783"/>
            </a:xfrm>
          </p:grpSpPr>
          <p:sp>
            <p:nvSpPr>
              <p:cNvPr id="65" name="Oval 64"/>
              <p:cNvSpPr/>
              <p:nvPr/>
            </p:nvSpPr>
            <p:spPr>
              <a:xfrm>
                <a:off x="3180080" y="1937368"/>
                <a:ext cx="152400" cy="1554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TextBox 66"/>
              <p:cNvSpPr txBox="1"/>
              <p:nvPr/>
            </p:nvSpPr>
            <p:spPr>
              <a:xfrm>
                <a:off x="3469004" y="1741810"/>
                <a:ext cx="2280787" cy="54278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FF0000"/>
                    </a:solidFill>
                    <a:effectLst/>
                    <a:uLnTx/>
                    <a:uFillTx/>
                    <a:latin typeface="Arial" charset="0"/>
                    <a:ea typeface="+mn-ea"/>
                    <a:cs typeface="+mn-cs"/>
                  </a:rPr>
                  <a:t>&gt; 12 ug/m</a:t>
                </a:r>
                <a:r>
                  <a:rPr kumimoji="0" lang="en-US" sz="800" b="1" i="0" u="none" strike="noStrike" kern="0" cap="none" spc="0" normalizeH="0" baseline="15000" noProof="0" dirty="0">
                    <a:ln>
                      <a:noFill/>
                    </a:ln>
                    <a:solidFill>
                      <a:srgbClr val="FF0000"/>
                    </a:solidFill>
                    <a:effectLst/>
                    <a:uLnTx/>
                    <a:uFillTx/>
                    <a:latin typeface="Arial" charset="0"/>
                    <a:ea typeface="+mn-ea"/>
                    <a:cs typeface="+mn-cs"/>
                  </a:rPr>
                  <a:t>3</a:t>
                </a:r>
                <a:r>
                  <a:rPr kumimoji="0" lang="en-US" sz="600" b="1" i="0" u="none" strike="noStrike" kern="0" cap="none" spc="0" normalizeH="0" baseline="0" noProof="0" dirty="0">
                    <a:ln>
                      <a:noFill/>
                    </a:ln>
                    <a:solidFill>
                      <a:srgbClr val="FF0000"/>
                    </a:solidFill>
                    <a:effectLst/>
                    <a:uLnTx/>
                    <a:uFillTx/>
                    <a:latin typeface="Arial" charset="0"/>
                    <a:ea typeface="+mn-ea"/>
                    <a:cs typeface="+mn-cs"/>
                  </a:rPr>
                  <a:t> (non-attainment) </a:t>
                </a:r>
              </a:p>
            </p:txBody>
          </p:sp>
        </p:grpSp>
      </p:grpSp>
      <p:pic>
        <p:nvPicPr>
          <p:cNvPr id="73" name="Picture 2" descr="Map of States showing public health and environmental benefit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3295"/>
          <a:stretch/>
        </p:blipFill>
        <p:spPr bwMode="auto">
          <a:xfrm>
            <a:off x="8001001" y="5181600"/>
            <a:ext cx="1096922" cy="90443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Bar chart showing a decrease in SO2, NOx and NOx Ozone Season emisisons from 2005 to 20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0799" y="3280919"/>
            <a:ext cx="1197404" cy="9581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6" name="Picture 1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67113">
            <a:off x="115625" y="99970"/>
            <a:ext cx="857072" cy="857072"/>
          </a:xfrm>
          <a:prstGeom prst="rect">
            <a:avLst/>
          </a:prstGeom>
        </p:spPr>
      </p:pic>
      <p:sp>
        <p:nvSpPr>
          <p:cNvPr id="54" name="Right Arrow 53"/>
          <p:cNvSpPr/>
          <p:nvPr/>
        </p:nvSpPr>
        <p:spPr>
          <a:xfrm>
            <a:off x="3212451" y="5530489"/>
            <a:ext cx="2210823" cy="261849"/>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84" name="Rounded Rectangle 83"/>
          <p:cNvSpPr/>
          <p:nvPr/>
        </p:nvSpPr>
        <p:spPr bwMode="auto">
          <a:xfrm>
            <a:off x="27089" y="1276362"/>
            <a:ext cx="4989375" cy="4876800"/>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Arial" pitchFamily="-110" charset="0"/>
              <a:ea typeface="+mn-ea"/>
              <a:cs typeface="+mn-cs"/>
            </a:endParaRPr>
          </a:p>
        </p:txBody>
      </p:sp>
      <p:sp>
        <p:nvSpPr>
          <p:cNvPr id="72" name="Rectangle 71"/>
          <p:cNvSpPr/>
          <p:nvPr/>
        </p:nvSpPr>
        <p:spPr>
          <a:xfrm>
            <a:off x="6296025" y="2288001"/>
            <a:ext cx="1177618"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1" u="none" strike="noStrike" kern="0" cap="none" spc="0" normalizeH="0" baseline="0" noProof="0" dirty="0">
                <a:ln>
                  <a:noFill/>
                </a:ln>
                <a:solidFill>
                  <a:srgbClr val="FF0000"/>
                </a:solidFill>
                <a:effectLst/>
                <a:uLnTx/>
                <a:uFillTx/>
                <a:latin typeface="Arial Black" panose="020B0A04020102020204" pitchFamily="34" charset="0"/>
                <a:ea typeface="宋体" panose="02010600030101010101" pitchFamily="2" charset="-122"/>
                <a:cs typeface="+mn-cs"/>
              </a:rPr>
              <a:t>ABaCAS-OE</a:t>
            </a:r>
            <a:endParaRPr kumimoji="0" lang="en-US" sz="1100" b="0" i="1" u="none" strike="noStrike" kern="0" cap="none" spc="0" normalizeH="0" baseline="0" noProof="0" dirty="0">
              <a:ln>
                <a:noFill/>
              </a:ln>
              <a:solidFill>
                <a:srgbClr val="FF0000"/>
              </a:solidFill>
              <a:effectLst/>
              <a:uLnTx/>
              <a:uFillTx/>
              <a:latin typeface="Arial Black" panose="020B0A04020102020204" pitchFamily="34" charset="0"/>
              <a:ea typeface="+mn-ea"/>
              <a:cs typeface="+mn-cs"/>
            </a:endParaRPr>
          </a:p>
        </p:txBody>
      </p:sp>
      <p:sp>
        <p:nvSpPr>
          <p:cNvPr id="90" name="Rectangle 89"/>
          <p:cNvSpPr/>
          <p:nvPr/>
        </p:nvSpPr>
        <p:spPr>
          <a:xfrm>
            <a:off x="2417654" y="1854825"/>
            <a:ext cx="2588242" cy="646331"/>
          </a:xfrm>
          <a:prstGeom prst="rect">
            <a:avLst/>
          </a:prstGeom>
          <a:solidFill>
            <a:schemeClr val="accent6">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 Pollutant B</a:t>
            </a:r>
            <a:r>
              <a:rPr kumimoji="0" lang="en-US" altLang="zh-CN" sz="20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 </a:t>
            </a:r>
            <a:r>
              <a:rPr kumimoji="0" lang="en-US" sz="2000" b="1" i="0" u="none" strike="noStrike" kern="0" cap="none" spc="0" normalizeH="0" baseline="0" noProof="0" dirty="0">
                <a:ln>
                  <a:noFill/>
                </a:ln>
                <a:solidFill>
                  <a:srgbClr val="C00000"/>
                </a:solidFill>
                <a:effectLst/>
                <a:uLnTx/>
                <a:uFillTx/>
                <a:latin typeface="Calibri"/>
                <a:ea typeface="+mn-ea"/>
                <a:cs typeface="+mn-cs"/>
              </a:rPr>
              <a:t>O</a:t>
            </a:r>
            <a:r>
              <a:rPr kumimoji="0" lang="en-US" sz="1600" b="1" i="0" u="none" strike="noStrike" kern="0" cap="none" spc="0" normalizeH="0" baseline="0" noProof="0" dirty="0">
                <a:ln>
                  <a:noFill/>
                </a:ln>
                <a:solidFill>
                  <a:srgbClr val="C00000"/>
                </a:solidFill>
                <a:effectLst/>
                <a:uLnTx/>
                <a:uFillTx/>
                <a:latin typeface="Calibri"/>
                <a:ea typeface="+mn-ea"/>
                <a:cs typeface="+mn-cs"/>
              </a:rPr>
              <a:t>3</a:t>
            </a:r>
            <a:r>
              <a:rPr kumimoji="0" lang="en-US" sz="1800" b="1" i="0" u="none" strike="noStrike" kern="0" cap="none" spc="0" normalizeH="0" baseline="0" noProof="0" dirty="0">
                <a:ln>
                  <a:noFill/>
                </a:ln>
                <a:solidFill>
                  <a:srgbClr val="C00000"/>
                </a:solidFill>
                <a:effectLst/>
                <a:uLnTx/>
                <a:uFillTx/>
                <a:latin typeface="Calibri"/>
                <a:ea typeface="+mn-ea"/>
                <a:cs typeface="+mn-cs"/>
              </a:rPr>
              <a:t> </a:t>
            </a:r>
            <a:endParaRPr kumimoji="0" lang="en-US" sz="1600" b="1" i="0" u="none" strike="noStrike" kern="0" cap="none" spc="0" normalizeH="0" baseline="0" noProof="0" dirty="0">
              <a:ln>
                <a:noFill/>
              </a:ln>
              <a:solidFill>
                <a:srgbClr val="C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attains 80 ppb (MDA8)</a:t>
            </a:r>
          </a:p>
        </p:txBody>
      </p:sp>
      <p:sp>
        <p:nvSpPr>
          <p:cNvPr id="115" name="Rectangle 114"/>
          <p:cNvSpPr/>
          <p:nvPr/>
        </p:nvSpPr>
        <p:spPr>
          <a:xfrm>
            <a:off x="1273838" y="1370946"/>
            <a:ext cx="230543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0000"/>
                </a:solidFill>
                <a:effectLst/>
                <a:uLnTx/>
                <a:uFillTx/>
                <a:latin typeface="Arial" pitchFamily="34" charset="0"/>
                <a:ea typeface="宋体" panose="02010600030101010101" pitchFamily="2" charset="-122"/>
                <a:cs typeface="Arial" pitchFamily="34" charset="0"/>
              </a:rPr>
              <a:t>Attainment Goals</a:t>
            </a:r>
            <a:endParaRPr kumimoji="0" lang="en-US" sz="2000" b="0" i="0" u="none" strike="noStrike" kern="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16" name="Rectangle 115"/>
          <p:cNvSpPr/>
          <p:nvPr/>
        </p:nvSpPr>
        <p:spPr>
          <a:xfrm>
            <a:off x="27090" y="1860330"/>
            <a:ext cx="2390564" cy="646331"/>
          </a:xfrm>
          <a:prstGeom prst="rect">
            <a:avLst/>
          </a:prstGeom>
          <a:solidFill>
            <a:schemeClr val="accent6">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Pollutant A: </a:t>
            </a:r>
            <a:r>
              <a:rPr kumimoji="0" lang="en-US" sz="2000" b="1" i="0" u="none" strike="noStrike" kern="0" cap="none" spc="0" normalizeH="0" baseline="0" noProof="0" dirty="0">
                <a:ln>
                  <a:noFill/>
                </a:ln>
                <a:solidFill>
                  <a:srgbClr val="C00000"/>
                </a:solidFill>
                <a:effectLst/>
                <a:uLnTx/>
                <a:uFillTx/>
                <a:latin typeface="Calibri"/>
                <a:ea typeface="+mn-ea"/>
                <a:cs typeface="+mn-cs"/>
              </a:rPr>
              <a:t>PM2.5</a:t>
            </a:r>
            <a:r>
              <a:rPr kumimoji="0" lang="en-US" sz="1600" b="1" i="0" u="none" strike="noStrike" kern="0" cap="none" spc="0" normalizeH="0" baseline="0" noProof="0" dirty="0">
                <a:ln>
                  <a:noFill/>
                </a:ln>
                <a:solidFill>
                  <a:srgbClr val="C0000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attains 35 </a:t>
            </a:r>
            <a:r>
              <a:rPr kumimoji="0" lang="en-US" sz="1600" b="1" i="0" u="none" strike="noStrike" kern="0" cap="none" spc="0" normalizeH="0" baseline="0" noProof="0" dirty="0" err="1">
                <a:ln>
                  <a:noFill/>
                </a:ln>
                <a:solidFill>
                  <a:prstClr val="black"/>
                </a:solidFill>
                <a:effectLst/>
                <a:uLnTx/>
                <a:uFillTx/>
                <a:latin typeface="Calibri"/>
                <a:ea typeface="+mn-ea"/>
                <a:cs typeface="+mn-cs"/>
              </a:rPr>
              <a:t>ug</a:t>
            </a:r>
            <a:r>
              <a:rPr kumimoji="0" lang="en-US" sz="1600" b="1" i="0" u="none" strike="noStrike" kern="0" cap="none" spc="0" normalizeH="0" baseline="0" noProof="0" dirty="0">
                <a:ln>
                  <a:noFill/>
                </a:ln>
                <a:solidFill>
                  <a:prstClr val="black"/>
                </a:solidFill>
                <a:effectLst/>
                <a:uLnTx/>
                <a:uFillTx/>
                <a:latin typeface="Calibri"/>
                <a:ea typeface="+mn-ea"/>
                <a:cs typeface="+mn-cs"/>
              </a:rPr>
              <a:t>/m</a:t>
            </a:r>
            <a:r>
              <a:rPr kumimoji="0" lang="en-US" sz="1800" b="1" i="0" u="none" strike="noStrike" kern="0" cap="none" spc="0" normalizeH="0" baseline="30000" noProof="0" dirty="0">
                <a:ln>
                  <a:noFill/>
                </a:ln>
                <a:solidFill>
                  <a:prstClr val="black"/>
                </a:solidFill>
                <a:effectLst/>
                <a:uLnTx/>
                <a:uFillTx/>
                <a:latin typeface="Calibri"/>
                <a:ea typeface="+mn-ea"/>
                <a:cs typeface="+mn-cs"/>
              </a:rPr>
              <a:t>3</a:t>
            </a:r>
            <a:r>
              <a:rPr kumimoji="0" lang="en-US" sz="1600" b="1" i="0" u="none" strike="noStrike" kern="0" cap="none" spc="0" normalizeH="0" baseline="0" noProof="0" dirty="0">
                <a:ln>
                  <a:noFill/>
                </a:ln>
                <a:solidFill>
                  <a:prstClr val="black"/>
                </a:solidFill>
                <a:effectLst/>
                <a:uLnTx/>
                <a:uFillTx/>
                <a:latin typeface="Calibri"/>
                <a:ea typeface="+mn-ea"/>
                <a:cs typeface="+mn-cs"/>
              </a:rPr>
              <a:t> (annual)</a:t>
            </a:r>
          </a:p>
        </p:txBody>
      </p:sp>
      <p:sp>
        <p:nvSpPr>
          <p:cNvPr id="117" name="Rectangle 116"/>
          <p:cNvSpPr/>
          <p:nvPr/>
        </p:nvSpPr>
        <p:spPr>
          <a:xfrm>
            <a:off x="333769" y="6262623"/>
            <a:ext cx="416652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002060"/>
                </a:solidFill>
                <a:effectLst/>
                <a:uLnTx/>
                <a:uFillTx/>
                <a:latin typeface="Arial" pitchFamily="34" charset="0"/>
                <a:ea typeface="宋体" panose="02010600030101010101" pitchFamily="2" charset="-122"/>
                <a:cs typeface="Arial" pitchFamily="34" charset="0"/>
              </a:rPr>
              <a:t>Optimized Control Strategy</a:t>
            </a:r>
            <a:endParaRPr kumimoji="0" lang="en-US" sz="2400" b="0" i="0" u="none" strike="noStrike" kern="0" cap="none" spc="0" normalizeH="0" baseline="0" noProof="0" dirty="0">
              <a:ln>
                <a:noFill/>
              </a:ln>
              <a:solidFill>
                <a:srgbClr val="002060"/>
              </a:solidFill>
              <a:effectLst/>
              <a:uLnTx/>
              <a:uFillTx/>
              <a:latin typeface="Arial" pitchFamily="34" charset="0"/>
              <a:ea typeface="+mn-ea"/>
              <a:cs typeface="Arial" pitchFamily="34" charset="0"/>
            </a:endParaRPr>
          </a:p>
        </p:txBody>
      </p:sp>
      <p:sp>
        <p:nvSpPr>
          <p:cNvPr id="241" name="Down Arrow 39"/>
          <p:cNvSpPr/>
          <p:nvPr/>
        </p:nvSpPr>
        <p:spPr>
          <a:xfrm>
            <a:off x="2298125" y="2523369"/>
            <a:ext cx="256863" cy="33173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243" name="TextBox 242"/>
          <p:cNvSpPr txBox="1"/>
          <p:nvPr/>
        </p:nvSpPr>
        <p:spPr>
          <a:xfrm>
            <a:off x="1851591" y="2887480"/>
            <a:ext cx="1130879" cy="369332"/>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7030A0"/>
                </a:solidFill>
                <a:effectLst/>
                <a:uLnTx/>
                <a:uFillTx/>
                <a:latin typeface="Calibri"/>
                <a:ea typeface="+mn-ea"/>
                <a:cs typeface="+mn-cs"/>
              </a:rPr>
              <a:t>SMAT-CE</a:t>
            </a:r>
          </a:p>
        </p:txBody>
      </p:sp>
      <p:sp>
        <p:nvSpPr>
          <p:cNvPr id="249" name="Down Arrow 39"/>
          <p:cNvSpPr/>
          <p:nvPr/>
        </p:nvSpPr>
        <p:spPr>
          <a:xfrm flipH="1">
            <a:off x="2265050" y="5208685"/>
            <a:ext cx="289938" cy="405256"/>
          </a:xfrm>
          <a:prstGeom prst="downArrow">
            <a:avLst>
              <a:gd name="adj1" fmla="val 44451"/>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250" name="Right Arrow 53"/>
          <p:cNvSpPr/>
          <p:nvPr/>
        </p:nvSpPr>
        <p:spPr>
          <a:xfrm>
            <a:off x="3058121" y="2932268"/>
            <a:ext cx="2656412" cy="268131"/>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13" name="Arrow: Left-Right 12"/>
          <p:cNvSpPr/>
          <p:nvPr/>
        </p:nvSpPr>
        <p:spPr>
          <a:xfrm>
            <a:off x="2054467" y="4679076"/>
            <a:ext cx="695970" cy="268135"/>
          </a:xfrm>
          <a:prstGeom prst="leftRightArrow">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Calibri"/>
              <a:ea typeface="+mn-ea"/>
              <a:cs typeface="+mn-cs"/>
            </a:endParaRPr>
          </a:p>
        </p:txBody>
      </p:sp>
      <p:sp>
        <p:nvSpPr>
          <p:cNvPr id="251" name="TextBox 250"/>
          <p:cNvSpPr txBox="1"/>
          <p:nvPr/>
        </p:nvSpPr>
        <p:spPr>
          <a:xfrm>
            <a:off x="878757" y="4637840"/>
            <a:ext cx="1130879" cy="369332"/>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7030A0"/>
                </a:solidFill>
                <a:effectLst/>
                <a:uLnTx/>
                <a:uFillTx/>
                <a:latin typeface="Calibri"/>
                <a:ea typeface="+mn-ea"/>
                <a:cs typeface="+mn-cs"/>
              </a:rPr>
              <a:t>ICET</a:t>
            </a:r>
          </a:p>
        </p:txBody>
      </p:sp>
      <p:sp>
        <p:nvSpPr>
          <p:cNvPr id="252" name="TextBox 251"/>
          <p:cNvSpPr txBox="1"/>
          <p:nvPr/>
        </p:nvSpPr>
        <p:spPr>
          <a:xfrm>
            <a:off x="2810858" y="4637840"/>
            <a:ext cx="1130879" cy="369332"/>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FF0000"/>
                </a:solidFill>
                <a:effectLst/>
                <a:uLnTx/>
                <a:uFillTx/>
                <a:latin typeface="Calibri"/>
                <a:ea typeface="+mn-ea"/>
                <a:cs typeface="+mn-cs"/>
              </a:rPr>
              <a:t>pf</a:t>
            </a:r>
            <a:r>
              <a:rPr kumimoji="0" lang="en-US" sz="1800" b="1" i="0" u="none" strike="noStrike" kern="0" cap="none" spc="0" normalizeH="0" baseline="0" noProof="0" dirty="0">
                <a:ln>
                  <a:noFill/>
                </a:ln>
                <a:solidFill>
                  <a:srgbClr val="FF0000"/>
                </a:solidFill>
                <a:effectLst/>
                <a:uLnTx/>
                <a:uFillTx/>
                <a:latin typeface="Calibri"/>
                <a:ea typeface="+mn-ea"/>
                <a:cs typeface="+mn-cs"/>
              </a:rPr>
              <a:t>-RSM</a:t>
            </a:r>
          </a:p>
        </p:txBody>
      </p:sp>
      <p:sp>
        <p:nvSpPr>
          <p:cNvPr id="253" name="Down Arrow 39"/>
          <p:cNvSpPr/>
          <p:nvPr/>
        </p:nvSpPr>
        <p:spPr>
          <a:xfrm>
            <a:off x="2298125" y="3275844"/>
            <a:ext cx="256863" cy="33173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rgbClr val="FF0000"/>
              </a:solidFill>
              <a:effectLst/>
              <a:uLnTx/>
              <a:uFillTx/>
              <a:latin typeface="Calibri"/>
              <a:ea typeface="+mn-ea"/>
              <a:cs typeface="+mn-cs"/>
            </a:endParaRPr>
          </a:p>
        </p:txBody>
      </p:sp>
      <p:sp>
        <p:nvSpPr>
          <p:cNvPr id="254" name="TextBox 253"/>
          <p:cNvSpPr txBox="1"/>
          <p:nvPr/>
        </p:nvSpPr>
        <p:spPr>
          <a:xfrm>
            <a:off x="1705450" y="5597892"/>
            <a:ext cx="1454592" cy="369332"/>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7030A0"/>
                </a:solidFill>
                <a:effectLst/>
                <a:uLnTx/>
                <a:uFillTx/>
                <a:latin typeface="Calibri"/>
                <a:ea typeface="+mn-ea"/>
                <a:cs typeface="+mn-cs"/>
              </a:rPr>
              <a:t>BenMAP</a:t>
            </a:r>
            <a:r>
              <a:rPr kumimoji="0" lang="en-US" sz="1800" b="1" i="0" u="none" strike="noStrike" kern="0" cap="none" spc="0" normalizeH="0" baseline="0" noProof="0" dirty="0">
                <a:ln>
                  <a:noFill/>
                </a:ln>
                <a:solidFill>
                  <a:srgbClr val="7030A0"/>
                </a:solidFill>
                <a:effectLst/>
                <a:uLnTx/>
                <a:uFillTx/>
                <a:latin typeface="Calibri"/>
                <a:ea typeface="+mn-ea"/>
                <a:cs typeface="+mn-cs"/>
              </a:rPr>
              <a:t>-CE</a:t>
            </a:r>
          </a:p>
        </p:txBody>
      </p:sp>
      <p:sp>
        <p:nvSpPr>
          <p:cNvPr id="255" name="TextBox 254"/>
          <p:cNvSpPr txBox="1"/>
          <p:nvPr/>
        </p:nvSpPr>
        <p:spPr>
          <a:xfrm>
            <a:off x="1834160" y="3703763"/>
            <a:ext cx="1130879" cy="369332"/>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Calibri"/>
                <a:ea typeface="+mn-ea"/>
                <a:cs typeface="+mn-cs"/>
              </a:rPr>
              <a:t>LE-CO</a:t>
            </a:r>
          </a:p>
        </p:txBody>
      </p:sp>
      <p:sp>
        <p:nvSpPr>
          <p:cNvPr id="256" name="Arrow: Left-Right 255"/>
          <p:cNvSpPr/>
          <p:nvPr/>
        </p:nvSpPr>
        <p:spPr>
          <a:xfrm rot="2570727">
            <a:off x="2892581" y="4180151"/>
            <a:ext cx="677783" cy="246361"/>
          </a:xfrm>
          <a:prstGeom prst="leftRightArrow">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Calibri"/>
              <a:ea typeface="+mn-ea"/>
              <a:cs typeface="+mn-cs"/>
            </a:endParaRPr>
          </a:p>
        </p:txBody>
      </p:sp>
      <p:sp>
        <p:nvSpPr>
          <p:cNvPr id="257" name="Arrow: Left-Right 256"/>
          <p:cNvSpPr/>
          <p:nvPr/>
        </p:nvSpPr>
        <p:spPr>
          <a:xfrm rot="8442560">
            <a:off x="1274749" y="4230513"/>
            <a:ext cx="656225" cy="246361"/>
          </a:xfrm>
          <a:prstGeom prst="leftRightArrow">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Calibri"/>
              <a:ea typeface="+mn-ea"/>
              <a:cs typeface="+mn-cs"/>
            </a:endParaRPr>
          </a:p>
        </p:txBody>
      </p:sp>
      <p:sp>
        <p:nvSpPr>
          <p:cNvPr id="15" name="Oval 14"/>
          <p:cNvSpPr/>
          <p:nvPr/>
        </p:nvSpPr>
        <p:spPr>
          <a:xfrm>
            <a:off x="485775" y="3606853"/>
            <a:ext cx="3822053" cy="17479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Rectangle 257"/>
          <p:cNvSpPr/>
          <p:nvPr/>
        </p:nvSpPr>
        <p:spPr>
          <a:xfrm>
            <a:off x="1881187" y="4013880"/>
            <a:ext cx="112627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Control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Optimizer</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9" name="Rectangle 258"/>
          <p:cNvSpPr/>
          <p:nvPr/>
        </p:nvSpPr>
        <p:spPr>
          <a:xfrm>
            <a:off x="3803975" y="4685465"/>
            <a:ext cx="112627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Air Quality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Benefit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0" name="Rectangle 259"/>
          <p:cNvSpPr/>
          <p:nvPr/>
        </p:nvSpPr>
        <p:spPr>
          <a:xfrm>
            <a:off x="-386339" y="4753145"/>
            <a:ext cx="183156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Control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Cost </a:t>
            </a:r>
            <a:r>
              <a:rPr kumimoji="0" lang="en-US" sz="1400" b="1" i="0" u="none" strike="noStrike" kern="0" cap="none" spc="0" normalizeH="0" baseline="0" noProof="0" dirty="0">
                <a:ln>
                  <a:noFill/>
                </a:ln>
                <a:solidFill>
                  <a:prstClr val="black"/>
                </a:solidFill>
                <a:effectLst/>
                <a:uLnTx/>
                <a:uFillTx/>
                <a:latin typeface="Calibri"/>
                <a:ea typeface="+mn-ea"/>
                <a:cs typeface="+mn-cs"/>
              </a:rPr>
              <a:t>Estimate</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1" name="Down Arrow 94"/>
          <p:cNvSpPr/>
          <p:nvPr/>
        </p:nvSpPr>
        <p:spPr>
          <a:xfrm>
            <a:off x="6469380" y="3456108"/>
            <a:ext cx="320040" cy="500086"/>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263" name="Picture 2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6015" y="1702521"/>
            <a:ext cx="625306" cy="625306"/>
          </a:xfrm>
          <a:prstGeom prst="rect">
            <a:avLst/>
          </a:prstGeom>
        </p:spPr>
      </p:pic>
      <p:sp>
        <p:nvSpPr>
          <p:cNvPr id="49" name="Oval 48"/>
          <p:cNvSpPr/>
          <p:nvPr/>
        </p:nvSpPr>
        <p:spPr>
          <a:xfrm>
            <a:off x="4906164" y="3793555"/>
            <a:ext cx="3294631" cy="1086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2" name="Right Arrow 53"/>
          <p:cNvSpPr/>
          <p:nvPr/>
        </p:nvSpPr>
        <p:spPr>
          <a:xfrm>
            <a:off x="3705526" y="4205416"/>
            <a:ext cx="1484289" cy="261849"/>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p:txBody>
      </p:sp>
      <p:sp>
        <p:nvSpPr>
          <p:cNvPr id="50" name="TextBox 49"/>
          <p:cNvSpPr txBox="1"/>
          <p:nvPr/>
        </p:nvSpPr>
        <p:spPr>
          <a:xfrm>
            <a:off x="8077200" y="6167735"/>
            <a:ext cx="1095102"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charset="0"/>
                <a:ea typeface="+mn-ea"/>
                <a:cs typeface="+mn-cs"/>
              </a:rPr>
              <a:t>Benefit/Cost =  ~20</a:t>
            </a:r>
          </a:p>
        </p:txBody>
      </p:sp>
    </p:spTree>
    <p:extLst>
      <p:ext uri="{BB962C8B-B14F-4D97-AF65-F5344CB8AC3E}">
        <p14:creationId xmlns:p14="http://schemas.microsoft.com/office/powerpoint/2010/main" val="92260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linds(horizontal)">
                                      <p:cBhvr>
                                        <p:cTn id="7" dur="500"/>
                                        <p:tgtEl>
                                          <p:spTgt spid="72"/>
                                        </p:tgtEl>
                                      </p:cBhvr>
                                    </p:animEffect>
                                  </p:childTnLst>
                                </p:cTn>
                              </p:par>
                            </p:childTnLst>
                          </p:cTn>
                        </p:par>
                        <p:par>
                          <p:cTn id="8" fill="hold">
                            <p:stCondLst>
                              <p:cond delay="500"/>
                            </p:stCondLst>
                            <p:childTnLst>
                              <p:par>
                                <p:cTn id="9" presetID="1" presetClass="entr" presetSubtype="0" fill="hold" grpId="0" nodeType="afterEffect">
                                  <p:stCondLst>
                                    <p:cond delay="30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50"/>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61"/>
                                        </p:tgtEl>
                                        <p:attrNameLst>
                                          <p:attrName>style.visibility</p:attrName>
                                        </p:attrNameLst>
                                      </p:cBhvr>
                                      <p:to>
                                        <p:strVal val="visible"/>
                                      </p:to>
                                    </p:set>
                                    <p:animEffect transition="in" filter="fade">
                                      <p:cBhvr>
                                        <p:cTn id="25" dur="600"/>
                                        <p:tgtEl>
                                          <p:spTgt spid="261"/>
                                        </p:tgtEl>
                                      </p:cBhvr>
                                    </p:animEffect>
                                  </p:childTnLst>
                                </p:cTn>
                              </p:par>
                            </p:childTnLst>
                          </p:cTn>
                        </p:par>
                        <p:par>
                          <p:cTn id="26" fill="hold">
                            <p:stCondLst>
                              <p:cond delay="1100"/>
                            </p:stCondLst>
                            <p:childTnLst>
                              <p:par>
                                <p:cTn id="27" presetID="1" presetClass="entr" presetSubtype="0" fill="hold" grpId="0" nodeType="afterEffect">
                                  <p:stCondLst>
                                    <p:cond delay="0"/>
                                  </p:stCondLst>
                                  <p:childTnLst>
                                    <p:set>
                                      <p:cBhvr>
                                        <p:cTn id="28" dur="1" fill="hold">
                                          <p:stCondLst>
                                            <p:cond delay="0"/>
                                          </p:stCondLst>
                                        </p:cTn>
                                        <p:tgtEl>
                                          <p:spTgt spid="262"/>
                                        </p:tgtEl>
                                        <p:attrNameLst>
                                          <p:attrName>style.visibility</p:attrName>
                                        </p:attrNameLst>
                                      </p:cBhvr>
                                      <p:to>
                                        <p:strVal val="visible"/>
                                      </p:to>
                                    </p:set>
                                  </p:childTnLst>
                                </p:cTn>
                              </p:par>
                            </p:childTnLst>
                          </p:cTn>
                        </p:par>
                        <p:par>
                          <p:cTn id="29" fill="hold">
                            <p:stCondLst>
                              <p:cond delay="1100"/>
                            </p:stCondLst>
                            <p:childTnLst>
                              <p:par>
                                <p:cTn id="30" presetID="1" presetClass="entr" presetSubtype="0" fill="hold" nodeType="afterEffect">
                                  <p:stCondLst>
                                    <p:cond delay="0"/>
                                  </p:stCondLst>
                                  <p:childTnLst>
                                    <p:set>
                                      <p:cBhvr>
                                        <p:cTn id="31" dur="1" fill="hold">
                                          <p:stCondLst>
                                            <p:cond delay="0"/>
                                          </p:stCondLst>
                                        </p:cTn>
                                        <p:tgtEl>
                                          <p:spTgt spid="74"/>
                                        </p:tgtEl>
                                        <p:attrNameLst>
                                          <p:attrName>style.visibility</p:attrName>
                                        </p:attrNameLst>
                                      </p:cBhvr>
                                      <p:to>
                                        <p:strVal val="visible"/>
                                      </p:to>
                                    </p:set>
                                  </p:childTnLst>
                                </p:cTn>
                              </p:par>
                            </p:childTnLst>
                          </p:cTn>
                        </p:par>
                        <p:par>
                          <p:cTn id="32" fill="hold">
                            <p:stCondLst>
                              <p:cond delay="1100"/>
                            </p:stCondLst>
                            <p:childTnLst>
                              <p:par>
                                <p:cTn id="33" presetID="1" presetClass="entr" presetSubtype="0" fill="hold" nodeType="after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0" presetClass="entr" presetSubtype="0" fill="hold" grpId="0" nodeType="withEffect">
                                  <p:stCondLst>
                                    <p:cond delay="20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500"/>
                                        <p:tgtEl>
                                          <p:spTgt spid="95"/>
                                        </p:tgtEl>
                                      </p:cBhvr>
                                    </p:animEffect>
                                  </p:childTnLst>
                                </p:cTn>
                              </p:par>
                            </p:childTnLst>
                          </p:cTn>
                        </p:par>
                        <p:par>
                          <p:cTn id="38" fill="hold">
                            <p:stCondLst>
                              <p:cond delay="1800"/>
                            </p:stCondLst>
                            <p:childTnLst>
                              <p:par>
                                <p:cTn id="39" presetID="1" presetClass="entr" presetSubtype="0" fill="hold" grpId="0" nodeType="after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par>
                          <p:cTn id="41" fill="hold">
                            <p:stCondLst>
                              <p:cond delay="1800"/>
                            </p:stCondLst>
                            <p:childTnLst>
                              <p:par>
                                <p:cTn id="42" presetID="10" presetClass="entr" presetSubtype="0" fill="hold" nodeType="afterEffect">
                                  <p:stCondLst>
                                    <p:cond delay="0"/>
                                  </p:stCondLst>
                                  <p:childTnLst>
                                    <p:set>
                                      <p:cBhvr>
                                        <p:cTn id="43" dur="1" fill="hold">
                                          <p:stCondLst>
                                            <p:cond delay="0"/>
                                          </p:stCondLst>
                                        </p:cTn>
                                        <p:tgtEl>
                                          <p:spTgt spid="109"/>
                                        </p:tgtEl>
                                        <p:attrNameLst>
                                          <p:attrName>style.visibility</p:attrName>
                                        </p:attrNameLst>
                                      </p:cBhvr>
                                      <p:to>
                                        <p:strVal val="visible"/>
                                      </p:to>
                                    </p:set>
                                    <p:animEffect transition="in" filter="fade">
                                      <p:cBhvr>
                                        <p:cTn id="44" dur="500"/>
                                        <p:tgtEl>
                                          <p:spTgt spid="109"/>
                                        </p:tgtEl>
                                      </p:cBhvr>
                                    </p:animEffect>
                                  </p:childTnLst>
                                </p:cTn>
                              </p:par>
                            </p:childTnLst>
                          </p:cTn>
                        </p:par>
                        <p:par>
                          <p:cTn id="45" fill="hold">
                            <p:stCondLst>
                              <p:cond delay="2300"/>
                            </p:stCondLst>
                            <p:childTnLst>
                              <p:par>
                                <p:cTn id="46" presetID="10" presetClass="entr" presetSubtype="0" fill="hold" grpId="0" nodeType="afterEffect">
                                  <p:stCondLst>
                                    <p:cond delay="0"/>
                                  </p:stCondLst>
                                  <p:childTnLst>
                                    <p:set>
                                      <p:cBhvr>
                                        <p:cTn id="47" dur="1" fill="hold">
                                          <p:stCondLst>
                                            <p:cond delay="0"/>
                                          </p:stCondLst>
                                        </p:cTn>
                                        <p:tgtEl>
                                          <p:spTgt spid="110"/>
                                        </p:tgtEl>
                                        <p:attrNameLst>
                                          <p:attrName>style.visibility</p:attrName>
                                        </p:attrNameLst>
                                      </p:cBhvr>
                                      <p:to>
                                        <p:strVal val="visible"/>
                                      </p:to>
                                    </p:set>
                                    <p:animEffect transition="in" filter="fade">
                                      <p:cBhvr>
                                        <p:cTn id="48" dur="500"/>
                                        <p:tgtEl>
                                          <p:spTgt spid="110"/>
                                        </p:tgtEl>
                                      </p:cBhvr>
                                    </p:animEffect>
                                  </p:childTnLst>
                                </p:cTn>
                              </p:par>
                            </p:childTnLst>
                          </p:cTn>
                        </p:par>
                        <p:par>
                          <p:cTn id="49" fill="hold">
                            <p:stCondLst>
                              <p:cond delay="2800"/>
                            </p:stCondLst>
                            <p:childTnLst>
                              <p:par>
                                <p:cTn id="50" presetID="1" presetClass="entr" presetSubtype="0" fill="hold" nodeType="afterEffect">
                                  <p:stCondLst>
                                    <p:cond delay="0"/>
                                  </p:stCondLst>
                                  <p:childTnLst>
                                    <p:set>
                                      <p:cBhvr>
                                        <p:cTn id="51" dur="1" fill="hold">
                                          <p:stCondLst>
                                            <p:cond delay="0"/>
                                          </p:stCondLst>
                                        </p:cTn>
                                        <p:tgtEl>
                                          <p:spTgt spid="7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4" presetClass="entr" presetSubtype="16"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box(in)">
                                      <p:cBhvr>
                                        <p:cTn id="56" dur="600"/>
                                        <p:tgtEl>
                                          <p:spTgt spid="50"/>
                                        </p:tgtEl>
                                      </p:cBhvr>
                                    </p:animEffect>
                                  </p:childTnLst>
                                </p:cTn>
                              </p:par>
                            </p:childTnLst>
                          </p:cTn>
                        </p:par>
                        <p:par>
                          <p:cTn id="57" fill="hold">
                            <p:stCondLst>
                              <p:cond delay="3400"/>
                            </p:stCondLst>
                            <p:childTnLst>
                              <p:par>
                                <p:cTn id="58" presetID="1" presetClass="entr" presetSubtype="0" fill="hold" grpId="0" nodeType="afterEffect">
                                  <p:stCondLst>
                                    <p:cond delay="300"/>
                                  </p:stCondLst>
                                  <p:childTnLst>
                                    <p:set>
                                      <p:cBhvr>
                                        <p:cTn id="59"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110" grpId="0" animBg="1"/>
      <p:bldP spid="54" grpId="0" animBg="1"/>
      <p:bldP spid="72" grpId="0"/>
      <p:bldP spid="250" grpId="0" animBg="1"/>
      <p:bldP spid="15" grpId="0" animBg="1"/>
      <p:bldP spid="261" grpId="0" animBg="1"/>
      <p:bldP spid="49" grpId="0" animBg="1"/>
      <p:bldP spid="262" grpId="0" animBg="1"/>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5BB470-5C1E-4017-B78C-97A4A6234ABA}"/>
              </a:ext>
            </a:extLst>
          </p:cNvPr>
          <p:cNvPicPr>
            <a:picLocks noChangeAspect="1"/>
          </p:cNvPicPr>
          <p:nvPr/>
        </p:nvPicPr>
        <p:blipFill>
          <a:blip r:embed="rId3"/>
          <a:stretch>
            <a:fillRect/>
          </a:stretch>
        </p:blipFill>
        <p:spPr>
          <a:xfrm>
            <a:off x="76200" y="1622112"/>
            <a:ext cx="3886200" cy="2287979"/>
          </a:xfrm>
          <a:prstGeom prst="rect">
            <a:avLst/>
          </a:prstGeom>
        </p:spPr>
      </p:pic>
      <p:sp>
        <p:nvSpPr>
          <p:cNvPr id="22" name="标题 2"/>
          <p:cNvSpPr>
            <a:spLocks noGrp="1"/>
          </p:cNvSpPr>
          <p:nvPr>
            <p:ph type="title"/>
          </p:nvPr>
        </p:nvSpPr>
        <p:spPr>
          <a:xfrm>
            <a:off x="0" y="-59734"/>
            <a:ext cx="9144000" cy="593134"/>
          </a:xfrm>
          <a:solidFill>
            <a:schemeClr val="accent1">
              <a:lumMod val="20000"/>
              <a:lumOff val="80000"/>
            </a:schemeClr>
          </a:solidFill>
        </p:spPr>
        <p:txBody>
          <a:bodyPr>
            <a:noAutofit/>
          </a:bodyPr>
          <a:lstStyle/>
          <a:p>
            <a:r>
              <a:rPr lang="en-US" altLang="zh-CN" sz="3600" b="1" dirty="0">
                <a:solidFill>
                  <a:srgbClr val="FF0000"/>
                </a:solidFill>
                <a:effectLst>
                  <a:outerShdw blurRad="38100" dist="38100" dir="2700000" algn="tl">
                    <a:srgbClr val="000000">
                      <a:alpha val="43137"/>
                    </a:srgbClr>
                  </a:outerShdw>
                </a:effectLst>
              </a:rPr>
              <a:t>ABaCAS-OE:</a:t>
            </a:r>
            <a:r>
              <a:rPr lang="en-US" altLang="zh-CN" sz="3600" b="1" dirty="0">
                <a:solidFill>
                  <a:srgbClr val="0000FF"/>
                </a:solidFill>
                <a:effectLst>
                  <a:outerShdw blurRad="38100" dist="38100" dir="2700000" algn="tl">
                    <a:srgbClr val="000000">
                      <a:alpha val="43137"/>
                    </a:srgbClr>
                  </a:outerShdw>
                </a:effectLst>
              </a:rPr>
              <a:t> China Jinan </a:t>
            </a:r>
            <a:r>
              <a:rPr lang="en-US" altLang="zh-CN" sz="3600" b="1" dirty="0">
                <a:solidFill>
                  <a:srgbClr val="FF0000"/>
                </a:solidFill>
                <a:effectLst>
                  <a:outerShdw blurRad="38100" dist="38100" dir="2700000" algn="tl">
                    <a:srgbClr val="000000">
                      <a:alpha val="43137"/>
                    </a:srgbClr>
                  </a:outerShdw>
                </a:effectLst>
              </a:rPr>
              <a:t>“PM2.5 &amp; O3” </a:t>
            </a:r>
            <a:r>
              <a:rPr lang="en-US" altLang="zh-CN" sz="3600" b="1" dirty="0">
                <a:solidFill>
                  <a:srgbClr val="0000FF"/>
                </a:solidFill>
                <a:effectLst>
                  <a:outerShdw blurRad="38100" dist="38100" dir="2700000" algn="tl">
                    <a:srgbClr val="000000">
                      <a:alpha val="43137"/>
                    </a:srgbClr>
                  </a:outerShdw>
                </a:effectLst>
              </a:rPr>
              <a:t>Case</a:t>
            </a:r>
            <a:endParaRPr lang="zh-CN" altLang="en-US" sz="3600" b="1" dirty="0">
              <a:solidFill>
                <a:srgbClr val="FF0000"/>
              </a:solidFill>
              <a:effectLst>
                <a:outerShdw blurRad="38100" dist="38100" dir="2700000" algn="tl">
                  <a:srgbClr val="000000">
                    <a:alpha val="43137"/>
                  </a:srgbClr>
                </a:outerShdw>
              </a:effectLst>
            </a:endParaRPr>
          </a:p>
        </p:txBody>
      </p:sp>
      <p:sp>
        <p:nvSpPr>
          <p:cNvPr id="6" name="Right Arrow 5"/>
          <p:cNvSpPr/>
          <p:nvPr/>
        </p:nvSpPr>
        <p:spPr>
          <a:xfrm rot="1879662">
            <a:off x="4020161" y="1554982"/>
            <a:ext cx="1179878" cy="375120"/>
          </a:xfrm>
          <a:prstGeom prst="rightArrow">
            <a:avLst>
              <a:gd name="adj1" fmla="val 50000"/>
              <a:gd name="adj2" fmla="val 11491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1149453" y="673666"/>
            <a:ext cx="1587294"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SMAT-CE</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20" name="Right Arrow 19"/>
          <p:cNvSpPr/>
          <p:nvPr/>
        </p:nvSpPr>
        <p:spPr>
          <a:xfrm>
            <a:off x="6269266" y="4228276"/>
            <a:ext cx="685800" cy="27294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Right Arrow 22"/>
          <p:cNvSpPr/>
          <p:nvPr/>
        </p:nvSpPr>
        <p:spPr>
          <a:xfrm rot="7757648">
            <a:off x="5689624" y="3538286"/>
            <a:ext cx="656310" cy="26185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7149277" y="4108039"/>
            <a:ext cx="1587293"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RSM-VAT</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25" name="Rectangle 24">
            <a:extLst>
              <a:ext uri="{FF2B5EF4-FFF2-40B4-BE49-F238E27FC236}">
                <a16:creationId xmlns:a16="http://schemas.microsoft.com/office/drawing/2014/main" id="{4C2E8F18-39E9-426F-A530-A7A17B8AC3E9}"/>
              </a:ext>
            </a:extLst>
          </p:cNvPr>
          <p:cNvSpPr/>
          <p:nvPr/>
        </p:nvSpPr>
        <p:spPr>
          <a:xfrm>
            <a:off x="6017781" y="2820041"/>
            <a:ext cx="1441638" cy="461665"/>
          </a:xfrm>
          <a:prstGeom prst="rect">
            <a:avLst/>
          </a:prstGeom>
          <a:solidFill>
            <a:srgbClr val="FFFF00"/>
          </a:solidFill>
          <a:ln w="12700">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LE-CO</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26" name="Rectangle 25">
            <a:extLst>
              <a:ext uri="{FF2B5EF4-FFF2-40B4-BE49-F238E27FC236}">
                <a16:creationId xmlns:a16="http://schemas.microsoft.com/office/drawing/2014/main" id="{A701D5E6-E53F-4622-998B-98987EB7CE7E}"/>
              </a:ext>
            </a:extLst>
          </p:cNvPr>
          <p:cNvSpPr/>
          <p:nvPr/>
        </p:nvSpPr>
        <p:spPr>
          <a:xfrm>
            <a:off x="4703455" y="4186535"/>
            <a:ext cx="1371600" cy="461665"/>
          </a:xfrm>
          <a:prstGeom prst="rect">
            <a:avLst/>
          </a:prstGeom>
          <a:solidFill>
            <a:srgbClr val="FFFF00"/>
          </a:solidFill>
          <a:ln w="12700">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kern="0" dirty="0">
                <a:solidFill>
                  <a:srgbClr val="0000FF"/>
                </a:solidFill>
                <a:effectLst>
                  <a:outerShdw blurRad="38100" dist="38100" dir="2700000" algn="tl">
                    <a:srgbClr val="000000">
                      <a:alpha val="43137"/>
                    </a:srgbClr>
                  </a:outerShdw>
                </a:effectLst>
                <a:ea typeface="宋体" panose="02010600030101010101" pitchFamily="2" charset="-122"/>
              </a:rPr>
              <a:t>ICET</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4" name="Rectangle 3">
            <a:extLst>
              <a:ext uri="{FF2B5EF4-FFF2-40B4-BE49-F238E27FC236}">
                <a16:creationId xmlns:a16="http://schemas.microsoft.com/office/drawing/2014/main" id="{DC2AC50F-A741-42E9-BED4-EDC4D453F90D}"/>
              </a:ext>
            </a:extLst>
          </p:cNvPr>
          <p:cNvSpPr/>
          <p:nvPr/>
        </p:nvSpPr>
        <p:spPr>
          <a:xfrm>
            <a:off x="101359" y="1203936"/>
            <a:ext cx="3855398" cy="338554"/>
          </a:xfrm>
          <a:prstGeom prst="rect">
            <a:avLst/>
          </a:prstGeom>
        </p:spPr>
        <p:txBody>
          <a:bodyPr wrap="square">
            <a:spAutoFit/>
          </a:bodyPr>
          <a:lstStyle/>
          <a:p>
            <a:r>
              <a:rPr lang="en-US" sz="1600" b="1" dirty="0">
                <a:solidFill>
                  <a:srgbClr val="FF0000"/>
                </a:solidFill>
                <a:effectLst>
                  <a:outerShdw blurRad="38100" dist="38100" dir="2700000" algn="tl">
                    <a:srgbClr val="000000">
                      <a:alpha val="43137"/>
                    </a:srgbClr>
                  </a:outerShdw>
                </a:effectLst>
              </a:rPr>
              <a:t>PM2.5</a:t>
            </a:r>
            <a:r>
              <a:rPr lang="en-US" sz="1600" b="1" dirty="0">
                <a:effectLst>
                  <a:outerShdw blurRad="38100" dist="38100" dir="2700000" algn="tl">
                    <a:srgbClr val="000000">
                      <a:alpha val="43137"/>
                    </a:srgbClr>
                  </a:outerShdw>
                </a:effectLst>
              </a:rPr>
              <a:t> Attainment Goal: </a:t>
            </a:r>
            <a:r>
              <a:rPr lang="en-US" sz="1600" b="1" u="sng" dirty="0">
                <a:solidFill>
                  <a:srgbClr val="0000FF"/>
                </a:solidFill>
                <a:effectLst>
                  <a:outerShdw blurRad="38100" dist="38100" dir="2700000" algn="tl">
                    <a:srgbClr val="000000">
                      <a:alpha val="43137"/>
                    </a:srgbClr>
                  </a:outerShdw>
                </a:effectLst>
              </a:rPr>
              <a:t>60 ug/m3</a:t>
            </a:r>
            <a:endParaRPr lang="en-US" sz="1600" u="sng" dirty="0">
              <a:solidFill>
                <a:srgbClr val="0000FF"/>
              </a:solidFill>
            </a:endParaRPr>
          </a:p>
        </p:txBody>
      </p:sp>
      <p:pic>
        <p:nvPicPr>
          <p:cNvPr id="7" name="Picture 6">
            <a:extLst>
              <a:ext uri="{FF2B5EF4-FFF2-40B4-BE49-F238E27FC236}">
                <a16:creationId xmlns:a16="http://schemas.microsoft.com/office/drawing/2014/main" id="{75A70FF0-B7F2-49ED-BFE5-901E18C109B4}"/>
              </a:ext>
            </a:extLst>
          </p:cNvPr>
          <p:cNvPicPr>
            <a:picLocks noChangeAspect="1"/>
          </p:cNvPicPr>
          <p:nvPr/>
        </p:nvPicPr>
        <p:blipFill>
          <a:blip r:embed="rId4"/>
          <a:stretch>
            <a:fillRect/>
          </a:stretch>
        </p:blipFill>
        <p:spPr>
          <a:xfrm>
            <a:off x="107218" y="4569704"/>
            <a:ext cx="3855182" cy="2269718"/>
          </a:xfrm>
          <a:prstGeom prst="rect">
            <a:avLst/>
          </a:prstGeom>
        </p:spPr>
      </p:pic>
      <p:sp>
        <p:nvSpPr>
          <p:cNvPr id="27" name="Rectangle 26">
            <a:extLst>
              <a:ext uri="{FF2B5EF4-FFF2-40B4-BE49-F238E27FC236}">
                <a16:creationId xmlns:a16="http://schemas.microsoft.com/office/drawing/2014/main" id="{E6C0FFDF-1709-49D0-A22E-31105A674E99}"/>
              </a:ext>
            </a:extLst>
          </p:cNvPr>
          <p:cNvSpPr/>
          <p:nvPr/>
        </p:nvSpPr>
        <p:spPr>
          <a:xfrm>
            <a:off x="-64772" y="4023097"/>
            <a:ext cx="4187659" cy="338554"/>
          </a:xfrm>
          <a:prstGeom prst="rect">
            <a:avLst/>
          </a:prstGeom>
        </p:spPr>
        <p:txBody>
          <a:bodyPr wrap="square">
            <a:spAutoFit/>
          </a:bodyPr>
          <a:lstStyle/>
          <a:p>
            <a:r>
              <a:rPr lang="en-US" sz="1600" b="1" dirty="0">
                <a:solidFill>
                  <a:srgbClr val="FF0000"/>
                </a:solidFill>
                <a:effectLst>
                  <a:outerShdw blurRad="38100" dist="38100" dir="2700000" algn="tl">
                    <a:srgbClr val="000000">
                      <a:alpha val="43137"/>
                    </a:srgbClr>
                  </a:outerShdw>
                </a:effectLst>
              </a:rPr>
              <a:t>O3</a:t>
            </a:r>
            <a:r>
              <a:rPr lang="en-US" sz="1600" b="1" dirty="0">
                <a:effectLst>
                  <a:outerShdw blurRad="38100" dist="38100" dir="2700000" algn="tl">
                    <a:srgbClr val="000000">
                      <a:alpha val="43137"/>
                    </a:srgbClr>
                  </a:outerShdw>
                </a:effectLst>
              </a:rPr>
              <a:t> Attainment Goal: </a:t>
            </a:r>
            <a:r>
              <a:rPr lang="en-US" sz="1600" b="1" u="sng" dirty="0">
                <a:solidFill>
                  <a:srgbClr val="0000FF"/>
                </a:solidFill>
                <a:effectLst>
                  <a:outerShdw blurRad="38100" dist="38100" dir="2700000" algn="tl">
                    <a:srgbClr val="000000">
                      <a:alpha val="43137"/>
                    </a:srgbClr>
                  </a:outerShdw>
                </a:effectLst>
              </a:rPr>
              <a:t>160 ug/m3</a:t>
            </a:r>
            <a:r>
              <a:rPr lang="en-US" sz="1600" b="1" dirty="0">
                <a:solidFill>
                  <a:srgbClr val="0000FF"/>
                </a:solidFill>
                <a:effectLst>
                  <a:outerShdw blurRad="38100" dist="38100" dir="2700000" algn="tl">
                    <a:srgbClr val="000000">
                      <a:alpha val="43137"/>
                    </a:srgbClr>
                  </a:outerShdw>
                </a:effectLst>
              </a:rPr>
              <a:t> </a:t>
            </a:r>
            <a:r>
              <a:rPr lang="en-US" sz="1600" b="1" dirty="0">
                <a:effectLst>
                  <a:outerShdw blurRad="38100" dist="38100" dir="2700000" algn="tl">
                    <a:srgbClr val="000000">
                      <a:alpha val="43137"/>
                    </a:srgbClr>
                  </a:outerShdw>
                </a:effectLst>
              </a:rPr>
              <a:t>(~80 ppb)</a:t>
            </a:r>
            <a:endParaRPr lang="en-US" sz="1600" dirty="0"/>
          </a:p>
        </p:txBody>
      </p:sp>
      <p:sp>
        <p:nvSpPr>
          <p:cNvPr id="28" name="Right Arrow 22">
            <a:extLst>
              <a:ext uri="{FF2B5EF4-FFF2-40B4-BE49-F238E27FC236}">
                <a16:creationId xmlns:a16="http://schemas.microsoft.com/office/drawing/2014/main" id="{4B629DAF-1D77-40C2-88C5-62697DC39176}"/>
              </a:ext>
            </a:extLst>
          </p:cNvPr>
          <p:cNvSpPr/>
          <p:nvPr/>
        </p:nvSpPr>
        <p:spPr>
          <a:xfrm rot="13290693">
            <a:off x="7056580" y="3512866"/>
            <a:ext cx="641805" cy="25604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6A886AE9-22D9-42E8-A430-819D78B1A363}"/>
              </a:ext>
            </a:extLst>
          </p:cNvPr>
          <p:cNvPicPr>
            <a:picLocks noChangeAspect="1"/>
          </p:cNvPicPr>
          <p:nvPr/>
        </p:nvPicPr>
        <p:blipFill>
          <a:blip r:embed="rId5"/>
          <a:stretch>
            <a:fillRect/>
          </a:stretch>
        </p:blipFill>
        <p:spPr>
          <a:xfrm>
            <a:off x="5334000" y="1266406"/>
            <a:ext cx="2608925" cy="1430383"/>
          </a:xfrm>
          <a:prstGeom prst="rect">
            <a:avLst/>
          </a:prstGeom>
        </p:spPr>
      </p:pic>
      <p:pic>
        <p:nvPicPr>
          <p:cNvPr id="9" name="Picture 8">
            <a:extLst>
              <a:ext uri="{FF2B5EF4-FFF2-40B4-BE49-F238E27FC236}">
                <a16:creationId xmlns:a16="http://schemas.microsoft.com/office/drawing/2014/main" id="{A58545A4-360A-419B-BDF8-24B4978FF65F}"/>
              </a:ext>
            </a:extLst>
          </p:cNvPr>
          <p:cNvPicPr>
            <a:picLocks noChangeAspect="1"/>
          </p:cNvPicPr>
          <p:nvPr/>
        </p:nvPicPr>
        <p:blipFill>
          <a:blip r:embed="rId6"/>
          <a:stretch>
            <a:fillRect/>
          </a:stretch>
        </p:blipFill>
        <p:spPr>
          <a:xfrm>
            <a:off x="4251303" y="4723403"/>
            <a:ext cx="2213432" cy="1369192"/>
          </a:xfrm>
          <a:prstGeom prst="rect">
            <a:avLst/>
          </a:prstGeom>
        </p:spPr>
      </p:pic>
      <p:sp>
        <p:nvSpPr>
          <p:cNvPr id="10" name="Rectangle 9">
            <a:extLst>
              <a:ext uri="{FF2B5EF4-FFF2-40B4-BE49-F238E27FC236}">
                <a16:creationId xmlns:a16="http://schemas.microsoft.com/office/drawing/2014/main" id="{43513B3B-3FCC-4032-98E5-F1A5300D033D}"/>
              </a:ext>
            </a:extLst>
          </p:cNvPr>
          <p:cNvSpPr/>
          <p:nvPr/>
        </p:nvSpPr>
        <p:spPr>
          <a:xfrm>
            <a:off x="4410807" y="869081"/>
            <a:ext cx="4402745" cy="369332"/>
          </a:xfrm>
          <a:prstGeom prst="rect">
            <a:avLst/>
          </a:prstGeom>
        </p:spPr>
        <p:txBody>
          <a:bodyPr wrap="none">
            <a:spAutoFit/>
          </a:bodyPr>
          <a:lstStyle/>
          <a:p>
            <a:r>
              <a:rPr lang="en-US" b="1" dirty="0">
                <a:effectLst>
                  <a:outerShdw blurRad="38100" dist="38100" dir="2700000" algn="tl">
                    <a:srgbClr val="000000">
                      <a:alpha val="43137"/>
                    </a:srgbClr>
                  </a:outerShdw>
                </a:effectLst>
                <a:latin typeface="+mj-lt"/>
              </a:rPr>
              <a:t>Optimized Control Share &amp; Reduction Share </a:t>
            </a:r>
            <a:endParaRPr lang="en-US" b="1" dirty="0">
              <a:latin typeface="+mj-lt"/>
            </a:endParaRPr>
          </a:p>
        </p:txBody>
      </p:sp>
      <p:sp>
        <p:nvSpPr>
          <p:cNvPr id="21" name="Rectangle 20">
            <a:extLst>
              <a:ext uri="{FF2B5EF4-FFF2-40B4-BE49-F238E27FC236}">
                <a16:creationId xmlns:a16="http://schemas.microsoft.com/office/drawing/2014/main" id="{E4A1FA24-D165-478D-91D6-6B354352A1C0}"/>
              </a:ext>
            </a:extLst>
          </p:cNvPr>
          <p:cNvSpPr/>
          <p:nvPr/>
        </p:nvSpPr>
        <p:spPr>
          <a:xfrm>
            <a:off x="4511515" y="6211119"/>
            <a:ext cx="1928606" cy="646331"/>
          </a:xfrm>
          <a:prstGeom prst="rect">
            <a:avLst/>
          </a:prstGeom>
        </p:spPr>
        <p:txBody>
          <a:bodyPr wrap="none">
            <a:spAutoFit/>
          </a:bodyPr>
          <a:lstStyle/>
          <a:p>
            <a:r>
              <a:rPr lang="en-US" b="1" dirty="0">
                <a:effectLst>
                  <a:outerShdw blurRad="38100" dist="38100" dir="2700000" algn="tl">
                    <a:srgbClr val="000000">
                      <a:alpha val="43137"/>
                    </a:srgbClr>
                  </a:outerShdw>
                </a:effectLst>
                <a:latin typeface="+mj-lt"/>
              </a:rPr>
              <a:t>Emissions Control </a:t>
            </a:r>
          </a:p>
          <a:p>
            <a:r>
              <a:rPr lang="en-US" b="1" dirty="0">
                <a:effectLst>
                  <a:outerShdw blurRad="38100" dist="38100" dir="2700000" algn="tl">
                    <a:srgbClr val="000000">
                      <a:alpha val="43137"/>
                    </a:srgbClr>
                  </a:outerShdw>
                </a:effectLst>
                <a:latin typeface="+mj-lt"/>
              </a:rPr>
              <a:t>&amp; Cost</a:t>
            </a:r>
            <a:endParaRPr lang="en-US" b="1" dirty="0">
              <a:latin typeface="+mj-lt"/>
            </a:endParaRPr>
          </a:p>
        </p:txBody>
      </p:sp>
      <p:sp>
        <p:nvSpPr>
          <p:cNvPr id="24" name="Rectangle 23">
            <a:extLst>
              <a:ext uri="{FF2B5EF4-FFF2-40B4-BE49-F238E27FC236}">
                <a16:creationId xmlns:a16="http://schemas.microsoft.com/office/drawing/2014/main" id="{4278C7F7-E748-42B0-BDDF-CDC047D7BE19}"/>
              </a:ext>
            </a:extLst>
          </p:cNvPr>
          <p:cNvSpPr/>
          <p:nvPr/>
        </p:nvSpPr>
        <p:spPr>
          <a:xfrm>
            <a:off x="6844559" y="6120825"/>
            <a:ext cx="2125583" cy="646331"/>
          </a:xfrm>
          <a:prstGeom prst="rect">
            <a:avLst/>
          </a:prstGeom>
        </p:spPr>
        <p:txBody>
          <a:bodyPr wrap="none">
            <a:spAutoFit/>
          </a:bodyPr>
          <a:lstStyle/>
          <a:p>
            <a:r>
              <a:rPr lang="en-US" b="1" dirty="0">
                <a:effectLst>
                  <a:outerShdw blurRad="38100" dist="38100" dir="2700000" algn="tl">
                    <a:srgbClr val="000000">
                      <a:alpha val="43137"/>
                    </a:srgbClr>
                  </a:outerShdw>
                </a:effectLst>
                <a:latin typeface="+mj-lt"/>
              </a:rPr>
              <a:t>AQ Reduction &amp;</a:t>
            </a:r>
          </a:p>
          <a:p>
            <a:r>
              <a:rPr lang="en-US" b="1" dirty="0">
                <a:effectLst>
                  <a:outerShdw blurRad="38100" dist="38100" dir="2700000" algn="tl">
                    <a:srgbClr val="000000">
                      <a:alpha val="43137"/>
                    </a:srgbClr>
                  </a:outerShdw>
                </a:effectLst>
                <a:latin typeface="+mj-lt"/>
              </a:rPr>
              <a:t>Source Contribution</a:t>
            </a:r>
            <a:endParaRPr lang="en-US" b="1" dirty="0">
              <a:latin typeface="+mj-lt"/>
            </a:endParaRPr>
          </a:p>
        </p:txBody>
      </p:sp>
      <p:pic>
        <p:nvPicPr>
          <p:cNvPr id="11" name="Picture 10">
            <a:extLst>
              <a:ext uri="{FF2B5EF4-FFF2-40B4-BE49-F238E27FC236}">
                <a16:creationId xmlns:a16="http://schemas.microsoft.com/office/drawing/2014/main" id="{EADFBAB1-CFF1-420C-9DEE-176A6AD9B210}"/>
              </a:ext>
            </a:extLst>
          </p:cNvPr>
          <p:cNvPicPr>
            <a:picLocks noChangeAspect="1"/>
          </p:cNvPicPr>
          <p:nvPr/>
        </p:nvPicPr>
        <p:blipFill>
          <a:blip r:embed="rId7"/>
          <a:stretch>
            <a:fillRect/>
          </a:stretch>
        </p:blipFill>
        <p:spPr>
          <a:xfrm>
            <a:off x="6830054" y="4691036"/>
            <a:ext cx="2161546" cy="1339299"/>
          </a:xfrm>
          <a:prstGeom prst="rect">
            <a:avLst/>
          </a:prstGeom>
        </p:spPr>
      </p:pic>
    </p:spTree>
    <p:extLst>
      <p:ext uri="{BB962C8B-B14F-4D97-AF65-F5344CB8AC3E}">
        <p14:creationId xmlns:p14="http://schemas.microsoft.com/office/powerpoint/2010/main" val="11557298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400"/>
                                  </p:stCondLst>
                                  <p:childTnLst>
                                    <p:set>
                                      <p:cBhvr>
                                        <p:cTn id="15" dur="1" fill="hold">
                                          <p:stCondLst>
                                            <p:cond delay="0"/>
                                          </p:stCondLst>
                                        </p:cTn>
                                        <p:tgtEl>
                                          <p:spTgt spid="27"/>
                                        </p:tgtEl>
                                        <p:attrNameLst>
                                          <p:attrName>style.visibility</p:attrName>
                                        </p:attrNameLst>
                                      </p:cBhvr>
                                      <p:to>
                                        <p:strVal val="visible"/>
                                      </p:to>
                                    </p:set>
                                  </p:childTnLst>
                                </p:cTn>
                              </p:par>
                            </p:childTnLst>
                          </p:cTn>
                        </p:par>
                        <p:par>
                          <p:cTn id="16" fill="hold">
                            <p:stCondLst>
                              <p:cond delay="400"/>
                            </p:stCondLst>
                            <p:childTnLst>
                              <p:par>
                                <p:cTn id="17" presetID="1" presetClass="entr" presetSubtype="0" fill="hold" nodeType="afterEffect">
                                  <p:stCondLst>
                                    <p:cond delay="10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500"/>
                                  </p:stCondLst>
                                  <p:childTnLst>
                                    <p:set>
                                      <p:cBhvr>
                                        <p:cTn id="29" dur="1" fill="hold">
                                          <p:stCondLst>
                                            <p:cond delay="0"/>
                                          </p:stCondLst>
                                        </p:cTn>
                                        <p:tgtEl>
                                          <p:spTgt spid="23"/>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500"/>
                                  </p:stCondLst>
                                  <p:childTnLst>
                                    <p:set>
                                      <p:cBhvr>
                                        <p:cTn id="37" dur="1" fill="hold">
                                          <p:stCondLst>
                                            <p:cond delay="0"/>
                                          </p:stCondLst>
                                        </p:cTn>
                                        <p:tgtEl>
                                          <p:spTgt spid="20"/>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par>
                          <p:cTn id="43" fill="hold">
                            <p:stCondLst>
                              <p:cond delay="1000"/>
                            </p:stCondLst>
                            <p:childTnLst>
                              <p:par>
                                <p:cTn id="44" presetID="1" presetClass="entr" presetSubtype="0" fill="hold" grpId="0" nodeType="afterEffect">
                                  <p:stCondLst>
                                    <p:cond delay="500"/>
                                  </p:stCondLst>
                                  <p:childTnLst>
                                    <p:set>
                                      <p:cBhvr>
                                        <p:cTn id="4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3" grpId="0" animBg="1"/>
      <p:bldP spid="14" grpId="0" animBg="1"/>
      <p:bldP spid="25" grpId="0" animBg="1"/>
      <p:bldP spid="26" grpId="0" animBg="1"/>
      <p:bldP spid="4" grpId="0"/>
      <p:bldP spid="27" grpId="0"/>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5BB470-5C1E-4017-B78C-97A4A6234ABA}"/>
              </a:ext>
            </a:extLst>
          </p:cNvPr>
          <p:cNvPicPr>
            <a:picLocks noChangeAspect="1"/>
          </p:cNvPicPr>
          <p:nvPr/>
        </p:nvPicPr>
        <p:blipFill>
          <a:blip r:embed="rId3"/>
          <a:stretch>
            <a:fillRect/>
          </a:stretch>
        </p:blipFill>
        <p:spPr>
          <a:xfrm>
            <a:off x="-15672" y="989298"/>
            <a:ext cx="1928734" cy="1135532"/>
          </a:xfrm>
          <a:prstGeom prst="rect">
            <a:avLst/>
          </a:prstGeom>
        </p:spPr>
      </p:pic>
      <p:sp>
        <p:nvSpPr>
          <p:cNvPr id="22" name="标题 2"/>
          <p:cNvSpPr>
            <a:spLocks noGrp="1"/>
          </p:cNvSpPr>
          <p:nvPr>
            <p:ph type="title"/>
          </p:nvPr>
        </p:nvSpPr>
        <p:spPr>
          <a:xfrm>
            <a:off x="0" y="-59734"/>
            <a:ext cx="9144000" cy="593134"/>
          </a:xfrm>
          <a:solidFill>
            <a:schemeClr val="accent1">
              <a:lumMod val="20000"/>
              <a:lumOff val="80000"/>
            </a:schemeClr>
          </a:solidFill>
        </p:spPr>
        <p:txBody>
          <a:bodyPr>
            <a:noAutofit/>
          </a:bodyPr>
          <a:lstStyle/>
          <a:p>
            <a:r>
              <a:rPr lang="en-US" altLang="zh-CN" sz="3600" b="1" dirty="0">
                <a:solidFill>
                  <a:srgbClr val="FF0000"/>
                </a:solidFill>
                <a:effectLst>
                  <a:outerShdw blurRad="38100" dist="38100" dir="2700000" algn="tl">
                    <a:srgbClr val="000000">
                      <a:alpha val="43137"/>
                    </a:srgbClr>
                  </a:outerShdw>
                </a:effectLst>
              </a:rPr>
              <a:t>ABaCAS-OE:</a:t>
            </a:r>
            <a:r>
              <a:rPr lang="en-US" altLang="zh-CN" sz="3600" b="1" dirty="0">
                <a:solidFill>
                  <a:srgbClr val="0000FF"/>
                </a:solidFill>
                <a:effectLst>
                  <a:outerShdw blurRad="38100" dist="38100" dir="2700000" algn="tl">
                    <a:srgbClr val="000000">
                      <a:alpha val="43137"/>
                    </a:srgbClr>
                  </a:outerShdw>
                </a:effectLst>
              </a:rPr>
              <a:t> China Jinan </a:t>
            </a:r>
            <a:r>
              <a:rPr lang="en-US" altLang="zh-CN" sz="3600" b="1" dirty="0">
                <a:solidFill>
                  <a:srgbClr val="FF0000"/>
                </a:solidFill>
                <a:effectLst>
                  <a:outerShdw blurRad="38100" dist="38100" dir="2700000" algn="tl">
                    <a:srgbClr val="000000">
                      <a:alpha val="43137"/>
                    </a:srgbClr>
                  </a:outerShdw>
                </a:effectLst>
              </a:rPr>
              <a:t>“PM2.5 &amp; O3” </a:t>
            </a:r>
            <a:r>
              <a:rPr lang="en-US" altLang="zh-CN" sz="3600" b="1" dirty="0">
                <a:solidFill>
                  <a:srgbClr val="0000FF"/>
                </a:solidFill>
                <a:effectLst>
                  <a:outerShdw blurRad="38100" dist="38100" dir="2700000" algn="tl">
                    <a:srgbClr val="000000">
                      <a:alpha val="43137"/>
                    </a:srgbClr>
                  </a:outerShdw>
                </a:effectLst>
              </a:rPr>
              <a:t>Case</a:t>
            </a:r>
            <a:endParaRPr lang="zh-CN" altLang="en-US" sz="3600" b="1" dirty="0">
              <a:solidFill>
                <a:srgbClr val="FF0000"/>
              </a:solidFill>
              <a:effectLst>
                <a:outerShdw blurRad="38100" dist="38100" dir="2700000" algn="tl">
                  <a:srgbClr val="000000">
                    <a:alpha val="43137"/>
                  </a:srgbClr>
                </a:outerShdw>
              </a:effectLst>
            </a:endParaRPr>
          </a:p>
        </p:txBody>
      </p:sp>
      <p:sp>
        <p:nvSpPr>
          <p:cNvPr id="6" name="Right Arrow 5"/>
          <p:cNvSpPr/>
          <p:nvPr/>
        </p:nvSpPr>
        <p:spPr>
          <a:xfrm rot="303331">
            <a:off x="2305610" y="767238"/>
            <a:ext cx="1445855" cy="321203"/>
          </a:xfrm>
          <a:prstGeom prst="rightArrow">
            <a:avLst>
              <a:gd name="adj1" fmla="val 50000"/>
              <a:gd name="adj2" fmla="val 11491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264239" y="576266"/>
            <a:ext cx="1354858" cy="400110"/>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SMAT-CE</a:t>
            </a:r>
            <a:endParaRPr kumimoji="0" lang="en-US" sz="20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cs typeface="+mn-cs"/>
            </a:endParaRPr>
          </a:p>
        </p:txBody>
      </p:sp>
      <p:sp>
        <p:nvSpPr>
          <p:cNvPr id="20" name="Right Arrow 19"/>
          <p:cNvSpPr/>
          <p:nvPr/>
        </p:nvSpPr>
        <p:spPr>
          <a:xfrm>
            <a:off x="5115444" y="6115808"/>
            <a:ext cx="685800" cy="27294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Right Arrow 22"/>
          <p:cNvSpPr/>
          <p:nvPr/>
        </p:nvSpPr>
        <p:spPr>
          <a:xfrm rot="7757648">
            <a:off x="3745877" y="5420002"/>
            <a:ext cx="419458" cy="26185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7732912" y="5953500"/>
            <a:ext cx="1354858" cy="400110"/>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RSM-VAT</a:t>
            </a:r>
            <a:endParaRPr kumimoji="0" lang="en-US" sz="20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cs typeface="+mn-cs"/>
            </a:endParaRPr>
          </a:p>
        </p:txBody>
      </p:sp>
      <p:sp>
        <p:nvSpPr>
          <p:cNvPr id="25" name="Rectangle 24">
            <a:extLst>
              <a:ext uri="{FF2B5EF4-FFF2-40B4-BE49-F238E27FC236}">
                <a16:creationId xmlns:a16="http://schemas.microsoft.com/office/drawing/2014/main" id="{4C2E8F18-39E9-426F-A530-A7A17B8AC3E9}"/>
              </a:ext>
            </a:extLst>
          </p:cNvPr>
          <p:cNvSpPr/>
          <p:nvPr/>
        </p:nvSpPr>
        <p:spPr>
          <a:xfrm>
            <a:off x="4006672" y="736572"/>
            <a:ext cx="1826738" cy="646331"/>
          </a:xfrm>
          <a:prstGeom prst="rect">
            <a:avLst/>
          </a:prstGeom>
          <a:solidFill>
            <a:srgbClr val="FFFF00"/>
          </a:solidFill>
          <a:ln w="12700">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LE-CO</a:t>
            </a:r>
            <a:endPar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cs typeface="+mn-cs"/>
            </a:endParaRPr>
          </a:p>
        </p:txBody>
      </p:sp>
      <p:sp>
        <p:nvSpPr>
          <p:cNvPr id="26" name="Rectangle 25">
            <a:extLst>
              <a:ext uri="{FF2B5EF4-FFF2-40B4-BE49-F238E27FC236}">
                <a16:creationId xmlns:a16="http://schemas.microsoft.com/office/drawing/2014/main" id="{A701D5E6-E53F-4622-998B-98987EB7CE7E}"/>
              </a:ext>
            </a:extLst>
          </p:cNvPr>
          <p:cNvSpPr/>
          <p:nvPr/>
        </p:nvSpPr>
        <p:spPr>
          <a:xfrm>
            <a:off x="1641509" y="5953501"/>
            <a:ext cx="1371600" cy="400110"/>
          </a:xfrm>
          <a:prstGeom prst="rect">
            <a:avLst/>
          </a:prstGeom>
          <a:solidFill>
            <a:srgbClr val="FFFF00"/>
          </a:solidFill>
          <a:ln w="12700">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1" kern="0" dirty="0">
                <a:solidFill>
                  <a:srgbClr val="0000FF"/>
                </a:solidFill>
                <a:effectLst>
                  <a:outerShdw blurRad="38100" dist="38100" dir="2700000" algn="tl">
                    <a:srgbClr val="000000">
                      <a:alpha val="43137"/>
                    </a:srgbClr>
                  </a:outerShdw>
                </a:effectLst>
                <a:ea typeface="宋体" panose="02010600030101010101" pitchFamily="2" charset="-122"/>
              </a:rPr>
              <a:t>ICET</a:t>
            </a:r>
            <a:endParaRPr kumimoji="0" lang="en-US" sz="20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endParaRPr>
          </a:p>
        </p:txBody>
      </p:sp>
      <p:sp>
        <p:nvSpPr>
          <p:cNvPr id="4" name="Rectangle 3">
            <a:extLst>
              <a:ext uri="{FF2B5EF4-FFF2-40B4-BE49-F238E27FC236}">
                <a16:creationId xmlns:a16="http://schemas.microsoft.com/office/drawing/2014/main" id="{DC2AC50F-A741-42E9-BED4-EDC4D453F90D}"/>
              </a:ext>
            </a:extLst>
          </p:cNvPr>
          <p:cNvSpPr/>
          <p:nvPr/>
        </p:nvSpPr>
        <p:spPr>
          <a:xfrm>
            <a:off x="-1066800" y="2179091"/>
            <a:ext cx="3855398" cy="523220"/>
          </a:xfrm>
          <a:prstGeom prst="rect">
            <a:avLst/>
          </a:prstGeom>
        </p:spPr>
        <p:txBody>
          <a:bodyPr wrap="square">
            <a:spAutoFit/>
          </a:bodyPr>
          <a:lstStyle/>
          <a:p>
            <a:r>
              <a:rPr lang="en-US" sz="1400" b="1" dirty="0"/>
              <a:t>PM2.5 &amp; O3 </a:t>
            </a:r>
          </a:p>
          <a:p>
            <a:r>
              <a:rPr lang="en-US" sz="1400" b="1" dirty="0"/>
              <a:t>Attainment Goals</a:t>
            </a:r>
            <a:endParaRPr lang="en-US" sz="1400" b="1" u="sng" dirty="0"/>
          </a:p>
        </p:txBody>
      </p:sp>
      <p:sp>
        <p:nvSpPr>
          <p:cNvPr id="28" name="Right Arrow 22">
            <a:extLst>
              <a:ext uri="{FF2B5EF4-FFF2-40B4-BE49-F238E27FC236}">
                <a16:creationId xmlns:a16="http://schemas.microsoft.com/office/drawing/2014/main" id="{4B629DAF-1D77-40C2-88C5-62697DC39176}"/>
              </a:ext>
            </a:extLst>
          </p:cNvPr>
          <p:cNvSpPr/>
          <p:nvPr/>
        </p:nvSpPr>
        <p:spPr>
          <a:xfrm rot="13290693">
            <a:off x="6562228" y="5383080"/>
            <a:ext cx="447982" cy="25604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ECD65C2-0E24-4DEF-8654-A2D2A1877371}"/>
              </a:ext>
            </a:extLst>
          </p:cNvPr>
          <p:cNvPicPr>
            <a:picLocks noChangeAspect="1"/>
          </p:cNvPicPr>
          <p:nvPr/>
        </p:nvPicPr>
        <p:blipFill>
          <a:blip r:embed="rId4"/>
          <a:stretch>
            <a:fillRect/>
          </a:stretch>
        </p:blipFill>
        <p:spPr>
          <a:xfrm>
            <a:off x="5931726" y="5704840"/>
            <a:ext cx="1708984" cy="983883"/>
          </a:xfrm>
          <a:prstGeom prst="rect">
            <a:avLst/>
          </a:prstGeom>
        </p:spPr>
      </p:pic>
      <p:pic>
        <p:nvPicPr>
          <p:cNvPr id="9" name="Picture 8">
            <a:extLst>
              <a:ext uri="{FF2B5EF4-FFF2-40B4-BE49-F238E27FC236}">
                <a16:creationId xmlns:a16="http://schemas.microsoft.com/office/drawing/2014/main" id="{A58545A4-360A-419B-BDF8-24B4978FF65F}"/>
              </a:ext>
            </a:extLst>
          </p:cNvPr>
          <p:cNvPicPr>
            <a:picLocks noChangeAspect="1"/>
          </p:cNvPicPr>
          <p:nvPr/>
        </p:nvPicPr>
        <p:blipFill>
          <a:blip r:embed="rId5"/>
          <a:stretch>
            <a:fillRect/>
          </a:stretch>
        </p:blipFill>
        <p:spPr>
          <a:xfrm>
            <a:off x="3076252" y="5741119"/>
            <a:ext cx="1808450" cy="968621"/>
          </a:xfrm>
          <a:prstGeom prst="rect">
            <a:avLst/>
          </a:prstGeom>
        </p:spPr>
      </p:pic>
      <p:sp>
        <p:nvSpPr>
          <p:cNvPr id="10" name="Rectangle 9">
            <a:extLst>
              <a:ext uri="{FF2B5EF4-FFF2-40B4-BE49-F238E27FC236}">
                <a16:creationId xmlns:a16="http://schemas.microsoft.com/office/drawing/2014/main" id="{43513B3B-3FCC-4032-98E5-F1A5300D033D}"/>
              </a:ext>
            </a:extLst>
          </p:cNvPr>
          <p:cNvSpPr/>
          <p:nvPr/>
        </p:nvSpPr>
        <p:spPr>
          <a:xfrm>
            <a:off x="1912874" y="1368117"/>
            <a:ext cx="7361631" cy="523220"/>
          </a:xfrm>
          <a:prstGeom prst="rect">
            <a:avLst/>
          </a:prstGeom>
        </p:spPr>
        <p:txBody>
          <a:bodyPr wrap="none">
            <a:spAutoFit/>
          </a:bodyPr>
          <a:lstStyle/>
          <a:p>
            <a:r>
              <a:rPr lang="en-US" sz="2800" b="1" dirty="0">
                <a:solidFill>
                  <a:srgbClr val="FF0000"/>
                </a:solidFill>
                <a:effectLst>
                  <a:outerShdw blurRad="38100" dist="38100" dir="2700000" algn="tl">
                    <a:srgbClr val="000000">
                      <a:alpha val="43137"/>
                    </a:srgbClr>
                  </a:outerShdw>
                </a:effectLst>
                <a:latin typeface="+mj-lt"/>
              </a:rPr>
              <a:t>Optimized </a:t>
            </a:r>
            <a:r>
              <a:rPr lang="en-US" sz="2800" b="1" u="sng" dirty="0">
                <a:solidFill>
                  <a:srgbClr val="FF0000"/>
                </a:solidFill>
                <a:effectLst>
                  <a:outerShdw blurRad="38100" dist="38100" dir="2700000" algn="tl">
                    <a:srgbClr val="000000">
                      <a:alpha val="43137"/>
                    </a:srgbClr>
                  </a:outerShdw>
                </a:effectLst>
                <a:latin typeface="+mj-lt"/>
              </a:rPr>
              <a:t>Control Cost Share</a:t>
            </a:r>
            <a:r>
              <a:rPr lang="en-US" sz="2800" b="1" dirty="0">
                <a:solidFill>
                  <a:srgbClr val="FF0000"/>
                </a:solidFill>
                <a:effectLst>
                  <a:outerShdw blurRad="38100" dist="38100" dir="2700000" algn="tl">
                    <a:srgbClr val="000000">
                      <a:alpha val="43137"/>
                    </a:srgbClr>
                  </a:outerShdw>
                </a:effectLst>
                <a:latin typeface="+mj-lt"/>
              </a:rPr>
              <a:t> </a:t>
            </a:r>
            <a:r>
              <a:rPr lang="en-US" sz="2400" b="1" dirty="0">
                <a:solidFill>
                  <a:srgbClr val="0000FF"/>
                </a:solidFill>
                <a:effectLst>
                  <a:outerShdw blurRad="38100" dist="38100" dir="2700000" algn="tl">
                    <a:srgbClr val="000000">
                      <a:alpha val="43137"/>
                    </a:srgbClr>
                  </a:outerShdw>
                </a:effectLst>
                <a:latin typeface="+mj-lt"/>
              </a:rPr>
              <a:t>for both PM2.5 &amp; O3 </a:t>
            </a:r>
            <a:endParaRPr lang="en-US" sz="2800" b="1" dirty="0">
              <a:solidFill>
                <a:srgbClr val="0000FF"/>
              </a:solidFill>
              <a:latin typeface="+mj-lt"/>
            </a:endParaRPr>
          </a:p>
        </p:txBody>
      </p:sp>
      <p:sp>
        <p:nvSpPr>
          <p:cNvPr id="21" name="Rectangle 20">
            <a:extLst>
              <a:ext uri="{FF2B5EF4-FFF2-40B4-BE49-F238E27FC236}">
                <a16:creationId xmlns:a16="http://schemas.microsoft.com/office/drawing/2014/main" id="{E4A1FA24-D165-478D-91D6-6B354352A1C0}"/>
              </a:ext>
            </a:extLst>
          </p:cNvPr>
          <p:cNvSpPr/>
          <p:nvPr/>
        </p:nvSpPr>
        <p:spPr>
          <a:xfrm>
            <a:off x="2940983" y="6556783"/>
            <a:ext cx="2179251" cy="338554"/>
          </a:xfrm>
          <a:prstGeom prst="rect">
            <a:avLst/>
          </a:prstGeom>
        </p:spPr>
        <p:txBody>
          <a:bodyPr wrap="none">
            <a:spAutoFit/>
          </a:bodyPr>
          <a:lstStyle/>
          <a:p>
            <a:r>
              <a:rPr lang="en-US" sz="1600" dirty="0">
                <a:effectLst>
                  <a:outerShdw blurRad="38100" dist="38100" dir="2700000" algn="tl">
                    <a:srgbClr val="000000">
                      <a:alpha val="43137"/>
                    </a:srgbClr>
                  </a:outerShdw>
                </a:effectLst>
                <a:latin typeface="+mj-lt"/>
              </a:rPr>
              <a:t>Emission &amp; Control Cost</a:t>
            </a:r>
            <a:endParaRPr lang="en-US" sz="1600" dirty="0">
              <a:latin typeface="+mj-lt"/>
            </a:endParaRPr>
          </a:p>
        </p:txBody>
      </p:sp>
      <p:sp>
        <p:nvSpPr>
          <p:cNvPr id="24" name="Rectangle 23">
            <a:extLst>
              <a:ext uri="{FF2B5EF4-FFF2-40B4-BE49-F238E27FC236}">
                <a16:creationId xmlns:a16="http://schemas.microsoft.com/office/drawing/2014/main" id="{4278C7F7-E748-42B0-BDDF-CDC047D7BE19}"/>
              </a:ext>
            </a:extLst>
          </p:cNvPr>
          <p:cNvSpPr/>
          <p:nvPr/>
        </p:nvSpPr>
        <p:spPr>
          <a:xfrm>
            <a:off x="5596035" y="6548953"/>
            <a:ext cx="2934906" cy="338554"/>
          </a:xfrm>
          <a:prstGeom prst="rect">
            <a:avLst/>
          </a:prstGeom>
        </p:spPr>
        <p:txBody>
          <a:bodyPr wrap="none">
            <a:spAutoFit/>
          </a:bodyPr>
          <a:lstStyle/>
          <a:p>
            <a:r>
              <a:rPr lang="en-US" sz="1600" dirty="0">
                <a:effectLst>
                  <a:outerShdw blurRad="38100" dist="38100" dir="2700000" algn="tl">
                    <a:srgbClr val="000000">
                      <a:alpha val="43137"/>
                    </a:srgbClr>
                  </a:outerShdw>
                </a:effectLst>
                <a:latin typeface="+mj-lt"/>
              </a:rPr>
              <a:t>Reduction &amp; Source Contribution</a:t>
            </a:r>
            <a:endParaRPr lang="en-US" sz="1600" dirty="0">
              <a:latin typeface="+mj-lt"/>
            </a:endParaRPr>
          </a:p>
        </p:txBody>
      </p:sp>
      <p:grpSp>
        <p:nvGrpSpPr>
          <p:cNvPr id="7" name="Group 6">
            <a:extLst>
              <a:ext uri="{FF2B5EF4-FFF2-40B4-BE49-F238E27FC236}">
                <a16:creationId xmlns:a16="http://schemas.microsoft.com/office/drawing/2014/main" id="{3F2F19C4-BE2C-43ED-9CE8-610A51D20E53}"/>
              </a:ext>
            </a:extLst>
          </p:cNvPr>
          <p:cNvGrpSpPr/>
          <p:nvPr/>
        </p:nvGrpSpPr>
        <p:grpSpPr>
          <a:xfrm>
            <a:off x="2213588" y="2040414"/>
            <a:ext cx="5939812" cy="3256594"/>
            <a:chOff x="2213588" y="2040414"/>
            <a:chExt cx="5939812" cy="3256594"/>
          </a:xfrm>
        </p:grpSpPr>
        <p:pic>
          <p:nvPicPr>
            <p:cNvPr id="8" name="Picture 7">
              <a:extLst>
                <a:ext uri="{FF2B5EF4-FFF2-40B4-BE49-F238E27FC236}">
                  <a16:creationId xmlns:a16="http://schemas.microsoft.com/office/drawing/2014/main" id="{6A886AE9-22D9-42E8-A430-819D78B1A363}"/>
                </a:ext>
              </a:extLst>
            </p:cNvPr>
            <p:cNvPicPr>
              <a:picLocks noChangeAspect="1"/>
            </p:cNvPicPr>
            <p:nvPr/>
          </p:nvPicPr>
          <p:blipFill>
            <a:blip r:embed="rId6"/>
            <a:stretch>
              <a:fillRect/>
            </a:stretch>
          </p:blipFill>
          <p:spPr>
            <a:xfrm>
              <a:off x="2213588" y="2040414"/>
              <a:ext cx="5939812" cy="3256594"/>
            </a:xfrm>
            <a:prstGeom prst="rect">
              <a:avLst/>
            </a:prstGeom>
          </p:spPr>
        </p:pic>
        <p:sp>
          <p:nvSpPr>
            <p:cNvPr id="11" name="Rectangle 10">
              <a:extLst>
                <a:ext uri="{FF2B5EF4-FFF2-40B4-BE49-F238E27FC236}">
                  <a16:creationId xmlns:a16="http://schemas.microsoft.com/office/drawing/2014/main" id="{A0281912-85EA-48AA-9153-EF1739E7055C}"/>
                </a:ext>
              </a:extLst>
            </p:cNvPr>
            <p:cNvSpPr/>
            <p:nvPr/>
          </p:nvSpPr>
          <p:spPr>
            <a:xfrm>
              <a:off x="6355404" y="2286000"/>
              <a:ext cx="1797996" cy="369332"/>
            </a:xfrm>
            <a:prstGeom prst="rect">
              <a:avLst/>
            </a:prstGeom>
          </p:spPr>
          <p:txBody>
            <a:bodyPr wrap="square">
              <a:spAutoFit/>
            </a:bodyPr>
            <a:lstStyle/>
            <a:p>
              <a:r>
                <a:rPr lang="en-US" dirty="0"/>
                <a:t>Primary PM2.5</a:t>
              </a:r>
            </a:p>
          </p:txBody>
        </p:sp>
        <p:sp>
          <p:nvSpPr>
            <p:cNvPr id="31" name="Rectangle 30">
              <a:extLst>
                <a:ext uri="{FF2B5EF4-FFF2-40B4-BE49-F238E27FC236}">
                  <a16:creationId xmlns:a16="http://schemas.microsoft.com/office/drawing/2014/main" id="{3A89EF5A-99FA-43CF-8CE1-C22567A54E64}"/>
                </a:ext>
              </a:extLst>
            </p:cNvPr>
            <p:cNvSpPr/>
            <p:nvPr/>
          </p:nvSpPr>
          <p:spPr>
            <a:xfrm>
              <a:off x="4884702" y="3429000"/>
              <a:ext cx="830298" cy="369332"/>
            </a:xfrm>
            <a:prstGeom prst="rect">
              <a:avLst/>
            </a:prstGeom>
          </p:spPr>
          <p:txBody>
            <a:bodyPr wrap="square">
              <a:spAutoFit/>
            </a:bodyPr>
            <a:lstStyle/>
            <a:p>
              <a:r>
                <a:rPr lang="en-US" dirty="0"/>
                <a:t>NH3</a:t>
              </a:r>
            </a:p>
          </p:txBody>
        </p:sp>
        <p:sp>
          <p:nvSpPr>
            <p:cNvPr id="32" name="Rectangle 31">
              <a:extLst>
                <a:ext uri="{FF2B5EF4-FFF2-40B4-BE49-F238E27FC236}">
                  <a16:creationId xmlns:a16="http://schemas.microsoft.com/office/drawing/2014/main" id="{72B1C17F-12AD-4B4A-9113-F6766CDFDD4D}"/>
                </a:ext>
              </a:extLst>
            </p:cNvPr>
            <p:cNvSpPr/>
            <p:nvPr/>
          </p:nvSpPr>
          <p:spPr>
            <a:xfrm>
              <a:off x="5978279" y="3962400"/>
              <a:ext cx="879721" cy="369332"/>
            </a:xfrm>
            <a:prstGeom prst="rect">
              <a:avLst/>
            </a:prstGeom>
          </p:spPr>
          <p:txBody>
            <a:bodyPr wrap="square">
              <a:spAutoFit/>
            </a:bodyPr>
            <a:lstStyle/>
            <a:p>
              <a:r>
                <a:rPr lang="en-US" dirty="0"/>
                <a:t>VOC</a:t>
              </a:r>
            </a:p>
          </p:txBody>
        </p:sp>
        <p:sp>
          <p:nvSpPr>
            <p:cNvPr id="33" name="Rectangle 32">
              <a:extLst>
                <a:ext uri="{FF2B5EF4-FFF2-40B4-BE49-F238E27FC236}">
                  <a16:creationId xmlns:a16="http://schemas.microsoft.com/office/drawing/2014/main" id="{8EC69309-05CF-4DEC-B8F6-52A4B3AB4625}"/>
                </a:ext>
              </a:extLst>
            </p:cNvPr>
            <p:cNvSpPr/>
            <p:nvPr/>
          </p:nvSpPr>
          <p:spPr>
            <a:xfrm>
              <a:off x="3817902" y="3200400"/>
              <a:ext cx="830298" cy="369332"/>
            </a:xfrm>
            <a:prstGeom prst="rect">
              <a:avLst/>
            </a:prstGeom>
          </p:spPr>
          <p:txBody>
            <a:bodyPr wrap="square">
              <a:spAutoFit/>
            </a:bodyPr>
            <a:lstStyle/>
            <a:p>
              <a:r>
                <a:rPr lang="en-US" dirty="0"/>
                <a:t>SO2</a:t>
              </a:r>
            </a:p>
          </p:txBody>
        </p:sp>
        <p:sp>
          <p:nvSpPr>
            <p:cNvPr id="34" name="Rectangle 33">
              <a:extLst>
                <a:ext uri="{FF2B5EF4-FFF2-40B4-BE49-F238E27FC236}">
                  <a16:creationId xmlns:a16="http://schemas.microsoft.com/office/drawing/2014/main" id="{4B6D0F76-F4F7-476F-9A44-2C86919BD970}"/>
                </a:ext>
              </a:extLst>
            </p:cNvPr>
            <p:cNvSpPr/>
            <p:nvPr/>
          </p:nvSpPr>
          <p:spPr>
            <a:xfrm>
              <a:off x="2743200" y="2819400"/>
              <a:ext cx="830298" cy="369332"/>
            </a:xfrm>
            <a:prstGeom prst="rect">
              <a:avLst/>
            </a:prstGeom>
          </p:spPr>
          <p:txBody>
            <a:bodyPr wrap="square">
              <a:spAutoFit/>
            </a:bodyPr>
            <a:lstStyle/>
            <a:p>
              <a:r>
                <a:rPr lang="en-US" dirty="0"/>
                <a:t>NOx</a:t>
              </a:r>
            </a:p>
          </p:txBody>
        </p:sp>
      </p:grpSp>
    </p:spTree>
    <p:extLst>
      <p:ext uri="{BB962C8B-B14F-4D97-AF65-F5344CB8AC3E}">
        <p14:creationId xmlns:p14="http://schemas.microsoft.com/office/powerpoint/2010/main" val="64943465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4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900"/>
                            </p:stCondLst>
                            <p:childTnLst>
                              <p:par>
                                <p:cTn id="23" presetID="1"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par>
                          <p:cTn id="25" fill="hold">
                            <p:stCondLst>
                              <p:cond delay="900"/>
                            </p:stCondLst>
                            <p:childTnLst>
                              <p:par>
                                <p:cTn id="26" presetID="1"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par>
                          <p:cTn id="30" fill="hold">
                            <p:stCondLst>
                              <p:cond delay="900"/>
                            </p:stCondLst>
                            <p:childTnLst>
                              <p:par>
                                <p:cTn id="31" presetID="1" presetClass="entr" presetSubtype="0" fill="hold" grpId="0" nodeType="afterEffect">
                                  <p:stCondLst>
                                    <p:cond delay="600"/>
                                  </p:stCondLst>
                                  <p:childTnLst>
                                    <p:set>
                                      <p:cBhvr>
                                        <p:cTn id="32" dur="1" fill="hold">
                                          <p:stCondLst>
                                            <p:cond delay="0"/>
                                          </p:stCondLst>
                                        </p:cTn>
                                        <p:tgtEl>
                                          <p:spTgt spid="20"/>
                                        </p:tgtEl>
                                        <p:attrNameLst>
                                          <p:attrName>style.visibility</p:attrName>
                                        </p:attrNameLst>
                                      </p:cBhvr>
                                      <p:to>
                                        <p:strVal val="visible"/>
                                      </p:to>
                                    </p:set>
                                  </p:childTnLst>
                                </p:cTn>
                              </p:par>
                            </p:childTnLst>
                          </p:cTn>
                        </p:par>
                        <p:par>
                          <p:cTn id="33" fill="hold">
                            <p:stCondLst>
                              <p:cond delay="1500"/>
                            </p:stCondLst>
                            <p:childTnLst>
                              <p:par>
                                <p:cTn id="34" presetID="1" presetClass="entr" presetSubtype="0" fill="hold" nodeType="afterEffect">
                                  <p:stCondLst>
                                    <p:cond delay="100"/>
                                  </p:stCondLst>
                                  <p:childTnLst>
                                    <p:set>
                                      <p:cBhvr>
                                        <p:cTn id="35" dur="1" fill="hold">
                                          <p:stCondLst>
                                            <p:cond delay="0"/>
                                          </p:stCondLst>
                                        </p:cTn>
                                        <p:tgtEl>
                                          <p:spTgt spid="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par>
                                <p:cTn id="38" presetID="1" presetClass="entr" presetSubtype="0" fill="hold" grpId="0" nodeType="withEffect">
                                  <p:stCondLst>
                                    <p:cond delay="1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600"/>
                            </p:stCondLst>
                            <p:childTnLst>
                              <p:par>
                                <p:cTn id="41" presetID="1" presetClass="entr" presetSubtype="0" fill="hold" grpId="0" nodeType="afterEffect">
                                  <p:stCondLst>
                                    <p:cond delay="40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3" grpId="0" animBg="1"/>
      <p:bldP spid="14" grpId="0" animBg="1"/>
      <p:bldP spid="25" grpId="0" animBg="1"/>
      <p:bldP spid="26" grpId="0" animBg="1"/>
      <p:bldP spid="28" grpId="0" animBg="1"/>
      <p:bldP spid="10" grpId="0"/>
      <p:bldP spid="21"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5BB470-5C1E-4017-B78C-97A4A6234ABA}"/>
              </a:ext>
            </a:extLst>
          </p:cNvPr>
          <p:cNvPicPr>
            <a:picLocks noChangeAspect="1"/>
          </p:cNvPicPr>
          <p:nvPr/>
        </p:nvPicPr>
        <p:blipFill>
          <a:blip r:embed="rId3"/>
          <a:stretch>
            <a:fillRect/>
          </a:stretch>
        </p:blipFill>
        <p:spPr>
          <a:xfrm>
            <a:off x="-15672" y="989298"/>
            <a:ext cx="1928734" cy="1135532"/>
          </a:xfrm>
          <a:prstGeom prst="rect">
            <a:avLst/>
          </a:prstGeom>
        </p:spPr>
      </p:pic>
      <p:sp>
        <p:nvSpPr>
          <p:cNvPr id="22" name="标题 2"/>
          <p:cNvSpPr>
            <a:spLocks noGrp="1"/>
          </p:cNvSpPr>
          <p:nvPr>
            <p:ph type="title"/>
          </p:nvPr>
        </p:nvSpPr>
        <p:spPr>
          <a:xfrm>
            <a:off x="0" y="-59734"/>
            <a:ext cx="9144000" cy="593134"/>
          </a:xfrm>
          <a:solidFill>
            <a:schemeClr val="accent1">
              <a:lumMod val="20000"/>
              <a:lumOff val="80000"/>
            </a:schemeClr>
          </a:solidFill>
        </p:spPr>
        <p:txBody>
          <a:bodyPr>
            <a:noAutofit/>
          </a:bodyPr>
          <a:lstStyle/>
          <a:p>
            <a:r>
              <a:rPr lang="en-US" altLang="zh-CN" sz="3600" b="1" dirty="0">
                <a:solidFill>
                  <a:srgbClr val="FF0000"/>
                </a:solidFill>
                <a:effectLst>
                  <a:outerShdw blurRad="38100" dist="38100" dir="2700000" algn="tl">
                    <a:srgbClr val="000000">
                      <a:alpha val="43137"/>
                    </a:srgbClr>
                  </a:outerShdw>
                </a:effectLst>
              </a:rPr>
              <a:t>ABaCAS-OE:</a:t>
            </a:r>
            <a:r>
              <a:rPr lang="en-US" altLang="zh-CN" sz="3600" b="1" dirty="0">
                <a:solidFill>
                  <a:srgbClr val="0000FF"/>
                </a:solidFill>
                <a:effectLst>
                  <a:outerShdw blurRad="38100" dist="38100" dir="2700000" algn="tl">
                    <a:srgbClr val="000000">
                      <a:alpha val="43137"/>
                    </a:srgbClr>
                  </a:outerShdw>
                </a:effectLst>
              </a:rPr>
              <a:t> China Jinan </a:t>
            </a:r>
            <a:r>
              <a:rPr lang="en-US" altLang="zh-CN" sz="3600" b="1" dirty="0">
                <a:solidFill>
                  <a:srgbClr val="FF0000"/>
                </a:solidFill>
                <a:effectLst>
                  <a:outerShdw blurRad="38100" dist="38100" dir="2700000" algn="tl">
                    <a:srgbClr val="000000">
                      <a:alpha val="43137"/>
                    </a:srgbClr>
                  </a:outerShdw>
                </a:effectLst>
              </a:rPr>
              <a:t>“PM2.5 &amp; O3” </a:t>
            </a:r>
            <a:r>
              <a:rPr lang="en-US" altLang="zh-CN" sz="3600" b="1" dirty="0">
                <a:solidFill>
                  <a:srgbClr val="0000FF"/>
                </a:solidFill>
                <a:effectLst>
                  <a:outerShdw blurRad="38100" dist="38100" dir="2700000" algn="tl">
                    <a:srgbClr val="000000">
                      <a:alpha val="43137"/>
                    </a:srgbClr>
                  </a:outerShdw>
                </a:effectLst>
              </a:rPr>
              <a:t>Case</a:t>
            </a:r>
            <a:endParaRPr lang="zh-CN" altLang="en-US" sz="3600" b="1" dirty="0">
              <a:solidFill>
                <a:srgbClr val="FF0000"/>
              </a:solidFill>
              <a:effectLst>
                <a:outerShdw blurRad="38100" dist="38100" dir="2700000" algn="tl">
                  <a:srgbClr val="000000">
                    <a:alpha val="43137"/>
                  </a:srgbClr>
                </a:outerShdw>
              </a:effectLst>
            </a:endParaRPr>
          </a:p>
        </p:txBody>
      </p:sp>
      <p:sp>
        <p:nvSpPr>
          <p:cNvPr id="6" name="Right Arrow 5"/>
          <p:cNvSpPr/>
          <p:nvPr/>
        </p:nvSpPr>
        <p:spPr>
          <a:xfrm rot="742298">
            <a:off x="2060547" y="1283840"/>
            <a:ext cx="1570837" cy="321203"/>
          </a:xfrm>
          <a:prstGeom prst="rightArrow">
            <a:avLst>
              <a:gd name="adj1" fmla="val 50000"/>
              <a:gd name="adj2" fmla="val 11491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264239" y="576266"/>
            <a:ext cx="1354858" cy="400110"/>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SMAT-CE</a:t>
            </a:r>
            <a:endParaRPr kumimoji="0" lang="en-US" sz="20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25" name="Rectangle 24">
            <a:extLst>
              <a:ext uri="{FF2B5EF4-FFF2-40B4-BE49-F238E27FC236}">
                <a16:creationId xmlns:a16="http://schemas.microsoft.com/office/drawing/2014/main" id="{4C2E8F18-39E9-426F-A530-A7A17B8AC3E9}"/>
              </a:ext>
            </a:extLst>
          </p:cNvPr>
          <p:cNvSpPr/>
          <p:nvPr/>
        </p:nvSpPr>
        <p:spPr>
          <a:xfrm>
            <a:off x="3656594" y="1340878"/>
            <a:ext cx="1829806" cy="646331"/>
          </a:xfrm>
          <a:prstGeom prst="rect">
            <a:avLst/>
          </a:prstGeom>
          <a:solidFill>
            <a:srgbClr val="FFFF00"/>
          </a:solidFill>
          <a:ln w="12700">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LE-CO</a:t>
            </a:r>
            <a:endPar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cs typeface="+mn-cs"/>
            </a:endParaRPr>
          </a:p>
        </p:txBody>
      </p:sp>
      <p:sp>
        <p:nvSpPr>
          <p:cNvPr id="4" name="Rectangle 3">
            <a:extLst>
              <a:ext uri="{FF2B5EF4-FFF2-40B4-BE49-F238E27FC236}">
                <a16:creationId xmlns:a16="http://schemas.microsoft.com/office/drawing/2014/main" id="{DC2AC50F-A741-42E9-BED4-EDC4D453F90D}"/>
              </a:ext>
            </a:extLst>
          </p:cNvPr>
          <p:cNvSpPr/>
          <p:nvPr/>
        </p:nvSpPr>
        <p:spPr>
          <a:xfrm>
            <a:off x="749377" y="602788"/>
            <a:ext cx="3855398"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PM2.5 &amp; O3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Attainment Goals</a:t>
            </a:r>
            <a:endParaRPr kumimoji="0" lang="en-US" sz="1400" b="1" i="0" u="sng" strike="noStrike" kern="1200" cap="none" spc="0" normalizeH="0" baseline="0" noProof="0" dirty="0">
              <a:ln>
                <a:noFill/>
              </a:ln>
              <a:solidFill>
                <a:prstClr val="black"/>
              </a:solidFill>
              <a:effectLst/>
              <a:uLnTx/>
              <a:uFillTx/>
              <a:latin typeface="Arial" charset="0"/>
              <a:ea typeface="+mn-ea"/>
              <a:cs typeface="+mn-cs"/>
            </a:endParaRPr>
          </a:p>
        </p:txBody>
      </p:sp>
      <p:sp>
        <p:nvSpPr>
          <p:cNvPr id="29" name="Rectangle 28">
            <a:extLst>
              <a:ext uri="{FF2B5EF4-FFF2-40B4-BE49-F238E27FC236}">
                <a16:creationId xmlns:a16="http://schemas.microsoft.com/office/drawing/2014/main" id="{F9A827BD-AA7A-45CE-97D8-2D018C894744}"/>
              </a:ext>
            </a:extLst>
          </p:cNvPr>
          <p:cNvSpPr/>
          <p:nvPr/>
        </p:nvSpPr>
        <p:spPr>
          <a:xfrm>
            <a:off x="682581" y="2143673"/>
            <a:ext cx="3167919" cy="461665"/>
          </a:xfrm>
          <a:prstGeom prst="rect">
            <a:avLst/>
          </a:prstGeom>
        </p:spPr>
        <p:txBody>
          <a:bodyPr wrap="none">
            <a:spAutoFit/>
          </a:bodyPr>
          <a:lstStyle/>
          <a:p>
            <a:r>
              <a:rPr lang="en-US" sz="2400" b="1" u="sng" dirty="0">
                <a:solidFill>
                  <a:srgbClr val="FF0000"/>
                </a:solidFill>
                <a:effectLst>
                  <a:outerShdw blurRad="38100" dist="38100" dir="2700000" algn="tl">
                    <a:srgbClr val="000000">
                      <a:alpha val="43137"/>
                    </a:srgbClr>
                  </a:outerShdw>
                </a:effectLst>
                <a:latin typeface="+mj-lt"/>
              </a:rPr>
              <a:t>PM2.5</a:t>
            </a:r>
            <a:r>
              <a:rPr lang="en-US" sz="2400" b="1" dirty="0">
                <a:solidFill>
                  <a:srgbClr val="0000FF"/>
                </a:solidFill>
                <a:effectLst>
                  <a:outerShdw blurRad="38100" dist="38100" dir="2700000" algn="tl">
                    <a:srgbClr val="000000">
                      <a:alpha val="43137"/>
                    </a:srgbClr>
                  </a:outerShdw>
                </a:effectLst>
                <a:latin typeface="+mj-lt"/>
              </a:rPr>
              <a:t> Reduction Share</a:t>
            </a:r>
            <a:endParaRPr lang="en-US" sz="2400" b="1" dirty="0">
              <a:solidFill>
                <a:srgbClr val="0000FF"/>
              </a:solidFill>
              <a:latin typeface="+mj-lt"/>
            </a:endParaRPr>
          </a:p>
        </p:txBody>
      </p:sp>
      <p:sp>
        <p:nvSpPr>
          <p:cNvPr id="35" name="Rectangle 34">
            <a:extLst>
              <a:ext uri="{FF2B5EF4-FFF2-40B4-BE49-F238E27FC236}">
                <a16:creationId xmlns:a16="http://schemas.microsoft.com/office/drawing/2014/main" id="{F2EE989C-D0E3-4B61-A1CE-21EA16B5DF39}"/>
              </a:ext>
            </a:extLst>
          </p:cNvPr>
          <p:cNvSpPr/>
          <p:nvPr/>
        </p:nvSpPr>
        <p:spPr>
          <a:xfrm>
            <a:off x="5501084" y="2144820"/>
            <a:ext cx="2706254" cy="461665"/>
          </a:xfrm>
          <a:prstGeom prst="rect">
            <a:avLst/>
          </a:prstGeom>
        </p:spPr>
        <p:txBody>
          <a:bodyPr wrap="none">
            <a:spAutoFit/>
          </a:bodyPr>
          <a:lstStyle/>
          <a:p>
            <a:r>
              <a:rPr lang="en-US" sz="2400" b="1" u="sng" dirty="0">
                <a:solidFill>
                  <a:srgbClr val="FF0000"/>
                </a:solidFill>
                <a:effectLst>
                  <a:outerShdw blurRad="38100" dist="38100" dir="2700000" algn="tl">
                    <a:srgbClr val="000000">
                      <a:alpha val="43137"/>
                    </a:srgbClr>
                  </a:outerShdw>
                </a:effectLst>
                <a:latin typeface="+mj-lt"/>
              </a:rPr>
              <a:t>O3</a:t>
            </a:r>
            <a:r>
              <a:rPr lang="en-US" sz="2400" b="1" dirty="0">
                <a:solidFill>
                  <a:srgbClr val="0000FF"/>
                </a:solidFill>
                <a:effectLst>
                  <a:outerShdw blurRad="38100" dist="38100" dir="2700000" algn="tl">
                    <a:srgbClr val="000000">
                      <a:alpha val="43137"/>
                    </a:srgbClr>
                  </a:outerShdw>
                </a:effectLst>
                <a:latin typeface="+mj-lt"/>
              </a:rPr>
              <a:t> Reduction Share</a:t>
            </a:r>
            <a:endParaRPr lang="en-US" sz="2400" b="1" dirty="0">
              <a:solidFill>
                <a:srgbClr val="0000FF"/>
              </a:solidFill>
              <a:latin typeface="+mj-lt"/>
            </a:endParaRPr>
          </a:p>
        </p:txBody>
      </p:sp>
      <p:grpSp>
        <p:nvGrpSpPr>
          <p:cNvPr id="5" name="Group 4">
            <a:extLst>
              <a:ext uri="{FF2B5EF4-FFF2-40B4-BE49-F238E27FC236}">
                <a16:creationId xmlns:a16="http://schemas.microsoft.com/office/drawing/2014/main" id="{424677BF-62E2-4A56-B51C-4D879E39DA07}"/>
              </a:ext>
            </a:extLst>
          </p:cNvPr>
          <p:cNvGrpSpPr/>
          <p:nvPr/>
        </p:nvGrpSpPr>
        <p:grpSpPr>
          <a:xfrm>
            <a:off x="-15672" y="2601738"/>
            <a:ext cx="4564422" cy="2502515"/>
            <a:chOff x="-15672" y="2601738"/>
            <a:chExt cx="4564422" cy="2502515"/>
          </a:xfrm>
        </p:grpSpPr>
        <p:pic>
          <p:nvPicPr>
            <p:cNvPr id="30" name="Picture 29">
              <a:extLst>
                <a:ext uri="{FF2B5EF4-FFF2-40B4-BE49-F238E27FC236}">
                  <a16:creationId xmlns:a16="http://schemas.microsoft.com/office/drawing/2014/main" id="{AF8A3A5B-7C71-4BB9-954F-A90F6B0BD0B0}"/>
                </a:ext>
              </a:extLst>
            </p:cNvPr>
            <p:cNvPicPr>
              <a:picLocks noChangeAspect="1"/>
            </p:cNvPicPr>
            <p:nvPr/>
          </p:nvPicPr>
          <p:blipFill>
            <a:blip r:embed="rId4"/>
            <a:stretch>
              <a:fillRect/>
            </a:stretch>
          </p:blipFill>
          <p:spPr>
            <a:xfrm>
              <a:off x="-15672" y="2601738"/>
              <a:ext cx="4564422" cy="2502515"/>
            </a:xfrm>
            <a:prstGeom prst="rect">
              <a:avLst/>
            </a:prstGeom>
          </p:spPr>
        </p:pic>
        <p:sp>
          <p:nvSpPr>
            <p:cNvPr id="36" name="Rectangle 35">
              <a:extLst>
                <a:ext uri="{FF2B5EF4-FFF2-40B4-BE49-F238E27FC236}">
                  <a16:creationId xmlns:a16="http://schemas.microsoft.com/office/drawing/2014/main" id="{A1C9DFD9-ADBE-434B-99C0-7CD841C6C406}"/>
                </a:ext>
              </a:extLst>
            </p:cNvPr>
            <p:cNvSpPr/>
            <p:nvPr/>
          </p:nvSpPr>
          <p:spPr>
            <a:xfrm>
              <a:off x="2813264" y="2803006"/>
              <a:ext cx="1710726" cy="369332"/>
            </a:xfrm>
            <a:prstGeom prst="rect">
              <a:avLst/>
            </a:prstGeom>
          </p:spPr>
          <p:txBody>
            <a:bodyPr wrap="none">
              <a:spAutoFit/>
            </a:bodyPr>
            <a:lstStyle/>
            <a:p>
              <a:r>
                <a:rPr lang="en-US" dirty="0"/>
                <a:t>Primary PM2.5</a:t>
              </a:r>
            </a:p>
          </p:txBody>
        </p:sp>
        <p:sp>
          <p:nvSpPr>
            <p:cNvPr id="37" name="Rectangle 36">
              <a:extLst>
                <a:ext uri="{FF2B5EF4-FFF2-40B4-BE49-F238E27FC236}">
                  <a16:creationId xmlns:a16="http://schemas.microsoft.com/office/drawing/2014/main" id="{2B09C252-E7FE-4C0C-81AD-B6056EDD218D}"/>
                </a:ext>
              </a:extLst>
            </p:cNvPr>
            <p:cNvSpPr/>
            <p:nvPr/>
          </p:nvSpPr>
          <p:spPr>
            <a:xfrm>
              <a:off x="1981054" y="3796278"/>
              <a:ext cx="646331" cy="369332"/>
            </a:xfrm>
            <a:prstGeom prst="rect">
              <a:avLst/>
            </a:prstGeom>
          </p:spPr>
          <p:txBody>
            <a:bodyPr wrap="none">
              <a:spAutoFit/>
            </a:bodyPr>
            <a:lstStyle/>
            <a:p>
              <a:r>
                <a:rPr lang="en-US" dirty="0"/>
                <a:t>NH3</a:t>
              </a:r>
            </a:p>
          </p:txBody>
        </p:sp>
        <p:sp>
          <p:nvSpPr>
            <p:cNvPr id="38" name="Rectangle 37">
              <a:extLst>
                <a:ext uri="{FF2B5EF4-FFF2-40B4-BE49-F238E27FC236}">
                  <a16:creationId xmlns:a16="http://schemas.microsoft.com/office/drawing/2014/main" id="{1649B153-FD69-47BD-B99E-8D4E30A9CE4E}"/>
                </a:ext>
              </a:extLst>
            </p:cNvPr>
            <p:cNvSpPr/>
            <p:nvPr/>
          </p:nvSpPr>
          <p:spPr>
            <a:xfrm>
              <a:off x="2820907" y="4403787"/>
              <a:ext cx="684803" cy="369332"/>
            </a:xfrm>
            <a:prstGeom prst="rect">
              <a:avLst/>
            </a:prstGeom>
          </p:spPr>
          <p:txBody>
            <a:bodyPr wrap="none">
              <a:spAutoFit/>
            </a:bodyPr>
            <a:lstStyle/>
            <a:p>
              <a:r>
                <a:rPr lang="en-US" dirty="0"/>
                <a:t>VOC</a:t>
              </a:r>
            </a:p>
          </p:txBody>
        </p:sp>
        <p:sp>
          <p:nvSpPr>
            <p:cNvPr id="39" name="Rectangle 38">
              <a:extLst>
                <a:ext uri="{FF2B5EF4-FFF2-40B4-BE49-F238E27FC236}">
                  <a16:creationId xmlns:a16="http://schemas.microsoft.com/office/drawing/2014/main" id="{53508723-9C9B-400B-BE56-F9EA3B64A481}"/>
                </a:ext>
              </a:extLst>
            </p:cNvPr>
            <p:cNvSpPr/>
            <p:nvPr/>
          </p:nvSpPr>
          <p:spPr>
            <a:xfrm>
              <a:off x="1131536" y="4350276"/>
              <a:ext cx="646331" cy="369332"/>
            </a:xfrm>
            <a:prstGeom prst="rect">
              <a:avLst/>
            </a:prstGeom>
          </p:spPr>
          <p:txBody>
            <a:bodyPr wrap="none">
              <a:spAutoFit/>
            </a:bodyPr>
            <a:lstStyle/>
            <a:p>
              <a:r>
                <a:rPr lang="en-US" dirty="0"/>
                <a:t>SO2</a:t>
              </a:r>
            </a:p>
          </p:txBody>
        </p:sp>
        <p:sp>
          <p:nvSpPr>
            <p:cNvPr id="40" name="Rectangle 39">
              <a:extLst>
                <a:ext uri="{FF2B5EF4-FFF2-40B4-BE49-F238E27FC236}">
                  <a16:creationId xmlns:a16="http://schemas.microsoft.com/office/drawing/2014/main" id="{76D32F70-2D65-43E4-9BC4-5CFFCEC88850}"/>
                </a:ext>
              </a:extLst>
            </p:cNvPr>
            <p:cNvSpPr/>
            <p:nvPr/>
          </p:nvSpPr>
          <p:spPr>
            <a:xfrm>
              <a:off x="293277" y="4341427"/>
              <a:ext cx="646331" cy="369332"/>
            </a:xfrm>
            <a:prstGeom prst="rect">
              <a:avLst/>
            </a:prstGeom>
          </p:spPr>
          <p:txBody>
            <a:bodyPr wrap="none">
              <a:spAutoFit/>
            </a:bodyPr>
            <a:lstStyle/>
            <a:p>
              <a:r>
                <a:rPr lang="en-US" dirty="0"/>
                <a:t>NOx</a:t>
              </a:r>
            </a:p>
          </p:txBody>
        </p:sp>
      </p:grpSp>
      <p:grpSp>
        <p:nvGrpSpPr>
          <p:cNvPr id="12" name="Group 11">
            <a:extLst>
              <a:ext uri="{FF2B5EF4-FFF2-40B4-BE49-F238E27FC236}">
                <a16:creationId xmlns:a16="http://schemas.microsoft.com/office/drawing/2014/main" id="{A8AF7186-4078-438D-A442-AF723ED9E189}"/>
              </a:ext>
            </a:extLst>
          </p:cNvPr>
          <p:cNvGrpSpPr/>
          <p:nvPr/>
        </p:nvGrpSpPr>
        <p:grpSpPr>
          <a:xfrm>
            <a:off x="4595251" y="2599008"/>
            <a:ext cx="4564422" cy="2502515"/>
            <a:chOff x="4595251" y="2599008"/>
            <a:chExt cx="4564422" cy="2502515"/>
          </a:xfrm>
        </p:grpSpPr>
        <p:pic>
          <p:nvPicPr>
            <p:cNvPr id="27" name="Picture 26">
              <a:extLst>
                <a:ext uri="{FF2B5EF4-FFF2-40B4-BE49-F238E27FC236}">
                  <a16:creationId xmlns:a16="http://schemas.microsoft.com/office/drawing/2014/main" id="{BD730EC1-71C7-4DB0-A836-EE93EE415575}"/>
                </a:ext>
              </a:extLst>
            </p:cNvPr>
            <p:cNvPicPr>
              <a:picLocks noChangeAspect="1"/>
            </p:cNvPicPr>
            <p:nvPr/>
          </p:nvPicPr>
          <p:blipFill>
            <a:blip r:embed="rId5"/>
            <a:stretch>
              <a:fillRect/>
            </a:stretch>
          </p:blipFill>
          <p:spPr>
            <a:xfrm>
              <a:off x="4595251" y="2599008"/>
              <a:ext cx="4564422" cy="2502515"/>
            </a:xfrm>
            <a:prstGeom prst="rect">
              <a:avLst/>
            </a:prstGeom>
          </p:spPr>
        </p:pic>
        <p:sp>
          <p:nvSpPr>
            <p:cNvPr id="41" name="Rectangle 40">
              <a:extLst>
                <a:ext uri="{FF2B5EF4-FFF2-40B4-BE49-F238E27FC236}">
                  <a16:creationId xmlns:a16="http://schemas.microsoft.com/office/drawing/2014/main" id="{7DA6EB89-8242-4F23-A3FE-6D8FFE8D7AEB}"/>
                </a:ext>
              </a:extLst>
            </p:cNvPr>
            <p:cNvSpPr/>
            <p:nvPr/>
          </p:nvSpPr>
          <p:spPr>
            <a:xfrm>
              <a:off x="8009229" y="4323129"/>
              <a:ext cx="1103892" cy="369332"/>
            </a:xfrm>
            <a:prstGeom prst="rect">
              <a:avLst/>
            </a:prstGeom>
          </p:spPr>
          <p:txBody>
            <a:bodyPr wrap="none">
              <a:spAutoFit/>
            </a:bodyPr>
            <a:lstStyle/>
            <a:p>
              <a:r>
                <a:rPr lang="en-US" dirty="0"/>
                <a:t>P. PM2.5</a:t>
              </a:r>
            </a:p>
          </p:txBody>
        </p:sp>
        <p:sp>
          <p:nvSpPr>
            <p:cNvPr id="42" name="Rectangle 41">
              <a:extLst>
                <a:ext uri="{FF2B5EF4-FFF2-40B4-BE49-F238E27FC236}">
                  <a16:creationId xmlns:a16="http://schemas.microsoft.com/office/drawing/2014/main" id="{B74A45D1-5C23-4854-B40F-D2231AB3F9E7}"/>
                </a:ext>
              </a:extLst>
            </p:cNvPr>
            <p:cNvSpPr/>
            <p:nvPr/>
          </p:nvSpPr>
          <p:spPr>
            <a:xfrm>
              <a:off x="6629400" y="4306968"/>
              <a:ext cx="646331" cy="369332"/>
            </a:xfrm>
            <a:prstGeom prst="rect">
              <a:avLst/>
            </a:prstGeom>
          </p:spPr>
          <p:txBody>
            <a:bodyPr wrap="none">
              <a:spAutoFit/>
            </a:bodyPr>
            <a:lstStyle/>
            <a:p>
              <a:r>
                <a:rPr lang="en-US" dirty="0"/>
                <a:t>NH3</a:t>
              </a:r>
            </a:p>
          </p:txBody>
        </p:sp>
        <p:sp>
          <p:nvSpPr>
            <p:cNvPr id="43" name="Rectangle 42">
              <a:extLst>
                <a:ext uri="{FF2B5EF4-FFF2-40B4-BE49-F238E27FC236}">
                  <a16:creationId xmlns:a16="http://schemas.microsoft.com/office/drawing/2014/main" id="{8BABBA55-03BE-4573-9BC4-0A775AD589A3}"/>
                </a:ext>
              </a:extLst>
            </p:cNvPr>
            <p:cNvSpPr/>
            <p:nvPr/>
          </p:nvSpPr>
          <p:spPr>
            <a:xfrm>
              <a:off x="7450613" y="4115454"/>
              <a:ext cx="684803" cy="369332"/>
            </a:xfrm>
            <a:prstGeom prst="rect">
              <a:avLst/>
            </a:prstGeom>
          </p:spPr>
          <p:txBody>
            <a:bodyPr wrap="none">
              <a:spAutoFit/>
            </a:bodyPr>
            <a:lstStyle/>
            <a:p>
              <a:r>
                <a:rPr lang="en-US" dirty="0"/>
                <a:t>VOC</a:t>
              </a:r>
            </a:p>
          </p:txBody>
        </p:sp>
        <p:sp>
          <p:nvSpPr>
            <p:cNvPr id="44" name="Rectangle 43">
              <a:extLst>
                <a:ext uri="{FF2B5EF4-FFF2-40B4-BE49-F238E27FC236}">
                  <a16:creationId xmlns:a16="http://schemas.microsoft.com/office/drawing/2014/main" id="{430C79E0-A573-4BAC-BE54-CD8ECAE8FDF0}"/>
                </a:ext>
              </a:extLst>
            </p:cNvPr>
            <p:cNvSpPr/>
            <p:nvPr/>
          </p:nvSpPr>
          <p:spPr>
            <a:xfrm>
              <a:off x="5719208" y="4351423"/>
              <a:ext cx="646331" cy="369332"/>
            </a:xfrm>
            <a:prstGeom prst="rect">
              <a:avLst/>
            </a:prstGeom>
          </p:spPr>
          <p:txBody>
            <a:bodyPr wrap="none">
              <a:spAutoFit/>
            </a:bodyPr>
            <a:lstStyle/>
            <a:p>
              <a:r>
                <a:rPr lang="en-US" dirty="0"/>
                <a:t>SO2</a:t>
              </a:r>
            </a:p>
          </p:txBody>
        </p:sp>
        <p:sp>
          <p:nvSpPr>
            <p:cNvPr id="45" name="Rectangle 44">
              <a:extLst>
                <a:ext uri="{FF2B5EF4-FFF2-40B4-BE49-F238E27FC236}">
                  <a16:creationId xmlns:a16="http://schemas.microsoft.com/office/drawing/2014/main" id="{9B9C1095-6208-4872-B7A1-8EF9591EC6BC}"/>
                </a:ext>
              </a:extLst>
            </p:cNvPr>
            <p:cNvSpPr/>
            <p:nvPr/>
          </p:nvSpPr>
          <p:spPr>
            <a:xfrm>
              <a:off x="4925380" y="2874018"/>
              <a:ext cx="646331" cy="369332"/>
            </a:xfrm>
            <a:prstGeom prst="rect">
              <a:avLst/>
            </a:prstGeom>
          </p:spPr>
          <p:txBody>
            <a:bodyPr wrap="none">
              <a:spAutoFit/>
            </a:bodyPr>
            <a:lstStyle/>
            <a:p>
              <a:r>
                <a:rPr lang="en-US" dirty="0"/>
                <a:t>NOx</a:t>
              </a:r>
            </a:p>
          </p:txBody>
        </p:sp>
      </p:grpSp>
      <p:pic>
        <p:nvPicPr>
          <p:cNvPr id="7" name="Picture 6">
            <a:extLst>
              <a:ext uri="{FF2B5EF4-FFF2-40B4-BE49-F238E27FC236}">
                <a16:creationId xmlns:a16="http://schemas.microsoft.com/office/drawing/2014/main" id="{013DBD41-EB75-4D76-95F3-AE87FEB846DF}"/>
              </a:ext>
            </a:extLst>
          </p:cNvPr>
          <p:cNvPicPr>
            <a:picLocks noChangeAspect="1"/>
          </p:cNvPicPr>
          <p:nvPr/>
        </p:nvPicPr>
        <p:blipFill>
          <a:blip r:embed="rId6"/>
          <a:stretch>
            <a:fillRect/>
          </a:stretch>
        </p:blipFill>
        <p:spPr>
          <a:xfrm>
            <a:off x="2813264" y="5114452"/>
            <a:ext cx="3159132" cy="1732009"/>
          </a:xfrm>
          <a:prstGeom prst="rect">
            <a:avLst/>
          </a:prstGeom>
        </p:spPr>
      </p:pic>
      <p:sp>
        <p:nvSpPr>
          <p:cNvPr id="8" name="Rectangle 7">
            <a:extLst>
              <a:ext uri="{FF2B5EF4-FFF2-40B4-BE49-F238E27FC236}">
                <a16:creationId xmlns:a16="http://schemas.microsoft.com/office/drawing/2014/main" id="{448CDDF6-6500-48EC-99C0-B95431FCD36E}"/>
              </a:ext>
            </a:extLst>
          </p:cNvPr>
          <p:cNvSpPr/>
          <p:nvPr/>
        </p:nvSpPr>
        <p:spPr>
          <a:xfrm>
            <a:off x="4946229" y="5692055"/>
            <a:ext cx="4572000" cy="677108"/>
          </a:xfrm>
          <a:prstGeom prst="rect">
            <a:avLst/>
          </a:prstGeom>
        </p:spPr>
        <p:txBody>
          <a:bodyPr>
            <a:spAutoFit/>
          </a:bodyPr>
          <a:lstStyle/>
          <a:p>
            <a:r>
              <a:rPr lang="en-US" sz="2000" b="1" dirty="0">
                <a:solidFill>
                  <a:srgbClr val="0000FF"/>
                </a:solidFill>
                <a:effectLst>
                  <a:outerShdw blurRad="38100" dist="38100" dir="2700000" algn="tl">
                    <a:srgbClr val="000000">
                      <a:alpha val="43137"/>
                    </a:srgbClr>
                  </a:outerShdw>
                </a:effectLst>
              </a:rPr>
              <a:t>Control Cost Share </a:t>
            </a:r>
          </a:p>
          <a:p>
            <a:r>
              <a:rPr lang="en-US" b="1" dirty="0">
                <a:solidFill>
                  <a:srgbClr val="FF0000"/>
                </a:solidFill>
                <a:effectLst>
                  <a:outerShdw blurRad="38100" dist="38100" dir="2700000" algn="tl">
                    <a:srgbClr val="000000">
                      <a:alpha val="43137"/>
                    </a:srgbClr>
                  </a:outerShdw>
                </a:effectLst>
              </a:rPr>
              <a:t>for both PM2.5 &amp; O3 </a:t>
            </a:r>
            <a:endParaRPr lang="en-US" dirty="0">
              <a:solidFill>
                <a:srgbClr val="FF0000"/>
              </a:solidFill>
            </a:endParaRPr>
          </a:p>
        </p:txBody>
      </p:sp>
    </p:spTree>
    <p:extLst>
      <p:ext uri="{BB962C8B-B14F-4D97-AF65-F5344CB8AC3E}">
        <p14:creationId xmlns:p14="http://schemas.microsoft.com/office/powerpoint/2010/main" val="10068509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90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90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5" grpId="0" animBg="1"/>
      <p:bldP spid="29" grpId="0"/>
      <p:bldP spid="3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99000">
              <a:schemeClr val="bg1"/>
            </a:gs>
            <a:gs pos="84000">
              <a:schemeClr val="bg1"/>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5BB470-5C1E-4017-B78C-97A4A6234ABA}"/>
              </a:ext>
            </a:extLst>
          </p:cNvPr>
          <p:cNvPicPr>
            <a:picLocks noChangeAspect="1"/>
          </p:cNvPicPr>
          <p:nvPr/>
        </p:nvPicPr>
        <p:blipFill>
          <a:blip r:embed="rId3"/>
          <a:stretch>
            <a:fillRect/>
          </a:stretch>
        </p:blipFill>
        <p:spPr>
          <a:xfrm>
            <a:off x="-15672" y="989298"/>
            <a:ext cx="1928734" cy="1135532"/>
          </a:xfrm>
          <a:prstGeom prst="rect">
            <a:avLst/>
          </a:prstGeom>
        </p:spPr>
      </p:pic>
      <p:sp>
        <p:nvSpPr>
          <p:cNvPr id="22" name="标题 2"/>
          <p:cNvSpPr>
            <a:spLocks noGrp="1"/>
          </p:cNvSpPr>
          <p:nvPr>
            <p:ph type="title"/>
          </p:nvPr>
        </p:nvSpPr>
        <p:spPr>
          <a:xfrm>
            <a:off x="0" y="-59734"/>
            <a:ext cx="9144000" cy="593134"/>
          </a:xfrm>
          <a:solidFill>
            <a:schemeClr val="accent1">
              <a:lumMod val="20000"/>
              <a:lumOff val="80000"/>
            </a:schemeClr>
          </a:solidFill>
        </p:spPr>
        <p:txBody>
          <a:bodyPr>
            <a:noAutofit/>
          </a:bodyPr>
          <a:lstStyle/>
          <a:p>
            <a:r>
              <a:rPr lang="en-US" altLang="zh-CN" sz="3600" b="1" dirty="0">
                <a:solidFill>
                  <a:srgbClr val="FF0000"/>
                </a:solidFill>
                <a:effectLst>
                  <a:outerShdw blurRad="38100" dist="38100" dir="2700000" algn="tl">
                    <a:srgbClr val="000000">
                      <a:alpha val="43137"/>
                    </a:srgbClr>
                  </a:outerShdw>
                </a:effectLst>
              </a:rPr>
              <a:t>ABaCAS-OE:</a:t>
            </a:r>
            <a:r>
              <a:rPr lang="en-US" altLang="zh-CN" sz="3600" b="1" dirty="0">
                <a:solidFill>
                  <a:srgbClr val="0000FF"/>
                </a:solidFill>
                <a:effectLst>
                  <a:outerShdw blurRad="38100" dist="38100" dir="2700000" algn="tl">
                    <a:srgbClr val="000000">
                      <a:alpha val="43137"/>
                    </a:srgbClr>
                  </a:outerShdw>
                </a:effectLst>
              </a:rPr>
              <a:t> China Jinan </a:t>
            </a:r>
            <a:r>
              <a:rPr lang="en-US" altLang="zh-CN" sz="3600" b="1" dirty="0">
                <a:solidFill>
                  <a:srgbClr val="FF0000"/>
                </a:solidFill>
                <a:effectLst>
                  <a:outerShdw blurRad="38100" dist="38100" dir="2700000" algn="tl">
                    <a:srgbClr val="000000">
                      <a:alpha val="43137"/>
                    </a:srgbClr>
                  </a:outerShdw>
                </a:effectLst>
              </a:rPr>
              <a:t>“PM2.5 &amp; O3” </a:t>
            </a:r>
            <a:r>
              <a:rPr lang="en-US" altLang="zh-CN" sz="3600" b="1" dirty="0">
                <a:solidFill>
                  <a:srgbClr val="0000FF"/>
                </a:solidFill>
                <a:effectLst>
                  <a:outerShdw blurRad="38100" dist="38100" dir="2700000" algn="tl">
                    <a:srgbClr val="000000">
                      <a:alpha val="43137"/>
                    </a:srgbClr>
                  </a:outerShdw>
                </a:effectLst>
              </a:rPr>
              <a:t>Case</a:t>
            </a:r>
            <a:endParaRPr lang="zh-CN" altLang="en-US" sz="3600" b="1" dirty="0">
              <a:solidFill>
                <a:srgbClr val="FF0000"/>
              </a:solidFill>
              <a:effectLst>
                <a:outerShdw blurRad="38100" dist="38100" dir="2700000" algn="tl">
                  <a:srgbClr val="000000">
                    <a:alpha val="43137"/>
                  </a:srgbClr>
                </a:outerShdw>
              </a:effectLst>
            </a:endParaRPr>
          </a:p>
        </p:txBody>
      </p:sp>
      <p:sp>
        <p:nvSpPr>
          <p:cNvPr id="6" name="Right Arrow 5"/>
          <p:cNvSpPr/>
          <p:nvPr/>
        </p:nvSpPr>
        <p:spPr>
          <a:xfrm rot="1735926">
            <a:off x="2339078" y="1308390"/>
            <a:ext cx="1010161" cy="321203"/>
          </a:xfrm>
          <a:prstGeom prst="rightArrow">
            <a:avLst>
              <a:gd name="adj1" fmla="val 50000"/>
              <a:gd name="adj2" fmla="val 11491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264239" y="576266"/>
            <a:ext cx="1354858" cy="400110"/>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SMAT-CE</a:t>
            </a:r>
            <a:endParaRPr kumimoji="0" lang="en-US" sz="20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cs typeface="+mn-cs"/>
            </a:endParaRPr>
          </a:p>
        </p:txBody>
      </p:sp>
      <p:sp>
        <p:nvSpPr>
          <p:cNvPr id="20" name="Right Arrow 19"/>
          <p:cNvSpPr/>
          <p:nvPr/>
        </p:nvSpPr>
        <p:spPr>
          <a:xfrm>
            <a:off x="4464997" y="4285855"/>
            <a:ext cx="583109" cy="272940"/>
          </a:xfrm>
          <a:prstGeom prst="rightArrow">
            <a:avLst>
              <a:gd name="adj1" fmla="val 69707"/>
              <a:gd name="adj2" fmla="val 5000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Right Arrow 22"/>
          <p:cNvSpPr/>
          <p:nvPr/>
        </p:nvSpPr>
        <p:spPr>
          <a:xfrm rot="7757648">
            <a:off x="3253457" y="2271717"/>
            <a:ext cx="600749" cy="26185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114563" y="2650957"/>
            <a:ext cx="1587294"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RSM-VAT</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cs typeface="+mn-cs"/>
            </a:endParaRPr>
          </a:p>
        </p:txBody>
      </p:sp>
      <p:sp>
        <p:nvSpPr>
          <p:cNvPr id="25" name="Rectangle 24">
            <a:extLst>
              <a:ext uri="{FF2B5EF4-FFF2-40B4-BE49-F238E27FC236}">
                <a16:creationId xmlns:a16="http://schemas.microsoft.com/office/drawing/2014/main" id="{4C2E8F18-39E9-426F-A530-A7A17B8AC3E9}"/>
              </a:ext>
            </a:extLst>
          </p:cNvPr>
          <p:cNvSpPr/>
          <p:nvPr/>
        </p:nvSpPr>
        <p:spPr>
          <a:xfrm>
            <a:off x="3977550" y="607750"/>
            <a:ext cx="1586264" cy="400110"/>
          </a:xfrm>
          <a:prstGeom prst="rect">
            <a:avLst/>
          </a:prstGeom>
          <a:solidFill>
            <a:srgbClr val="FFFF00"/>
          </a:solidFill>
          <a:ln w="12700">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LE-CO</a:t>
            </a:r>
            <a:endParaRPr kumimoji="0" lang="en-US" sz="20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cs typeface="+mn-cs"/>
            </a:endParaRPr>
          </a:p>
        </p:txBody>
      </p:sp>
      <p:sp>
        <p:nvSpPr>
          <p:cNvPr id="26" name="Rectangle 25">
            <a:extLst>
              <a:ext uri="{FF2B5EF4-FFF2-40B4-BE49-F238E27FC236}">
                <a16:creationId xmlns:a16="http://schemas.microsoft.com/office/drawing/2014/main" id="{A701D5E6-E53F-4622-998B-98987EB7CE7E}"/>
              </a:ext>
            </a:extLst>
          </p:cNvPr>
          <p:cNvSpPr/>
          <p:nvPr/>
        </p:nvSpPr>
        <p:spPr>
          <a:xfrm>
            <a:off x="1992486" y="2724028"/>
            <a:ext cx="1371600" cy="461665"/>
          </a:xfrm>
          <a:prstGeom prst="rect">
            <a:avLst/>
          </a:prstGeom>
          <a:solidFill>
            <a:srgbClr val="FFFF00"/>
          </a:solidFill>
          <a:ln w="12700">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kern="0" dirty="0">
                <a:solidFill>
                  <a:srgbClr val="0000FF"/>
                </a:solidFill>
                <a:effectLst>
                  <a:outerShdw blurRad="38100" dist="38100" dir="2700000" algn="tl">
                    <a:srgbClr val="000000">
                      <a:alpha val="43137"/>
                    </a:srgbClr>
                  </a:outerShdw>
                </a:effectLst>
                <a:ea typeface="宋体" panose="02010600030101010101" pitchFamily="2" charset="-122"/>
              </a:rPr>
              <a:t>ICET</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endParaRPr>
          </a:p>
        </p:txBody>
      </p:sp>
      <p:sp>
        <p:nvSpPr>
          <p:cNvPr id="4" name="Rectangle 3">
            <a:extLst>
              <a:ext uri="{FF2B5EF4-FFF2-40B4-BE49-F238E27FC236}">
                <a16:creationId xmlns:a16="http://schemas.microsoft.com/office/drawing/2014/main" id="{DC2AC50F-A741-42E9-BED4-EDC4D453F90D}"/>
              </a:ext>
            </a:extLst>
          </p:cNvPr>
          <p:cNvSpPr/>
          <p:nvPr/>
        </p:nvSpPr>
        <p:spPr>
          <a:xfrm>
            <a:off x="609600" y="529399"/>
            <a:ext cx="3855398" cy="523220"/>
          </a:xfrm>
          <a:prstGeom prst="rect">
            <a:avLst/>
          </a:prstGeom>
        </p:spPr>
        <p:txBody>
          <a:bodyPr wrap="square">
            <a:spAutoFit/>
          </a:bodyPr>
          <a:lstStyle/>
          <a:p>
            <a:r>
              <a:rPr lang="en-US" sz="1400" dirty="0"/>
              <a:t>PM2.5 &amp; O3 </a:t>
            </a:r>
          </a:p>
          <a:p>
            <a:r>
              <a:rPr lang="en-US" sz="1400" dirty="0"/>
              <a:t>Attainment Goals</a:t>
            </a:r>
            <a:endParaRPr lang="en-US" sz="1400" u="sng" dirty="0"/>
          </a:p>
        </p:txBody>
      </p:sp>
      <p:sp>
        <p:nvSpPr>
          <p:cNvPr id="28" name="Right Arrow 22">
            <a:extLst>
              <a:ext uri="{FF2B5EF4-FFF2-40B4-BE49-F238E27FC236}">
                <a16:creationId xmlns:a16="http://schemas.microsoft.com/office/drawing/2014/main" id="{4B629DAF-1D77-40C2-88C5-62697DC39176}"/>
              </a:ext>
            </a:extLst>
          </p:cNvPr>
          <p:cNvSpPr/>
          <p:nvPr/>
        </p:nvSpPr>
        <p:spPr>
          <a:xfrm rot="13290693">
            <a:off x="5764735" y="2236760"/>
            <a:ext cx="548450" cy="25604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6A886AE9-22D9-42E8-A430-819D78B1A363}"/>
              </a:ext>
            </a:extLst>
          </p:cNvPr>
          <p:cNvPicPr>
            <a:picLocks noChangeAspect="1"/>
          </p:cNvPicPr>
          <p:nvPr/>
        </p:nvPicPr>
        <p:blipFill>
          <a:blip r:embed="rId4"/>
          <a:stretch>
            <a:fillRect/>
          </a:stretch>
        </p:blipFill>
        <p:spPr>
          <a:xfrm>
            <a:off x="3831936" y="1084091"/>
            <a:ext cx="1877493" cy="1029364"/>
          </a:xfrm>
          <a:prstGeom prst="rect">
            <a:avLst/>
          </a:prstGeom>
        </p:spPr>
      </p:pic>
      <p:pic>
        <p:nvPicPr>
          <p:cNvPr id="9" name="Picture 8">
            <a:extLst>
              <a:ext uri="{FF2B5EF4-FFF2-40B4-BE49-F238E27FC236}">
                <a16:creationId xmlns:a16="http://schemas.microsoft.com/office/drawing/2014/main" id="{A58545A4-360A-419B-BDF8-24B4978FF65F}"/>
              </a:ext>
            </a:extLst>
          </p:cNvPr>
          <p:cNvPicPr>
            <a:picLocks noChangeAspect="1"/>
          </p:cNvPicPr>
          <p:nvPr/>
        </p:nvPicPr>
        <p:blipFill>
          <a:blip r:embed="rId5"/>
          <a:stretch>
            <a:fillRect/>
          </a:stretch>
        </p:blipFill>
        <p:spPr>
          <a:xfrm>
            <a:off x="26894" y="3270593"/>
            <a:ext cx="4351615" cy="2330760"/>
          </a:xfrm>
          <a:prstGeom prst="rect">
            <a:avLst/>
          </a:prstGeom>
        </p:spPr>
      </p:pic>
      <p:sp>
        <p:nvSpPr>
          <p:cNvPr id="21" name="Rectangle 20">
            <a:extLst>
              <a:ext uri="{FF2B5EF4-FFF2-40B4-BE49-F238E27FC236}">
                <a16:creationId xmlns:a16="http://schemas.microsoft.com/office/drawing/2014/main" id="{E4A1FA24-D165-478D-91D6-6B354352A1C0}"/>
              </a:ext>
            </a:extLst>
          </p:cNvPr>
          <p:cNvSpPr/>
          <p:nvPr/>
        </p:nvSpPr>
        <p:spPr>
          <a:xfrm>
            <a:off x="845041" y="5648363"/>
            <a:ext cx="2958760" cy="523220"/>
          </a:xfrm>
          <a:prstGeom prst="rect">
            <a:avLst/>
          </a:prstGeom>
        </p:spPr>
        <p:txBody>
          <a:bodyPr wrap="none">
            <a:spAutoFit/>
          </a:bodyPr>
          <a:lstStyle/>
          <a:p>
            <a:r>
              <a:rPr lang="en-US" sz="2800" b="1" dirty="0">
                <a:solidFill>
                  <a:srgbClr val="FF0000"/>
                </a:solidFill>
                <a:effectLst>
                  <a:outerShdw blurRad="38100" dist="38100" dir="2700000" algn="tl">
                    <a:srgbClr val="000000">
                      <a:alpha val="43137"/>
                    </a:srgbClr>
                  </a:outerShdw>
                </a:effectLst>
                <a:latin typeface="+mj-lt"/>
              </a:rPr>
              <a:t>Control Cost Curve</a:t>
            </a:r>
            <a:endParaRPr lang="en-US" sz="2800" b="1" dirty="0">
              <a:solidFill>
                <a:srgbClr val="FF0000"/>
              </a:solidFill>
              <a:latin typeface="+mj-lt"/>
            </a:endParaRPr>
          </a:p>
        </p:txBody>
      </p:sp>
      <p:sp>
        <p:nvSpPr>
          <p:cNvPr id="24" name="Rectangle 23">
            <a:extLst>
              <a:ext uri="{FF2B5EF4-FFF2-40B4-BE49-F238E27FC236}">
                <a16:creationId xmlns:a16="http://schemas.microsoft.com/office/drawing/2014/main" id="{4278C7F7-E748-42B0-BDDF-CDC047D7BE19}"/>
              </a:ext>
            </a:extLst>
          </p:cNvPr>
          <p:cNvSpPr/>
          <p:nvPr/>
        </p:nvSpPr>
        <p:spPr>
          <a:xfrm>
            <a:off x="5327712" y="5733563"/>
            <a:ext cx="3511487" cy="954107"/>
          </a:xfrm>
          <a:prstGeom prst="rect">
            <a:avLst/>
          </a:prstGeom>
        </p:spPr>
        <p:txBody>
          <a:bodyPr wrap="square">
            <a:spAutoFit/>
          </a:bodyPr>
          <a:lstStyle/>
          <a:p>
            <a:r>
              <a:rPr lang="en-US" sz="2800" b="1" u="sng" dirty="0">
                <a:solidFill>
                  <a:srgbClr val="FF0000"/>
                </a:solidFill>
                <a:effectLst>
                  <a:outerShdw blurRad="38100" dist="38100" dir="2700000" algn="tl">
                    <a:srgbClr val="000000">
                      <a:alpha val="43137"/>
                    </a:srgbClr>
                  </a:outerShdw>
                </a:effectLst>
                <a:latin typeface="+mj-lt"/>
              </a:rPr>
              <a:t>PM2.5</a:t>
            </a:r>
            <a:r>
              <a:rPr lang="en-US" sz="2800" b="1" dirty="0">
                <a:solidFill>
                  <a:srgbClr val="0000FF"/>
                </a:solidFill>
                <a:effectLst>
                  <a:outerShdw blurRad="38100" dist="38100" dir="2700000" algn="tl">
                    <a:srgbClr val="000000">
                      <a:alpha val="43137"/>
                    </a:srgbClr>
                  </a:outerShdw>
                </a:effectLst>
                <a:latin typeface="+mj-lt"/>
              </a:rPr>
              <a:t> Reduction &amp; </a:t>
            </a:r>
          </a:p>
          <a:p>
            <a:r>
              <a:rPr lang="en-US" sz="2800" b="1" dirty="0">
                <a:solidFill>
                  <a:srgbClr val="0000FF"/>
                </a:solidFill>
                <a:effectLst>
                  <a:outerShdw blurRad="38100" dist="38100" dir="2700000" algn="tl">
                    <a:srgbClr val="000000">
                      <a:alpha val="43137"/>
                    </a:srgbClr>
                  </a:outerShdw>
                </a:effectLst>
                <a:latin typeface="+mj-lt"/>
              </a:rPr>
              <a:t>Source Contribution</a:t>
            </a:r>
            <a:endParaRPr lang="en-US" sz="2800" b="1" dirty="0">
              <a:solidFill>
                <a:srgbClr val="FF0000"/>
              </a:solidFill>
              <a:latin typeface="+mj-lt"/>
            </a:endParaRPr>
          </a:p>
        </p:txBody>
      </p:sp>
      <p:pic>
        <p:nvPicPr>
          <p:cNvPr id="5" name="Picture 4">
            <a:extLst>
              <a:ext uri="{FF2B5EF4-FFF2-40B4-BE49-F238E27FC236}">
                <a16:creationId xmlns:a16="http://schemas.microsoft.com/office/drawing/2014/main" id="{21BB40D0-3C1C-4500-B988-50AD93E19867}"/>
              </a:ext>
            </a:extLst>
          </p:cNvPr>
          <p:cNvPicPr>
            <a:picLocks noChangeAspect="1"/>
          </p:cNvPicPr>
          <p:nvPr/>
        </p:nvPicPr>
        <p:blipFill>
          <a:blip r:embed="rId6"/>
          <a:stretch>
            <a:fillRect/>
          </a:stretch>
        </p:blipFill>
        <p:spPr>
          <a:xfrm>
            <a:off x="26893" y="3276600"/>
            <a:ext cx="4351615" cy="2330761"/>
          </a:xfrm>
          <a:prstGeom prst="rect">
            <a:avLst/>
          </a:prstGeom>
        </p:spPr>
      </p:pic>
      <p:sp>
        <p:nvSpPr>
          <p:cNvPr id="27" name="Rectangle 26">
            <a:extLst>
              <a:ext uri="{FF2B5EF4-FFF2-40B4-BE49-F238E27FC236}">
                <a16:creationId xmlns:a16="http://schemas.microsoft.com/office/drawing/2014/main" id="{5ED8E50A-43E1-48AB-BD78-8E13DE5F5BB3}"/>
              </a:ext>
            </a:extLst>
          </p:cNvPr>
          <p:cNvSpPr/>
          <p:nvPr/>
        </p:nvSpPr>
        <p:spPr>
          <a:xfrm>
            <a:off x="737074" y="5715000"/>
            <a:ext cx="3233128" cy="954107"/>
          </a:xfrm>
          <a:prstGeom prst="rect">
            <a:avLst/>
          </a:prstGeom>
          <a:solidFill>
            <a:schemeClr val="bg1"/>
          </a:solidFill>
        </p:spPr>
        <p:txBody>
          <a:bodyPr wrap="none">
            <a:spAutoFit/>
          </a:bodyPr>
          <a:lstStyle/>
          <a:p>
            <a:r>
              <a:rPr lang="en-US" sz="2800" b="1" dirty="0">
                <a:solidFill>
                  <a:srgbClr val="0000FF"/>
                </a:solidFill>
                <a:effectLst>
                  <a:outerShdw blurRad="38100" dist="38100" dir="2700000" algn="tl">
                    <a:srgbClr val="000000">
                      <a:alpha val="43137"/>
                    </a:srgbClr>
                  </a:outerShdw>
                </a:effectLst>
                <a:latin typeface="+mj-lt"/>
              </a:rPr>
              <a:t>Emissions Reduction</a:t>
            </a:r>
          </a:p>
          <a:p>
            <a:r>
              <a:rPr lang="en-US" sz="2800" b="1" dirty="0">
                <a:solidFill>
                  <a:srgbClr val="0000FF"/>
                </a:solidFill>
                <a:effectLst>
                  <a:outerShdw blurRad="38100" dist="38100" dir="2700000" algn="tl">
                    <a:srgbClr val="000000">
                      <a:alpha val="43137"/>
                    </a:srgbClr>
                  </a:outerShdw>
                </a:effectLst>
                <a:latin typeface="+mj-lt"/>
              </a:rPr>
              <a:t>(base vs. control)</a:t>
            </a:r>
            <a:endParaRPr lang="en-US" sz="2800" b="1" dirty="0">
              <a:solidFill>
                <a:srgbClr val="0000FF"/>
              </a:solidFill>
              <a:latin typeface="+mj-lt"/>
            </a:endParaRPr>
          </a:p>
        </p:txBody>
      </p:sp>
      <p:sp>
        <p:nvSpPr>
          <p:cNvPr id="29" name="Rectangle 28">
            <a:extLst>
              <a:ext uri="{FF2B5EF4-FFF2-40B4-BE49-F238E27FC236}">
                <a16:creationId xmlns:a16="http://schemas.microsoft.com/office/drawing/2014/main" id="{200FC841-649C-4112-A996-822F5069E2B5}"/>
              </a:ext>
            </a:extLst>
          </p:cNvPr>
          <p:cNvSpPr/>
          <p:nvPr/>
        </p:nvSpPr>
        <p:spPr>
          <a:xfrm>
            <a:off x="4717613" y="5751493"/>
            <a:ext cx="4343399" cy="954107"/>
          </a:xfrm>
          <a:prstGeom prst="rect">
            <a:avLst/>
          </a:prstGeom>
          <a:solidFill>
            <a:schemeClr val="bg1"/>
          </a:solidFill>
        </p:spPr>
        <p:txBody>
          <a:bodyPr wrap="square">
            <a:spAutoFit/>
          </a:bodyPr>
          <a:lstStyle/>
          <a:p>
            <a:r>
              <a:rPr lang="en-US" sz="2800" b="1" u="sng" dirty="0">
                <a:solidFill>
                  <a:srgbClr val="FF0000"/>
                </a:solidFill>
                <a:effectLst>
                  <a:outerShdw blurRad="38100" dist="38100" dir="2700000" algn="tl">
                    <a:srgbClr val="000000">
                      <a:alpha val="43137"/>
                    </a:srgbClr>
                  </a:outerShdw>
                </a:effectLst>
                <a:latin typeface="+mj-lt"/>
              </a:rPr>
              <a:t>O</a:t>
            </a:r>
            <a:r>
              <a:rPr lang="en-US" sz="2400" b="1" u="sng" dirty="0">
                <a:solidFill>
                  <a:srgbClr val="FF0000"/>
                </a:solidFill>
                <a:effectLst>
                  <a:outerShdw blurRad="38100" dist="38100" dir="2700000" algn="tl">
                    <a:srgbClr val="000000">
                      <a:alpha val="43137"/>
                    </a:srgbClr>
                  </a:outerShdw>
                </a:effectLst>
                <a:latin typeface="+mj-lt"/>
              </a:rPr>
              <a:t>3</a:t>
            </a:r>
            <a:r>
              <a:rPr lang="en-US" sz="2800" b="1" dirty="0">
                <a:solidFill>
                  <a:srgbClr val="0000FF"/>
                </a:solidFill>
                <a:effectLst>
                  <a:outerShdw blurRad="38100" dist="38100" dir="2700000" algn="tl">
                    <a:srgbClr val="000000">
                      <a:alpha val="43137"/>
                    </a:srgbClr>
                  </a:outerShdw>
                </a:effectLst>
              </a:rPr>
              <a:t> </a:t>
            </a:r>
            <a:r>
              <a:rPr lang="en-US" sz="2800" b="1" dirty="0">
                <a:solidFill>
                  <a:srgbClr val="0000FF"/>
                </a:solidFill>
                <a:effectLst>
                  <a:outerShdw blurRad="38100" dist="38100" dir="2700000" algn="tl">
                    <a:srgbClr val="000000">
                      <a:alpha val="43137"/>
                    </a:srgbClr>
                  </a:outerShdw>
                </a:effectLst>
                <a:latin typeface="+mj-lt"/>
              </a:rPr>
              <a:t>Reduction &amp; </a:t>
            </a:r>
          </a:p>
          <a:p>
            <a:r>
              <a:rPr lang="en-US" sz="2800" b="1" dirty="0">
                <a:solidFill>
                  <a:srgbClr val="0000FF"/>
                </a:solidFill>
                <a:effectLst>
                  <a:outerShdw blurRad="38100" dist="38100" dir="2700000" algn="tl">
                    <a:srgbClr val="000000">
                      <a:alpha val="43137"/>
                    </a:srgbClr>
                  </a:outerShdw>
                </a:effectLst>
                <a:latin typeface="+mj-lt"/>
              </a:rPr>
              <a:t>Source Contribution</a:t>
            </a:r>
            <a:endParaRPr lang="en-US" sz="2800" b="1" dirty="0">
              <a:solidFill>
                <a:srgbClr val="0000FF"/>
              </a:solidFill>
              <a:latin typeface="+mj-lt"/>
            </a:endParaRPr>
          </a:p>
        </p:txBody>
      </p:sp>
      <p:pic>
        <p:nvPicPr>
          <p:cNvPr id="15" name="Picture 14">
            <a:extLst>
              <a:ext uri="{FF2B5EF4-FFF2-40B4-BE49-F238E27FC236}">
                <a16:creationId xmlns:a16="http://schemas.microsoft.com/office/drawing/2014/main" id="{E4BF24B0-6841-4C3D-BDC1-EBEA4438D333}"/>
              </a:ext>
            </a:extLst>
          </p:cNvPr>
          <p:cNvPicPr>
            <a:picLocks noChangeAspect="1"/>
          </p:cNvPicPr>
          <p:nvPr/>
        </p:nvPicPr>
        <p:blipFill>
          <a:blip r:embed="rId7"/>
          <a:stretch>
            <a:fillRect/>
          </a:stretch>
        </p:blipFill>
        <p:spPr>
          <a:xfrm>
            <a:off x="5292320" y="3142714"/>
            <a:ext cx="3623080" cy="2578358"/>
          </a:xfrm>
          <a:prstGeom prst="rect">
            <a:avLst/>
          </a:prstGeom>
        </p:spPr>
      </p:pic>
      <p:pic>
        <p:nvPicPr>
          <p:cNvPr id="16" name="Picture 15">
            <a:extLst>
              <a:ext uri="{FF2B5EF4-FFF2-40B4-BE49-F238E27FC236}">
                <a16:creationId xmlns:a16="http://schemas.microsoft.com/office/drawing/2014/main" id="{357F6B68-2E56-4E15-8EC8-B0AE127FCB8C}"/>
              </a:ext>
            </a:extLst>
          </p:cNvPr>
          <p:cNvPicPr>
            <a:picLocks noChangeAspect="1"/>
          </p:cNvPicPr>
          <p:nvPr/>
        </p:nvPicPr>
        <p:blipFill>
          <a:blip r:embed="rId8"/>
          <a:stretch>
            <a:fillRect/>
          </a:stretch>
        </p:blipFill>
        <p:spPr>
          <a:xfrm>
            <a:off x="5295908" y="3200400"/>
            <a:ext cx="3619492" cy="2572286"/>
          </a:xfrm>
          <a:prstGeom prst="rect">
            <a:avLst/>
          </a:prstGeom>
        </p:spPr>
      </p:pic>
    </p:spTree>
    <p:extLst>
      <p:ext uri="{BB962C8B-B14F-4D97-AF65-F5344CB8AC3E}">
        <p14:creationId xmlns:p14="http://schemas.microsoft.com/office/powerpoint/2010/main" val="42045413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70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700"/>
                            </p:stCondLst>
                            <p:childTnLst>
                              <p:par>
                                <p:cTn id="20" presetID="1" presetClass="entr" presetSubtype="0"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grpId="0" nodeType="withEffect">
                                  <p:stCondLst>
                                    <p:cond delay="50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14" grpId="0" animBg="1"/>
      <p:bldP spid="26" grpId="0" animBg="1"/>
      <p:bldP spid="28" grpId="0" animBg="1"/>
      <p:bldP spid="21" grpId="0"/>
      <p:bldP spid="24" grpId="0"/>
      <p:bldP spid="27"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defRPr/>
            </a:pPr>
            <a:r>
              <a:rPr lang="en-US" altLang="zh-CN" sz="4800" dirty="0">
                <a:effectLst>
                  <a:outerShdw blurRad="38100" dist="38100" dir="2700000" algn="tl">
                    <a:srgbClr val="000000">
                      <a:alpha val="43137"/>
                    </a:srgbClr>
                  </a:outerShdw>
                </a:effectLst>
                <a:ea typeface="SimSun" pitchFamily="2" charset="-122"/>
              </a:rPr>
              <a:t>Outline</a:t>
            </a:r>
            <a:endParaRPr lang="en-US" altLang="zh-CN" sz="4400" dirty="0">
              <a:effectLst>
                <a:outerShdw blurRad="38100" dist="38100" dir="2700000" algn="tl">
                  <a:srgbClr val="000000">
                    <a:alpha val="43137"/>
                  </a:srgbClr>
                </a:outerShdw>
              </a:effectLst>
              <a:ea typeface="SimSun" pitchFamily="2" charset="-122"/>
            </a:endParaRPr>
          </a:p>
        </p:txBody>
      </p:sp>
      <p:sp>
        <p:nvSpPr>
          <p:cNvPr id="80900" name="Text Box 3"/>
          <p:cNvSpPr txBox="1">
            <a:spLocks noChangeArrowheads="1"/>
          </p:cNvSpPr>
          <p:nvPr/>
        </p:nvSpPr>
        <p:spPr bwMode="auto">
          <a:xfrm>
            <a:off x="1660525" y="722313"/>
            <a:ext cx="184150" cy="36671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charset="0"/>
              <a:ea typeface="+mn-ea"/>
              <a:cs typeface="+mn-cs"/>
            </a:endParaRPr>
          </a:p>
        </p:txBody>
      </p:sp>
      <p:sp>
        <p:nvSpPr>
          <p:cNvPr id="11" name="Content Placeholder 6"/>
          <p:cNvSpPr>
            <a:spLocks noGrp="1"/>
          </p:cNvSpPr>
          <p:nvPr>
            <p:ph idx="1"/>
          </p:nvPr>
        </p:nvSpPr>
        <p:spPr>
          <a:xfrm>
            <a:off x="76200" y="1277938"/>
            <a:ext cx="9067800" cy="5257800"/>
          </a:xfrm>
        </p:spPr>
        <p:txBody>
          <a:bodyPr/>
          <a:lstStyle/>
          <a:p>
            <a:pPr eaLnBrk="1" hangingPunct="1">
              <a:spcAft>
                <a:spcPts val="600"/>
              </a:spcAft>
            </a:pPr>
            <a:r>
              <a:rPr lang="en-US" sz="2400" b="1" i="1" dirty="0">
                <a:solidFill>
                  <a:srgbClr val="0000FF"/>
                </a:solidFill>
              </a:rPr>
              <a:t>Air </a:t>
            </a:r>
            <a:r>
              <a:rPr lang="en-US" sz="2400" b="1" i="1" u="sng" dirty="0">
                <a:solidFill>
                  <a:srgbClr val="0000FF"/>
                </a:solidFill>
              </a:rPr>
              <a:t>Benefit &amp; Cost </a:t>
            </a:r>
            <a:r>
              <a:rPr lang="en-US" sz="2400" b="1" i="1" dirty="0">
                <a:solidFill>
                  <a:srgbClr val="0000FF"/>
                </a:solidFill>
              </a:rPr>
              <a:t>and </a:t>
            </a:r>
            <a:r>
              <a:rPr lang="en-US" sz="2400" b="1" i="1" u="sng" dirty="0">
                <a:solidFill>
                  <a:srgbClr val="0000FF"/>
                </a:solidFill>
              </a:rPr>
              <a:t>Attainment</a:t>
            </a:r>
            <a:r>
              <a:rPr lang="en-US" sz="2400" b="1" i="1" dirty="0">
                <a:solidFill>
                  <a:srgbClr val="0000FF"/>
                </a:solidFill>
              </a:rPr>
              <a:t> Assessment System:</a:t>
            </a:r>
            <a:endParaRPr lang="en-US" sz="2400" b="1" i="1" dirty="0">
              <a:solidFill>
                <a:srgbClr val="FF0000"/>
              </a:solidFill>
            </a:endParaRPr>
          </a:p>
          <a:p>
            <a:pPr lvl="1" eaLnBrk="1" hangingPunct="1">
              <a:spcAft>
                <a:spcPts val="600"/>
              </a:spcAft>
              <a:buNone/>
            </a:pPr>
            <a:r>
              <a:rPr lang="en-US" b="1" i="1" dirty="0">
                <a:solidFill>
                  <a:srgbClr val="FF0000"/>
                </a:solidFill>
              </a:rPr>
              <a:t>“ABaCAS ”</a:t>
            </a:r>
            <a:r>
              <a:rPr lang="en-US" sz="2000" b="1" i="1" dirty="0"/>
              <a:t>: An integrated assessment model developed by a team of international scientists; key components including:</a:t>
            </a:r>
            <a:endParaRPr lang="en-US" b="1" i="1" dirty="0"/>
          </a:p>
          <a:p>
            <a:pPr lvl="2" eaLnBrk="1" hangingPunct="1">
              <a:lnSpc>
                <a:spcPct val="125000"/>
              </a:lnSpc>
              <a:spcBef>
                <a:spcPts val="0"/>
              </a:spcBef>
              <a:spcAft>
                <a:spcPts val="0"/>
              </a:spcAft>
            </a:pPr>
            <a:r>
              <a:rPr lang="en-US" sz="1800" b="1" i="1" dirty="0">
                <a:solidFill>
                  <a:srgbClr val="FF0000"/>
                </a:solidFill>
              </a:rPr>
              <a:t>“ICET”:</a:t>
            </a:r>
            <a:r>
              <a:rPr lang="zh-CN" altLang="en-US" sz="1800" b="1" i="1" dirty="0">
                <a:solidFill>
                  <a:srgbClr val="FF0000"/>
                </a:solidFill>
              </a:rPr>
              <a:t> </a:t>
            </a:r>
            <a:r>
              <a:rPr lang="en-US" altLang="zh-CN" sz="1800" b="1" i="1" dirty="0">
                <a:solidFill>
                  <a:srgbClr val="00B050"/>
                </a:solidFill>
              </a:rPr>
              <a:t>Control Cost Estimate Tool</a:t>
            </a:r>
          </a:p>
          <a:p>
            <a:pPr lvl="2" eaLnBrk="1" hangingPunct="1">
              <a:lnSpc>
                <a:spcPct val="125000"/>
              </a:lnSpc>
              <a:spcBef>
                <a:spcPts val="0"/>
              </a:spcBef>
              <a:spcAft>
                <a:spcPts val="0"/>
              </a:spcAft>
            </a:pPr>
            <a:r>
              <a:rPr lang="en-US" sz="1800" b="1" i="1" dirty="0">
                <a:solidFill>
                  <a:srgbClr val="FF0000"/>
                </a:solidFill>
              </a:rPr>
              <a:t>“RSM/CMAQ”: </a:t>
            </a:r>
            <a:r>
              <a:rPr lang="en-US" sz="1800" b="1" i="1" dirty="0">
                <a:solidFill>
                  <a:srgbClr val="00B050"/>
                </a:solidFill>
              </a:rPr>
              <a:t>Air Quality Assessment	Tool</a:t>
            </a:r>
          </a:p>
          <a:p>
            <a:pPr lvl="2" eaLnBrk="1" hangingPunct="1">
              <a:lnSpc>
                <a:spcPct val="125000"/>
              </a:lnSpc>
              <a:spcBef>
                <a:spcPts val="0"/>
              </a:spcBef>
              <a:spcAft>
                <a:spcPts val="0"/>
              </a:spcAft>
            </a:pPr>
            <a:r>
              <a:rPr lang="en-US" sz="1800" b="1" i="1" dirty="0">
                <a:solidFill>
                  <a:srgbClr val="FF0000"/>
                </a:solidFill>
              </a:rPr>
              <a:t>“SMAT-CE”: </a:t>
            </a:r>
            <a:r>
              <a:rPr lang="en-US" sz="1800" b="1" i="1" dirty="0">
                <a:solidFill>
                  <a:srgbClr val="00B050"/>
                </a:solidFill>
              </a:rPr>
              <a:t>Attainment Assessment Tool</a:t>
            </a:r>
          </a:p>
          <a:p>
            <a:pPr lvl="2" eaLnBrk="1" hangingPunct="1">
              <a:lnSpc>
                <a:spcPct val="125000"/>
              </a:lnSpc>
              <a:spcBef>
                <a:spcPts val="0"/>
              </a:spcBef>
              <a:spcAft>
                <a:spcPts val="0"/>
              </a:spcAft>
            </a:pPr>
            <a:r>
              <a:rPr lang="en-US" sz="1800" b="1" i="1" dirty="0">
                <a:solidFill>
                  <a:srgbClr val="FF0000"/>
                </a:solidFill>
              </a:rPr>
              <a:t>“</a:t>
            </a:r>
            <a:r>
              <a:rPr lang="en-US" sz="1800" b="1" i="1" dirty="0" err="1">
                <a:solidFill>
                  <a:srgbClr val="FF0000"/>
                </a:solidFill>
              </a:rPr>
              <a:t>BenMAP</a:t>
            </a:r>
            <a:r>
              <a:rPr lang="en-US" sz="1800" b="1" i="1" dirty="0">
                <a:solidFill>
                  <a:srgbClr val="FF0000"/>
                </a:solidFill>
              </a:rPr>
              <a:t>-CE”: </a:t>
            </a:r>
            <a:r>
              <a:rPr lang="en-US" sz="1800" b="1" i="1" dirty="0">
                <a:solidFill>
                  <a:srgbClr val="00B050"/>
                </a:solidFill>
              </a:rPr>
              <a:t>Health &amp; Economic Benefit Tool</a:t>
            </a:r>
          </a:p>
          <a:p>
            <a:pPr lvl="2" eaLnBrk="1" hangingPunct="1">
              <a:lnSpc>
                <a:spcPct val="125000"/>
              </a:lnSpc>
              <a:spcBef>
                <a:spcPts val="0"/>
              </a:spcBef>
              <a:spcAft>
                <a:spcPts val="0"/>
              </a:spcAft>
            </a:pPr>
            <a:r>
              <a:rPr lang="en-US" sz="1800" b="1" i="1" dirty="0">
                <a:solidFill>
                  <a:srgbClr val="FF0000"/>
                </a:solidFill>
              </a:rPr>
              <a:t>“LE-CO”: </a:t>
            </a:r>
            <a:r>
              <a:rPr lang="en-US" sz="1800" b="1" i="1" dirty="0">
                <a:solidFill>
                  <a:srgbClr val="00B050"/>
                </a:solidFill>
              </a:rPr>
              <a:t>Least Cost Optimizer Tool (prototype)</a:t>
            </a:r>
            <a:endParaRPr lang="en-US" sz="1800" b="1" dirty="0">
              <a:solidFill>
                <a:srgbClr val="00B050"/>
              </a:solidFill>
            </a:endParaRPr>
          </a:p>
          <a:p>
            <a:pPr eaLnBrk="1" hangingPunct="1">
              <a:lnSpc>
                <a:spcPct val="150000"/>
              </a:lnSpc>
              <a:spcBef>
                <a:spcPts val="0"/>
              </a:spcBef>
              <a:spcAft>
                <a:spcPts val="0"/>
              </a:spcAft>
            </a:pPr>
            <a:r>
              <a:rPr lang="en-US" sz="2400" b="1" i="1" dirty="0">
                <a:solidFill>
                  <a:srgbClr val="0000FF"/>
                </a:solidFill>
              </a:rPr>
              <a:t>Evolution &amp; Recent Development:</a:t>
            </a:r>
          </a:p>
          <a:p>
            <a:pPr marL="457200" lvl="1" indent="0" eaLnBrk="1" hangingPunct="1">
              <a:lnSpc>
                <a:spcPct val="120000"/>
              </a:lnSpc>
              <a:spcBef>
                <a:spcPts val="0"/>
              </a:spcBef>
              <a:spcAft>
                <a:spcPts val="0"/>
              </a:spcAft>
              <a:buNone/>
            </a:pPr>
            <a:r>
              <a:rPr lang="en-US" sz="2000" b="1" i="1" dirty="0"/>
              <a:t>1.</a:t>
            </a:r>
            <a:r>
              <a:rPr lang="en-US" sz="2000" b="1" i="1" dirty="0">
                <a:solidFill>
                  <a:srgbClr val="000000"/>
                </a:solidFill>
              </a:rPr>
              <a:t> </a:t>
            </a:r>
            <a:r>
              <a:rPr lang="en-US" sz="2000" b="1" i="1" dirty="0">
                <a:solidFill>
                  <a:srgbClr val="FF0000"/>
                </a:solidFill>
              </a:rPr>
              <a:t>ABaCAS Prototype</a:t>
            </a:r>
            <a:r>
              <a:rPr lang="en-US" sz="2000" b="1" i="1" dirty="0">
                <a:solidFill>
                  <a:srgbClr val="000000"/>
                </a:solidFill>
              </a:rPr>
              <a:t> (2016): Cost/Benefit &amp; Attainment Assessment</a:t>
            </a:r>
          </a:p>
          <a:p>
            <a:pPr marL="457200" lvl="1" indent="0" eaLnBrk="1" hangingPunct="1">
              <a:lnSpc>
                <a:spcPct val="120000"/>
              </a:lnSpc>
              <a:spcBef>
                <a:spcPts val="0"/>
              </a:spcBef>
              <a:spcAft>
                <a:spcPts val="0"/>
              </a:spcAft>
              <a:buNone/>
            </a:pPr>
            <a:r>
              <a:rPr lang="en-US" sz="2000" b="1" i="1" dirty="0">
                <a:solidFill>
                  <a:srgbClr val="000000"/>
                </a:solidFill>
              </a:rPr>
              <a:t>2. </a:t>
            </a:r>
            <a:r>
              <a:rPr lang="en-US" sz="2000" b="1" i="1" dirty="0">
                <a:solidFill>
                  <a:srgbClr val="FF0000"/>
                </a:solidFill>
              </a:rPr>
              <a:t>ABaCAS 1.x </a:t>
            </a:r>
            <a:r>
              <a:rPr lang="en-US" sz="2000" b="1" i="1" dirty="0">
                <a:solidFill>
                  <a:srgbClr val="000000"/>
                </a:solidFill>
              </a:rPr>
              <a:t>(2017): Connected under One Integrated Platform </a:t>
            </a:r>
          </a:p>
          <a:p>
            <a:pPr marL="457200" lvl="1" indent="0" eaLnBrk="1" hangingPunct="1">
              <a:lnSpc>
                <a:spcPct val="120000"/>
              </a:lnSpc>
              <a:spcBef>
                <a:spcPts val="0"/>
              </a:spcBef>
              <a:spcAft>
                <a:spcPts val="0"/>
              </a:spcAft>
              <a:buNone/>
            </a:pPr>
            <a:r>
              <a:rPr lang="en-US" sz="2000" b="1" i="1" dirty="0">
                <a:solidFill>
                  <a:srgbClr val="000000"/>
                </a:solidFill>
              </a:rPr>
              <a:t>3. </a:t>
            </a:r>
            <a:r>
              <a:rPr lang="en-US" sz="2000" b="1" i="1" dirty="0">
                <a:solidFill>
                  <a:srgbClr val="FF0000"/>
                </a:solidFill>
              </a:rPr>
              <a:t>ABaCAS 2.x </a:t>
            </a:r>
            <a:r>
              <a:rPr lang="en-US" sz="2000" b="1" i="1" dirty="0">
                <a:solidFill>
                  <a:srgbClr val="000000"/>
                </a:solidFill>
              </a:rPr>
              <a:t>(2018): </a:t>
            </a:r>
            <a:r>
              <a:rPr lang="en-US" sz="2000" b="1" i="1" dirty="0"/>
              <a:t>ABaCAS Streamlined Edition </a:t>
            </a:r>
            <a:r>
              <a:rPr lang="en-US" sz="2000" b="1" i="1" dirty="0">
                <a:solidFill>
                  <a:srgbClr val="FF0000"/>
                </a:solidFill>
              </a:rPr>
              <a:t>(ABaCAS-SE) </a:t>
            </a:r>
          </a:p>
          <a:p>
            <a:pPr marL="457200" lvl="1" indent="0" eaLnBrk="1" hangingPunct="1">
              <a:lnSpc>
                <a:spcPct val="120000"/>
              </a:lnSpc>
              <a:spcBef>
                <a:spcPts val="0"/>
              </a:spcBef>
              <a:spcAft>
                <a:spcPts val="0"/>
              </a:spcAft>
              <a:buNone/>
            </a:pPr>
            <a:r>
              <a:rPr lang="en-US" sz="2000" b="1" i="1" dirty="0">
                <a:solidFill>
                  <a:srgbClr val="000000"/>
                </a:solidFill>
              </a:rPr>
              <a:t>4.</a:t>
            </a:r>
            <a:r>
              <a:rPr lang="en-US" sz="1800" b="1" i="1" dirty="0">
                <a:solidFill>
                  <a:srgbClr val="FF0000"/>
                </a:solidFill>
              </a:rPr>
              <a:t> </a:t>
            </a:r>
            <a:r>
              <a:rPr lang="en-US" sz="2000" b="1" i="1" dirty="0">
                <a:solidFill>
                  <a:srgbClr val="FF0000"/>
                </a:solidFill>
              </a:rPr>
              <a:t>ABaCAS 3.x </a:t>
            </a:r>
            <a:r>
              <a:rPr lang="en-US" sz="2000" b="1" i="1" dirty="0">
                <a:solidFill>
                  <a:srgbClr val="000000"/>
                </a:solidFill>
              </a:rPr>
              <a:t>(2019): </a:t>
            </a:r>
            <a:r>
              <a:rPr lang="en-US" sz="2000" b="1" i="1" dirty="0"/>
              <a:t>ABaCAS Optimized Edition </a:t>
            </a:r>
            <a:r>
              <a:rPr lang="en-US" sz="2000" b="1" i="1" dirty="0">
                <a:solidFill>
                  <a:srgbClr val="FF0000"/>
                </a:solidFill>
              </a:rPr>
              <a:t>(ABaCAS-OE) </a:t>
            </a:r>
          </a:p>
          <a:p>
            <a:pPr marL="457200" lvl="1" indent="0" eaLnBrk="1" hangingPunct="1">
              <a:lnSpc>
                <a:spcPct val="120000"/>
              </a:lnSpc>
              <a:spcBef>
                <a:spcPts val="0"/>
              </a:spcBef>
              <a:spcAft>
                <a:spcPts val="0"/>
              </a:spcAft>
              <a:buNone/>
            </a:pPr>
            <a:r>
              <a:rPr lang="en-US" sz="1800" b="1" i="1" dirty="0"/>
              <a:t>5. </a:t>
            </a:r>
            <a:r>
              <a:rPr lang="en-US" sz="2000" b="1" i="1" dirty="0">
                <a:solidFill>
                  <a:srgbClr val="FF0000"/>
                </a:solidFill>
              </a:rPr>
              <a:t>ABaCAS 4.x </a:t>
            </a:r>
            <a:r>
              <a:rPr lang="en-US" sz="2000" b="1" i="1" dirty="0">
                <a:solidFill>
                  <a:srgbClr val="000000"/>
                </a:solidFill>
              </a:rPr>
              <a:t>(2020):</a:t>
            </a:r>
            <a:r>
              <a:rPr lang="en-US" sz="1800" b="1" i="1" dirty="0">
                <a:solidFill>
                  <a:srgbClr val="000000"/>
                </a:solidFill>
              </a:rPr>
              <a:t> Develop </a:t>
            </a:r>
            <a:r>
              <a:rPr lang="en-US" sz="1800" b="1" i="1" dirty="0"/>
              <a:t>New Tool </a:t>
            </a:r>
            <a:r>
              <a:rPr lang="en-US" sz="2000" b="1" i="1" dirty="0">
                <a:solidFill>
                  <a:srgbClr val="FF0000"/>
                </a:solidFill>
              </a:rPr>
              <a:t>(FAST-CE) </a:t>
            </a:r>
            <a:r>
              <a:rPr lang="en-US" sz="1800" b="1" i="1" dirty="0"/>
              <a:t>&amp; Enhance RSM-VAT</a:t>
            </a:r>
          </a:p>
        </p:txBody>
      </p:sp>
      <p:pic>
        <p:nvPicPr>
          <p:cNvPr id="13" name="Picture 12"/>
          <p:cNvPicPr>
            <a:picLocks noChangeAspect="1"/>
          </p:cNvPicPr>
          <p:nvPr/>
        </p:nvPicPr>
        <p:blipFill rotWithShape="1">
          <a:blip r:embed="rId3" cstate="print"/>
          <a:srcRect l="68808" t="48484" r="4587" b="19191"/>
          <a:stretch/>
        </p:blipFill>
        <p:spPr>
          <a:xfrm>
            <a:off x="6934200" y="2590800"/>
            <a:ext cx="2133600" cy="1912883"/>
          </a:xfrm>
          <a:prstGeom prst="rect">
            <a:avLst/>
          </a:prstGeom>
        </p:spPr>
      </p:pic>
      <p:sp>
        <p:nvSpPr>
          <p:cNvPr id="2" name="Rectangle 1"/>
          <p:cNvSpPr/>
          <p:nvPr/>
        </p:nvSpPr>
        <p:spPr>
          <a:xfrm>
            <a:off x="152400" y="152400"/>
            <a:ext cx="914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683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700"/>
                                        <p:tgtEl>
                                          <p:spTgt spid="11">
                                            <p:txEl>
                                              <p:pRg st="0" end="0"/>
                                            </p:txEl>
                                          </p:spTgt>
                                        </p:tgtEl>
                                      </p:cBhvr>
                                    </p:animEffect>
                                  </p:childTnLst>
                                </p:cTn>
                              </p:par>
                            </p:childTnLst>
                          </p:cTn>
                        </p:par>
                        <p:par>
                          <p:cTn id="8" fill="hold">
                            <p:stCondLst>
                              <p:cond delay="700"/>
                            </p:stCondLst>
                            <p:childTnLst>
                              <p:par>
                                <p:cTn id="9" presetID="3" presetClass="entr" presetSubtype="10"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blinds(horizontal)">
                                      <p:cBhvr>
                                        <p:cTn id="11" dur="700"/>
                                        <p:tgtEl>
                                          <p:spTgt spid="11">
                                            <p:txEl>
                                              <p:pRg st="1" end="1"/>
                                            </p:txEl>
                                          </p:spTgt>
                                        </p:tgtEl>
                                      </p:cBhvr>
                                    </p:animEffect>
                                  </p:childTnLst>
                                </p:cTn>
                              </p:par>
                            </p:childTnLst>
                          </p:cTn>
                        </p:par>
                        <p:par>
                          <p:cTn id="12" fill="hold">
                            <p:stCondLst>
                              <p:cond delay="1400"/>
                            </p:stCondLst>
                            <p:childTnLst>
                              <p:par>
                                <p:cTn id="13" presetID="3" presetClass="entr" presetSubtype="10" fill="hold" grpId="0"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linds(horizontal)">
                                      <p:cBhvr>
                                        <p:cTn id="15" dur="600"/>
                                        <p:tgtEl>
                                          <p:spTgt spid="11">
                                            <p:txEl>
                                              <p:pRg st="2" end="2"/>
                                            </p:txEl>
                                          </p:spTgt>
                                        </p:tgtEl>
                                      </p:cBhvr>
                                    </p:animEffect>
                                  </p:childTnLst>
                                </p:cTn>
                              </p:par>
                            </p:childTnLst>
                          </p:cTn>
                        </p:par>
                        <p:par>
                          <p:cTn id="16" fill="hold">
                            <p:stCondLst>
                              <p:cond delay="2000"/>
                            </p:stCondLst>
                            <p:childTnLst>
                              <p:par>
                                <p:cTn id="17" presetID="3" presetClass="entr" presetSubtype="10" fill="hold" grpId="0"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blinds(horizontal)">
                                      <p:cBhvr>
                                        <p:cTn id="19" dur="500"/>
                                        <p:tgtEl>
                                          <p:spTgt spid="11">
                                            <p:txEl>
                                              <p:pRg st="3" end="3"/>
                                            </p:txEl>
                                          </p:spTgt>
                                        </p:tgtEl>
                                      </p:cBhvr>
                                    </p:animEffect>
                                  </p:childTnLst>
                                </p:cTn>
                              </p:par>
                            </p:childTnLst>
                          </p:cTn>
                        </p:par>
                        <p:par>
                          <p:cTn id="20" fill="hold">
                            <p:stCondLst>
                              <p:cond delay="2500"/>
                            </p:stCondLst>
                            <p:childTnLst>
                              <p:par>
                                <p:cTn id="21" presetID="3" presetClass="entr" presetSubtype="10" fill="hold" grpId="0" nodeType="afterEffect">
                                  <p:stCondLst>
                                    <p:cond delay="10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blinds(horizontal)">
                                      <p:cBhvr>
                                        <p:cTn id="23" dur="400"/>
                                        <p:tgtEl>
                                          <p:spTgt spid="11">
                                            <p:txEl>
                                              <p:pRg st="4" end="4"/>
                                            </p:txEl>
                                          </p:spTgt>
                                        </p:tgtEl>
                                      </p:cBhvr>
                                    </p:animEffect>
                                  </p:childTnLst>
                                </p:cTn>
                              </p:par>
                            </p:childTnLst>
                          </p:cTn>
                        </p:par>
                        <p:par>
                          <p:cTn id="24" fill="hold">
                            <p:stCondLst>
                              <p:cond delay="3000"/>
                            </p:stCondLst>
                            <p:childTnLst>
                              <p:par>
                                <p:cTn id="25" presetID="3" presetClass="entr" presetSubtype="10" fill="hold" grpId="0" nodeType="after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600"/>
                                        <p:tgtEl>
                                          <p:spTgt spid="11">
                                            <p:txEl>
                                              <p:pRg st="5" end="5"/>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1">
                                            <p:txEl>
                                              <p:pRg st="6" end="6"/>
                                            </p:txEl>
                                          </p:spTgt>
                                        </p:tgtEl>
                                        <p:attrNameLst>
                                          <p:attrName>style.visibility</p:attrName>
                                        </p:attrNameLst>
                                      </p:cBhvr>
                                      <p:to>
                                        <p:strVal val="visible"/>
                                      </p:to>
                                    </p:set>
                                    <p:animEffect transition="in" filter="blinds(horizontal)">
                                      <p:cBhvr>
                                        <p:cTn id="30" dur="600"/>
                                        <p:tgtEl>
                                          <p:spTgt spid="11">
                                            <p:txEl>
                                              <p:pRg st="6" end="6"/>
                                            </p:txEl>
                                          </p:spTgt>
                                        </p:tgtEl>
                                      </p:cBhvr>
                                    </p:animEffect>
                                  </p:childTnLst>
                                </p:cTn>
                              </p:par>
                            </p:childTnLst>
                          </p:cTn>
                        </p:par>
                        <p:par>
                          <p:cTn id="31" fill="hold">
                            <p:stCondLst>
                              <p:cond delay="3600"/>
                            </p:stCondLst>
                            <p:childTnLst>
                              <p:par>
                                <p:cTn id="32" presetID="3" presetClass="entr" presetSubtype="10" fill="hold" grpId="0" nodeType="afterEffect">
                                  <p:stCondLst>
                                    <p:cond delay="0"/>
                                  </p:stCondLst>
                                  <p:childTnLst>
                                    <p:set>
                                      <p:cBhvr>
                                        <p:cTn id="33" dur="1" fill="hold">
                                          <p:stCondLst>
                                            <p:cond delay="0"/>
                                          </p:stCondLst>
                                        </p:cTn>
                                        <p:tgtEl>
                                          <p:spTgt spid="11">
                                            <p:txEl>
                                              <p:pRg st="7" end="7"/>
                                            </p:txEl>
                                          </p:spTgt>
                                        </p:tgtEl>
                                        <p:attrNameLst>
                                          <p:attrName>style.visibility</p:attrName>
                                        </p:attrNameLst>
                                      </p:cBhvr>
                                      <p:to>
                                        <p:strVal val="visible"/>
                                      </p:to>
                                    </p:set>
                                    <p:animEffect transition="in" filter="blinds(horizontal)">
                                      <p:cBhvr>
                                        <p:cTn id="34" dur="1000"/>
                                        <p:tgtEl>
                                          <p:spTgt spid="11">
                                            <p:txEl>
                                              <p:pRg st="7" end="7"/>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
                                            <p:txEl>
                                              <p:pRg st="8" end="8"/>
                                            </p:txEl>
                                          </p:spTgt>
                                        </p:tgtEl>
                                        <p:attrNameLst>
                                          <p:attrName>style.visibility</p:attrName>
                                        </p:attrNameLst>
                                      </p:cBhvr>
                                      <p:to>
                                        <p:strVal val="visible"/>
                                      </p:to>
                                    </p:set>
                                    <p:animEffect transition="in" filter="blinds(horizontal)">
                                      <p:cBhvr>
                                        <p:cTn id="37" dur="1000"/>
                                        <p:tgtEl>
                                          <p:spTgt spid="11">
                                            <p:txEl>
                                              <p:pRg st="8" end="8"/>
                                            </p:txEl>
                                          </p:spTgt>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1">
                                            <p:txEl>
                                              <p:pRg st="9" end="9"/>
                                            </p:txEl>
                                          </p:spTgt>
                                        </p:tgtEl>
                                        <p:attrNameLst>
                                          <p:attrName>style.visibility</p:attrName>
                                        </p:attrNameLst>
                                      </p:cBhvr>
                                      <p:to>
                                        <p:strVal val="visible"/>
                                      </p:to>
                                    </p:set>
                                    <p:animEffect transition="in" filter="blinds(horizontal)">
                                      <p:cBhvr>
                                        <p:cTn id="40" dur="1000"/>
                                        <p:tgtEl>
                                          <p:spTgt spid="11">
                                            <p:txEl>
                                              <p:pRg st="9" end="9"/>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1">
                                            <p:txEl>
                                              <p:pRg st="10" end="10"/>
                                            </p:txEl>
                                          </p:spTgt>
                                        </p:tgtEl>
                                        <p:attrNameLst>
                                          <p:attrName>style.visibility</p:attrName>
                                        </p:attrNameLst>
                                      </p:cBhvr>
                                      <p:to>
                                        <p:strVal val="visible"/>
                                      </p:to>
                                    </p:set>
                                    <p:animEffect transition="in" filter="blinds(horizontal)">
                                      <p:cBhvr>
                                        <p:cTn id="43" dur="1000"/>
                                        <p:tgtEl>
                                          <p:spTgt spid="11">
                                            <p:txEl>
                                              <p:pRg st="10" end="10"/>
                                            </p:tx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1">
                                            <p:txEl>
                                              <p:pRg st="11" end="11"/>
                                            </p:txEl>
                                          </p:spTgt>
                                        </p:tgtEl>
                                        <p:attrNameLst>
                                          <p:attrName>style.visibility</p:attrName>
                                        </p:attrNameLst>
                                      </p:cBhvr>
                                      <p:to>
                                        <p:strVal val="visible"/>
                                      </p:to>
                                    </p:set>
                                    <p:animEffect transition="in" filter="blinds(horizontal)">
                                      <p:cBhvr>
                                        <p:cTn id="46" dur="1000"/>
                                        <p:tgtEl>
                                          <p:spTgt spid="11">
                                            <p:txEl>
                                              <p:pRg st="11" end="11"/>
                                            </p:tx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1">
                                            <p:txEl>
                                              <p:pRg st="12" end="12"/>
                                            </p:txEl>
                                          </p:spTgt>
                                        </p:tgtEl>
                                        <p:attrNameLst>
                                          <p:attrName>style.visibility</p:attrName>
                                        </p:attrNameLst>
                                      </p:cBhvr>
                                      <p:to>
                                        <p:strVal val="visible"/>
                                      </p:to>
                                    </p:set>
                                    <p:animEffect transition="in" filter="blinds(horizontal)">
                                      <p:cBhvr>
                                        <p:cTn id="49" dur="1000"/>
                                        <p:tgtEl>
                                          <p:spTgt spid="1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3AAEE-0277-42B5-8AC9-6E0CCFB5E0D0}"/>
              </a:ext>
            </a:extLst>
          </p:cNvPr>
          <p:cNvPicPr>
            <a:picLocks noChangeAspect="1"/>
          </p:cNvPicPr>
          <p:nvPr/>
        </p:nvPicPr>
        <p:blipFill>
          <a:blip r:embed="rId3"/>
          <a:stretch>
            <a:fillRect/>
          </a:stretch>
        </p:blipFill>
        <p:spPr>
          <a:xfrm>
            <a:off x="5129506" y="4016986"/>
            <a:ext cx="3862094" cy="2757086"/>
          </a:xfrm>
          <a:prstGeom prst="rect">
            <a:avLst/>
          </a:prstGeom>
        </p:spPr>
      </p:pic>
      <p:pic>
        <p:nvPicPr>
          <p:cNvPr id="3" name="Picture 2">
            <a:extLst>
              <a:ext uri="{FF2B5EF4-FFF2-40B4-BE49-F238E27FC236}">
                <a16:creationId xmlns:a16="http://schemas.microsoft.com/office/drawing/2014/main" id="{B45BB470-5C1E-4017-B78C-97A4A6234ABA}"/>
              </a:ext>
            </a:extLst>
          </p:cNvPr>
          <p:cNvPicPr>
            <a:picLocks noChangeAspect="1"/>
          </p:cNvPicPr>
          <p:nvPr/>
        </p:nvPicPr>
        <p:blipFill>
          <a:blip r:embed="rId4"/>
          <a:stretch>
            <a:fillRect/>
          </a:stretch>
        </p:blipFill>
        <p:spPr>
          <a:xfrm>
            <a:off x="97858" y="1000393"/>
            <a:ext cx="1718756" cy="1011909"/>
          </a:xfrm>
          <a:prstGeom prst="rect">
            <a:avLst/>
          </a:prstGeom>
        </p:spPr>
      </p:pic>
      <p:sp>
        <p:nvSpPr>
          <p:cNvPr id="22" name="标题 2"/>
          <p:cNvSpPr>
            <a:spLocks noGrp="1"/>
          </p:cNvSpPr>
          <p:nvPr>
            <p:ph type="title"/>
          </p:nvPr>
        </p:nvSpPr>
        <p:spPr>
          <a:xfrm>
            <a:off x="0" y="-59734"/>
            <a:ext cx="9144000" cy="593134"/>
          </a:xfrm>
          <a:solidFill>
            <a:schemeClr val="accent1">
              <a:lumMod val="20000"/>
              <a:lumOff val="80000"/>
            </a:schemeClr>
          </a:solidFill>
        </p:spPr>
        <p:txBody>
          <a:bodyPr>
            <a:noAutofit/>
          </a:bodyPr>
          <a:lstStyle/>
          <a:p>
            <a:r>
              <a:rPr lang="en-US" altLang="zh-CN" sz="3600" b="1" dirty="0">
                <a:solidFill>
                  <a:srgbClr val="FF0000"/>
                </a:solidFill>
                <a:effectLst>
                  <a:outerShdw blurRad="38100" dist="38100" dir="2700000" algn="tl">
                    <a:srgbClr val="000000">
                      <a:alpha val="43137"/>
                    </a:srgbClr>
                  </a:outerShdw>
                </a:effectLst>
              </a:rPr>
              <a:t>ABaCAS-OE:</a:t>
            </a:r>
            <a:r>
              <a:rPr lang="en-US" altLang="zh-CN" sz="3600" b="1" dirty="0">
                <a:solidFill>
                  <a:srgbClr val="0000FF"/>
                </a:solidFill>
                <a:effectLst>
                  <a:outerShdw blurRad="38100" dist="38100" dir="2700000" algn="tl">
                    <a:srgbClr val="000000">
                      <a:alpha val="43137"/>
                    </a:srgbClr>
                  </a:outerShdw>
                </a:effectLst>
              </a:rPr>
              <a:t> China Jinan </a:t>
            </a:r>
            <a:r>
              <a:rPr lang="en-US" altLang="zh-CN" sz="3600" b="1" dirty="0">
                <a:solidFill>
                  <a:srgbClr val="FF0000"/>
                </a:solidFill>
                <a:effectLst>
                  <a:outerShdw blurRad="38100" dist="38100" dir="2700000" algn="tl">
                    <a:srgbClr val="000000">
                      <a:alpha val="43137"/>
                    </a:srgbClr>
                  </a:outerShdw>
                </a:effectLst>
              </a:rPr>
              <a:t>“PM2.5 &amp; O3” </a:t>
            </a:r>
            <a:r>
              <a:rPr lang="en-US" altLang="zh-CN" sz="3600" b="1" dirty="0">
                <a:solidFill>
                  <a:srgbClr val="0000FF"/>
                </a:solidFill>
                <a:effectLst>
                  <a:outerShdw blurRad="38100" dist="38100" dir="2700000" algn="tl">
                    <a:srgbClr val="000000">
                      <a:alpha val="43137"/>
                    </a:srgbClr>
                  </a:outerShdw>
                </a:effectLst>
              </a:rPr>
              <a:t>Case</a:t>
            </a:r>
            <a:endParaRPr lang="zh-CN" altLang="en-US" sz="3600" b="1" dirty="0">
              <a:solidFill>
                <a:srgbClr val="FF0000"/>
              </a:solidFill>
              <a:effectLst>
                <a:outerShdw blurRad="38100" dist="38100" dir="2700000" algn="tl">
                  <a:srgbClr val="000000">
                    <a:alpha val="43137"/>
                  </a:srgbClr>
                </a:outerShdw>
              </a:effectLst>
            </a:endParaRPr>
          </a:p>
        </p:txBody>
      </p:sp>
      <p:sp>
        <p:nvSpPr>
          <p:cNvPr id="6" name="Right Arrow 5"/>
          <p:cNvSpPr/>
          <p:nvPr/>
        </p:nvSpPr>
        <p:spPr>
          <a:xfrm rot="1735926">
            <a:off x="2076275" y="1180849"/>
            <a:ext cx="1010161" cy="321203"/>
          </a:xfrm>
          <a:prstGeom prst="rightArrow">
            <a:avLst>
              <a:gd name="adj1" fmla="val 50000"/>
              <a:gd name="adj2" fmla="val 11491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264239" y="576266"/>
            <a:ext cx="1354858" cy="400110"/>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SMAT-CE</a:t>
            </a:r>
            <a:endParaRPr kumimoji="0" lang="en-US" sz="20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cs typeface="+mn-cs"/>
            </a:endParaRPr>
          </a:p>
        </p:txBody>
      </p:sp>
      <p:sp>
        <p:nvSpPr>
          <p:cNvPr id="20" name="Right Arrow 19"/>
          <p:cNvSpPr/>
          <p:nvPr/>
        </p:nvSpPr>
        <p:spPr>
          <a:xfrm>
            <a:off x="4674835" y="2438400"/>
            <a:ext cx="909343" cy="226774"/>
          </a:xfrm>
          <a:prstGeom prst="rightArrow">
            <a:avLst>
              <a:gd name="adj1" fmla="val 69707"/>
              <a:gd name="adj2" fmla="val 5000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Right Arrow 22"/>
          <p:cNvSpPr/>
          <p:nvPr/>
        </p:nvSpPr>
        <p:spPr>
          <a:xfrm rot="7757648">
            <a:off x="3643277" y="1690799"/>
            <a:ext cx="600749" cy="26185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096000" y="1857301"/>
            <a:ext cx="1117614" cy="338554"/>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RSM-VAT</a:t>
            </a:r>
            <a:endParaRPr kumimoji="0" lang="en-US" sz="1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cs typeface="+mn-cs"/>
            </a:endParaRPr>
          </a:p>
        </p:txBody>
      </p:sp>
      <p:sp>
        <p:nvSpPr>
          <p:cNvPr id="25" name="Rectangle 24">
            <a:extLst>
              <a:ext uri="{FF2B5EF4-FFF2-40B4-BE49-F238E27FC236}">
                <a16:creationId xmlns:a16="http://schemas.microsoft.com/office/drawing/2014/main" id="{4C2E8F18-39E9-426F-A530-A7A17B8AC3E9}"/>
              </a:ext>
            </a:extLst>
          </p:cNvPr>
          <p:cNvSpPr/>
          <p:nvPr/>
        </p:nvSpPr>
        <p:spPr>
          <a:xfrm>
            <a:off x="4335515" y="607044"/>
            <a:ext cx="1244431" cy="369332"/>
          </a:xfrm>
          <a:prstGeom prst="rect">
            <a:avLst/>
          </a:prstGeom>
          <a:solidFill>
            <a:srgbClr val="FFFF00"/>
          </a:solidFill>
          <a:ln w="12700">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LE-CO</a:t>
            </a:r>
            <a:endParaRPr kumimoji="0" lang="en-US"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cs typeface="+mn-cs"/>
            </a:endParaRPr>
          </a:p>
        </p:txBody>
      </p:sp>
      <p:sp>
        <p:nvSpPr>
          <p:cNvPr id="26" name="Rectangle 25">
            <a:extLst>
              <a:ext uri="{FF2B5EF4-FFF2-40B4-BE49-F238E27FC236}">
                <a16:creationId xmlns:a16="http://schemas.microsoft.com/office/drawing/2014/main" id="{A701D5E6-E53F-4622-998B-98987EB7CE7E}"/>
              </a:ext>
            </a:extLst>
          </p:cNvPr>
          <p:cNvSpPr/>
          <p:nvPr/>
        </p:nvSpPr>
        <p:spPr>
          <a:xfrm>
            <a:off x="2818032" y="1898911"/>
            <a:ext cx="863571" cy="338554"/>
          </a:xfrm>
          <a:prstGeom prst="rect">
            <a:avLst/>
          </a:prstGeom>
          <a:solidFill>
            <a:srgbClr val="FFFF00"/>
          </a:solidFill>
          <a:ln w="12700">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kern="0" dirty="0">
                <a:solidFill>
                  <a:srgbClr val="0000FF"/>
                </a:solidFill>
                <a:effectLst>
                  <a:outerShdw blurRad="38100" dist="38100" dir="2700000" algn="tl">
                    <a:srgbClr val="000000">
                      <a:alpha val="43137"/>
                    </a:srgbClr>
                  </a:outerShdw>
                </a:effectLst>
                <a:ea typeface="宋体" panose="02010600030101010101" pitchFamily="2" charset="-122"/>
              </a:rPr>
              <a:t>ICET</a:t>
            </a:r>
            <a:endParaRPr kumimoji="0" lang="en-US" sz="1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endParaRPr>
          </a:p>
        </p:txBody>
      </p:sp>
      <p:sp>
        <p:nvSpPr>
          <p:cNvPr id="4" name="Rectangle 3">
            <a:extLst>
              <a:ext uri="{FF2B5EF4-FFF2-40B4-BE49-F238E27FC236}">
                <a16:creationId xmlns:a16="http://schemas.microsoft.com/office/drawing/2014/main" id="{DC2AC50F-A741-42E9-BED4-EDC4D453F90D}"/>
              </a:ext>
            </a:extLst>
          </p:cNvPr>
          <p:cNvSpPr/>
          <p:nvPr/>
        </p:nvSpPr>
        <p:spPr>
          <a:xfrm>
            <a:off x="609600" y="529399"/>
            <a:ext cx="3855398" cy="523220"/>
          </a:xfrm>
          <a:prstGeom prst="rect">
            <a:avLst/>
          </a:prstGeom>
        </p:spPr>
        <p:txBody>
          <a:bodyPr wrap="square">
            <a:spAutoFit/>
          </a:bodyPr>
          <a:lstStyle/>
          <a:p>
            <a:r>
              <a:rPr lang="en-US" sz="1400" dirty="0"/>
              <a:t>PM2.5 &amp; O3 </a:t>
            </a:r>
          </a:p>
          <a:p>
            <a:r>
              <a:rPr lang="en-US" sz="1400" dirty="0"/>
              <a:t>Attainment Goals</a:t>
            </a:r>
            <a:endParaRPr lang="en-US" sz="1400" u="sng" dirty="0"/>
          </a:p>
        </p:txBody>
      </p:sp>
      <p:sp>
        <p:nvSpPr>
          <p:cNvPr id="28" name="Right Arrow 22">
            <a:extLst>
              <a:ext uri="{FF2B5EF4-FFF2-40B4-BE49-F238E27FC236}">
                <a16:creationId xmlns:a16="http://schemas.microsoft.com/office/drawing/2014/main" id="{4B629DAF-1D77-40C2-88C5-62697DC39176}"/>
              </a:ext>
            </a:extLst>
          </p:cNvPr>
          <p:cNvSpPr/>
          <p:nvPr/>
        </p:nvSpPr>
        <p:spPr>
          <a:xfrm rot="13290693">
            <a:off x="5631523" y="1587775"/>
            <a:ext cx="548450" cy="25604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6A886AE9-22D9-42E8-A430-819D78B1A363}"/>
              </a:ext>
            </a:extLst>
          </p:cNvPr>
          <p:cNvPicPr>
            <a:picLocks noChangeAspect="1"/>
          </p:cNvPicPr>
          <p:nvPr/>
        </p:nvPicPr>
        <p:blipFill>
          <a:blip r:embed="rId5"/>
          <a:stretch>
            <a:fillRect/>
          </a:stretch>
        </p:blipFill>
        <p:spPr>
          <a:xfrm>
            <a:off x="4210425" y="989298"/>
            <a:ext cx="1494612" cy="819444"/>
          </a:xfrm>
          <a:prstGeom prst="rect">
            <a:avLst/>
          </a:prstGeom>
        </p:spPr>
      </p:pic>
      <p:pic>
        <p:nvPicPr>
          <p:cNvPr id="5" name="Picture 4">
            <a:extLst>
              <a:ext uri="{FF2B5EF4-FFF2-40B4-BE49-F238E27FC236}">
                <a16:creationId xmlns:a16="http://schemas.microsoft.com/office/drawing/2014/main" id="{21BB40D0-3C1C-4500-B988-50AD93E19867}"/>
              </a:ext>
            </a:extLst>
          </p:cNvPr>
          <p:cNvPicPr>
            <a:picLocks noChangeAspect="1"/>
          </p:cNvPicPr>
          <p:nvPr/>
        </p:nvPicPr>
        <p:blipFill>
          <a:blip r:embed="rId6"/>
          <a:stretch>
            <a:fillRect/>
          </a:stretch>
        </p:blipFill>
        <p:spPr>
          <a:xfrm>
            <a:off x="2747007" y="2202100"/>
            <a:ext cx="1753969" cy="939440"/>
          </a:xfrm>
          <a:prstGeom prst="rect">
            <a:avLst/>
          </a:prstGeom>
        </p:spPr>
      </p:pic>
      <p:sp>
        <p:nvSpPr>
          <p:cNvPr id="30" name="Right Arrow 5">
            <a:extLst>
              <a:ext uri="{FF2B5EF4-FFF2-40B4-BE49-F238E27FC236}">
                <a16:creationId xmlns:a16="http://schemas.microsoft.com/office/drawing/2014/main" id="{21F3ACD3-361C-4893-99F9-C2E738964089}"/>
              </a:ext>
            </a:extLst>
          </p:cNvPr>
          <p:cNvSpPr/>
          <p:nvPr/>
        </p:nvSpPr>
        <p:spPr>
          <a:xfrm rot="7382065">
            <a:off x="4358326" y="3415483"/>
            <a:ext cx="901851" cy="330233"/>
          </a:xfrm>
          <a:prstGeom prst="rightArrow">
            <a:avLst>
              <a:gd name="adj1" fmla="val 50000"/>
              <a:gd name="adj2" fmla="val 11491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28D44BDF-5DD2-4A58-9C6F-B45D40F61C3E}"/>
              </a:ext>
            </a:extLst>
          </p:cNvPr>
          <p:cNvSpPr/>
          <p:nvPr/>
        </p:nvSpPr>
        <p:spPr>
          <a:xfrm>
            <a:off x="1248031" y="3386454"/>
            <a:ext cx="1981633"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BenMAP</a:t>
            </a: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-CE</a:t>
            </a:r>
            <a:endParaRPr kumimoji="0" lang="en-US" sz="24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sp>
        <p:nvSpPr>
          <p:cNvPr id="35" name="Rectangle 34">
            <a:extLst>
              <a:ext uri="{FF2B5EF4-FFF2-40B4-BE49-F238E27FC236}">
                <a16:creationId xmlns:a16="http://schemas.microsoft.com/office/drawing/2014/main" id="{3DF6E47E-FEA2-4F47-817B-3D6A702E5CAF}"/>
              </a:ext>
            </a:extLst>
          </p:cNvPr>
          <p:cNvSpPr/>
          <p:nvPr/>
        </p:nvSpPr>
        <p:spPr>
          <a:xfrm>
            <a:off x="6134404" y="3401754"/>
            <a:ext cx="1997663" cy="461665"/>
          </a:xfrm>
          <a:prstGeom prst="rect">
            <a:avLst/>
          </a:prstGeom>
          <a:solidFill>
            <a:srgbClr val="FFFF00"/>
          </a:solidFill>
          <a:ln w="12700">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宋体" panose="02010600030101010101" pitchFamily="2" charset="-122"/>
                <a:cs typeface="+mn-cs"/>
              </a:rPr>
              <a:t>Benefit/Cost</a:t>
            </a:r>
            <a:endParaRPr kumimoji="0" lang="en-US" sz="2400" b="0"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sp>
        <p:nvSpPr>
          <p:cNvPr id="36" name="TextBox 35">
            <a:extLst>
              <a:ext uri="{FF2B5EF4-FFF2-40B4-BE49-F238E27FC236}">
                <a16:creationId xmlns:a16="http://schemas.microsoft.com/office/drawing/2014/main" id="{C28FA47F-680F-487A-AE8E-2588A6A35CEE}"/>
              </a:ext>
            </a:extLst>
          </p:cNvPr>
          <p:cNvSpPr txBox="1"/>
          <p:nvPr/>
        </p:nvSpPr>
        <p:spPr>
          <a:xfrm>
            <a:off x="6109447" y="4763413"/>
            <a:ext cx="299521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mn-ea"/>
                <a:cs typeface="+mn-cs"/>
              </a:rPr>
              <a:t>Benefit/Cost =~ 11</a:t>
            </a:r>
          </a:p>
        </p:txBody>
      </p:sp>
      <p:sp>
        <p:nvSpPr>
          <p:cNvPr id="37" name="Right Arrow 19">
            <a:extLst>
              <a:ext uri="{FF2B5EF4-FFF2-40B4-BE49-F238E27FC236}">
                <a16:creationId xmlns:a16="http://schemas.microsoft.com/office/drawing/2014/main" id="{FF264508-EB45-41EB-B831-83EB9A196B18}"/>
              </a:ext>
            </a:extLst>
          </p:cNvPr>
          <p:cNvSpPr/>
          <p:nvPr/>
        </p:nvSpPr>
        <p:spPr>
          <a:xfrm>
            <a:off x="4336671" y="5071196"/>
            <a:ext cx="628692" cy="226774"/>
          </a:xfrm>
          <a:prstGeom prst="rightArrow">
            <a:avLst>
              <a:gd name="adj1" fmla="val 69707"/>
              <a:gd name="adj2" fmla="val 5000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353C20D9-C202-404A-A12F-CC9A6E25EC05}"/>
              </a:ext>
            </a:extLst>
          </p:cNvPr>
          <p:cNvPicPr>
            <a:picLocks noChangeAspect="1"/>
          </p:cNvPicPr>
          <p:nvPr/>
        </p:nvPicPr>
        <p:blipFill>
          <a:blip r:embed="rId7"/>
          <a:stretch>
            <a:fillRect/>
          </a:stretch>
        </p:blipFill>
        <p:spPr>
          <a:xfrm>
            <a:off x="163780" y="3951477"/>
            <a:ext cx="4071424" cy="2906523"/>
          </a:xfrm>
          <a:prstGeom prst="rect">
            <a:avLst/>
          </a:prstGeom>
        </p:spPr>
      </p:pic>
      <p:sp>
        <p:nvSpPr>
          <p:cNvPr id="10" name="Rectangle 9">
            <a:extLst>
              <a:ext uri="{FF2B5EF4-FFF2-40B4-BE49-F238E27FC236}">
                <a16:creationId xmlns:a16="http://schemas.microsoft.com/office/drawing/2014/main" id="{0607D475-42BC-41D0-9B8A-DFBDDEDB6C43}"/>
              </a:ext>
            </a:extLst>
          </p:cNvPr>
          <p:cNvSpPr/>
          <p:nvPr/>
        </p:nvSpPr>
        <p:spPr>
          <a:xfrm>
            <a:off x="3085665" y="4801641"/>
            <a:ext cx="1146469" cy="369332"/>
          </a:xfrm>
          <a:prstGeom prst="rect">
            <a:avLst/>
          </a:prstGeom>
        </p:spPr>
        <p:txBody>
          <a:bodyPr wrap="none">
            <a:spAutoFit/>
          </a:bodyPr>
          <a:lstStyle/>
          <a:p>
            <a:r>
              <a:rPr lang="en-US" b="1" dirty="0">
                <a:solidFill>
                  <a:srgbClr val="FF0000"/>
                </a:solidFill>
              </a:rPr>
              <a:t>Mortality</a:t>
            </a:r>
            <a:endParaRPr lang="en-US" dirty="0"/>
          </a:p>
        </p:txBody>
      </p:sp>
      <p:pic>
        <p:nvPicPr>
          <p:cNvPr id="11" name="Picture 10">
            <a:extLst>
              <a:ext uri="{FF2B5EF4-FFF2-40B4-BE49-F238E27FC236}">
                <a16:creationId xmlns:a16="http://schemas.microsoft.com/office/drawing/2014/main" id="{119EA81E-3FAE-4834-96D7-AFD2F0557CAD}"/>
              </a:ext>
            </a:extLst>
          </p:cNvPr>
          <p:cNvPicPr>
            <a:picLocks noChangeAspect="1"/>
          </p:cNvPicPr>
          <p:nvPr/>
        </p:nvPicPr>
        <p:blipFill>
          <a:blip r:embed="rId8"/>
          <a:stretch>
            <a:fillRect/>
          </a:stretch>
        </p:blipFill>
        <p:spPr>
          <a:xfrm>
            <a:off x="163780" y="3951477"/>
            <a:ext cx="4068354" cy="2904331"/>
          </a:xfrm>
          <a:prstGeom prst="rect">
            <a:avLst/>
          </a:prstGeom>
        </p:spPr>
      </p:pic>
      <p:sp>
        <p:nvSpPr>
          <p:cNvPr id="38" name="Rectangle 37">
            <a:extLst>
              <a:ext uri="{FF2B5EF4-FFF2-40B4-BE49-F238E27FC236}">
                <a16:creationId xmlns:a16="http://schemas.microsoft.com/office/drawing/2014/main" id="{D37C77AF-2FE4-47CB-90CA-6D3A78F77F67}"/>
              </a:ext>
            </a:extLst>
          </p:cNvPr>
          <p:cNvSpPr/>
          <p:nvPr/>
        </p:nvSpPr>
        <p:spPr>
          <a:xfrm>
            <a:off x="3031865" y="4763413"/>
            <a:ext cx="1210652" cy="369332"/>
          </a:xfrm>
          <a:prstGeom prst="rect">
            <a:avLst/>
          </a:prstGeom>
        </p:spPr>
        <p:txBody>
          <a:bodyPr wrap="none">
            <a:spAutoFit/>
          </a:bodyPr>
          <a:lstStyle/>
          <a:p>
            <a:r>
              <a:rPr lang="en-US" b="1" dirty="0">
                <a:solidFill>
                  <a:srgbClr val="C00000"/>
                </a:solidFill>
              </a:rPr>
              <a:t>Valuation</a:t>
            </a:r>
            <a:endParaRPr lang="en-US" dirty="0">
              <a:solidFill>
                <a:srgbClr val="C00000"/>
              </a:solidFill>
            </a:endParaRPr>
          </a:p>
        </p:txBody>
      </p:sp>
      <p:pic>
        <p:nvPicPr>
          <p:cNvPr id="39" name="Picture 38">
            <a:extLst>
              <a:ext uri="{FF2B5EF4-FFF2-40B4-BE49-F238E27FC236}">
                <a16:creationId xmlns:a16="http://schemas.microsoft.com/office/drawing/2014/main" id="{9E460D69-254B-4151-871C-AE9B4E2D470F}"/>
              </a:ext>
            </a:extLst>
          </p:cNvPr>
          <p:cNvPicPr>
            <a:picLocks noChangeAspect="1"/>
          </p:cNvPicPr>
          <p:nvPr/>
        </p:nvPicPr>
        <p:blipFill>
          <a:blip r:embed="rId9"/>
          <a:stretch>
            <a:fillRect/>
          </a:stretch>
        </p:blipFill>
        <p:spPr>
          <a:xfrm>
            <a:off x="5846987" y="2195855"/>
            <a:ext cx="1615640" cy="976253"/>
          </a:xfrm>
          <a:prstGeom prst="rect">
            <a:avLst/>
          </a:prstGeom>
        </p:spPr>
      </p:pic>
    </p:spTree>
    <p:extLst>
      <p:ext uri="{BB962C8B-B14F-4D97-AF65-F5344CB8AC3E}">
        <p14:creationId xmlns:p14="http://schemas.microsoft.com/office/powerpoint/2010/main" val="355012395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300"/>
                                  </p:stCondLst>
                                  <p:childTnLst>
                                    <p:set>
                                      <p:cBhvr>
                                        <p:cTn id="9" dur="1" fill="hold">
                                          <p:stCondLst>
                                            <p:cond delay="0"/>
                                          </p:stCondLst>
                                        </p:cTn>
                                        <p:tgtEl>
                                          <p:spTgt spid="34"/>
                                        </p:tgtEl>
                                        <p:attrNameLst>
                                          <p:attrName>style.visibility</p:attrName>
                                        </p:attrNameLst>
                                      </p:cBhvr>
                                      <p:to>
                                        <p:strVal val="visible"/>
                                      </p:to>
                                    </p:set>
                                  </p:childTnLst>
                                </p:cTn>
                              </p:par>
                              <p:par>
                                <p:cTn id="10" presetID="1" presetClass="entr" presetSubtype="0" fill="hold" nodeType="withEffect">
                                  <p:stCondLst>
                                    <p:cond delay="60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50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500"/>
                                  </p:stCondLst>
                                  <p:childTnLst>
                                    <p:set>
                                      <p:cBhvr>
                                        <p:cTn id="28" dur="1" fill="hold">
                                          <p:stCondLst>
                                            <p:cond delay="0"/>
                                          </p:stCondLst>
                                        </p:cTn>
                                        <p:tgtEl>
                                          <p:spTgt spid="2"/>
                                        </p:tgtEl>
                                        <p:attrNameLst>
                                          <p:attrName>style.visibility</p:attrName>
                                        </p:attrNameLst>
                                      </p:cBhvr>
                                      <p:to>
                                        <p:strVal val="visible"/>
                                      </p:to>
                                    </p:set>
                                  </p:childTnLst>
                                </p:cTn>
                              </p:par>
                              <p:par>
                                <p:cTn id="29" presetID="4" presetClass="entr" presetSubtype="16" fill="hold" grpId="0" nodeType="withEffect">
                                  <p:stCondLst>
                                    <p:cond delay="500"/>
                                  </p:stCondLst>
                                  <p:childTnLst>
                                    <p:set>
                                      <p:cBhvr>
                                        <p:cTn id="30" dur="1" fill="hold">
                                          <p:stCondLst>
                                            <p:cond delay="0"/>
                                          </p:stCondLst>
                                        </p:cTn>
                                        <p:tgtEl>
                                          <p:spTgt spid="36"/>
                                        </p:tgtEl>
                                        <p:attrNameLst>
                                          <p:attrName>style.visibility</p:attrName>
                                        </p:attrNameLst>
                                      </p:cBhvr>
                                      <p:to>
                                        <p:strVal val="visible"/>
                                      </p:to>
                                    </p:set>
                                    <p:animEffect transition="in" filter="box(in)">
                                      <p:cBhvr>
                                        <p:cTn id="31"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P spid="35" grpId="0" animBg="1"/>
      <p:bldP spid="36" grpId="0"/>
      <p:bldP spid="37" grpId="0" animBg="1"/>
      <p:bldP spid="10" grpId="0"/>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7CCC4C-473D-4B85-94E8-A2CA297E99CE}"/>
              </a:ext>
            </a:extLst>
          </p:cNvPr>
          <p:cNvPicPr>
            <a:picLocks noChangeAspect="1"/>
          </p:cNvPicPr>
          <p:nvPr/>
        </p:nvPicPr>
        <p:blipFill>
          <a:blip r:embed="rId2"/>
          <a:stretch>
            <a:fillRect/>
          </a:stretch>
        </p:blipFill>
        <p:spPr>
          <a:xfrm>
            <a:off x="326785" y="990600"/>
            <a:ext cx="8461777" cy="5192504"/>
          </a:xfrm>
          <a:prstGeom prst="rect">
            <a:avLst/>
          </a:prstGeom>
          <a:ln>
            <a:solidFill>
              <a:schemeClr val="tx1"/>
            </a:solidFill>
          </a:ln>
        </p:spPr>
      </p:pic>
      <p:sp>
        <p:nvSpPr>
          <p:cNvPr id="13" name="Slide Number Placeholder 8"/>
          <p:cNvSpPr>
            <a:spLocks noGrp="1"/>
          </p:cNvSpPr>
          <p:nvPr>
            <p:ph type="sldNum" sz="quarter" idx="12"/>
          </p:nvPr>
        </p:nvSpPr>
        <p:spPr>
          <a:xfrm>
            <a:off x="6553200" y="6076529"/>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prstClr val="black">
                  <a:tint val="75000"/>
                </a:prstClr>
              </a:solidFill>
              <a:effectLst/>
              <a:uLnTx/>
              <a:uFillTx/>
              <a:latin typeface="Arial" pitchFamily="34" charset="0"/>
              <a:ea typeface="+mn-ea"/>
              <a:cs typeface="+mn-cs"/>
            </a:endParaRPr>
          </a:p>
        </p:txBody>
      </p:sp>
      <p:sp>
        <p:nvSpPr>
          <p:cNvPr id="15" name="Rectangle 14"/>
          <p:cNvSpPr/>
          <p:nvPr/>
        </p:nvSpPr>
        <p:spPr>
          <a:xfrm>
            <a:off x="381000" y="6210821"/>
            <a:ext cx="807150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Arial" charset="0"/>
                <a:ea typeface="+mn-ea"/>
                <a:cs typeface="+mn-cs"/>
              </a:rPr>
              <a:t>New Analytical Tools: </a:t>
            </a:r>
            <a:r>
              <a:rPr kumimoji="0" lang="en-US" altLang="zh-CN" sz="2400" b="1" i="0" u="none" strike="noStrike" kern="0" cap="none" spc="0" normalizeH="0" baseline="0" noProof="0" dirty="0">
                <a:ln>
                  <a:noFill/>
                </a:ln>
                <a:solidFill>
                  <a:srgbClr val="0000FF"/>
                </a:solidFill>
                <a:effectLst/>
                <a:uLnTx/>
                <a:uFillTx/>
                <a:latin typeface="Arial" charset="0"/>
                <a:ea typeface="+mn-ea"/>
                <a:cs typeface="+mn-cs"/>
              </a:rPr>
              <a:t>“Model-VAT” </a:t>
            </a:r>
            <a:r>
              <a:rPr kumimoji="0" lang="en-US" altLang="zh-CN" sz="2400" b="1" i="0" u="none" strike="noStrike" kern="0" cap="none" spc="0" normalizeH="0" baseline="0" noProof="0" dirty="0">
                <a:ln>
                  <a:noFill/>
                </a:ln>
                <a:solidFill>
                  <a:sysClr val="windowText" lastClr="000000"/>
                </a:solidFill>
                <a:effectLst/>
                <a:uLnTx/>
                <a:uFillTx/>
                <a:latin typeface="Arial" charset="0"/>
                <a:ea typeface="+mn-ea"/>
                <a:cs typeface="+mn-cs"/>
              </a:rPr>
              <a:t>&amp;</a:t>
            </a:r>
            <a:r>
              <a:rPr kumimoji="0" lang="en-US" altLang="zh-CN" sz="2400" b="1" i="0" u="none" strike="noStrike" kern="0" cap="none" spc="0" normalizeH="0" baseline="0" noProof="0" dirty="0">
                <a:ln>
                  <a:noFill/>
                </a:ln>
                <a:solidFill>
                  <a:srgbClr val="0000FF"/>
                </a:solidFill>
                <a:effectLst/>
                <a:uLnTx/>
                <a:uFillTx/>
                <a:latin typeface="Arial" charset="0"/>
                <a:ea typeface="+mn-ea"/>
                <a:cs typeface="+mn-cs"/>
              </a:rPr>
              <a:t> Data Fusion Tool</a:t>
            </a:r>
            <a:endParaRPr kumimoji="0" lang="en-US" sz="2400" b="0" i="0" u="none" strike="noStrike" kern="0" cap="none" spc="0" normalizeH="0" baseline="0" noProof="0" dirty="0">
              <a:ln>
                <a:noFill/>
              </a:ln>
              <a:solidFill>
                <a:srgbClr val="0000FF"/>
              </a:solidFill>
              <a:effectLst/>
              <a:uLnTx/>
              <a:uFillTx/>
              <a:latin typeface="Arial" charset="0"/>
              <a:ea typeface="+mn-ea"/>
              <a:cs typeface="+mn-cs"/>
            </a:endParaRPr>
          </a:p>
        </p:txBody>
      </p:sp>
      <p:sp>
        <p:nvSpPr>
          <p:cNvPr id="11" name="标题 2"/>
          <p:cNvSpPr>
            <a:spLocks noGrp="1"/>
          </p:cNvSpPr>
          <p:nvPr>
            <p:ph type="title"/>
          </p:nvPr>
        </p:nvSpPr>
        <p:spPr>
          <a:xfrm>
            <a:off x="-10160" y="152400"/>
            <a:ext cx="9154160" cy="1143000"/>
          </a:xfrm>
          <a:noFill/>
        </p:spPr>
        <p:txBody>
          <a:bodyPr>
            <a:noAutofit/>
          </a:bodyPr>
          <a:lstStyle/>
          <a:p>
            <a:r>
              <a:rPr lang="en-US" altLang="zh-CN" sz="3200" b="1" i="1" dirty="0">
                <a:solidFill>
                  <a:srgbClr val="FF0000"/>
                </a:solidFill>
                <a:effectLst/>
              </a:rPr>
              <a:t>“ABaCAS”</a:t>
            </a:r>
            <a:r>
              <a:rPr lang="en-US" altLang="zh-CN" sz="2800" b="1" i="1" dirty="0">
                <a:solidFill>
                  <a:srgbClr val="FF0000"/>
                </a:solidFill>
                <a:effectLst/>
              </a:rPr>
              <a:t>: </a:t>
            </a:r>
            <a:r>
              <a:rPr lang="en-US" altLang="zh-CN" sz="2000" b="1" dirty="0">
                <a:solidFill>
                  <a:srgbClr val="0000FF"/>
                </a:solidFill>
                <a:effectLst/>
              </a:rPr>
              <a:t>Air </a:t>
            </a:r>
            <a:r>
              <a:rPr lang="en-US" altLang="zh-CN" sz="2000" b="1" u="sng" dirty="0">
                <a:solidFill>
                  <a:srgbClr val="0000FF"/>
                </a:solidFill>
                <a:effectLst/>
              </a:rPr>
              <a:t>Benefit</a:t>
            </a:r>
            <a:r>
              <a:rPr lang="en-US" altLang="zh-CN" sz="2000" b="1" dirty="0">
                <a:solidFill>
                  <a:srgbClr val="0000FF"/>
                </a:solidFill>
                <a:effectLst/>
              </a:rPr>
              <a:t> and </a:t>
            </a:r>
            <a:r>
              <a:rPr lang="en-US" altLang="zh-CN" sz="2000" b="1" u="sng" dirty="0">
                <a:solidFill>
                  <a:srgbClr val="0000FF"/>
                </a:solidFill>
                <a:effectLst/>
              </a:rPr>
              <a:t>Cost</a:t>
            </a:r>
            <a:r>
              <a:rPr lang="en-US" altLang="zh-CN" sz="2000" b="1" dirty="0">
                <a:solidFill>
                  <a:srgbClr val="0000FF"/>
                </a:solidFill>
                <a:effectLst/>
              </a:rPr>
              <a:t> &amp; </a:t>
            </a:r>
            <a:r>
              <a:rPr lang="en-US" altLang="zh-CN" sz="2000" b="1" u="sng" dirty="0">
                <a:solidFill>
                  <a:srgbClr val="0000FF"/>
                </a:solidFill>
                <a:effectLst/>
              </a:rPr>
              <a:t>Attainment</a:t>
            </a:r>
            <a:r>
              <a:rPr lang="en-US" altLang="zh-CN" sz="2000" b="1" dirty="0">
                <a:solidFill>
                  <a:srgbClr val="0000FF"/>
                </a:solidFill>
              </a:rPr>
              <a:t> </a:t>
            </a:r>
            <a:r>
              <a:rPr lang="en-US" altLang="zh-CN" sz="2000" b="1" dirty="0">
                <a:solidFill>
                  <a:srgbClr val="0000FF"/>
                </a:solidFill>
                <a:effectLst/>
              </a:rPr>
              <a:t>Assessment System</a:t>
            </a:r>
            <a:br>
              <a:rPr lang="en-US" altLang="zh-CN" sz="2000" b="1" dirty="0">
                <a:solidFill>
                  <a:srgbClr val="0000FF"/>
                </a:solidFill>
                <a:effectLst/>
              </a:rPr>
            </a:br>
            <a:r>
              <a:rPr lang="en-US" altLang="zh-CN" sz="2800" b="1" dirty="0">
                <a:solidFill>
                  <a:srgbClr val="0000FF"/>
                </a:solidFill>
              </a:rPr>
              <a:t>Analytical Tools in </a:t>
            </a:r>
            <a:r>
              <a:rPr lang="en-US" altLang="zh-CN" sz="2800" b="1" dirty="0">
                <a:solidFill>
                  <a:srgbClr val="FF0000"/>
                </a:solidFill>
              </a:rPr>
              <a:t>“ABaCAS 3.x” </a:t>
            </a:r>
            <a:r>
              <a:rPr lang="en-US" altLang="zh-CN" sz="2400" b="1" dirty="0">
                <a:solidFill>
                  <a:srgbClr val="000000"/>
                </a:solidFill>
              </a:rPr>
              <a:t>(2018-2019) </a:t>
            </a:r>
            <a:br>
              <a:rPr lang="en-US" altLang="zh-CN" sz="2000" b="1" dirty="0">
                <a:solidFill>
                  <a:srgbClr val="0000FF"/>
                </a:solidFill>
                <a:effectLst/>
              </a:rPr>
            </a:br>
            <a:endParaRPr lang="zh-CN" altLang="en-US" sz="3600" b="1" dirty="0">
              <a:solidFill>
                <a:srgbClr val="0000FF"/>
              </a:solidFill>
              <a:effectLst/>
            </a:endParaRPr>
          </a:p>
        </p:txBody>
      </p:sp>
      <p:sp>
        <p:nvSpPr>
          <p:cNvPr id="14" name="Rounded Rectangle 19">
            <a:extLst>
              <a:ext uri="{FF2B5EF4-FFF2-40B4-BE49-F238E27FC236}">
                <a16:creationId xmlns:a16="http://schemas.microsoft.com/office/drawing/2014/main" id="{8C38752C-2A6E-4793-A35E-53B07DDAD0E3}"/>
              </a:ext>
            </a:extLst>
          </p:cNvPr>
          <p:cNvSpPr/>
          <p:nvPr/>
        </p:nvSpPr>
        <p:spPr>
          <a:xfrm>
            <a:off x="4495800" y="4909991"/>
            <a:ext cx="3431848" cy="123531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7" name="Straight Arrow Connector 16">
            <a:extLst>
              <a:ext uri="{FF2B5EF4-FFF2-40B4-BE49-F238E27FC236}">
                <a16:creationId xmlns:a16="http://schemas.microsoft.com/office/drawing/2014/main" id="{475E30B7-A3FD-47D6-B461-16B373C09DC2}"/>
              </a:ext>
            </a:extLst>
          </p:cNvPr>
          <p:cNvCxnSpPr>
            <a:cxnSpLocks/>
          </p:cNvCxnSpPr>
          <p:nvPr/>
        </p:nvCxnSpPr>
        <p:spPr>
          <a:xfrm flipH="1">
            <a:off x="3576890" y="5562600"/>
            <a:ext cx="729479" cy="69649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24">
            <a:extLst>
              <a:ext uri="{FF2B5EF4-FFF2-40B4-BE49-F238E27FC236}">
                <a16:creationId xmlns:a16="http://schemas.microsoft.com/office/drawing/2014/main" id="{27006EC6-4C47-4FAC-AC17-0CFF0FA3DF6D}"/>
              </a:ext>
            </a:extLst>
          </p:cNvPr>
          <p:cNvSpPr/>
          <p:nvPr/>
        </p:nvSpPr>
        <p:spPr>
          <a:xfrm>
            <a:off x="2744862" y="1817590"/>
            <a:ext cx="1981200" cy="2798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29054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23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76200" y="1213064"/>
            <a:ext cx="9067800" cy="5111536"/>
          </a:xfrm>
          <a:prstGeom prst="rect">
            <a:avLst/>
          </a:prstGeom>
        </p:spPr>
      </p:pic>
      <p:sp>
        <p:nvSpPr>
          <p:cNvPr id="12" name="Rectangle 11"/>
          <p:cNvSpPr/>
          <p:nvPr/>
        </p:nvSpPr>
        <p:spPr>
          <a:xfrm>
            <a:off x="0" y="0"/>
            <a:ext cx="91440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0000"/>
                </a:solidFill>
                <a:effectLst/>
                <a:uLnTx/>
                <a:uFillTx/>
                <a:latin typeface="Arial" pitchFamily="34" charset="0"/>
                <a:ea typeface="+mn-ea"/>
                <a:cs typeface="+mn-cs"/>
              </a:rPr>
              <a:t>Model-VAT: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a:ln>
                  <a:noFill/>
                </a:ln>
                <a:solidFill>
                  <a:srgbClr val="0000FF"/>
                </a:solidFill>
                <a:effectLst/>
                <a:uLnTx/>
                <a:uFillTx/>
                <a:latin typeface="Arial" pitchFamily="34" charset="0"/>
                <a:ea typeface="+mn-ea"/>
                <a:cs typeface="+mn-cs"/>
              </a:rPr>
              <a:t>Multi-Scale</a:t>
            </a:r>
            <a:r>
              <a:rPr kumimoji="0" lang="en-US" sz="2800" b="1" i="0" u="none" strike="noStrike" kern="0" cap="none" spc="0" normalizeH="0" baseline="0" noProof="0" dirty="0">
                <a:ln>
                  <a:noFill/>
                </a:ln>
                <a:solidFill>
                  <a:srgbClr val="0000FF"/>
                </a:solidFill>
                <a:effectLst/>
                <a:uLnTx/>
                <a:uFillTx/>
                <a:latin typeface="Arial" pitchFamily="34" charset="0"/>
                <a:ea typeface="+mn-ea"/>
                <a:cs typeface="+mn-cs"/>
              </a:rPr>
              <a:t> Model Visualization &amp; Analysis Tool</a:t>
            </a:r>
            <a:endParaRPr kumimoji="0" lang="en-US" sz="3200" b="0" i="0" u="none" strike="noStrike" kern="0" cap="none" spc="0" normalizeH="0" baseline="0" noProof="0" dirty="0">
              <a:ln>
                <a:noFill/>
              </a:ln>
              <a:solidFill>
                <a:srgbClr val="0000FF"/>
              </a:solidFill>
              <a:effectLst/>
              <a:uLnTx/>
              <a:uFillTx/>
              <a:latin typeface="Arial" pitchFamily="34" charset="0"/>
              <a:ea typeface="+mn-ea"/>
              <a:cs typeface="+mn-cs"/>
            </a:endParaRPr>
          </a:p>
        </p:txBody>
      </p:sp>
      <p:sp>
        <p:nvSpPr>
          <p:cNvPr id="7" name="TextBox 6"/>
          <p:cNvSpPr txBox="1"/>
          <p:nvPr/>
        </p:nvSpPr>
        <p:spPr>
          <a:xfrm>
            <a:off x="5159358" y="4876800"/>
            <a:ext cx="1944763"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FF"/>
                </a:solidFill>
                <a:effectLst/>
                <a:uLnTx/>
                <a:uFillTx/>
                <a:latin typeface="Calibri"/>
                <a:ea typeface="+mn-ea"/>
                <a:cs typeface="+mn-cs"/>
              </a:rPr>
              <a:t>H-CMAQ</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mn-ea"/>
                <a:cs typeface="+mn-cs"/>
              </a:rPr>
              <a:t>(hemispheric)</a:t>
            </a:r>
          </a:p>
        </p:txBody>
      </p:sp>
      <p:sp>
        <p:nvSpPr>
          <p:cNvPr id="8" name="TextBox 7"/>
          <p:cNvSpPr txBox="1"/>
          <p:nvPr/>
        </p:nvSpPr>
        <p:spPr>
          <a:xfrm>
            <a:off x="7104121" y="4495800"/>
            <a:ext cx="1967205"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GOES-Chem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(global)</a:t>
            </a:r>
          </a:p>
        </p:txBody>
      </p:sp>
      <p:sp>
        <p:nvSpPr>
          <p:cNvPr id="9" name="Rectangle 8"/>
          <p:cNvSpPr/>
          <p:nvPr/>
        </p:nvSpPr>
        <p:spPr>
          <a:xfrm>
            <a:off x="208333" y="6412468"/>
            <a:ext cx="875784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itchFamily="34" charset="0"/>
                <a:ea typeface="+mn-ea"/>
                <a:cs typeface="+mn-cs"/>
              </a:rPr>
              <a:t>User-Friendly V/A &amp; </a:t>
            </a:r>
            <a:r>
              <a:rPr kumimoji="0" lang="en-US" sz="2000" b="1" i="0" u="none" strike="noStrike" kern="0" cap="none" spc="0" normalizeH="0" baseline="0" noProof="0" dirty="0" err="1">
                <a:ln>
                  <a:noFill/>
                </a:ln>
                <a:solidFill>
                  <a:srgbClr val="000000"/>
                </a:solidFill>
                <a:effectLst/>
                <a:uLnTx/>
                <a:uFillTx/>
                <a:latin typeface="Arial" pitchFamily="34" charset="0"/>
                <a:ea typeface="+mn-ea"/>
                <a:cs typeface="+mn-cs"/>
              </a:rPr>
              <a:t>Eval</a:t>
            </a:r>
            <a:r>
              <a:rPr kumimoji="0" lang="en-US" sz="2000" b="1" i="0" u="none" strike="noStrike" kern="0" cap="none" spc="0" normalizeH="0" baseline="0" noProof="0" dirty="0">
                <a:ln>
                  <a:noFill/>
                </a:ln>
                <a:solidFill>
                  <a:srgbClr val="000000"/>
                </a:solidFill>
                <a:effectLst/>
                <a:uLnTx/>
                <a:uFillTx/>
                <a:latin typeface="Arial" pitchFamily="34" charset="0"/>
                <a:ea typeface="+mn-ea"/>
                <a:cs typeface="+mn-cs"/>
              </a:rPr>
              <a:t>. Tool for Photochemical &amp; Dispersion Models</a:t>
            </a:r>
            <a:endParaRPr kumimoji="0" lang="en-US" sz="2000" b="0" i="0" u="none" strike="noStrike" kern="0" cap="none" spc="0" normalizeH="0" baseline="0" noProof="0" dirty="0">
              <a:ln>
                <a:noFill/>
              </a:ln>
              <a:solidFill>
                <a:srgbClr val="000000"/>
              </a:solidFill>
              <a:effectLst/>
              <a:uLnTx/>
              <a:uFillTx/>
              <a:latin typeface="Arial" charset="0"/>
              <a:ea typeface="+mn-ea"/>
              <a:cs typeface="+mn-cs"/>
            </a:endParaRPr>
          </a:p>
        </p:txBody>
      </p:sp>
      <p:sp>
        <p:nvSpPr>
          <p:cNvPr id="10" name="TextBox 9"/>
          <p:cNvSpPr txBox="1"/>
          <p:nvPr/>
        </p:nvSpPr>
        <p:spPr>
          <a:xfrm>
            <a:off x="3333966" y="4498063"/>
            <a:ext cx="18253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Calibri"/>
                <a:ea typeface="+mn-ea"/>
                <a:cs typeface="+mn-cs"/>
              </a:rPr>
              <a:t>CMAQ/ </a:t>
            </a:r>
            <a:r>
              <a:rPr kumimoji="0" lang="en-US" sz="2800" b="1" i="0" u="none" strike="noStrike" kern="0" cap="none" spc="0" normalizeH="0" baseline="0" noProof="0" dirty="0" err="1">
                <a:ln>
                  <a:noFill/>
                </a:ln>
                <a:solidFill>
                  <a:srgbClr val="FF0000"/>
                </a:solidFill>
                <a:effectLst/>
                <a:uLnTx/>
                <a:uFillTx/>
                <a:latin typeface="Calibri"/>
                <a:ea typeface="+mn-ea"/>
                <a:cs typeface="+mn-cs"/>
              </a:rPr>
              <a:t>CAMx</a:t>
            </a:r>
            <a:endParaRPr kumimoji="0" lang="en-US" sz="2800" b="1" i="0" u="none" strike="noStrike" kern="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libri"/>
                <a:ea typeface="+mn-ea"/>
                <a:cs typeface="+mn-cs"/>
              </a:rPr>
              <a:t>(regional)</a:t>
            </a:r>
          </a:p>
        </p:txBody>
      </p:sp>
      <p:sp>
        <p:nvSpPr>
          <p:cNvPr id="5" name="Rectangle 4"/>
          <p:cNvSpPr/>
          <p:nvPr/>
        </p:nvSpPr>
        <p:spPr>
          <a:xfrm>
            <a:off x="4495800" y="5772090"/>
            <a:ext cx="308289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7030A0"/>
                </a:solidFill>
                <a:effectLst/>
                <a:uLnTx/>
                <a:uFillTx/>
                <a:latin typeface="Calibri"/>
                <a:ea typeface="+mn-ea"/>
                <a:cs typeface="+mn-cs"/>
              </a:rPr>
              <a:t>(Easy Map Transformation)</a:t>
            </a:r>
            <a:endParaRPr kumimoji="0" lang="en-US" sz="2000" b="0" i="0" u="none" strike="noStrike" kern="0" cap="none" spc="0" normalizeH="0" baseline="0" noProof="0" dirty="0">
              <a:ln>
                <a:noFill/>
              </a:ln>
              <a:solidFill>
                <a:srgbClr val="7030A0"/>
              </a:solidFill>
              <a:effectLst/>
              <a:uLnTx/>
              <a:uFillTx/>
              <a:latin typeface="Arial" charset="0"/>
              <a:ea typeface="+mn-ea"/>
              <a:cs typeface="+mn-cs"/>
            </a:endParaRPr>
          </a:p>
        </p:txBody>
      </p:sp>
    </p:spTree>
    <p:extLst>
      <p:ext uri="{BB962C8B-B14F-4D97-AF65-F5344CB8AC3E}">
        <p14:creationId xmlns:p14="http://schemas.microsoft.com/office/powerpoint/2010/main" val="9673011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ox(i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2942"/>
            <a:ext cx="7806817" cy="646331"/>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0000FF"/>
                </a:solidFill>
                <a:effectLst/>
                <a:uLnTx/>
                <a:uFillTx/>
                <a:latin typeface="Calibri" panose="020F0502020204030204"/>
                <a:ea typeface="等线" panose="02010600030101010101" pitchFamily="2" charset="-122"/>
                <a:cs typeface="+mn-cs"/>
              </a:rPr>
              <a:t>Model-VAT:  </a:t>
            </a:r>
            <a:r>
              <a:rPr kumimoji="0" lang="en-US" altLang="zh-CN" sz="3600" b="1" i="1" u="none" strike="noStrike" kern="1200" cap="none" spc="0" normalizeH="0" baseline="0" noProof="0" dirty="0">
                <a:ln>
                  <a:noFill/>
                </a:ln>
                <a:solidFill>
                  <a:srgbClr val="7030A0"/>
                </a:solidFill>
                <a:effectLst/>
                <a:uLnTx/>
                <a:uFillTx/>
                <a:latin typeface="Calibri" panose="020F0502020204030204"/>
                <a:ea typeface="等线" panose="02010600030101010101" pitchFamily="2" charset="-122"/>
                <a:cs typeface="+mn-cs"/>
              </a:rPr>
              <a:t>Multi-Scale Model V/A Tool</a:t>
            </a:r>
            <a:endParaRPr kumimoji="0" lang="en-US" sz="3600" b="0" i="1"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2" cstate="print"/>
          <a:srcRect b="42086"/>
          <a:stretch/>
        </p:blipFill>
        <p:spPr>
          <a:xfrm>
            <a:off x="232330" y="3768068"/>
            <a:ext cx="2939663" cy="2556532"/>
          </a:xfrm>
          <a:prstGeom prst="rect">
            <a:avLst/>
          </a:prstGeom>
        </p:spPr>
      </p:pic>
      <p:pic>
        <p:nvPicPr>
          <p:cNvPr id="12" name="Picture 11"/>
          <p:cNvPicPr>
            <a:picLocks noChangeAspect="1"/>
          </p:cNvPicPr>
          <p:nvPr/>
        </p:nvPicPr>
        <p:blipFill rotWithShape="1">
          <a:blip r:embed="rId3" cstate="print"/>
          <a:srcRect b="42345"/>
          <a:stretch/>
        </p:blipFill>
        <p:spPr>
          <a:xfrm>
            <a:off x="3173753" y="3735492"/>
            <a:ext cx="2960586" cy="2563203"/>
          </a:xfrm>
          <a:prstGeom prst="rect">
            <a:avLst/>
          </a:prstGeom>
        </p:spPr>
      </p:pic>
      <p:pic>
        <p:nvPicPr>
          <p:cNvPr id="13" name="Picture 12"/>
          <p:cNvPicPr>
            <a:picLocks noChangeAspect="1"/>
          </p:cNvPicPr>
          <p:nvPr/>
        </p:nvPicPr>
        <p:blipFill rotWithShape="1">
          <a:blip r:embed="rId4" cstate="print"/>
          <a:srcRect b="42345"/>
          <a:stretch/>
        </p:blipFill>
        <p:spPr>
          <a:xfrm>
            <a:off x="6111976" y="3732529"/>
            <a:ext cx="2960586" cy="2563203"/>
          </a:xfrm>
          <a:prstGeom prst="rect">
            <a:avLst/>
          </a:prstGeom>
        </p:spPr>
      </p:pic>
      <p:sp>
        <p:nvSpPr>
          <p:cNvPr id="18" name="TextBox 17"/>
          <p:cNvSpPr txBox="1"/>
          <p:nvPr/>
        </p:nvSpPr>
        <p:spPr>
          <a:xfrm>
            <a:off x="2936043" y="6190977"/>
            <a:ext cx="3445174"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PM2.5</a:t>
            </a: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(July 2016)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5" cstate="print"/>
          <a:srcRect b="42774"/>
          <a:stretch/>
        </p:blipFill>
        <p:spPr>
          <a:xfrm>
            <a:off x="205129" y="835756"/>
            <a:ext cx="3008729" cy="2588530"/>
          </a:xfrm>
          <a:prstGeom prst="rect">
            <a:avLst/>
          </a:prstGeom>
        </p:spPr>
      </p:pic>
      <p:pic>
        <p:nvPicPr>
          <p:cNvPr id="22" name="Picture 21"/>
          <p:cNvPicPr>
            <a:picLocks noChangeAspect="1"/>
          </p:cNvPicPr>
          <p:nvPr/>
        </p:nvPicPr>
        <p:blipFill rotWithShape="1">
          <a:blip r:embed="rId6" cstate="print"/>
          <a:srcRect b="42059"/>
          <a:stretch/>
        </p:blipFill>
        <p:spPr>
          <a:xfrm>
            <a:off x="3123769" y="832932"/>
            <a:ext cx="3025550" cy="2635532"/>
          </a:xfrm>
          <a:prstGeom prst="rect">
            <a:avLst/>
          </a:prstGeom>
        </p:spPr>
      </p:pic>
      <p:pic>
        <p:nvPicPr>
          <p:cNvPr id="23" name="Picture 22"/>
          <p:cNvPicPr>
            <a:picLocks noChangeAspect="1"/>
          </p:cNvPicPr>
          <p:nvPr/>
        </p:nvPicPr>
        <p:blipFill rotWithShape="1">
          <a:blip r:embed="rId7" cstate="print"/>
          <a:srcRect b="42288"/>
          <a:stretch/>
        </p:blipFill>
        <p:spPr>
          <a:xfrm>
            <a:off x="6047014" y="843364"/>
            <a:ext cx="3025548" cy="2625099"/>
          </a:xfrm>
          <a:prstGeom prst="rect">
            <a:avLst/>
          </a:prstGeom>
        </p:spPr>
      </p:pic>
      <p:sp>
        <p:nvSpPr>
          <p:cNvPr id="24" name="TextBox 23"/>
          <p:cNvSpPr txBox="1"/>
          <p:nvPr/>
        </p:nvSpPr>
        <p:spPr>
          <a:xfrm>
            <a:off x="3139613" y="3414236"/>
            <a:ext cx="4170939"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O</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3</a:t>
            </a: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(July 2016)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331280" y="610486"/>
            <a:ext cx="2854622"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H-CMAQ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(108km)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p:cNvSpPr/>
          <p:nvPr/>
        </p:nvSpPr>
        <p:spPr>
          <a:xfrm>
            <a:off x="108571" y="589199"/>
            <a:ext cx="3186126"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GEOS-</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Chem</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o</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x5</a:t>
            </a: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o</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p:cNvSpPr/>
          <p:nvPr/>
        </p:nvSpPr>
        <p:spPr>
          <a:xfrm>
            <a:off x="6409886" y="597642"/>
            <a:ext cx="2438691"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CMAQ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(36-km)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24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32522"/>
            <a:ext cx="91440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0000"/>
                </a:solidFill>
                <a:effectLst/>
                <a:uLnTx/>
                <a:uFillTx/>
                <a:latin typeface="Arial" pitchFamily="34" charset="0"/>
                <a:ea typeface="+mn-ea"/>
                <a:cs typeface="+mn-cs"/>
              </a:rPr>
              <a:t>Model-VAT: </a:t>
            </a:r>
            <a:r>
              <a:rPr kumimoji="0" lang="en-US" sz="3200" b="1" i="0" u="none" strike="noStrike" kern="0" cap="none" spc="0" normalizeH="0" baseline="0" noProof="0" dirty="0">
                <a:ln>
                  <a:noFill/>
                </a:ln>
                <a:solidFill>
                  <a:srgbClr val="0000FF"/>
                </a:solidFill>
                <a:effectLst/>
                <a:uLnTx/>
                <a:uFillTx/>
                <a:latin typeface="Arial" pitchFamily="34" charset="0"/>
                <a:ea typeface="+mn-ea"/>
                <a:cs typeface="+mn-cs"/>
              </a:rPr>
              <a:t>Model Analysis &amp; Evaluation  </a:t>
            </a:r>
            <a:endParaRPr kumimoji="0" lang="en-US" sz="4400" b="1" i="0" u="none" strike="noStrike" kern="0" cap="none" spc="0" normalizeH="0" baseline="0" noProof="0" dirty="0">
              <a:ln>
                <a:noFill/>
              </a:ln>
              <a:solidFill>
                <a:srgbClr val="0000FF"/>
              </a:solidFill>
              <a:effectLst/>
              <a:uLnTx/>
              <a:uFillTx/>
              <a:latin typeface="Arial" pitchFamily="34" charset="0"/>
              <a:ea typeface="+mn-ea"/>
              <a:cs typeface="+mn-cs"/>
            </a:endParaRPr>
          </a:p>
        </p:txBody>
      </p:sp>
      <p:pic>
        <p:nvPicPr>
          <p:cNvPr id="5" name="Picture 4"/>
          <p:cNvPicPr>
            <a:picLocks noChangeAspect="1"/>
          </p:cNvPicPr>
          <p:nvPr/>
        </p:nvPicPr>
        <p:blipFill>
          <a:blip r:embed="rId2" cstate="print"/>
          <a:stretch>
            <a:fillRect/>
          </a:stretch>
        </p:blipFill>
        <p:spPr>
          <a:xfrm>
            <a:off x="6153708" y="2716116"/>
            <a:ext cx="2837892" cy="2040526"/>
          </a:xfrm>
          <a:prstGeom prst="rect">
            <a:avLst/>
          </a:prstGeom>
        </p:spPr>
      </p:pic>
      <p:pic>
        <p:nvPicPr>
          <p:cNvPr id="6" name="Picture 5"/>
          <p:cNvPicPr>
            <a:picLocks noChangeAspect="1"/>
          </p:cNvPicPr>
          <p:nvPr/>
        </p:nvPicPr>
        <p:blipFill rotWithShape="1">
          <a:blip r:embed="rId3" cstate="print"/>
          <a:srcRect t="12283" r="9216"/>
          <a:stretch/>
        </p:blipFill>
        <p:spPr>
          <a:xfrm>
            <a:off x="6153708" y="576703"/>
            <a:ext cx="2834543" cy="2077348"/>
          </a:xfrm>
          <a:prstGeom prst="rect">
            <a:avLst/>
          </a:prstGeom>
        </p:spPr>
      </p:pic>
      <p:pic>
        <p:nvPicPr>
          <p:cNvPr id="16" name="Picture 15"/>
          <p:cNvPicPr>
            <a:picLocks noChangeAspect="1"/>
          </p:cNvPicPr>
          <p:nvPr/>
        </p:nvPicPr>
        <p:blipFill>
          <a:blip r:embed="rId4" cstate="print"/>
          <a:stretch>
            <a:fillRect/>
          </a:stretch>
        </p:blipFill>
        <p:spPr>
          <a:xfrm>
            <a:off x="78653" y="528878"/>
            <a:ext cx="2858568" cy="2125173"/>
          </a:xfrm>
          <a:prstGeom prst="rect">
            <a:avLst/>
          </a:prstGeom>
        </p:spPr>
      </p:pic>
      <p:pic>
        <p:nvPicPr>
          <p:cNvPr id="17" name="Picture 16"/>
          <p:cNvPicPr>
            <a:picLocks noChangeAspect="1"/>
          </p:cNvPicPr>
          <p:nvPr/>
        </p:nvPicPr>
        <p:blipFill rotWithShape="1">
          <a:blip r:embed="rId5" cstate="print"/>
          <a:srcRect t="19297" r="8191"/>
          <a:stretch/>
        </p:blipFill>
        <p:spPr>
          <a:xfrm>
            <a:off x="3093772" y="2750968"/>
            <a:ext cx="2847501" cy="2019300"/>
          </a:xfrm>
          <a:prstGeom prst="rect">
            <a:avLst/>
          </a:prstGeom>
        </p:spPr>
      </p:pic>
      <p:pic>
        <p:nvPicPr>
          <p:cNvPr id="20" name="Picture 19"/>
          <p:cNvPicPr>
            <a:picLocks noChangeAspect="1"/>
          </p:cNvPicPr>
          <p:nvPr/>
        </p:nvPicPr>
        <p:blipFill>
          <a:blip r:embed="rId6" cstate="print"/>
          <a:stretch>
            <a:fillRect/>
          </a:stretch>
        </p:blipFill>
        <p:spPr>
          <a:xfrm>
            <a:off x="101321" y="2716116"/>
            <a:ext cx="2767872" cy="2069670"/>
          </a:xfrm>
          <a:prstGeom prst="rect">
            <a:avLst/>
          </a:prstGeom>
        </p:spPr>
      </p:pic>
      <p:pic>
        <p:nvPicPr>
          <p:cNvPr id="22" name="Picture 21"/>
          <p:cNvPicPr>
            <a:picLocks noChangeAspect="1"/>
          </p:cNvPicPr>
          <p:nvPr/>
        </p:nvPicPr>
        <p:blipFill rotWithShape="1">
          <a:blip r:embed="rId7" cstate="print"/>
          <a:srcRect l="40000" t="18347" b="4592"/>
          <a:stretch/>
        </p:blipFill>
        <p:spPr>
          <a:xfrm>
            <a:off x="6037338" y="4933950"/>
            <a:ext cx="2950913" cy="1790700"/>
          </a:xfrm>
          <a:prstGeom prst="rect">
            <a:avLst/>
          </a:prstGeom>
        </p:spPr>
      </p:pic>
      <p:pic>
        <p:nvPicPr>
          <p:cNvPr id="23" name="Picture 22"/>
          <p:cNvPicPr>
            <a:picLocks noChangeAspect="1"/>
          </p:cNvPicPr>
          <p:nvPr/>
        </p:nvPicPr>
        <p:blipFill>
          <a:blip r:embed="rId8" cstate="print"/>
          <a:stretch>
            <a:fillRect/>
          </a:stretch>
        </p:blipFill>
        <p:spPr>
          <a:xfrm>
            <a:off x="76200" y="4876800"/>
            <a:ext cx="2937498" cy="1905000"/>
          </a:xfrm>
          <a:prstGeom prst="rect">
            <a:avLst/>
          </a:prstGeom>
        </p:spPr>
      </p:pic>
      <p:sp>
        <p:nvSpPr>
          <p:cNvPr id="24" name="TextBox 23"/>
          <p:cNvSpPr txBox="1"/>
          <p:nvPr/>
        </p:nvSpPr>
        <p:spPr>
          <a:xfrm>
            <a:off x="457200" y="6096000"/>
            <a:ext cx="222375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Arial" charset="0"/>
                <a:ea typeface="+mn-ea"/>
                <a:cs typeface="+mn-cs"/>
              </a:rPr>
              <a:t>Remote File Access</a:t>
            </a:r>
          </a:p>
        </p:txBody>
      </p:sp>
      <p:sp>
        <p:nvSpPr>
          <p:cNvPr id="27" name="TextBox 26"/>
          <p:cNvSpPr txBox="1"/>
          <p:nvPr/>
        </p:nvSpPr>
        <p:spPr>
          <a:xfrm>
            <a:off x="6007443" y="5486400"/>
            <a:ext cx="1043876"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Arial" charset="0"/>
                <a:ea typeface="+mn-ea"/>
                <a:cs typeface="+mn-cs"/>
              </a:rPr>
              <a:t>Flexible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Arial" charset="0"/>
                <a:ea typeface="+mn-ea"/>
                <a:cs typeface="+mn-cs"/>
              </a:rPr>
              <a:t>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Arial" charset="0"/>
                <a:ea typeface="+mn-ea"/>
                <a:cs typeface="+mn-cs"/>
              </a:rPr>
              <a:t>Output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0000"/>
              </a:solidFill>
              <a:effectLst/>
              <a:uLnTx/>
              <a:uFillTx/>
              <a:latin typeface="Arial" charset="0"/>
              <a:ea typeface="+mn-ea"/>
              <a:cs typeface="+mn-cs"/>
            </a:endParaRPr>
          </a:p>
        </p:txBody>
      </p:sp>
      <p:pic>
        <p:nvPicPr>
          <p:cNvPr id="25" name="Picture 24"/>
          <p:cNvPicPr>
            <a:picLocks noChangeAspect="1"/>
          </p:cNvPicPr>
          <p:nvPr/>
        </p:nvPicPr>
        <p:blipFill>
          <a:blip r:embed="rId9" cstate="print"/>
          <a:stretch>
            <a:fillRect/>
          </a:stretch>
        </p:blipFill>
        <p:spPr>
          <a:xfrm>
            <a:off x="3186921" y="4876800"/>
            <a:ext cx="2698594" cy="1855177"/>
          </a:xfrm>
          <a:prstGeom prst="rect">
            <a:avLst/>
          </a:prstGeom>
        </p:spPr>
      </p:pic>
      <p:sp>
        <p:nvSpPr>
          <p:cNvPr id="31" name="TextBox 30"/>
          <p:cNvSpPr txBox="1"/>
          <p:nvPr/>
        </p:nvSpPr>
        <p:spPr>
          <a:xfrm>
            <a:off x="3874047" y="5311782"/>
            <a:ext cx="125386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Arial" charset="0"/>
                <a:ea typeface="+mn-ea"/>
                <a:cs typeface="+mn-cs"/>
              </a:rPr>
              <a:t>Link to “R”</a:t>
            </a:r>
          </a:p>
        </p:txBody>
      </p:sp>
      <p:pic>
        <p:nvPicPr>
          <p:cNvPr id="26" name="Picture 25"/>
          <p:cNvPicPr>
            <a:picLocks noChangeAspect="1"/>
          </p:cNvPicPr>
          <p:nvPr/>
        </p:nvPicPr>
        <p:blipFill rotWithShape="1">
          <a:blip r:embed="rId10" cstate="print"/>
          <a:srcRect b="14862"/>
          <a:stretch/>
        </p:blipFill>
        <p:spPr>
          <a:xfrm>
            <a:off x="3093772" y="595267"/>
            <a:ext cx="2861021" cy="2049170"/>
          </a:xfrm>
          <a:prstGeom prst="rect">
            <a:avLst/>
          </a:prstGeom>
        </p:spPr>
      </p:pic>
    </p:spTree>
    <p:extLst>
      <p:ext uri="{BB962C8B-B14F-4D97-AF65-F5344CB8AC3E}">
        <p14:creationId xmlns:p14="http://schemas.microsoft.com/office/powerpoint/2010/main" val="334890399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46888" y="1218052"/>
            <a:ext cx="4434840" cy="1723549"/>
          </a:xfrm>
          <a:prstGeom prst="rect">
            <a:avLst/>
          </a:prstGeom>
          <a:solidFill>
            <a:schemeClr val="bg1"/>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Calibri"/>
                <a:ea typeface="+mn-ea"/>
                <a:cs typeface="+mn-cs"/>
              </a:rPr>
              <a:t>Inputs: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Model</a:t>
            </a:r>
            <a:r>
              <a:rPr kumimoji="0" lang="en-US" sz="2000" b="1" i="0" u="none" strike="noStrike" kern="0" cap="none" spc="0" normalizeH="0" baseline="0" noProof="0" dirty="0">
                <a:ln>
                  <a:noFill/>
                </a:ln>
                <a:solidFill>
                  <a:prstClr val="black"/>
                </a:solidFill>
                <a:effectLst/>
                <a:uLnTx/>
                <a:uFillTx/>
                <a:latin typeface="Calibri"/>
                <a:ea typeface="+mn-ea"/>
                <a:cs typeface="+mn-cs"/>
              </a:rPr>
              <a:t> &amp; </a:t>
            </a:r>
            <a:r>
              <a:rPr kumimoji="0" lang="en-US" sz="2000" b="1" i="0" u="sng" strike="noStrike" kern="0" cap="none" spc="0" normalizeH="0" baseline="0" noProof="0" dirty="0">
                <a:ln>
                  <a:noFill/>
                </a:ln>
                <a:solidFill>
                  <a:prstClr val="black"/>
                </a:solidFill>
                <a:effectLst/>
                <a:uLnTx/>
                <a:uFillTx/>
                <a:latin typeface="Calibri"/>
                <a:ea typeface="+mn-ea"/>
                <a:cs typeface="+mn-cs"/>
              </a:rPr>
              <a:t>Monitor</a:t>
            </a:r>
            <a:r>
              <a:rPr kumimoji="0" lang="en-US" sz="2000" b="1" i="0" u="none" strike="noStrike" kern="0" cap="none" spc="0" normalizeH="0" baseline="0" noProof="0" dirty="0">
                <a:ln>
                  <a:noFill/>
                </a:ln>
                <a:solidFill>
                  <a:prstClr val="black"/>
                </a:solidFill>
                <a:effectLst/>
                <a:uLnTx/>
                <a:uFillTx/>
                <a:latin typeface="Calibri"/>
                <a:ea typeface="+mn-ea"/>
                <a:cs typeface="+mn-cs"/>
              </a:rPr>
              <a:t> or other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(dispersion model, satellite data, LUR, etc.)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Spatial</a:t>
            </a:r>
            <a:r>
              <a:rPr kumimoji="0" lang="en-US" sz="2000" b="1" i="0" u="none" strike="noStrike" kern="0" cap="none" spc="0" normalizeH="0" baseline="0" noProof="0" dirty="0">
                <a:ln>
                  <a:noFill/>
                </a:ln>
                <a:solidFill>
                  <a:prstClr val="black"/>
                </a:solidFill>
                <a:effectLst/>
                <a:uLnTx/>
                <a:uFillTx/>
                <a:latin typeface="Calibri"/>
                <a:ea typeface="+mn-ea"/>
                <a:cs typeface="+mn-cs"/>
              </a:rPr>
              <a:t>: grid &amp; non-grid (census)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Temporal</a:t>
            </a:r>
            <a:r>
              <a:rPr kumimoji="0" lang="en-US" sz="2000" b="1" i="0" u="none" strike="noStrike" kern="0" cap="none" spc="0" normalizeH="0" baseline="0" noProof="0" dirty="0">
                <a:ln>
                  <a:noFill/>
                </a:ln>
                <a:solidFill>
                  <a:prstClr val="black"/>
                </a:solidFill>
                <a:effectLst/>
                <a:uLnTx/>
                <a:uFillTx/>
                <a:latin typeface="Calibri"/>
                <a:ea typeface="+mn-ea"/>
                <a:cs typeface="+mn-cs"/>
              </a:rPr>
              <a:t>: annual/monthly/daily</a:t>
            </a:r>
          </a:p>
        </p:txBody>
      </p:sp>
      <p:sp>
        <p:nvSpPr>
          <p:cNvPr id="3" name="标题 2"/>
          <p:cNvSpPr>
            <a:spLocks noGrp="1"/>
          </p:cNvSpPr>
          <p:nvPr>
            <p:ph type="title"/>
          </p:nvPr>
        </p:nvSpPr>
        <p:spPr>
          <a:xfrm>
            <a:off x="7649" y="87279"/>
            <a:ext cx="9099173" cy="859628"/>
          </a:xfrm>
        </p:spPr>
        <p:txBody>
          <a:bodyPr>
            <a:noAutofit/>
          </a:bodyPr>
          <a:lstStyle/>
          <a:p>
            <a:r>
              <a:rPr lang="en-US" altLang="zh-CN" sz="4400" dirty="0">
                <a:solidFill>
                  <a:srgbClr val="FF0000"/>
                </a:solidFill>
                <a:effectLst/>
              </a:rPr>
              <a:t>“Data Fusion” Tool</a:t>
            </a:r>
            <a:r>
              <a:rPr lang="en-US" altLang="zh-CN" sz="3200" dirty="0">
                <a:effectLst/>
              </a:rPr>
              <a:t> </a:t>
            </a:r>
            <a:br>
              <a:rPr lang="en-US" altLang="zh-CN" sz="3600" dirty="0">
                <a:solidFill>
                  <a:srgbClr val="FF0000"/>
                </a:solidFill>
                <a:effectLst/>
              </a:rPr>
            </a:br>
            <a:r>
              <a:rPr lang="en-US" altLang="zh-CN" sz="2400" dirty="0">
                <a:solidFill>
                  <a:srgbClr val="0000FF"/>
                </a:solidFill>
                <a:effectLst/>
              </a:rPr>
              <a:t>(Fusing Model and Monitor and/or other data) </a:t>
            </a:r>
            <a:endParaRPr lang="zh-CN" altLang="en-US" sz="2400" dirty="0">
              <a:solidFill>
                <a:srgbClr val="0000FF"/>
              </a:solidFill>
              <a:effectLst/>
            </a:endParaRPr>
          </a:p>
        </p:txBody>
      </p:sp>
      <p:sp>
        <p:nvSpPr>
          <p:cNvPr id="10" name="Oval 9"/>
          <p:cNvSpPr/>
          <p:nvPr/>
        </p:nvSpPr>
        <p:spPr>
          <a:xfrm>
            <a:off x="3289734" y="3019152"/>
            <a:ext cx="2590483" cy="1633868"/>
          </a:xfrm>
          <a:prstGeom prst="ellipse">
            <a:avLst/>
          </a:prstGeom>
          <a:solidFill>
            <a:schemeClr val="accent3">
              <a:lumMod val="20000"/>
              <a:lumOff val="80000"/>
            </a:scheme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3623838" y="3161363"/>
            <a:ext cx="2005677" cy="113877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Black" panose="020B0A04020102020204" pitchFamily="34" charset="0"/>
                <a:ea typeface="宋体" panose="02010600030101010101" pitchFamily="2" charset="-122"/>
                <a:cs typeface="Arial" panose="020B0604020202020204" pitchFamily="34" charset="0"/>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Black" panose="020B0A04020102020204" pitchFamily="34" charset="0"/>
                <a:ea typeface="宋体" panose="02010600030101010101" pitchFamily="2" charset="-122"/>
                <a:cs typeface="Arial" panose="020B0604020202020204" pitchFamily="34" charset="0"/>
              </a:rPr>
              <a:t>Fusion</a:t>
            </a:r>
            <a:r>
              <a:rPr kumimoji="0" lang="en-US" altLang="zh-CN"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Black" panose="020B0A04020102020204" pitchFamily="34" charset="0"/>
                <a:ea typeface="宋体" panose="02010600030101010101" pitchFamily="2" charset="-122"/>
                <a:cs typeface="Arial" panose="020B0604020202020204" pitchFamily="34" charset="0"/>
              </a:rPr>
              <a:t> </a:t>
            </a:r>
          </a:p>
        </p:txBody>
      </p:sp>
      <p:sp>
        <p:nvSpPr>
          <p:cNvPr id="13" name="TextBox 12"/>
          <p:cNvSpPr txBox="1"/>
          <p:nvPr/>
        </p:nvSpPr>
        <p:spPr>
          <a:xfrm>
            <a:off x="5934005" y="3251335"/>
            <a:ext cx="32944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Calibri"/>
                <a:ea typeface="+mn-ea"/>
                <a:cs typeface="+mn-cs"/>
              </a:rPr>
              <a:t>Open-Source &amp; User-Friendly</a:t>
            </a:r>
          </a:p>
        </p:txBody>
      </p:sp>
      <p:sp>
        <p:nvSpPr>
          <p:cNvPr id="32" name="TextBox 31"/>
          <p:cNvSpPr txBox="1"/>
          <p:nvPr/>
        </p:nvSpPr>
        <p:spPr>
          <a:xfrm>
            <a:off x="5738685" y="1118623"/>
            <a:ext cx="3009157" cy="1569660"/>
          </a:xfrm>
          <a:prstGeom prst="rect">
            <a:avLst/>
          </a:prstGeom>
          <a:solidFill>
            <a:schemeClr val="bg1">
              <a:lumMod val="95000"/>
            </a:schemeClr>
          </a:solidFill>
          <a:ln w="38100">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Arial"/>
                <a:ea typeface="+mn-ea"/>
                <a:cs typeface="+mn-cs"/>
              </a:rPr>
              <a:t>Techniques: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err="1">
                <a:ln>
                  <a:noFill/>
                </a:ln>
                <a:solidFill>
                  <a:srgbClr val="000000"/>
                </a:solidFill>
                <a:effectLst/>
                <a:uLnTx/>
                <a:uFillTx/>
                <a:latin typeface="Arial"/>
                <a:ea typeface="+mn-ea"/>
                <a:cs typeface="+mn-cs"/>
              </a:rPr>
              <a:t>eVNA</a:t>
            </a:r>
            <a:r>
              <a:rPr kumimoji="0" lang="en-US" sz="3200" b="1" i="1" u="none" strike="noStrike" kern="0" cap="none" spc="0" normalizeH="0" baseline="0" noProof="0" dirty="0">
                <a:ln>
                  <a:noFill/>
                </a:ln>
                <a:solidFill>
                  <a:srgbClr val="000000"/>
                </a:solidFill>
                <a:effectLst/>
                <a:uLnTx/>
                <a:uFillTx/>
                <a:latin typeface="Arial"/>
                <a:ea typeface="+mn-ea"/>
                <a:cs typeface="+mn-cs"/>
              </a:rPr>
              <a:t>, VNA</a:t>
            </a:r>
            <a:r>
              <a:rPr kumimoji="0" lang="en-US" sz="3200" b="1" i="1" u="none" strike="noStrike" kern="0" cap="none" spc="0" normalizeH="0" baseline="0" noProof="0" dirty="0">
                <a:ln>
                  <a:noFill/>
                </a:ln>
                <a:solidFill>
                  <a:srgbClr val="00000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err="1">
                <a:ln>
                  <a:noFill/>
                </a:ln>
                <a:solidFill>
                  <a:srgbClr val="000000"/>
                </a:solidFill>
                <a:effectLst/>
                <a:uLnTx/>
                <a:uFillTx/>
                <a:latin typeface="Calibri"/>
                <a:ea typeface="+mn-ea"/>
                <a:cs typeface="+mn-cs"/>
              </a:rPr>
              <a:t>Downscaler</a:t>
            </a:r>
            <a:r>
              <a:rPr kumimoji="0" lang="en-US" sz="2800" b="1" i="1" u="none" strike="noStrike" kern="0" cap="none" spc="0" normalizeH="0" baseline="0" noProof="0" dirty="0">
                <a:ln>
                  <a:noFill/>
                </a:ln>
                <a:solidFill>
                  <a:srgbClr val="000000"/>
                </a:solidFill>
                <a:effectLst/>
                <a:uLnTx/>
                <a:uFillTx/>
                <a:latin typeface="Calibri"/>
                <a:ea typeface="+mn-ea"/>
                <a:cs typeface="+mn-cs"/>
              </a:rPr>
              <a:t>, etc.</a:t>
            </a:r>
          </a:p>
        </p:txBody>
      </p:sp>
      <p:sp>
        <p:nvSpPr>
          <p:cNvPr id="37" name="Right Arrow 36"/>
          <p:cNvSpPr/>
          <p:nvPr/>
        </p:nvSpPr>
        <p:spPr>
          <a:xfrm rot="2028158">
            <a:off x="2572064" y="3143927"/>
            <a:ext cx="770043" cy="15215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41" name="Straight Arrow Connector 40"/>
          <p:cNvCxnSpPr/>
          <p:nvPr/>
        </p:nvCxnSpPr>
        <p:spPr>
          <a:xfrm flipV="1">
            <a:off x="5922257" y="3766346"/>
            <a:ext cx="613420" cy="12603"/>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5885793" y="4173570"/>
            <a:ext cx="569792" cy="297"/>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497624" y="3606614"/>
            <a:ext cx="2610881" cy="707886"/>
          </a:xfrm>
          <a:prstGeom prst="rect">
            <a:avLst/>
          </a:prstGeom>
          <a:solidFill>
            <a:schemeClr val="bg1"/>
          </a:solidFill>
          <a:ln w="381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Method Development, Evaluation &amp; Research</a:t>
            </a:r>
          </a:p>
        </p:txBody>
      </p:sp>
      <p:cxnSp>
        <p:nvCxnSpPr>
          <p:cNvPr id="52" name="Straight Arrow Connector 51"/>
          <p:cNvCxnSpPr/>
          <p:nvPr/>
        </p:nvCxnSpPr>
        <p:spPr>
          <a:xfrm flipH="1">
            <a:off x="2844304" y="4397300"/>
            <a:ext cx="690245" cy="820667"/>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5572479" y="4445600"/>
            <a:ext cx="883106" cy="661851"/>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4519450" y="4700136"/>
            <a:ext cx="0" cy="746229"/>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170689" y="5343072"/>
            <a:ext cx="2685827" cy="830997"/>
          </a:xfrm>
          <a:prstGeom prst="rect">
            <a:avLst/>
          </a:prstGeom>
          <a:solidFill>
            <a:schemeClr val="bg1">
              <a:lumMod val="95000"/>
            </a:schemeClr>
          </a:solidFill>
          <a:ln w="3810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00FF"/>
                </a:solidFill>
                <a:effectLst/>
                <a:uLnTx/>
                <a:uFillTx/>
                <a:latin typeface="Calibri"/>
                <a:ea typeface="+mn-ea"/>
                <a:cs typeface="+mn-cs"/>
              </a:rPr>
              <a:t>BenMAP</a:t>
            </a:r>
            <a:r>
              <a:rPr kumimoji="0" lang="en-US" sz="2400" b="1" i="0" u="none" strike="noStrike" kern="0" cap="none" spc="0" normalizeH="0" baseline="0" noProof="0" dirty="0">
                <a:ln>
                  <a:noFill/>
                </a:ln>
                <a:solidFill>
                  <a:srgbClr val="0000FF"/>
                </a:solidFill>
                <a:effectLst/>
                <a:uLnTx/>
                <a:uFillTx/>
                <a:latin typeface="Calibri"/>
                <a:ea typeface="+mn-ea"/>
                <a:cs typeface="+mn-cs"/>
              </a:rPr>
              <a:t>-CE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mn-ea"/>
                <a:cs typeface="+mn-cs"/>
              </a:rPr>
              <a:t>Health Studies</a:t>
            </a:r>
          </a:p>
        </p:txBody>
      </p:sp>
      <p:sp>
        <p:nvSpPr>
          <p:cNvPr id="61" name="TextBox 60"/>
          <p:cNvSpPr txBox="1"/>
          <p:nvPr/>
        </p:nvSpPr>
        <p:spPr>
          <a:xfrm>
            <a:off x="3456827" y="5500701"/>
            <a:ext cx="2264060" cy="892552"/>
          </a:xfrm>
          <a:prstGeom prst="rect">
            <a:avLst/>
          </a:prstGeom>
          <a:solidFill>
            <a:schemeClr val="bg1">
              <a:lumMod val="95000"/>
            </a:schemeClr>
          </a:solidFill>
          <a:ln w="3810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FF"/>
                </a:solidFill>
                <a:effectLst/>
                <a:uLnTx/>
                <a:uFillTx/>
                <a:latin typeface="Calibri"/>
                <a:ea typeface="+mn-ea"/>
                <a:cs typeface="+mn-cs"/>
              </a:rPr>
              <a:t>SMAT-CE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mn-ea"/>
                <a:cs typeface="+mn-cs"/>
              </a:rPr>
              <a:t>Attainment Test</a:t>
            </a:r>
          </a:p>
        </p:txBody>
      </p:sp>
      <p:sp>
        <p:nvSpPr>
          <p:cNvPr id="62" name="TextBox 61"/>
          <p:cNvSpPr txBox="1"/>
          <p:nvPr/>
        </p:nvSpPr>
        <p:spPr>
          <a:xfrm>
            <a:off x="410240" y="5247448"/>
            <a:ext cx="2686791" cy="1323439"/>
          </a:xfrm>
          <a:prstGeom prst="rect">
            <a:avLst/>
          </a:prstGeom>
          <a:solidFill>
            <a:schemeClr val="bg1">
              <a:lumMod val="95000"/>
            </a:schemeClr>
          </a:solidFill>
          <a:ln w="3810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FF"/>
                </a:solidFill>
                <a:effectLst/>
                <a:uLnTx/>
                <a:uFillTx/>
                <a:latin typeface="Calibri"/>
                <a:ea typeface="+mn-ea"/>
                <a:cs typeface="+mn-cs"/>
              </a:rPr>
              <a:t>Regulatory Assessment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mn-ea"/>
                <a:cs typeface="+mn-cs"/>
              </a:rPr>
              <a:t>(PM &amp; O3 </a:t>
            </a:r>
            <a:r>
              <a:rPr kumimoji="0" lang="en-US" sz="2400" b="1" i="0" u="none" strike="noStrike" kern="0" cap="none" spc="0" normalizeH="0" baseline="0" noProof="0" dirty="0">
                <a:ln>
                  <a:noFill/>
                </a:ln>
                <a:solidFill>
                  <a:srgbClr val="FF0000"/>
                </a:solidFill>
                <a:effectLst/>
                <a:uLnTx/>
                <a:uFillTx/>
                <a:latin typeface="Calibri"/>
                <a:ea typeface="+mn-ea"/>
                <a:cs typeface="+mn-cs"/>
              </a:rPr>
              <a:t>RIA, REA</a:t>
            </a:r>
            <a:r>
              <a:rPr kumimoji="0" lang="en-US" sz="2400" b="1" i="0" u="none" strike="noStrike" kern="0" cap="none" spc="0" normalizeH="0" baseline="0" noProof="0" dirty="0">
                <a:ln>
                  <a:noFill/>
                </a:ln>
                <a:solidFill>
                  <a:srgbClr val="0000FF"/>
                </a:solidFill>
                <a:effectLst/>
                <a:uLnTx/>
                <a:uFillTx/>
                <a:latin typeface="Calibri"/>
                <a:ea typeface="+mn-ea"/>
                <a:cs typeface="+mn-cs"/>
              </a:rPr>
              <a:t>)</a:t>
            </a:r>
          </a:p>
        </p:txBody>
      </p:sp>
      <p:cxnSp>
        <p:nvCxnSpPr>
          <p:cNvPr id="20" name="Straight Arrow Connector 19"/>
          <p:cNvCxnSpPr/>
          <p:nvPr/>
        </p:nvCxnSpPr>
        <p:spPr>
          <a:xfrm flipH="1">
            <a:off x="2561956" y="4044202"/>
            <a:ext cx="694213" cy="189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377" y="3540897"/>
            <a:ext cx="2593922" cy="1200329"/>
          </a:xfrm>
          <a:prstGeom prst="rect">
            <a:avLst/>
          </a:prstGeom>
          <a:solidFill>
            <a:schemeClr val="bg1"/>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libri"/>
                <a:ea typeface="+mn-ea"/>
                <a:cs typeface="+mn-cs"/>
              </a:rPr>
              <a:t>Cross-Validation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(QA, Multi-fold, Leave-one-out, </a:t>
            </a:r>
            <a:r>
              <a:rPr kumimoji="0" lang="en-US" sz="1800" b="1" i="0" u="none" strike="noStrike" kern="0" cap="none" spc="0" normalizeH="0" baseline="0" noProof="0" dirty="0" err="1">
                <a:ln>
                  <a:noFill/>
                </a:ln>
                <a:solidFill>
                  <a:prstClr val="black"/>
                </a:solidFill>
                <a:effectLst/>
                <a:uLnTx/>
                <a:uFillTx/>
                <a:latin typeface="Calibri"/>
                <a:ea typeface="+mn-ea"/>
                <a:cs typeface="+mn-cs"/>
              </a:rPr>
              <a:t>etc</a:t>
            </a:r>
            <a:r>
              <a:rPr kumimoji="0" lang="en-US" sz="2400" b="1" i="0" u="none" strike="noStrike" kern="0" cap="none" spc="0" normalizeH="0" baseline="0" noProof="0" dirty="0">
                <a:ln>
                  <a:noFill/>
                </a:ln>
                <a:solidFill>
                  <a:prstClr val="black"/>
                </a:solidFill>
                <a:effectLst/>
                <a:uLnTx/>
                <a:uFillTx/>
                <a:latin typeface="Calibri"/>
                <a:ea typeface="+mn-ea"/>
                <a:cs typeface="+mn-cs"/>
              </a:rPr>
              <a:t>)</a:t>
            </a:r>
          </a:p>
        </p:txBody>
      </p:sp>
      <p:cxnSp>
        <p:nvCxnSpPr>
          <p:cNvPr id="24" name="Straight Arrow Connector 23"/>
          <p:cNvCxnSpPr/>
          <p:nvPr/>
        </p:nvCxnSpPr>
        <p:spPr>
          <a:xfrm flipH="1">
            <a:off x="5477467" y="2794320"/>
            <a:ext cx="677018" cy="39902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bwMode="auto">
          <a:xfrm>
            <a:off x="-224287" y="4817805"/>
            <a:ext cx="9452784" cy="2139643"/>
          </a:xfrm>
          <a:prstGeom prst="ellipse">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0" charset="0"/>
              <a:ea typeface="+mn-ea"/>
              <a:cs typeface="+mn-cs"/>
            </a:endParaRPr>
          </a:p>
        </p:txBody>
      </p:sp>
    </p:spTree>
    <p:extLst>
      <p:ext uri="{BB962C8B-B14F-4D97-AF65-F5344CB8AC3E}">
        <p14:creationId xmlns:p14="http://schemas.microsoft.com/office/powerpoint/2010/main" val="231196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300"/>
                                  </p:stCondLst>
                                  <p:childTnLst>
                                    <p:set>
                                      <p:cBhvr>
                                        <p:cTn id="15" dur="1" fill="hold">
                                          <p:stCondLst>
                                            <p:cond delay="0"/>
                                          </p:stCondLst>
                                        </p:cTn>
                                        <p:tgtEl>
                                          <p:spTgt spid="37"/>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300"/>
                            </p:stCondLst>
                            <p:childTnLst>
                              <p:par>
                                <p:cTn id="20" presetID="1" presetClass="entr" presetSubtype="0" fill="hold" nodeType="afterEffect">
                                  <p:stCondLst>
                                    <p:cond delay="300"/>
                                  </p:stCondLst>
                                  <p:childTnLst>
                                    <p:set>
                                      <p:cBhvr>
                                        <p:cTn id="21" dur="1" fill="hold">
                                          <p:stCondLst>
                                            <p:cond delay="0"/>
                                          </p:stCondLst>
                                        </p:cTn>
                                        <p:tgtEl>
                                          <p:spTgt spid="41"/>
                                        </p:tgtEl>
                                        <p:attrNameLst>
                                          <p:attrName>style.visibility</p:attrName>
                                        </p:attrNameLst>
                                      </p:cBhvr>
                                      <p:to>
                                        <p:strVal val="visible"/>
                                      </p:to>
                                    </p:set>
                                  </p:childTnLst>
                                </p:cTn>
                              </p:par>
                            </p:childTnLst>
                          </p:cTn>
                        </p:par>
                        <p:par>
                          <p:cTn id="22" fill="hold">
                            <p:stCondLst>
                              <p:cond delay="600"/>
                            </p:stCondLst>
                            <p:childTnLst>
                              <p:par>
                                <p:cTn id="23" presetID="1" presetClass="entr" presetSubtype="0" fill="hold" nodeType="afterEffect">
                                  <p:stCondLst>
                                    <p:cond delay="400"/>
                                  </p:stCondLst>
                                  <p:childTnLst>
                                    <p:set>
                                      <p:cBhvr>
                                        <p:cTn id="24" dur="1" fill="hold">
                                          <p:stCondLst>
                                            <p:cond delay="0"/>
                                          </p:stCondLst>
                                        </p:cTn>
                                        <p:tgtEl>
                                          <p:spTgt spid="43"/>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nodeType="afterEffect">
                                  <p:stCondLst>
                                    <p:cond delay="200"/>
                                  </p:stCondLst>
                                  <p:childTnLst>
                                    <p:set>
                                      <p:cBhvr>
                                        <p:cTn id="36" dur="1" fill="hold">
                                          <p:stCondLst>
                                            <p:cond delay="0"/>
                                          </p:stCondLst>
                                        </p:cTn>
                                        <p:tgtEl>
                                          <p:spTgt spid="52"/>
                                        </p:tgtEl>
                                        <p:attrNameLst>
                                          <p:attrName>style.visibility</p:attrName>
                                        </p:attrNameLst>
                                      </p:cBhvr>
                                      <p:to>
                                        <p:strVal val="visible"/>
                                      </p:to>
                                    </p:set>
                                  </p:childTnLst>
                                </p:cTn>
                              </p:par>
                            </p:childTnLst>
                          </p:cTn>
                        </p:par>
                        <p:par>
                          <p:cTn id="37" fill="hold">
                            <p:stCondLst>
                              <p:cond delay="1200"/>
                            </p:stCondLst>
                            <p:childTnLst>
                              <p:par>
                                <p:cTn id="38" presetID="1" presetClass="entr" presetSubtype="0" fill="hold" grpId="0" nodeType="afterEffect">
                                  <p:stCondLst>
                                    <p:cond delay="0"/>
                                  </p:stCondLst>
                                  <p:childTnLst>
                                    <p:set>
                                      <p:cBhvr>
                                        <p:cTn id="39" dur="1" fill="hold">
                                          <p:stCondLst>
                                            <p:cond delay="0"/>
                                          </p:stCondLst>
                                        </p:cTn>
                                        <p:tgtEl>
                                          <p:spTgt spid="62"/>
                                        </p:tgtEl>
                                        <p:attrNameLst>
                                          <p:attrName>style.visibility</p:attrName>
                                        </p:attrNameLst>
                                      </p:cBhvr>
                                      <p:to>
                                        <p:strVal val="visible"/>
                                      </p:to>
                                    </p:set>
                                  </p:childTnLst>
                                </p:cTn>
                              </p:par>
                            </p:childTnLst>
                          </p:cTn>
                        </p:par>
                        <p:par>
                          <p:cTn id="40" fill="hold">
                            <p:stCondLst>
                              <p:cond delay="1200"/>
                            </p:stCondLst>
                            <p:childTnLst>
                              <p:par>
                                <p:cTn id="41" presetID="1" presetClass="entr" presetSubtype="0" fill="hold" nodeType="afterEffect">
                                  <p:stCondLst>
                                    <p:cond delay="400"/>
                                  </p:stCondLst>
                                  <p:childTnLst>
                                    <p:set>
                                      <p:cBhvr>
                                        <p:cTn id="42" dur="1" fill="hold">
                                          <p:stCondLst>
                                            <p:cond delay="0"/>
                                          </p:stCondLst>
                                        </p:cTn>
                                        <p:tgtEl>
                                          <p:spTgt spid="57"/>
                                        </p:tgtEl>
                                        <p:attrNameLst>
                                          <p:attrName>style.visibility</p:attrName>
                                        </p:attrNameLst>
                                      </p:cBhvr>
                                      <p:to>
                                        <p:strVal val="visible"/>
                                      </p:to>
                                    </p:set>
                                  </p:childTnLst>
                                </p:cTn>
                              </p:par>
                            </p:childTnLst>
                          </p:cTn>
                        </p:par>
                        <p:par>
                          <p:cTn id="43" fill="hold">
                            <p:stCondLst>
                              <p:cond delay="1600"/>
                            </p:stCondLst>
                            <p:childTnLst>
                              <p:par>
                                <p:cTn id="44" presetID="1" presetClass="entr" presetSubtype="0" fill="hold" grpId="0" nodeType="afterEffect">
                                  <p:stCondLst>
                                    <p:cond delay="400"/>
                                  </p:stCondLst>
                                  <p:childTnLst>
                                    <p:set>
                                      <p:cBhvr>
                                        <p:cTn id="45" dur="1" fill="hold">
                                          <p:stCondLst>
                                            <p:cond delay="0"/>
                                          </p:stCondLst>
                                        </p:cTn>
                                        <p:tgtEl>
                                          <p:spTgt spid="61"/>
                                        </p:tgtEl>
                                        <p:attrNameLst>
                                          <p:attrName>style.visibility</p:attrName>
                                        </p:attrNameLst>
                                      </p:cBhvr>
                                      <p:to>
                                        <p:strVal val="visible"/>
                                      </p:to>
                                    </p:set>
                                  </p:childTnLst>
                                </p:cTn>
                              </p:par>
                            </p:childTnLst>
                          </p:cTn>
                        </p:par>
                        <p:par>
                          <p:cTn id="46" fill="hold">
                            <p:stCondLst>
                              <p:cond delay="2000"/>
                            </p:stCondLst>
                            <p:childTnLst>
                              <p:par>
                                <p:cTn id="47" presetID="1" presetClass="entr" presetSubtype="0"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childTnLst>
                          </p:cTn>
                        </p:par>
                        <p:par>
                          <p:cTn id="49" fill="hold">
                            <p:stCondLst>
                              <p:cond delay="2000"/>
                            </p:stCondLst>
                            <p:childTnLst>
                              <p:par>
                                <p:cTn id="50" presetID="1" presetClass="entr" presetSubtype="0" fill="hold" grpId="0" nodeType="afterEffect">
                                  <p:stCondLst>
                                    <p:cond delay="0"/>
                                  </p:stCondLst>
                                  <p:childTnLst>
                                    <p:set>
                                      <p:cBhvr>
                                        <p:cTn id="51" dur="1" fill="hold">
                                          <p:stCondLst>
                                            <p:cond delay="0"/>
                                          </p:stCondLst>
                                        </p:cTn>
                                        <p:tgtEl>
                                          <p:spTgt spid="59"/>
                                        </p:tgtEl>
                                        <p:attrNameLst>
                                          <p:attrName>style.visibility</p:attrName>
                                        </p:attrNameLst>
                                      </p:cBhvr>
                                      <p:to>
                                        <p:strVal val="visible"/>
                                      </p:to>
                                    </p:set>
                                  </p:childTnLst>
                                </p:cTn>
                              </p:par>
                            </p:childTnLst>
                          </p:cTn>
                        </p:par>
                        <p:par>
                          <p:cTn id="52" fill="hold">
                            <p:stCondLst>
                              <p:cond delay="2000"/>
                            </p:stCondLst>
                            <p:childTnLst>
                              <p:par>
                                <p:cTn id="53" presetID="1" presetClass="entr" presetSubtype="0" fill="hold" grpId="0" nodeType="afterEffect">
                                  <p:stCondLst>
                                    <p:cond delay="50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p:bldP spid="32" grpId="0" animBg="1"/>
      <p:bldP spid="37" grpId="0" animBg="1"/>
      <p:bldP spid="47" grpId="0" animBg="1"/>
      <p:bldP spid="59" grpId="0" animBg="1"/>
      <p:bldP spid="61" grpId="0" animBg="1"/>
      <p:bldP spid="62" grpId="0" animBg="1"/>
      <p:bldP spid="21"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13" y="1322216"/>
            <a:ext cx="9240413" cy="5535784"/>
          </a:xfrm>
          <a:prstGeom prst="rect">
            <a:avLst/>
          </a:prstGeom>
        </p:spPr>
      </p:pic>
      <p:sp>
        <p:nvSpPr>
          <p:cNvPr id="4" name="TextBox 3"/>
          <p:cNvSpPr txBox="1"/>
          <p:nvPr/>
        </p:nvSpPr>
        <p:spPr>
          <a:xfrm>
            <a:off x="4191000" y="5397608"/>
            <a:ext cx="44944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1" dirty="0">
                <a:latin typeface="微软雅黑"/>
                <a:ea typeface="微软雅黑"/>
              </a:rPr>
              <a:t>Li</a:t>
            </a:r>
            <a:r>
              <a:rPr kumimoji="0" lang="en-US" sz="1600" b="1" i="1" u="none" strike="noStrike" kern="1200" cap="none" spc="0" normalizeH="0" baseline="0" noProof="0" dirty="0">
                <a:ln>
                  <a:noFill/>
                </a:ln>
                <a:effectLst/>
                <a:uLnTx/>
                <a:uFillTx/>
                <a:latin typeface="微软雅黑"/>
                <a:ea typeface="微软雅黑"/>
              </a:rPr>
              <a:t> et. al., 2019, J. of Environ. Management</a:t>
            </a:r>
          </a:p>
        </p:txBody>
      </p:sp>
      <p:sp>
        <p:nvSpPr>
          <p:cNvPr id="5" name="标题 2"/>
          <p:cNvSpPr txBox="1">
            <a:spLocks/>
          </p:cNvSpPr>
          <p:nvPr/>
        </p:nvSpPr>
        <p:spPr>
          <a:xfrm>
            <a:off x="7649" y="87279"/>
            <a:ext cx="9099173" cy="859628"/>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ＭＳ Ｐゴシック" pitchFamily="-110" charset="-128"/>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altLang="zh-CN" sz="3200" b="1" kern="0" dirty="0">
                <a:solidFill>
                  <a:srgbClr val="FF0000"/>
                </a:solidFill>
              </a:rPr>
              <a:t>“Data Fusion” Tool: </a:t>
            </a:r>
            <a:r>
              <a:rPr lang="en-US" altLang="zh-CN" sz="3200" b="1" kern="0" dirty="0">
                <a:solidFill>
                  <a:srgbClr val="0000FF"/>
                </a:solidFill>
              </a:rPr>
              <a:t>Application in China PRD</a:t>
            </a:r>
            <a:r>
              <a:rPr lang="en-US" altLang="zh-CN" sz="2000" b="1" kern="0" dirty="0">
                <a:solidFill>
                  <a:srgbClr val="0000FF"/>
                </a:solidFill>
              </a:rPr>
              <a:t> </a:t>
            </a:r>
            <a:br>
              <a:rPr lang="en-US" altLang="zh-CN" sz="2400" b="1" kern="0" dirty="0">
                <a:solidFill>
                  <a:srgbClr val="FF0000"/>
                </a:solidFill>
              </a:rPr>
            </a:br>
            <a:r>
              <a:rPr lang="en-US" altLang="zh-CN" sz="2800" b="1" kern="0" dirty="0">
                <a:solidFill>
                  <a:schemeClr val="tx1"/>
                </a:solidFill>
              </a:rPr>
              <a:t>(Fusing Model and Monitor data) </a:t>
            </a:r>
            <a:endParaRPr lang="zh-CN" altLang="en-US" sz="1600" b="1" kern="0" dirty="0">
              <a:solidFill>
                <a:schemeClr val="tx1"/>
              </a:solidFill>
            </a:endParaRPr>
          </a:p>
        </p:txBody>
      </p:sp>
      <p:sp>
        <p:nvSpPr>
          <p:cNvPr id="2" name="Rectangle 1"/>
          <p:cNvSpPr/>
          <p:nvPr/>
        </p:nvSpPr>
        <p:spPr>
          <a:xfrm>
            <a:off x="205287" y="946907"/>
            <a:ext cx="1826141" cy="461665"/>
          </a:xfrm>
          <a:prstGeom prst="rect">
            <a:avLst/>
          </a:prstGeom>
        </p:spPr>
        <p:txBody>
          <a:bodyPr wrap="none">
            <a:spAutoFit/>
          </a:bodyPr>
          <a:lstStyle/>
          <a:p>
            <a:r>
              <a:rPr lang="en-US" altLang="zh-CN" sz="2400" b="1" kern="0" dirty="0">
                <a:solidFill>
                  <a:srgbClr val="7030A0"/>
                </a:solidFill>
              </a:rPr>
              <a:t>Model Data</a:t>
            </a:r>
            <a:endParaRPr lang="en-US" sz="2000" dirty="0">
              <a:solidFill>
                <a:srgbClr val="7030A0"/>
              </a:solidFill>
            </a:endParaRPr>
          </a:p>
        </p:txBody>
      </p:sp>
      <p:sp>
        <p:nvSpPr>
          <p:cNvPr id="6" name="Rectangle 5"/>
          <p:cNvSpPr/>
          <p:nvPr/>
        </p:nvSpPr>
        <p:spPr>
          <a:xfrm>
            <a:off x="85862" y="3859275"/>
            <a:ext cx="2064989" cy="461665"/>
          </a:xfrm>
          <a:prstGeom prst="rect">
            <a:avLst/>
          </a:prstGeom>
        </p:spPr>
        <p:txBody>
          <a:bodyPr wrap="none">
            <a:spAutoFit/>
          </a:bodyPr>
          <a:lstStyle/>
          <a:p>
            <a:r>
              <a:rPr lang="en-US" altLang="zh-CN" sz="2400" b="1" kern="0" dirty="0">
                <a:solidFill>
                  <a:srgbClr val="7030A0"/>
                </a:solidFill>
              </a:rPr>
              <a:t>Monitor Data</a:t>
            </a:r>
            <a:endParaRPr lang="en-US" sz="2000" dirty="0">
              <a:solidFill>
                <a:srgbClr val="7030A0"/>
              </a:solidFill>
            </a:endParaRPr>
          </a:p>
        </p:txBody>
      </p:sp>
      <p:sp>
        <p:nvSpPr>
          <p:cNvPr id="7" name="Rectangle 6"/>
          <p:cNvSpPr/>
          <p:nvPr/>
        </p:nvSpPr>
        <p:spPr>
          <a:xfrm>
            <a:off x="3635348" y="2076090"/>
            <a:ext cx="1843774" cy="461665"/>
          </a:xfrm>
          <a:prstGeom prst="rect">
            <a:avLst/>
          </a:prstGeom>
        </p:spPr>
        <p:txBody>
          <a:bodyPr wrap="none">
            <a:spAutoFit/>
          </a:bodyPr>
          <a:lstStyle/>
          <a:p>
            <a:r>
              <a:rPr lang="en-US" sz="2400" b="1" kern="0" dirty="0">
                <a:solidFill>
                  <a:srgbClr val="7030A0"/>
                </a:solidFill>
              </a:rPr>
              <a:t>Fused Data</a:t>
            </a:r>
            <a:endParaRPr lang="en-US" sz="2000" dirty="0">
              <a:solidFill>
                <a:srgbClr val="7030A0"/>
              </a:solidFill>
            </a:endParaRPr>
          </a:p>
        </p:txBody>
      </p:sp>
      <p:sp>
        <p:nvSpPr>
          <p:cNvPr id="8" name="Rectangle 7"/>
          <p:cNvSpPr/>
          <p:nvPr/>
        </p:nvSpPr>
        <p:spPr>
          <a:xfrm>
            <a:off x="6653840" y="2081840"/>
            <a:ext cx="2425665" cy="461665"/>
          </a:xfrm>
          <a:prstGeom prst="rect">
            <a:avLst/>
          </a:prstGeom>
        </p:spPr>
        <p:txBody>
          <a:bodyPr wrap="none">
            <a:spAutoFit/>
          </a:bodyPr>
          <a:lstStyle/>
          <a:p>
            <a:r>
              <a:rPr lang="en-US" sz="2400" b="1" kern="0" dirty="0">
                <a:solidFill>
                  <a:srgbClr val="7030A0"/>
                </a:solidFill>
              </a:rPr>
              <a:t>Health Benefits</a:t>
            </a:r>
            <a:endParaRPr lang="en-US" sz="2000" dirty="0">
              <a:solidFill>
                <a:srgbClr val="7030A0"/>
              </a:solidFill>
            </a:endParaRPr>
          </a:p>
        </p:txBody>
      </p:sp>
      <p:sp>
        <p:nvSpPr>
          <p:cNvPr id="9" name="Rectangle 8">
            <a:extLst>
              <a:ext uri="{FF2B5EF4-FFF2-40B4-BE49-F238E27FC236}">
                <a16:creationId xmlns:a16="http://schemas.microsoft.com/office/drawing/2014/main" id="{60CF89F0-F934-4B53-8FCA-7E006F8CB67F}"/>
              </a:ext>
            </a:extLst>
          </p:cNvPr>
          <p:cNvSpPr/>
          <p:nvPr/>
        </p:nvSpPr>
        <p:spPr>
          <a:xfrm>
            <a:off x="2362200" y="5942194"/>
            <a:ext cx="6471806" cy="850939"/>
          </a:xfrm>
          <a:prstGeom prst="rect">
            <a:avLst/>
          </a:prstGeom>
        </p:spPr>
        <p:txBody>
          <a:bodyPr wrap="square">
            <a:spAutoFit/>
          </a:bodyPr>
          <a:lstStyle/>
          <a:p>
            <a:pPr marL="573088" lvl="0" indent="-339725" algn="l">
              <a:lnSpc>
                <a:spcPct val="130000"/>
              </a:lnSpc>
              <a:spcAft>
                <a:spcPts val="600"/>
              </a:spcAft>
              <a:buFont typeface="Wingdings" panose="05000000000000000000" pitchFamily="2" charset="2"/>
              <a:buChar char="Ø"/>
              <a:defRPr/>
            </a:pPr>
            <a:r>
              <a:rPr lang="en-US" sz="2000" b="1" dirty="0">
                <a:solidFill>
                  <a:srgbClr val="0000FF"/>
                </a:solidFill>
              </a:rPr>
              <a:t>Jim KELLY (next talk): </a:t>
            </a:r>
            <a:r>
              <a:rPr lang="en-US" sz="2000" b="1" dirty="0">
                <a:solidFill>
                  <a:srgbClr val="FF0000"/>
                </a:solidFill>
              </a:rPr>
              <a:t>“Data Fusion Tool application for PM2.5 spatial fields in USA”</a:t>
            </a:r>
          </a:p>
        </p:txBody>
      </p:sp>
    </p:spTree>
    <p:extLst>
      <p:ext uri="{BB962C8B-B14F-4D97-AF65-F5344CB8AC3E}">
        <p14:creationId xmlns:p14="http://schemas.microsoft.com/office/powerpoint/2010/main" val="1448737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chemeClr val="bg1"/>
            </a:gs>
            <a:gs pos="99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80899" name="Content Placeholder 6"/>
          <p:cNvSpPr>
            <a:spLocks noGrp="1"/>
          </p:cNvSpPr>
          <p:nvPr>
            <p:ph idx="1"/>
          </p:nvPr>
        </p:nvSpPr>
        <p:spPr>
          <a:xfrm>
            <a:off x="-4482" y="905903"/>
            <a:ext cx="9148482" cy="5791200"/>
          </a:xfrm>
        </p:spPr>
        <p:txBody>
          <a:bodyPr>
            <a:noAutofit/>
          </a:bodyPr>
          <a:lstStyle/>
          <a:p>
            <a:pPr marL="858838" lvl="1" indent="-514350">
              <a:spcBef>
                <a:spcPts val="600"/>
              </a:spcBef>
              <a:buFont typeface="+mj-lt"/>
              <a:buAutoNum type="arabicPeriod"/>
            </a:pPr>
            <a:r>
              <a:rPr lang="en-US" sz="3600" b="1" i="1" dirty="0">
                <a:solidFill>
                  <a:srgbClr val="FF0000"/>
                </a:solidFill>
              </a:rPr>
              <a:t>“FAST-CE”: </a:t>
            </a:r>
            <a:r>
              <a:rPr lang="en-US" sz="3200" b="1" i="1" dirty="0">
                <a:solidFill>
                  <a:srgbClr val="0000FF"/>
                </a:solidFill>
              </a:rPr>
              <a:t>Flexible AQ Scenario Tool - CE</a:t>
            </a:r>
          </a:p>
          <a:p>
            <a:pPr marL="1255713" lvl="1" indent="-457200">
              <a:spcBef>
                <a:spcPts val="600"/>
              </a:spcBef>
              <a:buFont typeface="Wingdings" panose="05000000000000000000" pitchFamily="2" charset="2"/>
              <a:buChar char="Ø"/>
            </a:pPr>
            <a:r>
              <a:rPr lang="en-US" dirty="0"/>
              <a:t>A user-friendly and open AQ assessment tool for source contribution analysis/visualization/evaluation</a:t>
            </a:r>
          </a:p>
          <a:p>
            <a:pPr marL="1255713" lvl="1" indent="-457200">
              <a:spcBef>
                <a:spcPts val="600"/>
              </a:spcBef>
              <a:buFont typeface="Wingdings" panose="05000000000000000000" pitchFamily="2" charset="2"/>
              <a:buChar char="Ø"/>
            </a:pPr>
            <a:r>
              <a:rPr lang="en-US" dirty="0"/>
              <a:t>Allow to adjust AQ surface and provide scenario analysis for source contribution assessment methods such as “</a:t>
            </a:r>
            <a:r>
              <a:rPr lang="en-US" i="1" dirty="0">
                <a:solidFill>
                  <a:srgbClr val="FF0000"/>
                </a:solidFill>
              </a:rPr>
              <a:t>OSAT/PSAT/APCA/ISAM, DDM, </a:t>
            </a:r>
            <a:r>
              <a:rPr lang="en-US" dirty="0">
                <a:solidFill>
                  <a:srgbClr val="FF0000"/>
                </a:solidFill>
              </a:rPr>
              <a:t>and </a:t>
            </a:r>
            <a:r>
              <a:rPr lang="en-US" i="1" dirty="0">
                <a:solidFill>
                  <a:srgbClr val="FF0000"/>
                </a:solidFill>
              </a:rPr>
              <a:t>RSM</a:t>
            </a:r>
            <a:r>
              <a:rPr lang="en-US" i="1" dirty="0"/>
              <a:t>”</a:t>
            </a:r>
            <a:endParaRPr lang="en-US" sz="3200" b="1" i="1" dirty="0">
              <a:solidFill>
                <a:srgbClr val="0000FF"/>
              </a:solidFill>
            </a:endParaRPr>
          </a:p>
          <a:p>
            <a:pPr marL="858838" lvl="1" indent="-514350">
              <a:spcBef>
                <a:spcPts val="600"/>
              </a:spcBef>
              <a:buFont typeface="+mj-lt"/>
              <a:buAutoNum type="arabicPeriod" startAt="2"/>
            </a:pPr>
            <a:r>
              <a:rPr lang="en-US" sz="3600" b="1" i="1" dirty="0">
                <a:solidFill>
                  <a:srgbClr val="FF0000"/>
                </a:solidFill>
              </a:rPr>
              <a:t>RSM-VAT: </a:t>
            </a:r>
          </a:p>
          <a:p>
            <a:pPr marL="1255713" lvl="2" indent="-395288">
              <a:spcBef>
                <a:spcPts val="600"/>
              </a:spcBef>
              <a:buFont typeface="Wingdings" panose="05000000000000000000" pitchFamily="2" charset="2"/>
              <a:buChar char="Ø"/>
            </a:pPr>
            <a:r>
              <a:rPr lang="en-US" sz="2800" dirty="0"/>
              <a:t>Update </a:t>
            </a:r>
            <a:r>
              <a:rPr lang="en-US" sz="2800" b="1" i="1" dirty="0">
                <a:solidFill>
                  <a:srgbClr val="0000FF"/>
                </a:solidFill>
              </a:rPr>
              <a:t>pf-RSM</a:t>
            </a:r>
            <a:r>
              <a:rPr lang="en-US" sz="2800" dirty="0"/>
              <a:t> w/ differential method &amp; add </a:t>
            </a:r>
            <a:r>
              <a:rPr lang="en-US" sz="2800" b="1" i="1" dirty="0" err="1">
                <a:solidFill>
                  <a:srgbClr val="0000FF"/>
                </a:solidFill>
              </a:rPr>
              <a:t>i</a:t>
            </a:r>
            <a:r>
              <a:rPr lang="en-US" sz="2800" b="1" i="1" dirty="0">
                <a:solidFill>
                  <a:srgbClr val="0000FF"/>
                </a:solidFill>
              </a:rPr>
              <a:t>-RSM</a:t>
            </a:r>
          </a:p>
          <a:p>
            <a:pPr marL="1255713" lvl="2" indent="-395288">
              <a:spcBef>
                <a:spcPts val="600"/>
              </a:spcBef>
              <a:buFont typeface="Wingdings" panose="05000000000000000000" pitchFamily="2" charset="2"/>
              <a:buChar char="Ø"/>
            </a:pPr>
            <a:r>
              <a:rPr lang="en-US" sz="2800" dirty="0"/>
              <a:t>GUI re-design and upgrade</a:t>
            </a:r>
          </a:p>
          <a:p>
            <a:pPr marL="858838" lvl="1" indent="-514350">
              <a:spcBef>
                <a:spcPts val="600"/>
              </a:spcBef>
              <a:buFont typeface="+mj-lt"/>
              <a:buAutoNum type="arabicPeriod" startAt="2"/>
            </a:pPr>
            <a:r>
              <a:rPr lang="en-US" b="1" i="1" dirty="0">
                <a:solidFill>
                  <a:srgbClr val="FF0000"/>
                </a:solidFill>
              </a:rPr>
              <a:t>Model-VAT: </a:t>
            </a:r>
            <a:r>
              <a:rPr lang="en-US" dirty="0"/>
              <a:t>add</a:t>
            </a:r>
            <a:r>
              <a:rPr lang="en-US" b="1" dirty="0"/>
              <a:t> “</a:t>
            </a:r>
            <a:r>
              <a:rPr lang="en-US" dirty="0"/>
              <a:t>Model Evaluation” module</a:t>
            </a:r>
          </a:p>
          <a:p>
            <a:pPr marL="801688" lvl="1" indent="-457200">
              <a:spcBef>
                <a:spcPts val="600"/>
              </a:spcBef>
              <a:buFont typeface="+mj-lt"/>
              <a:buAutoNum type="arabicPeriod" startAt="2"/>
            </a:pPr>
            <a:r>
              <a:rPr lang="en-US" b="1" i="1" dirty="0">
                <a:solidFill>
                  <a:srgbClr val="FF0000"/>
                </a:solidFill>
              </a:rPr>
              <a:t>Data Fusion Tool: </a:t>
            </a:r>
            <a:r>
              <a:rPr lang="en-US" dirty="0"/>
              <a:t>add advanced DF methods &amp; dataset</a:t>
            </a:r>
          </a:p>
          <a:p>
            <a:pPr marL="858838" lvl="1" indent="-514350">
              <a:spcBef>
                <a:spcPts val="600"/>
              </a:spcBef>
              <a:buFont typeface="+mj-lt"/>
              <a:buAutoNum type="arabicPeriod" startAt="2"/>
            </a:pPr>
            <a:endParaRPr lang="en-US" sz="3200" dirty="0"/>
          </a:p>
          <a:p>
            <a:pPr marL="858838" lvl="1" indent="-514350">
              <a:spcBef>
                <a:spcPts val="600"/>
              </a:spcBef>
              <a:buFont typeface="+mj-lt"/>
              <a:buAutoNum type="arabicPeriod" startAt="2"/>
            </a:pPr>
            <a:endParaRPr lang="en-US" dirty="0"/>
          </a:p>
          <a:p>
            <a:pPr marL="858838" lvl="1" indent="-514350">
              <a:spcBef>
                <a:spcPts val="600"/>
              </a:spcBef>
              <a:buFont typeface="+mj-lt"/>
              <a:buAutoNum type="arabicPeriod" startAt="2"/>
            </a:pPr>
            <a:endParaRPr lang="en-US" sz="2400" b="1" i="1" dirty="0">
              <a:solidFill>
                <a:srgbClr val="0000FF"/>
              </a:solidFill>
            </a:endParaRPr>
          </a:p>
          <a:p>
            <a:pPr marL="344488" lvl="1" indent="0">
              <a:spcBef>
                <a:spcPts val="1200"/>
              </a:spcBef>
              <a:buNone/>
            </a:pPr>
            <a:r>
              <a:rPr lang="en-US" sz="3200" b="1" i="1" dirty="0">
                <a:solidFill>
                  <a:srgbClr val="0000FF"/>
                </a:solidFill>
              </a:rPr>
              <a:t>	</a:t>
            </a:r>
            <a:endParaRPr lang="en-US" sz="3200" b="1" dirty="0"/>
          </a:p>
        </p:txBody>
      </p:sp>
      <p:sp>
        <p:nvSpPr>
          <p:cNvPr id="80900" name="Text Box 3"/>
          <p:cNvSpPr txBox="1">
            <a:spLocks noChangeArrowheads="1"/>
          </p:cNvSpPr>
          <p:nvPr/>
        </p:nvSpPr>
        <p:spPr bwMode="auto">
          <a:xfrm>
            <a:off x="1660525" y="722313"/>
            <a:ext cx="184150" cy="3667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Rectangle 19"/>
          <p:cNvSpPr/>
          <p:nvPr/>
        </p:nvSpPr>
        <p:spPr>
          <a:xfrm>
            <a:off x="981075" y="0"/>
            <a:ext cx="7486650" cy="584775"/>
          </a:xfrm>
          <a:prstGeom prst="rect">
            <a:avLst/>
          </a:prstGeom>
          <a:solidFill>
            <a:srgbClr val="FFFFCC"/>
          </a:solidFill>
          <a:ln w="28575">
            <a:solidFill>
              <a:srgbClr val="FF000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0000FF"/>
                </a:solidFill>
                <a:effectLst/>
                <a:uLnTx/>
                <a:uFillTx/>
                <a:latin typeface="Arial" charset="0"/>
                <a:ea typeface="+mn-ea"/>
                <a:cs typeface="+mn-cs"/>
              </a:rPr>
              <a:t>“</a:t>
            </a:r>
            <a:r>
              <a:rPr kumimoji="0" lang="en-US" sz="3200" b="1" i="1" u="none" strike="noStrike" kern="1200" cap="none" spc="0" normalizeH="0" baseline="0" noProof="0" dirty="0" err="1">
                <a:ln>
                  <a:noFill/>
                </a:ln>
                <a:solidFill>
                  <a:srgbClr val="0000FF"/>
                </a:solidFill>
                <a:effectLst/>
                <a:uLnTx/>
                <a:uFillTx/>
                <a:latin typeface="Arial" charset="0"/>
                <a:ea typeface="+mn-ea"/>
                <a:cs typeface="+mn-cs"/>
              </a:rPr>
              <a:t>ABaCAS</a:t>
            </a:r>
            <a:r>
              <a:rPr kumimoji="0" lang="en-US" sz="3200" b="1" i="1" u="none" strike="noStrike" kern="1200" cap="none" spc="0" normalizeH="0" baseline="0" noProof="0" dirty="0">
                <a:ln>
                  <a:noFill/>
                </a:ln>
                <a:solidFill>
                  <a:srgbClr val="0000FF"/>
                </a:solidFill>
                <a:effectLst/>
                <a:uLnTx/>
                <a:uFillTx/>
                <a:latin typeface="Arial" charset="0"/>
                <a:ea typeface="+mn-ea"/>
                <a:cs typeface="+mn-cs"/>
              </a:rPr>
              <a:t> 4.x”: Work Plan (2019-2020)</a:t>
            </a:r>
            <a:endParaRPr kumimoji="0" lang="en-US" sz="3200" b="0" i="0" u="none" strike="noStrike" kern="1200" cap="none" spc="0" normalizeH="0" baseline="0" noProof="0" dirty="0">
              <a:ln>
                <a:noFill/>
              </a:ln>
              <a:solidFill>
                <a:srgbClr val="0000FF"/>
              </a:solidFill>
              <a:effectLst/>
              <a:uLnTx/>
              <a:uFillTx/>
              <a:latin typeface="Arial" charset="0"/>
              <a:ea typeface="+mn-ea"/>
              <a:cs typeface="+mn-cs"/>
            </a:endParaRPr>
          </a:p>
        </p:txBody>
      </p:sp>
      <p:sp>
        <p:nvSpPr>
          <p:cNvPr id="3" name="Rectangle: Rounded Corners 2"/>
          <p:cNvSpPr/>
          <p:nvPr/>
        </p:nvSpPr>
        <p:spPr>
          <a:xfrm>
            <a:off x="80962" y="905669"/>
            <a:ext cx="8986838" cy="2904331"/>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45EF4AD-45B4-4124-B0F4-10323056EB70}"/>
              </a:ext>
            </a:extLst>
          </p:cNvPr>
          <p:cNvSpPr/>
          <p:nvPr/>
        </p:nvSpPr>
        <p:spPr>
          <a:xfrm>
            <a:off x="76200" y="3810000"/>
            <a:ext cx="8986838" cy="1658759"/>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625501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22617" y="66360"/>
            <a:ext cx="8927869" cy="892837"/>
          </a:xfrm>
          <a:solidFill>
            <a:schemeClr val="accent3">
              <a:lumMod val="95000"/>
            </a:schemeClr>
          </a:solidFill>
          <a:ln w="19050">
            <a:solidFill>
              <a:schemeClr val="tx1"/>
            </a:solidFill>
          </a:ln>
        </p:spPr>
        <p:txBody>
          <a:bodyPr/>
          <a:lstStyle/>
          <a:p>
            <a:r>
              <a:rPr lang="en-US" sz="2800" dirty="0">
                <a:solidFill>
                  <a:srgbClr val="FF0000"/>
                </a:solidFill>
              </a:rPr>
              <a:t>FAST-CE: </a:t>
            </a:r>
            <a:r>
              <a:rPr lang="en-US" sz="2800" dirty="0">
                <a:solidFill>
                  <a:srgbClr val="0000FF"/>
                </a:solidFill>
              </a:rPr>
              <a:t>“</a:t>
            </a:r>
            <a:r>
              <a:rPr lang="en-US" sz="2400" dirty="0">
                <a:solidFill>
                  <a:srgbClr val="0000FF"/>
                </a:solidFill>
              </a:rPr>
              <a:t>Flexible Air Quality Scenario Tool – Community Edition”(2019-2020)</a:t>
            </a:r>
          </a:p>
        </p:txBody>
      </p:sp>
      <p:grpSp>
        <p:nvGrpSpPr>
          <p:cNvPr id="15" name="组合 14"/>
          <p:cNvGrpSpPr/>
          <p:nvPr/>
        </p:nvGrpSpPr>
        <p:grpSpPr>
          <a:xfrm>
            <a:off x="587028" y="1059322"/>
            <a:ext cx="8243463" cy="5732318"/>
            <a:chOff x="569611" y="1087582"/>
            <a:chExt cx="8243463" cy="5732318"/>
          </a:xfrm>
        </p:grpSpPr>
        <p:sp>
          <p:nvSpPr>
            <p:cNvPr id="337" name="圆角矩形 1">
              <a:extLst>
                <a:ext uri="{FF2B5EF4-FFF2-40B4-BE49-F238E27FC236}">
                  <a16:creationId xmlns:a16="http://schemas.microsoft.com/office/drawing/2014/main" id="{E61E1FB7-9931-4FC1-BEE3-BF340ECFD392}"/>
                </a:ext>
              </a:extLst>
            </p:cNvPr>
            <p:cNvSpPr/>
            <p:nvPr/>
          </p:nvSpPr>
          <p:spPr>
            <a:xfrm>
              <a:off x="961450" y="1087582"/>
              <a:ext cx="1882114" cy="1463495"/>
            </a:xfrm>
            <a:prstGeom prst="roundRect">
              <a:avLst/>
            </a:prstGeom>
            <a:noFill/>
            <a:ln w="19050" cap="flat" cmpd="sng" algn="ctr">
              <a:solidFill>
                <a:srgbClr val="FF0000"/>
              </a:solidFill>
              <a:prstDash val="dash"/>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8" name="圆角矩形 1">
              <a:extLst>
                <a:ext uri="{FF2B5EF4-FFF2-40B4-BE49-F238E27FC236}">
                  <a16:creationId xmlns:a16="http://schemas.microsoft.com/office/drawing/2014/main" id="{E61E1FB7-9931-4FC1-BEE3-BF340ECFD392}"/>
                </a:ext>
              </a:extLst>
            </p:cNvPr>
            <p:cNvSpPr/>
            <p:nvPr/>
          </p:nvSpPr>
          <p:spPr>
            <a:xfrm>
              <a:off x="5885661" y="1091780"/>
              <a:ext cx="1795761" cy="1463495"/>
            </a:xfrm>
            <a:prstGeom prst="roundRect">
              <a:avLst/>
            </a:prstGeom>
            <a:noFill/>
            <a:ln w="19050" cap="flat" cmpd="sng" algn="ctr">
              <a:solidFill>
                <a:srgbClr val="FF0000"/>
              </a:solidFill>
              <a:prstDash val="dash"/>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4" name="组合 13"/>
            <p:cNvGrpSpPr/>
            <p:nvPr/>
          </p:nvGrpSpPr>
          <p:grpSpPr>
            <a:xfrm>
              <a:off x="569611" y="1153766"/>
              <a:ext cx="8243463" cy="5666134"/>
              <a:chOff x="569611" y="1153766"/>
              <a:chExt cx="8243463" cy="5666134"/>
            </a:xfrm>
          </p:grpSpPr>
          <p:sp>
            <p:nvSpPr>
              <p:cNvPr id="291" name="Rectangle 131">
                <a:extLst>
                  <a:ext uri="{FF2B5EF4-FFF2-40B4-BE49-F238E27FC236}">
                    <a16:creationId xmlns:a16="http://schemas.microsoft.com/office/drawing/2014/main" id="{D28E25B4-63AB-4EA4-9C35-771A0C171F5A}"/>
                  </a:ext>
                </a:extLst>
              </p:cNvPr>
              <p:cNvSpPr>
                <a:spLocks noChangeArrowheads="1"/>
              </p:cNvSpPr>
              <p:nvPr/>
            </p:nvSpPr>
            <p:spPr bwMode="auto">
              <a:xfrm>
                <a:off x="5979365" y="3061130"/>
                <a:ext cx="1633151" cy="408623"/>
              </a:xfrm>
              <a:prstGeom prst="roundRect">
                <a:avLst/>
              </a:prstGeom>
              <a:solidFill>
                <a:srgbClr val="FDEADA"/>
              </a:solidFill>
              <a:ln w="19050">
                <a:solidFill>
                  <a:srgbClr val="000000"/>
                </a:solidFill>
                <a:miter lim="800000"/>
                <a:headEnd/>
                <a:tailEnd/>
              </a:ln>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DengXian"/>
                    <a:cs typeface="Times New Roman" panose="02020603050405020304" pitchFamily="18" charset="0"/>
                  </a:rPr>
                  <a:t>Source Apportionment Modeling</a:t>
                </a:r>
              </a:p>
            </p:txBody>
          </p:sp>
          <p:sp>
            <p:nvSpPr>
              <p:cNvPr id="292" name="Rectangle 141">
                <a:extLst>
                  <a:ext uri="{FF2B5EF4-FFF2-40B4-BE49-F238E27FC236}">
                    <a16:creationId xmlns:a16="http://schemas.microsoft.com/office/drawing/2014/main" id="{0E83189A-38BC-4F32-9D09-142AFC15BBA3}"/>
                  </a:ext>
                </a:extLst>
              </p:cNvPr>
              <p:cNvSpPr/>
              <p:nvPr/>
            </p:nvSpPr>
            <p:spPr>
              <a:xfrm>
                <a:off x="2333750" y="4560457"/>
                <a:ext cx="4463755" cy="681038"/>
              </a:xfrm>
              <a:prstGeom prst="roundRect">
                <a:avLst/>
              </a:prstGeom>
              <a:solidFill>
                <a:srgbClr val="FDEADA"/>
              </a:solidFill>
              <a:ln w="19050">
                <a:solidFill>
                  <a:sysClr val="windowText" lastClr="00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mn-cs"/>
                  </a:rPr>
                  <a:t>Source Contribution Analysis </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mn-cs"/>
                  </a:rPr>
                  <a:t>(SA/RSM/DDM)</a:t>
                </a:r>
              </a:p>
            </p:txBody>
          </p:sp>
          <p:sp>
            <p:nvSpPr>
              <p:cNvPr id="293" name="矩形 292">
                <a:extLst>
                  <a:ext uri="{FF2B5EF4-FFF2-40B4-BE49-F238E27FC236}">
                    <a16:creationId xmlns:a16="http://schemas.microsoft.com/office/drawing/2014/main" id="{B6F57F74-C394-4960-AFDA-969575046A2E}"/>
                  </a:ext>
                </a:extLst>
              </p:cNvPr>
              <p:cNvSpPr/>
              <p:nvPr/>
            </p:nvSpPr>
            <p:spPr>
              <a:xfrm>
                <a:off x="5903472" y="2855786"/>
                <a:ext cx="1756766" cy="19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450"/>
                  </a:spcAft>
                  <a:buClrTx/>
                  <a:buSzTx/>
                  <a:buFontTx/>
                  <a:buNone/>
                  <a:tabLst/>
                  <a:defRPr/>
                </a:pPr>
                <a:r>
                  <a:rPr kumimoji="0" lang="en-US" altLang="zh-CN" sz="1050" b="1" i="0" u="none" strike="noStrike" kern="1200" cap="none" spc="0" normalizeH="0" baseline="0" noProof="0" dirty="0">
                    <a:ln>
                      <a:noFill/>
                    </a:ln>
                    <a:solidFill>
                      <a:srgbClr val="FF0000"/>
                    </a:solidFill>
                    <a:effectLst/>
                    <a:uLnTx/>
                    <a:uFillTx/>
                    <a:latin typeface="Times New Roman" panose="02020603050405020304" pitchFamily="18" charset="0"/>
                    <a:ea typeface="DengXian"/>
                    <a:cs typeface="Times New Roman" panose="02020603050405020304" pitchFamily="18" charset="0"/>
                  </a:rPr>
                  <a:t>Chemical approximation</a:t>
                </a:r>
                <a:endParaRPr kumimoji="0" lang="zh-CN" altLang="en-US" sz="1050" b="1" i="0" u="none" strike="noStrike" kern="1200" cap="none" spc="0" normalizeH="0" baseline="0" noProof="0" dirty="0">
                  <a:ln>
                    <a:noFill/>
                  </a:ln>
                  <a:solidFill>
                    <a:srgbClr val="FF0000"/>
                  </a:solidFill>
                  <a:effectLst/>
                  <a:uLnTx/>
                  <a:uFillTx/>
                  <a:latin typeface="Times New Roman" panose="02020603050405020304" pitchFamily="18" charset="0"/>
                  <a:ea typeface="DengXian"/>
                  <a:cs typeface="Times New Roman" panose="02020603050405020304" pitchFamily="18" charset="0"/>
                </a:endParaRPr>
              </a:p>
            </p:txBody>
          </p:sp>
          <p:sp>
            <p:nvSpPr>
              <p:cNvPr id="294" name="矩形 293">
                <a:extLst>
                  <a:ext uri="{FF2B5EF4-FFF2-40B4-BE49-F238E27FC236}">
                    <a16:creationId xmlns:a16="http://schemas.microsoft.com/office/drawing/2014/main" id="{332850F2-ADC2-4C2D-80C2-DBF1E074B5BE}"/>
                  </a:ext>
                </a:extLst>
              </p:cNvPr>
              <p:cNvSpPr/>
              <p:nvPr/>
            </p:nvSpPr>
            <p:spPr>
              <a:xfrm>
                <a:off x="749828" y="2855786"/>
                <a:ext cx="2376866" cy="16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450"/>
                  </a:spcAft>
                  <a:buClrTx/>
                  <a:buSzTx/>
                  <a:buFontTx/>
                  <a:buNone/>
                  <a:tabLst/>
                  <a:defRPr/>
                </a:pPr>
                <a:r>
                  <a:rPr kumimoji="0" lang="en-US" altLang="zh-CN" sz="1050" b="1" i="0" u="none" strike="noStrike" kern="1200" cap="none" spc="0" normalizeH="0" baseline="0" noProof="0" dirty="0">
                    <a:ln>
                      <a:noFill/>
                    </a:ln>
                    <a:solidFill>
                      <a:srgbClr val="FF0000"/>
                    </a:solidFill>
                    <a:effectLst/>
                    <a:uLnTx/>
                    <a:uFillTx/>
                    <a:latin typeface="Times New Roman" panose="02020603050405020304" pitchFamily="18" charset="0"/>
                    <a:ea typeface="DengXian"/>
                    <a:cs typeface="Times New Roman" panose="02020603050405020304" pitchFamily="18" charset="0"/>
                  </a:rPr>
                  <a:t>Math. &amp; Chemical approximation</a:t>
                </a:r>
              </a:p>
            </p:txBody>
          </p:sp>
          <p:sp>
            <p:nvSpPr>
              <p:cNvPr id="295" name="Rectangle 141">
                <a:extLst>
                  <a:ext uri="{FF2B5EF4-FFF2-40B4-BE49-F238E27FC236}">
                    <a16:creationId xmlns:a16="http://schemas.microsoft.com/office/drawing/2014/main" id="{ADF62A83-0DD7-40FC-AC52-7D8B68284F26}"/>
                  </a:ext>
                </a:extLst>
              </p:cNvPr>
              <p:cNvSpPr/>
              <p:nvPr/>
            </p:nvSpPr>
            <p:spPr>
              <a:xfrm>
                <a:off x="2713844" y="3824658"/>
                <a:ext cx="3621891" cy="562630"/>
              </a:xfrm>
              <a:prstGeom prst="ellipse">
                <a:avLst/>
              </a:prstGeom>
              <a:solidFill>
                <a:srgbClr val="FFFF00"/>
              </a:solidFill>
              <a:ln w="19050">
                <a:solidFill>
                  <a:sysClr val="windowText" lastClr="00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Black" panose="020B0A04020102020204" pitchFamily="34" charset="0"/>
                    <a:ea typeface="宋体" panose="02010600030101010101" pitchFamily="2" charset="-122"/>
                    <a:cs typeface="+mn-cs"/>
                  </a:rPr>
                  <a:t>FAST-CE</a:t>
                </a:r>
              </a:p>
            </p:txBody>
          </p:sp>
          <p:sp>
            <p:nvSpPr>
              <p:cNvPr id="296" name="Text Box 53">
                <a:extLst>
                  <a:ext uri="{FF2B5EF4-FFF2-40B4-BE49-F238E27FC236}">
                    <a16:creationId xmlns:a16="http://schemas.microsoft.com/office/drawing/2014/main" id="{4DA6175A-FEA2-4891-93DD-E74A9027611E}"/>
                  </a:ext>
                </a:extLst>
              </p:cNvPr>
              <p:cNvSpPr txBox="1">
                <a:spLocks noChangeArrowheads="1"/>
              </p:cNvSpPr>
              <p:nvPr/>
            </p:nvSpPr>
            <p:spPr bwMode="auto">
              <a:xfrm>
                <a:off x="3527978" y="3429547"/>
                <a:ext cx="1015690" cy="46380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1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anose="02020603050405020304" pitchFamily="18" charset="0"/>
                    <a:ea typeface="宋体" pitchFamily="2" charset="-122"/>
                    <a:cs typeface="Times New Roman" panose="02020603050405020304" pitchFamily="18" charset="0"/>
                  </a:rPr>
                  <a:t>DDM</a:t>
                </a:r>
              </a:p>
            </p:txBody>
          </p:sp>
          <p:sp>
            <p:nvSpPr>
              <p:cNvPr id="297" name="Text Box 53">
                <a:extLst>
                  <a:ext uri="{FF2B5EF4-FFF2-40B4-BE49-F238E27FC236}">
                    <a16:creationId xmlns:a16="http://schemas.microsoft.com/office/drawing/2014/main" id="{C53D20AD-BA2E-4086-8F6B-F29688D8142B}"/>
                  </a:ext>
                </a:extLst>
              </p:cNvPr>
              <p:cNvSpPr txBox="1">
                <a:spLocks noChangeArrowheads="1"/>
              </p:cNvSpPr>
              <p:nvPr/>
            </p:nvSpPr>
            <p:spPr bwMode="auto">
              <a:xfrm>
                <a:off x="1550806" y="3445221"/>
                <a:ext cx="929167" cy="46380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1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anose="02020603050405020304" pitchFamily="18" charset="0"/>
                    <a:ea typeface="宋体" pitchFamily="2" charset="-122"/>
                    <a:cs typeface="Times New Roman" panose="02020603050405020304" pitchFamily="18" charset="0"/>
                  </a:rPr>
                  <a:t>RSM</a:t>
                </a:r>
              </a:p>
            </p:txBody>
          </p:sp>
          <p:sp>
            <p:nvSpPr>
              <p:cNvPr id="298" name="矩形 297">
                <a:extLst>
                  <a:ext uri="{FF2B5EF4-FFF2-40B4-BE49-F238E27FC236}">
                    <a16:creationId xmlns:a16="http://schemas.microsoft.com/office/drawing/2014/main" id="{A9C4063A-0FD5-4A71-A18F-2B3063CABC67}"/>
                  </a:ext>
                </a:extLst>
              </p:cNvPr>
              <p:cNvSpPr/>
              <p:nvPr/>
            </p:nvSpPr>
            <p:spPr>
              <a:xfrm>
                <a:off x="3383835" y="2855786"/>
                <a:ext cx="1994551" cy="19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450"/>
                  </a:spcAft>
                  <a:buClrTx/>
                  <a:buSzTx/>
                  <a:buFontTx/>
                  <a:buNone/>
                  <a:tabLst/>
                  <a:defRPr/>
                </a:pPr>
                <a:r>
                  <a:rPr kumimoji="0" lang="en-US" altLang="zh-CN" sz="1050" b="1" i="0" u="none" strike="noStrike" kern="1200" cap="none" spc="0" normalizeH="0" baseline="0" noProof="0" dirty="0">
                    <a:ln>
                      <a:noFill/>
                    </a:ln>
                    <a:solidFill>
                      <a:srgbClr val="FF0000"/>
                    </a:solidFill>
                    <a:effectLst/>
                    <a:uLnTx/>
                    <a:uFillTx/>
                    <a:latin typeface="Times New Roman" panose="02020603050405020304" pitchFamily="18" charset="0"/>
                    <a:ea typeface="DengXian"/>
                    <a:cs typeface="Times New Roman" panose="02020603050405020304" pitchFamily="18" charset="0"/>
                  </a:rPr>
                  <a:t>Math. approximation</a:t>
                </a:r>
              </a:p>
            </p:txBody>
          </p:sp>
          <p:sp>
            <p:nvSpPr>
              <p:cNvPr id="299" name="Rectangle 131">
                <a:extLst>
                  <a:ext uri="{FF2B5EF4-FFF2-40B4-BE49-F238E27FC236}">
                    <a16:creationId xmlns:a16="http://schemas.microsoft.com/office/drawing/2014/main" id="{835A40A2-7A65-4E7E-9AA3-AE2C46451321}"/>
                  </a:ext>
                </a:extLst>
              </p:cNvPr>
              <p:cNvSpPr>
                <a:spLocks noChangeArrowheads="1"/>
              </p:cNvSpPr>
              <p:nvPr/>
            </p:nvSpPr>
            <p:spPr bwMode="auto">
              <a:xfrm>
                <a:off x="3625320" y="3061130"/>
                <a:ext cx="1652713" cy="408623"/>
              </a:xfrm>
              <a:prstGeom prst="roundRect">
                <a:avLst/>
              </a:prstGeom>
              <a:solidFill>
                <a:srgbClr val="FDEADA"/>
              </a:solidFill>
              <a:ln w="19050">
                <a:solidFill>
                  <a:srgbClr val="000000"/>
                </a:solidFill>
                <a:miter lim="800000"/>
                <a:headEnd/>
                <a:tailEnd/>
              </a:ln>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DengXian"/>
                    <a:cs typeface="Times New Roman" panose="02020603050405020304" pitchFamily="18" charset="0"/>
                  </a:rPr>
                  <a:t>Source/Receptor Sensitivity Modeling</a:t>
                </a:r>
              </a:p>
            </p:txBody>
          </p:sp>
          <p:grpSp>
            <p:nvGrpSpPr>
              <p:cNvPr id="300" name="Group 128">
                <a:extLst>
                  <a:ext uri="{FF2B5EF4-FFF2-40B4-BE49-F238E27FC236}">
                    <a16:creationId xmlns:a16="http://schemas.microsoft.com/office/drawing/2014/main" id="{A34F1F1A-E4B7-4DFE-AA8E-BAF7E0ABE778}"/>
                  </a:ext>
                </a:extLst>
              </p:cNvPr>
              <p:cNvGrpSpPr/>
              <p:nvPr/>
            </p:nvGrpSpPr>
            <p:grpSpPr>
              <a:xfrm>
                <a:off x="1113008" y="3061130"/>
                <a:ext cx="1581170" cy="394411"/>
                <a:chOff x="5719792" y="4188333"/>
                <a:chExt cx="2512214" cy="581164"/>
              </a:xfrm>
              <a:solidFill>
                <a:srgbClr val="FDEADA"/>
              </a:solidFill>
            </p:grpSpPr>
            <p:sp>
              <p:nvSpPr>
                <p:cNvPr id="301" name="Freeform 19">
                  <a:extLst>
                    <a:ext uri="{FF2B5EF4-FFF2-40B4-BE49-F238E27FC236}">
                      <a16:creationId xmlns:a16="http://schemas.microsoft.com/office/drawing/2014/main" id="{593EE6B9-158F-43B4-A510-81DF201730F4}"/>
                    </a:ext>
                  </a:extLst>
                </p:cNvPr>
                <p:cNvSpPr>
                  <a:spLocks/>
                </p:cNvSpPr>
                <p:nvPr/>
              </p:nvSpPr>
              <p:spPr bwMode="auto">
                <a:xfrm>
                  <a:off x="5719792" y="4188333"/>
                  <a:ext cx="2512214" cy="581164"/>
                </a:xfrm>
                <a:custGeom>
                  <a:avLst/>
                  <a:gdLst>
                    <a:gd name="T0" fmla="*/ 0 w 8704"/>
                    <a:gd name="T1" fmla="*/ 387 h 2320"/>
                    <a:gd name="T2" fmla="*/ 387 w 8704"/>
                    <a:gd name="T3" fmla="*/ 0 h 2320"/>
                    <a:gd name="T4" fmla="*/ 8318 w 8704"/>
                    <a:gd name="T5" fmla="*/ 0 h 2320"/>
                    <a:gd name="T6" fmla="*/ 8704 w 8704"/>
                    <a:gd name="T7" fmla="*/ 387 h 2320"/>
                    <a:gd name="T8" fmla="*/ 8704 w 8704"/>
                    <a:gd name="T9" fmla="*/ 1934 h 2320"/>
                    <a:gd name="T10" fmla="*/ 8318 w 8704"/>
                    <a:gd name="T11" fmla="*/ 2320 h 2320"/>
                    <a:gd name="T12" fmla="*/ 387 w 8704"/>
                    <a:gd name="T13" fmla="*/ 2320 h 2320"/>
                    <a:gd name="T14" fmla="*/ 0 w 8704"/>
                    <a:gd name="T15" fmla="*/ 1934 h 2320"/>
                    <a:gd name="T16" fmla="*/ 0 w 8704"/>
                    <a:gd name="T17" fmla="*/ 38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20">
                      <a:moveTo>
                        <a:pt x="0" y="387"/>
                      </a:moveTo>
                      <a:cubicBezTo>
                        <a:pt x="0" y="174"/>
                        <a:pt x="174" y="0"/>
                        <a:pt x="387" y="0"/>
                      </a:cubicBezTo>
                      <a:lnTo>
                        <a:pt x="8318" y="0"/>
                      </a:lnTo>
                      <a:cubicBezTo>
                        <a:pt x="8531" y="0"/>
                        <a:pt x="8704" y="174"/>
                        <a:pt x="8704" y="387"/>
                      </a:cubicBezTo>
                      <a:lnTo>
                        <a:pt x="8704" y="1934"/>
                      </a:lnTo>
                      <a:cubicBezTo>
                        <a:pt x="8704" y="2147"/>
                        <a:pt x="8531" y="2320"/>
                        <a:pt x="8318" y="2320"/>
                      </a:cubicBezTo>
                      <a:lnTo>
                        <a:pt x="387" y="2320"/>
                      </a:lnTo>
                      <a:cubicBezTo>
                        <a:pt x="174" y="2320"/>
                        <a:pt x="0" y="2147"/>
                        <a:pt x="0" y="1934"/>
                      </a:cubicBezTo>
                      <a:lnTo>
                        <a:pt x="0" y="387"/>
                      </a:lnTo>
                      <a:close/>
                    </a:path>
                  </a:pathLst>
                </a:custGeom>
                <a:grpFill/>
                <a:ln w="19050">
                  <a:solidFill>
                    <a:srgbClr val="000000"/>
                  </a:solidFill>
                  <a:prstDash val="solid"/>
                  <a:round/>
                  <a:headEnd/>
                  <a:tailEnd/>
                </a:ln>
              </p:spPr>
              <p:txBody>
                <a:bodyPr rot="0" vert="horz" wrap="square" lIns="51435" tIns="25718" rIns="51435" bIns="25718" anchor="t" anchorCtr="0" upright="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1" i="0" u="none" strike="noStrike" kern="1200" cap="none" spc="0" normalizeH="0" baseline="0" noProof="0">
                    <a:ln>
                      <a:noFill/>
                    </a:ln>
                    <a:solidFill>
                      <a:prstClr val="black"/>
                    </a:solidFill>
                    <a:effectLst/>
                    <a:uLnTx/>
                    <a:uFillTx/>
                    <a:latin typeface="Calibri"/>
                    <a:ea typeface="微软雅黑"/>
                    <a:cs typeface="+mn-cs"/>
                  </a:endParaRPr>
                </a:p>
              </p:txBody>
            </p:sp>
            <p:sp>
              <p:nvSpPr>
                <p:cNvPr id="302" name="Rectangle 131">
                  <a:extLst>
                    <a:ext uri="{FF2B5EF4-FFF2-40B4-BE49-F238E27FC236}">
                      <a16:creationId xmlns:a16="http://schemas.microsoft.com/office/drawing/2014/main" id="{3FD447B5-B497-4936-9DE6-D9B9EFF5FC3A}"/>
                    </a:ext>
                  </a:extLst>
                </p:cNvPr>
                <p:cNvSpPr>
                  <a:spLocks noChangeArrowheads="1"/>
                </p:cNvSpPr>
                <p:nvPr/>
              </p:nvSpPr>
              <p:spPr bwMode="auto">
                <a:xfrm>
                  <a:off x="5846652" y="4220846"/>
                  <a:ext cx="2279925" cy="544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DengXian"/>
                      <a:cs typeface="Times New Roman" panose="02020603050405020304" pitchFamily="18" charset="0"/>
                    </a:rPr>
                    <a:t>Response Surface Modeling</a:t>
                  </a:r>
                </a:p>
              </p:txBody>
            </p:sp>
          </p:grpSp>
          <p:sp>
            <p:nvSpPr>
              <p:cNvPr id="303" name="Text Box 53">
                <a:extLst>
                  <a:ext uri="{FF2B5EF4-FFF2-40B4-BE49-F238E27FC236}">
                    <a16:creationId xmlns:a16="http://schemas.microsoft.com/office/drawing/2014/main" id="{0218664F-EE3A-4FB9-927E-9B5C66D40F26}"/>
                  </a:ext>
                </a:extLst>
              </p:cNvPr>
              <p:cNvSpPr txBox="1">
                <a:spLocks noChangeArrowheads="1"/>
              </p:cNvSpPr>
              <p:nvPr/>
            </p:nvSpPr>
            <p:spPr bwMode="auto">
              <a:xfrm>
                <a:off x="6797505" y="3419009"/>
                <a:ext cx="2015569" cy="6463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18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anose="02020603050405020304" pitchFamily="18" charset="0"/>
                    <a:ea typeface="宋体" pitchFamily="2" charset="-122"/>
                    <a:cs typeface="Times New Roman" panose="02020603050405020304" pitchFamily="18" charset="0"/>
                  </a:rPr>
                  <a:t>OSAT/PSAT/APCA &amp; ISAM</a:t>
                </a:r>
              </a:p>
            </p:txBody>
          </p:sp>
          <p:grpSp>
            <p:nvGrpSpPr>
              <p:cNvPr id="304" name="Group 133">
                <a:extLst>
                  <a:ext uri="{FF2B5EF4-FFF2-40B4-BE49-F238E27FC236}">
                    <a16:creationId xmlns:a16="http://schemas.microsoft.com/office/drawing/2014/main" id="{4F32453B-30E5-427A-96A5-2AB6F557CBEB}"/>
                  </a:ext>
                </a:extLst>
              </p:cNvPr>
              <p:cNvGrpSpPr/>
              <p:nvPr/>
            </p:nvGrpSpPr>
            <p:grpSpPr>
              <a:xfrm>
                <a:off x="2887363" y="6425370"/>
                <a:ext cx="3509750" cy="394530"/>
                <a:chOff x="9011917" y="5205982"/>
                <a:chExt cx="2951774" cy="584416"/>
              </a:xfrm>
            </p:grpSpPr>
            <p:sp>
              <p:nvSpPr>
                <p:cNvPr id="305" name="Freeform 27">
                  <a:extLst>
                    <a:ext uri="{FF2B5EF4-FFF2-40B4-BE49-F238E27FC236}">
                      <a16:creationId xmlns:a16="http://schemas.microsoft.com/office/drawing/2014/main" id="{87C7763B-8F08-4B73-9017-61A6924327F5}"/>
                    </a:ext>
                  </a:extLst>
                </p:cNvPr>
                <p:cNvSpPr>
                  <a:spLocks/>
                </p:cNvSpPr>
                <p:nvPr/>
              </p:nvSpPr>
              <p:spPr bwMode="auto">
                <a:xfrm>
                  <a:off x="9012854" y="5205982"/>
                  <a:ext cx="2950837" cy="584416"/>
                </a:xfrm>
                <a:custGeom>
                  <a:avLst/>
                  <a:gdLst>
                    <a:gd name="T0" fmla="*/ 0 w 8704"/>
                    <a:gd name="T1" fmla="*/ 390 h 2336"/>
                    <a:gd name="T2" fmla="*/ 390 w 8704"/>
                    <a:gd name="T3" fmla="*/ 0 h 2336"/>
                    <a:gd name="T4" fmla="*/ 8315 w 8704"/>
                    <a:gd name="T5" fmla="*/ 0 h 2336"/>
                    <a:gd name="T6" fmla="*/ 8704 w 8704"/>
                    <a:gd name="T7" fmla="*/ 390 h 2336"/>
                    <a:gd name="T8" fmla="*/ 8704 w 8704"/>
                    <a:gd name="T9" fmla="*/ 1947 h 2336"/>
                    <a:gd name="T10" fmla="*/ 8315 w 8704"/>
                    <a:gd name="T11" fmla="*/ 2336 h 2336"/>
                    <a:gd name="T12" fmla="*/ 390 w 8704"/>
                    <a:gd name="T13" fmla="*/ 2336 h 2336"/>
                    <a:gd name="T14" fmla="*/ 0 w 8704"/>
                    <a:gd name="T15" fmla="*/ 1947 h 2336"/>
                    <a:gd name="T16" fmla="*/ 0 w 8704"/>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36">
                      <a:moveTo>
                        <a:pt x="0" y="390"/>
                      </a:moveTo>
                      <a:cubicBezTo>
                        <a:pt x="0" y="175"/>
                        <a:pt x="175" y="0"/>
                        <a:pt x="390" y="0"/>
                      </a:cubicBezTo>
                      <a:lnTo>
                        <a:pt x="8315" y="0"/>
                      </a:lnTo>
                      <a:cubicBezTo>
                        <a:pt x="8530" y="0"/>
                        <a:pt x="8704" y="175"/>
                        <a:pt x="8704" y="390"/>
                      </a:cubicBezTo>
                      <a:lnTo>
                        <a:pt x="8704" y="1947"/>
                      </a:lnTo>
                      <a:cubicBezTo>
                        <a:pt x="8704" y="2162"/>
                        <a:pt x="8530" y="2336"/>
                        <a:pt x="8315" y="2336"/>
                      </a:cubicBezTo>
                      <a:lnTo>
                        <a:pt x="390" y="2336"/>
                      </a:lnTo>
                      <a:cubicBezTo>
                        <a:pt x="175" y="2336"/>
                        <a:pt x="0" y="2162"/>
                        <a:pt x="0" y="1947"/>
                      </a:cubicBezTo>
                      <a:lnTo>
                        <a:pt x="0" y="390"/>
                      </a:lnTo>
                      <a:close/>
                    </a:path>
                  </a:pathLst>
                </a:custGeom>
                <a:solidFill>
                  <a:srgbClr val="9DC3E6"/>
                </a:solidFill>
                <a:ln w="0">
                  <a:solidFill>
                    <a:srgbClr val="000000"/>
                  </a:solidFill>
                  <a:prstDash val="solid"/>
                  <a:round/>
                  <a:headEnd/>
                  <a:tailEnd/>
                </a:ln>
              </p:spPr>
              <p:txBody>
                <a:bodyPr rot="0" vert="horz" wrap="square" lIns="68580" tIns="34290" rIns="68580" bIns="3429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微软雅黑"/>
                    <a:ea typeface="微软雅黑"/>
                    <a:cs typeface="+mn-cs"/>
                  </a:endParaRPr>
                </a:p>
              </p:txBody>
            </p:sp>
            <p:sp>
              <p:nvSpPr>
                <p:cNvPr id="306" name="Freeform 28">
                  <a:extLst>
                    <a:ext uri="{FF2B5EF4-FFF2-40B4-BE49-F238E27FC236}">
                      <a16:creationId xmlns:a16="http://schemas.microsoft.com/office/drawing/2014/main" id="{D6A71927-77FC-49EF-9F7D-3A72545D9DCD}"/>
                    </a:ext>
                  </a:extLst>
                </p:cNvPr>
                <p:cNvSpPr>
                  <a:spLocks/>
                </p:cNvSpPr>
                <p:nvPr/>
              </p:nvSpPr>
              <p:spPr bwMode="auto">
                <a:xfrm>
                  <a:off x="9011917" y="5205982"/>
                  <a:ext cx="2951774" cy="584416"/>
                </a:xfrm>
                <a:custGeom>
                  <a:avLst/>
                  <a:gdLst>
                    <a:gd name="T0" fmla="*/ 0 w 8704"/>
                    <a:gd name="T1" fmla="*/ 390 h 2336"/>
                    <a:gd name="T2" fmla="*/ 390 w 8704"/>
                    <a:gd name="T3" fmla="*/ 0 h 2336"/>
                    <a:gd name="T4" fmla="*/ 8315 w 8704"/>
                    <a:gd name="T5" fmla="*/ 0 h 2336"/>
                    <a:gd name="T6" fmla="*/ 8704 w 8704"/>
                    <a:gd name="T7" fmla="*/ 390 h 2336"/>
                    <a:gd name="T8" fmla="*/ 8704 w 8704"/>
                    <a:gd name="T9" fmla="*/ 1947 h 2336"/>
                    <a:gd name="T10" fmla="*/ 8315 w 8704"/>
                    <a:gd name="T11" fmla="*/ 2336 h 2336"/>
                    <a:gd name="T12" fmla="*/ 390 w 8704"/>
                    <a:gd name="T13" fmla="*/ 2336 h 2336"/>
                    <a:gd name="T14" fmla="*/ 0 w 8704"/>
                    <a:gd name="T15" fmla="*/ 1947 h 2336"/>
                    <a:gd name="T16" fmla="*/ 0 w 8704"/>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36">
                      <a:moveTo>
                        <a:pt x="0" y="390"/>
                      </a:moveTo>
                      <a:cubicBezTo>
                        <a:pt x="0" y="175"/>
                        <a:pt x="175" y="0"/>
                        <a:pt x="390" y="0"/>
                      </a:cubicBezTo>
                      <a:lnTo>
                        <a:pt x="8315" y="0"/>
                      </a:lnTo>
                      <a:cubicBezTo>
                        <a:pt x="8530" y="0"/>
                        <a:pt x="8704" y="175"/>
                        <a:pt x="8704" y="390"/>
                      </a:cubicBezTo>
                      <a:lnTo>
                        <a:pt x="8704" y="1947"/>
                      </a:lnTo>
                      <a:cubicBezTo>
                        <a:pt x="8704" y="2162"/>
                        <a:pt x="8530" y="2336"/>
                        <a:pt x="8315" y="2336"/>
                      </a:cubicBezTo>
                      <a:lnTo>
                        <a:pt x="390" y="2336"/>
                      </a:lnTo>
                      <a:cubicBezTo>
                        <a:pt x="175" y="2336"/>
                        <a:pt x="0" y="2162"/>
                        <a:pt x="0" y="1947"/>
                      </a:cubicBezTo>
                      <a:lnTo>
                        <a:pt x="0" y="390"/>
                      </a:lnTo>
                      <a:close/>
                    </a:path>
                  </a:pathLst>
                </a:custGeom>
                <a:noFill/>
                <a:ln w="15875" cap="flat">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微软雅黑"/>
                    <a:ea typeface="微软雅黑"/>
                    <a:cs typeface="+mn-cs"/>
                  </a:endParaRPr>
                </a:p>
              </p:txBody>
            </p:sp>
            <p:sp>
              <p:nvSpPr>
                <p:cNvPr id="307" name="Rectangle 136">
                  <a:extLst>
                    <a:ext uri="{FF2B5EF4-FFF2-40B4-BE49-F238E27FC236}">
                      <a16:creationId xmlns:a16="http://schemas.microsoft.com/office/drawing/2014/main" id="{43AEAB3C-19BD-45E7-A893-6BDBA61FB08E}"/>
                    </a:ext>
                  </a:extLst>
                </p:cNvPr>
                <p:cNvSpPr>
                  <a:spLocks noChangeArrowheads="1"/>
                </p:cNvSpPr>
                <p:nvPr/>
              </p:nvSpPr>
              <p:spPr bwMode="auto">
                <a:xfrm>
                  <a:off x="9011917" y="5349540"/>
                  <a:ext cx="2900154" cy="31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Times New Roman" panose="02020603050405020304" pitchFamily="18" charset="0"/>
                      <a:ea typeface="DengXian"/>
                      <a:cs typeface="Times New Roman" panose="02020603050405020304" pitchFamily="18" charset="0"/>
                    </a:rPr>
                    <a:t>Optimized Cost/Benefit Control S</a:t>
                  </a:r>
                  <a:r>
                    <a:rPr kumimoji="0" lang="en-US" sz="1400" b="1" i="0" u="none" strike="noStrike" kern="0" cap="none" spc="0" normalizeH="0" baseline="0" noProof="0" dirty="0" err="1">
                      <a:ln>
                        <a:noFill/>
                      </a:ln>
                      <a:solidFill>
                        <a:srgbClr val="FF0000"/>
                      </a:solidFill>
                      <a:effectLst/>
                      <a:uLnTx/>
                      <a:uFillTx/>
                      <a:latin typeface="Times New Roman" panose="02020603050405020304" pitchFamily="18" charset="0"/>
                      <a:ea typeface="DengXian"/>
                      <a:cs typeface="Times New Roman" panose="02020603050405020304" pitchFamily="18" charset="0"/>
                    </a:rPr>
                    <a:t>trategies</a:t>
                  </a:r>
                  <a:endParaRPr kumimoji="0" lang="en-US" sz="1400" b="0" i="0" u="none" strike="noStrike" kern="0" cap="none" spc="0" normalizeH="0" baseline="0" noProof="0" dirty="0">
                    <a:ln>
                      <a:noFill/>
                    </a:ln>
                    <a:solidFill>
                      <a:srgbClr val="FF0000"/>
                    </a:solidFill>
                    <a:effectLst/>
                    <a:uLnTx/>
                    <a:uFillTx/>
                    <a:latin typeface="Times New Roman" panose="02020603050405020304" pitchFamily="18" charset="0"/>
                    <a:ea typeface="DengXian"/>
                    <a:cs typeface="Times New Roman" panose="02020603050405020304" pitchFamily="18" charset="0"/>
                  </a:endParaRPr>
                </a:p>
              </p:txBody>
            </p:sp>
          </p:grpSp>
          <p:sp>
            <p:nvSpPr>
              <p:cNvPr id="308" name="Rectangle 259">
                <a:extLst>
                  <a:ext uri="{FF2B5EF4-FFF2-40B4-BE49-F238E27FC236}">
                    <a16:creationId xmlns:a16="http://schemas.microsoft.com/office/drawing/2014/main" id="{2F0BA172-5A75-472F-BE86-063503E3F11F}"/>
                  </a:ext>
                </a:extLst>
              </p:cNvPr>
              <p:cNvSpPr/>
              <p:nvPr/>
            </p:nvSpPr>
            <p:spPr>
              <a:xfrm>
                <a:off x="2932118" y="6134460"/>
                <a:ext cx="271974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Least</a:t>
                </a:r>
                <a:r>
                  <a:rPr kumimoji="0" lang="en-US" altLang="zh-CN" sz="9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12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c</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ost strategies              (LE-CO)</a:t>
                </a:r>
                <a:endPar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endParaRPr>
              </a:p>
            </p:txBody>
          </p:sp>
          <p:sp>
            <p:nvSpPr>
              <p:cNvPr id="309" name="Rectangle 141">
                <a:extLst>
                  <a:ext uri="{FF2B5EF4-FFF2-40B4-BE49-F238E27FC236}">
                    <a16:creationId xmlns:a16="http://schemas.microsoft.com/office/drawing/2014/main" id="{AFF423ED-0025-475D-9E40-077394C74C04}"/>
                  </a:ext>
                </a:extLst>
              </p:cNvPr>
              <p:cNvSpPr/>
              <p:nvPr/>
            </p:nvSpPr>
            <p:spPr>
              <a:xfrm>
                <a:off x="3269849" y="5625303"/>
                <a:ext cx="2077873" cy="461665"/>
              </a:xfrm>
              <a:prstGeom prst="rect">
                <a:avLst/>
              </a:prstGeom>
              <a:solidFill>
                <a:srgbClr val="F79646">
                  <a:lumMod val="20000"/>
                  <a:lumOff val="80000"/>
                </a:srgbClr>
              </a:solidFill>
              <a:ln>
                <a:solidFill>
                  <a:srgbClr val="7030A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mn-cs"/>
                  </a:rPr>
                  <a:t>Attainment assessment tool (SMAT-CE)</a:t>
                </a:r>
              </a:p>
            </p:txBody>
          </p:sp>
          <p:sp>
            <p:nvSpPr>
              <p:cNvPr id="310" name="Rectangle 105">
                <a:extLst>
                  <a:ext uri="{FF2B5EF4-FFF2-40B4-BE49-F238E27FC236}">
                    <a16:creationId xmlns:a16="http://schemas.microsoft.com/office/drawing/2014/main" id="{0E6CCE46-B8D1-4C90-BB59-A9F8D600F92D}"/>
                  </a:ext>
                </a:extLst>
              </p:cNvPr>
              <p:cNvSpPr>
                <a:spLocks noChangeArrowheads="1"/>
              </p:cNvSpPr>
              <p:nvPr/>
            </p:nvSpPr>
            <p:spPr bwMode="auto">
              <a:xfrm>
                <a:off x="5590336" y="5625304"/>
                <a:ext cx="2012247" cy="461665"/>
              </a:xfrm>
              <a:prstGeom prst="rect">
                <a:avLst/>
              </a:prstGeom>
              <a:solidFill>
                <a:srgbClr val="F79646">
                  <a:lumMod val="20000"/>
                  <a:lumOff val="80000"/>
                </a:srgbClr>
              </a:solidFill>
              <a:ln>
                <a:solidFill>
                  <a:srgbClr val="7030A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latin typeface="Times New Roman" panose="02020603050405020304" pitchFamily="18" charset="0"/>
                    <a:ea typeface="微软雅黑"/>
                    <a:cs typeface="+mn-cs"/>
                  </a:rPr>
                  <a:t>Health benefit tool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latin typeface="Times New Roman" panose="02020603050405020304" pitchFamily="18" charset="0"/>
                    <a:ea typeface="微软雅黑"/>
                    <a:cs typeface="+mn-cs"/>
                  </a:rPr>
                  <a:t>(BenMAP-CE)</a:t>
                </a:r>
              </a:p>
            </p:txBody>
          </p:sp>
          <p:sp>
            <p:nvSpPr>
              <p:cNvPr id="311" name="圆角矩形 310"/>
              <p:cNvSpPr/>
              <p:nvPr/>
            </p:nvSpPr>
            <p:spPr>
              <a:xfrm>
                <a:off x="3215028" y="5574058"/>
                <a:ext cx="4463755" cy="560402"/>
              </a:xfrm>
              <a:prstGeom prst="roundRect">
                <a:avLst/>
              </a:prstGeom>
              <a:noFill/>
              <a:ln w="25400" cap="flat" cmpd="sng" algn="ctr">
                <a:solidFill>
                  <a:srgbClr val="4F81BD">
                    <a:shade val="50000"/>
                  </a:srgb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12" name="矩形 311"/>
              <p:cNvSpPr/>
              <p:nvPr/>
            </p:nvSpPr>
            <p:spPr>
              <a:xfrm>
                <a:off x="2390203" y="5305397"/>
                <a:ext cx="446375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Assessment of health &amp; economic benefit and attainment benefit</a:t>
                </a:r>
                <a:endParaRPr kumimoji="0" lang="zh-CN" altLang="en-US" sz="12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13" name="下箭头 126">
                <a:extLst>
                  <a:ext uri="{FF2B5EF4-FFF2-40B4-BE49-F238E27FC236}">
                    <a16:creationId xmlns:a16="http://schemas.microsoft.com/office/drawing/2014/main" id="{B96EE947-3EF7-4BA4-BCBE-777F9199275C}"/>
                  </a:ext>
                </a:extLst>
              </p:cNvPr>
              <p:cNvSpPr/>
              <p:nvPr/>
            </p:nvSpPr>
            <p:spPr>
              <a:xfrm rot="1748445">
                <a:off x="6348119" y="3561512"/>
                <a:ext cx="399168" cy="252419"/>
              </a:xfrm>
              <a:prstGeom prst="downArrow">
                <a:avLst/>
              </a:prstGeom>
              <a:solidFill>
                <a:srgbClr val="4BACC6">
                  <a:lumMod val="5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zh-CN" altLang="en-US" sz="788" b="0" i="0" u="none" strike="noStrike" kern="0" cap="none" spc="0" normalizeH="0" baseline="0" noProof="0">
                  <a:ln>
                    <a:noFill/>
                  </a:ln>
                  <a:solidFill>
                    <a:prstClr val="white"/>
                  </a:solidFill>
                  <a:effectLst/>
                  <a:uLnTx/>
                  <a:uFillTx/>
                  <a:latin typeface="Arial"/>
                  <a:ea typeface="黑体"/>
                  <a:cs typeface="+mn-cs"/>
                </a:endParaRPr>
              </a:p>
            </p:txBody>
          </p:sp>
          <p:sp>
            <p:nvSpPr>
              <p:cNvPr id="314" name="Rectangle 172">
                <a:extLst>
                  <a:ext uri="{FF2B5EF4-FFF2-40B4-BE49-F238E27FC236}">
                    <a16:creationId xmlns:a16="http://schemas.microsoft.com/office/drawing/2014/main" id="{38393D69-3DBB-47D4-955D-439E4F35C13C}"/>
                  </a:ext>
                </a:extLst>
              </p:cNvPr>
              <p:cNvSpPr>
                <a:spLocks noChangeArrowheads="1"/>
              </p:cNvSpPr>
              <p:nvPr/>
            </p:nvSpPr>
            <p:spPr bwMode="auto">
              <a:xfrm>
                <a:off x="1027123" y="2064573"/>
                <a:ext cx="1694477" cy="381899"/>
              </a:xfrm>
              <a:prstGeom prst="rect">
                <a:avLst/>
              </a:prstGeom>
              <a:solidFill>
                <a:srgbClr val="FFC000"/>
              </a:solidFill>
              <a:ln w="9525" cap="flat" cmpd="sng" algn="ctr">
                <a:solidFill>
                  <a:srgbClr val="FFC000"/>
                </a:solid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Photochemical model (CMAQ/</a:t>
                </a:r>
                <a:r>
                  <a:rPr kumimoji="0" lang="en-US" altLang="zh-CN" sz="1200" b="1" i="0" u="none" strike="noStrike" kern="1200" cap="none" spc="0" normalizeH="0" baseline="0" noProof="0" dirty="0" err="1">
                    <a:ln>
                      <a:noFill/>
                    </a:ln>
                    <a:solidFill>
                      <a:srgbClr val="000000"/>
                    </a:solidFill>
                    <a:effectLst/>
                    <a:uLnTx/>
                    <a:uFillTx/>
                    <a:latin typeface="Times New Roman" panose="02020603050405020304" pitchFamily="18" charset="0"/>
                    <a:ea typeface="DengXian"/>
                    <a:cs typeface="Times New Roman" panose="02020603050405020304" pitchFamily="18" charset="0"/>
                  </a:rPr>
                  <a:t>CAMx</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a:t>
                </a:r>
                <a:endPar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endParaRPr>
              </a:p>
            </p:txBody>
          </p:sp>
          <p:sp>
            <p:nvSpPr>
              <p:cNvPr id="315" name="下箭头 126">
                <a:extLst>
                  <a:ext uri="{FF2B5EF4-FFF2-40B4-BE49-F238E27FC236}">
                    <a16:creationId xmlns:a16="http://schemas.microsoft.com/office/drawing/2014/main" id="{B96EE947-3EF7-4BA4-BCBE-777F9199275C}"/>
                  </a:ext>
                </a:extLst>
              </p:cNvPr>
              <p:cNvSpPr/>
              <p:nvPr/>
            </p:nvSpPr>
            <p:spPr>
              <a:xfrm>
                <a:off x="4321911" y="3516724"/>
                <a:ext cx="399168" cy="252419"/>
              </a:xfrm>
              <a:prstGeom prst="downArrow">
                <a:avLst/>
              </a:prstGeom>
              <a:solidFill>
                <a:srgbClr val="4BACC6">
                  <a:lumMod val="5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zh-CN" altLang="en-US" sz="788" b="0" i="0" u="none" strike="noStrike" kern="0" cap="none" spc="0" normalizeH="0" baseline="0" noProof="0">
                  <a:ln>
                    <a:noFill/>
                  </a:ln>
                  <a:solidFill>
                    <a:prstClr val="white"/>
                  </a:solidFill>
                  <a:effectLst/>
                  <a:uLnTx/>
                  <a:uFillTx/>
                  <a:latin typeface="Arial"/>
                  <a:ea typeface="黑体"/>
                  <a:cs typeface="+mn-cs"/>
                </a:endParaRPr>
              </a:p>
            </p:txBody>
          </p:sp>
          <p:sp>
            <p:nvSpPr>
              <p:cNvPr id="316" name="下箭头 126">
                <a:extLst>
                  <a:ext uri="{FF2B5EF4-FFF2-40B4-BE49-F238E27FC236}">
                    <a16:creationId xmlns:a16="http://schemas.microsoft.com/office/drawing/2014/main" id="{B96EE947-3EF7-4BA4-BCBE-777F9199275C}"/>
                  </a:ext>
                </a:extLst>
              </p:cNvPr>
              <p:cNvSpPr/>
              <p:nvPr/>
            </p:nvSpPr>
            <p:spPr>
              <a:xfrm rot="20492651">
                <a:off x="2377613" y="3552577"/>
                <a:ext cx="399168" cy="252419"/>
              </a:xfrm>
              <a:prstGeom prst="downArrow">
                <a:avLst/>
              </a:prstGeom>
              <a:solidFill>
                <a:srgbClr val="4BACC6">
                  <a:lumMod val="5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zh-CN" altLang="en-US" sz="788"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Arial"/>
                  <a:ea typeface="黑体"/>
                  <a:cs typeface="+mn-cs"/>
                </a:endParaRPr>
              </a:p>
            </p:txBody>
          </p:sp>
          <p:sp>
            <p:nvSpPr>
              <p:cNvPr id="320" name="下箭头 126">
                <a:extLst>
                  <a:ext uri="{FF2B5EF4-FFF2-40B4-BE49-F238E27FC236}">
                    <a16:creationId xmlns:a16="http://schemas.microsoft.com/office/drawing/2014/main" id="{B96EE947-3EF7-4BA4-BCBE-777F9199275C}"/>
                  </a:ext>
                </a:extLst>
              </p:cNvPr>
              <p:cNvSpPr/>
              <p:nvPr/>
            </p:nvSpPr>
            <p:spPr>
              <a:xfrm>
                <a:off x="1695661" y="2611777"/>
                <a:ext cx="399168" cy="252419"/>
              </a:xfrm>
              <a:prstGeom prst="downArrow">
                <a:avLst/>
              </a:prstGeom>
              <a:solidFill>
                <a:srgbClr val="AB810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zh-CN" altLang="en-US" sz="788" b="0" i="0" u="none" strike="noStrike" kern="0" cap="none" spc="0" normalizeH="0" baseline="0" noProof="0">
                  <a:ln>
                    <a:noFill/>
                  </a:ln>
                  <a:solidFill>
                    <a:prstClr val="white"/>
                  </a:solidFill>
                  <a:effectLst/>
                  <a:uLnTx/>
                  <a:uFillTx/>
                  <a:latin typeface="Arial"/>
                  <a:ea typeface="黑体"/>
                  <a:cs typeface="+mn-cs"/>
                </a:endParaRPr>
              </a:p>
            </p:txBody>
          </p:sp>
          <p:sp>
            <p:nvSpPr>
              <p:cNvPr id="321" name="下箭头 126">
                <a:extLst>
                  <a:ext uri="{FF2B5EF4-FFF2-40B4-BE49-F238E27FC236}">
                    <a16:creationId xmlns:a16="http://schemas.microsoft.com/office/drawing/2014/main" id="{B96EE947-3EF7-4BA4-BCBE-777F9199275C}"/>
                  </a:ext>
                </a:extLst>
              </p:cNvPr>
              <p:cNvSpPr/>
              <p:nvPr/>
            </p:nvSpPr>
            <p:spPr>
              <a:xfrm>
                <a:off x="6595758" y="2616308"/>
                <a:ext cx="399168" cy="252419"/>
              </a:xfrm>
              <a:prstGeom prst="downArrow">
                <a:avLst/>
              </a:prstGeom>
              <a:solidFill>
                <a:srgbClr val="00B05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zh-CN" altLang="en-US" sz="788" b="0" i="0" u="none" strike="noStrike" kern="0" cap="none" spc="0" normalizeH="0" baseline="0" noProof="0">
                  <a:ln>
                    <a:noFill/>
                  </a:ln>
                  <a:solidFill>
                    <a:prstClr val="white"/>
                  </a:solidFill>
                  <a:effectLst/>
                  <a:uLnTx/>
                  <a:uFillTx/>
                  <a:latin typeface="Arial"/>
                  <a:ea typeface="黑体"/>
                  <a:cs typeface="+mn-cs"/>
                </a:endParaRPr>
              </a:p>
            </p:txBody>
          </p:sp>
          <p:cxnSp>
            <p:nvCxnSpPr>
              <p:cNvPr id="322" name="Straight Arrow Connector 162">
                <a:extLst>
                  <a:ext uri="{FF2B5EF4-FFF2-40B4-BE49-F238E27FC236}">
                    <a16:creationId xmlns:a16="http://schemas.microsoft.com/office/drawing/2014/main" id="{ECF93C62-3B9D-4F57-AFA1-F39D7579BB36}"/>
                  </a:ext>
                </a:extLst>
              </p:cNvPr>
              <p:cNvCxnSpPr>
                <a:cxnSpLocks/>
                <a:stCxn id="325" idx="3"/>
                <a:endCxn id="295" idx="2"/>
              </p:cNvCxnSpPr>
              <p:nvPr/>
            </p:nvCxnSpPr>
            <p:spPr>
              <a:xfrm flipV="1">
                <a:off x="1941812" y="4105973"/>
                <a:ext cx="772032" cy="10862"/>
              </a:xfrm>
              <a:prstGeom prst="straightConnector1">
                <a:avLst/>
              </a:prstGeom>
              <a:noFill/>
              <a:ln w="28575" cap="flat" cmpd="sng" algn="ctr">
                <a:solidFill>
                  <a:sysClr val="windowText" lastClr="000000"/>
                </a:solidFill>
                <a:prstDash val="solid"/>
                <a:tailEnd type="triangle"/>
              </a:ln>
              <a:effectLst/>
            </p:spPr>
          </p:cxnSp>
          <p:cxnSp>
            <p:nvCxnSpPr>
              <p:cNvPr id="323" name="Straight Arrow Connector 162">
                <a:extLst>
                  <a:ext uri="{FF2B5EF4-FFF2-40B4-BE49-F238E27FC236}">
                    <a16:creationId xmlns:a16="http://schemas.microsoft.com/office/drawing/2014/main" id="{ECF93C62-3B9D-4F57-AFA1-F39D7579BB36}"/>
                  </a:ext>
                </a:extLst>
              </p:cNvPr>
              <p:cNvCxnSpPr/>
              <p:nvPr/>
            </p:nvCxnSpPr>
            <p:spPr>
              <a:xfrm>
                <a:off x="2744668" y="5835365"/>
                <a:ext cx="453592" cy="0"/>
              </a:xfrm>
              <a:prstGeom prst="straightConnector1">
                <a:avLst/>
              </a:prstGeom>
              <a:noFill/>
              <a:ln w="28575" cap="flat" cmpd="sng" algn="ctr">
                <a:solidFill>
                  <a:sysClr val="windowText" lastClr="000000"/>
                </a:solidFill>
                <a:prstDash val="solid"/>
                <a:tailEnd type="triangle"/>
              </a:ln>
              <a:effectLst/>
            </p:spPr>
          </p:cxnSp>
          <p:sp>
            <p:nvSpPr>
              <p:cNvPr id="324" name="Rectangle 141">
                <a:extLst>
                  <a:ext uri="{FF2B5EF4-FFF2-40B4-BE49-F238E27FC236}">
                    <a16:creationId xmlns:a16="http://schemas.microsoft.com/office/drawing/2014/main" id="{AFF423ED-0025-475D-9E40-077394C74C04}"/>
                  </a:ext>
                </a:extLst>
              </p:cNvPr>
              <p:cNvSpPr/>
              <p:nvPr/>
            </p:nvSpPr>
            <p:spPr>
              <a:xfrm>
                <a:off x="1361978" y="5610155"/>
                <a:ext cx="1507007" cy="461665"/>
              </a:xfrm>
              <a:prstGeom prst="rect">
                <a:avLst/>
              </a:prstGeom>
              <a:solidFill>
                <a:srgbClr val="F79646">
                  <a:lumMod val="20000"/>
                  <a:lumOff val="80000"/>
                </a:srgbClr>
              </a:solidFill>
              <a:ln>
                <a:solidFill>
                  <a:srgbClr val="7030A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mn-cs"/>
                  </a:rPr>
                  <a:t>International cost estimate (ICET)</a:t>
                </a:r>
              </a:p>
            </p:txBody>
          </p:sp>
          <p:sp>
            <p:nvSpPr>
              <p:cNvPr id="325" name="矩形 324">
                <a:extLst>
                  <a:ext uri="{FF2B5EF4-FFF2-40B4-BE49-F238E27FC236}">
                    <a16:creationId xmlns:a16="http://schemas.microsoft.com/office/drawing/2014/main" id="{76BFCBBD-943C-49EE-B8E5-BFD93C6F1ABC}"/>
                  </a:ext>
                </a:extLst>
              </p:cNvPr>
              <p:cNvSpPr/>
              <p:nvPr/>
            </p:nvSpPr>
            <p:spPr>
              <a:xfrm>
                <a:off x="569611" y="3886002"/>
                <a:ext cx="1372201" cy="461665"/>
              </a:xfrm>
              <a:prstGeom prst="rect">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w="0"/>
                    <a:solidFill>
                      <a:prstClr val="black"/>
                    </a:solidFill>
                    <a:effectLst/>
                    <a:uLnTx/>
                    <a:uFillTx/>
                    <a:latin typeface="Times New Roman" panose="02020603050405020304" pitchFamily="18" charset="0"/>
                    <a:ea typeface="宋体" panose="02010600030101010101" pitchFamily="2" charset="-122"/>
                    <a:cs typeface="+mn-cs"/>
                  </a:rPr>
                  <a:t>Dynamic 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w="0"/>
                    <a:solidFill>
                      <a:prstClr val="black"/>
                    </a:solidFill>
                    <a:effectLst/>
                    <a:uLnTx/>
                    <a:uFillTx/>
                    <a:latin typeface="Times New Roman" panose="02020603050405020304" pitchFamily="18" charset="0"/>
                    <a:ea typeface="宋体" panose="02010600030101010101" pitchFamily="2" charset="-122"/>
                    <a:cs typeface="+mn-cs"/>
                  </a:rPr>
                  <a:t> strategies</a:t>
                </a:r>
                <a:endParaRPr kumimoji="0" lang="zh-CN" altLang="en-US" sz="1200" b="1" i="0" u="none" strike="noStrike" kern="1200" cap="none" spc="0" normalizeH="0" baseline="0" noProof="0" dirty="0">
                  <a:ln w="0"/>
                  <a:solidFill>
                    <a:prstClr val="black"/>
                  </a:solidFill>
                  <a:effectLst/>
                  <a:uLnTx/>
                  <a:uFillTx/>
                  <a:latin typeface="Calibri"/>
                  <a:ea typeface="宋体" panose="02010600030101010101" pitchFamily="2" charset="-122"/>
                  <a:cs typeface="+mn-cs"/>
                </a:endParaRPr>
              </a:p>
            </p:txBody>
          </p:sp>
          <p:sp>
            <p:nvSpPr>
              <p:cNvPr id="326" name="Rectangle 140">
                <a:extLst>
                  <a:ext uri="{FF2B5EF4-FFF2-40B4-BE49-F238E27FC236}">
                    <a16:creationId xmlns:a16="http://schemas.microsoft.com/office/drawing/2014/main" id="{87ECC811-4495-4F2D-9E80-1E97D12C9A3F}"/>
                  </a:ext>
                </a:extLst>
              </p:cNvPr>
              <p:cNvSpPr>
                <a:spLocks noChangeArrowheads="1"/>
              </p:cNvSpPr>
              <p:nvPr/>
            </p:nvSpPr>
            <p:spPr bwMode="auto">
              <a:xfrm>
                <a:off x="3362063" y="1510504"/>
                <a:ext cx="1903105" cy="641168"/>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Emission Inventory</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(regions, pollutants, sectors, etc.)</a:t>
                </a:r>
              </a:p>
            </p:txBody>
          </p:sp>
          <p:grpSp>
            <p:nvGrpSpPr>
              <p:cNvPr id="327" name="Group 169">
                <a:extLst>
                  <a:ext uri="{FF2B5EF4-FFF2-40B4-BE49-F238E27FC236}">
                    <a16:creationId xmlns:a16="http://schemas.microsoft.com/office/drawing/2014/main" id="{B2970E61-84EE-4557-AB18-268ABF0E8F18}"/>
                  </a:ext>
                </a:extLst>
              </p:cNvPr>
              <p:cNvGrpSpPr/>
              <p:nvPr/>
            </p:nvGrpSpPr>
            <p:grpSpPr>
              <a:xfrm>
                <a:off x="1068888" y="1153766"/>
                <a:ext cx="1652712" cy="422527"/>
                <a:chOff x="7474290" y="1613968"/>
                <a:chExt cx="2170366" cy="905868"/>
              </a:xfrm>
            </p:grpSpPr>
            <p:sp>
              <p:nvSpPr>
                <p:cNvPr id="328" name="Rectangle 170">
                  <a:extLst>
                    <a:ext uri="{FF2B5EF4-FFF2-40B4-BE49-F238E27FC236}">
                      <a16:creationId xmlns:a16="http://schemas.microsoft.com/office/drawing/2014/main" id="{E2BF1A65-7868-49C2-A0CE-8DF8A184CEA8}"/>
                    </a:ext>
                  </a:extLst>
                </p:cNvPr>
                <p:cNvSpPr>
                  <a:spLocks noChangeArrowheads="1"/>
                </p:cNvSpPr>
                <p:nvPr/>
              </p:nvSpPr>
              <p:spPr bwMode="auto">
                <a:xfrm>
                  <a:off x="7560960" y="1666162"/>
                  <a:ext cx="2073513" cy="382364"/>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FFC000"/>
                  </a:solid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000000"/>
                    </a:solidFill>
                    <a:effectLst/>
                    <a:uLnTx/>
                    <a:uFillTx/>
                    <a:latin typeface="Times New Roman" panose="02020603050405020304" pitchFamily="18" charset="0"/>
                    <a:ea typeface="DengXian"/>
                    <a:cs typeface="Times New Roman" panose="02020603050405020304" pitchFamily="18" charset="0"/>
                  </a:endParaRPr>
                </a:p>
              </p:txBody>
            </p:sp>
            <p:sp>
              <p:nvSpPr>
                <p:cNvPr id="329" name="Rectangle 171">
                  <a:extLst>
                    <a:ext uri="{FF2B5EF4-FFF2-40B4-BE49-F238E27FC236}">
                      <a16:creationId xmlns:a16="http://schemas.microsoft.com/office/drawing/2014/main" id="{EFC2CA2E-1FBD-4B90-B925-E161A72CB9F8}"/>
                    </a:ext>
                  </a:extLst>
                </p:cNvPr>
                <p:cNvSpPr>
                  <a:spLocks noChangeArrowheads="1"/>
                </p:cNvSpPr>
                <p:nvPr/>
              </p:nvSpPr>
              <p:spPr bwMode="auto">
                <a:xfrm>
                  <a:off x="7474290" y="1652572"/>
                  <a:ext cx="2170366" cy="789170"/>
                </a:xfrm>
                <a:prstGeom prst="roundRect">
                  <a:avLst/>
                </a:prstGeom>
                <a:solidFill>
                  <a:srgbClr val="FFC000"/>
                </a:solidFill>
                <a:ln w="9525" cap="flat" cmpd="sng" algn="ctr">
                  <a:solidFill>
                    <a:srgbClr val="FFC000"/>
                  </a:solidFill>
                  <a:prstDash val="solid"/>
                </a:ln>
                <a:effectLst>
                  <a:outerShdw blurRad="40000" dist="20000" dir="5400000" rotWithShape="0">
                    <a:srgbClr val="000000">
                      <a:alpha val="38000"/>
                    </a:srgbClr>
                  </a:outerShdw>
                </a:effectLst>
              </p:spPr>
              <p:txBody>
                <a:bodyPr rot="0" vert="horz" wrap="square" lIns="0" tIns="0" rIns="0" bIns="0" anchor="t" anchorCtr="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000000"/>
                    </a:solidFill>
                    <a:effectLst/>
                    <a:uLnTx/>
                    <a:uFillTx/>
                    <a:latin typeface="Times New Roman" panose="02020603050405020304" pitchFamily="18" charset="0"/>
                    <a:ea typeface="DengXian"/>
                    <a:cs typeface="Times New Roman" panose="02020603050405020304" pitchFamily="18" charset="0"/>
                  </a:endParaRPr>
                </a:p>
              </p:txBody>
            </p:sp>
            <p:sp>
              <p:nvSpPr>
                <p:cNvPr id="330" name="Rectangle 172">
                  <a:extLst>
                    <a:ext uri="{FF2B5EF4-FFF2-40B4-BE49-F238E27FC236}">
                      <a16:creationId xmlns:a16="http://schemas.microsoft.com/office/drawing/2014/main" id="{B0D58EA3-E5BD-4B5E-9BC6-5882C19E894F}"/>
                    </a:ext>
                  </a:extLst>
                </p:cNvPr>
                <p:cNvSpPr>
                  <a:spLocks noChangeArrowheads="1"/>
                </p:cNvSpPr>
                <p:nvPr/>
              </p:nvSpPr>
              <p:spPr bwMode="auto">
                <a:xfrm>
                  <a:off x="7538496" y="1613968"/>
                  <a:ext cx="2004858" cy="905868"/>
                </a:xfrm>
                <a:prstGeom prst="roundRect">
                  <a:avLst/>
                </a:prstGeom>
                <a:solidFill>
                  <a:srgbClr val="FFC000"/>
                </a:solidFill>
                <a:ln w="9525">
                  <a:solidFill>
                    <a:srgbClr val="FFC000"/>
                  </a:solidFill>
                  <a:miter lim="800000"/>
                  <a:headEnd/>
                  <a:tailEnd/>
                </a:ln>
              </p:spPr>
              <p:txBody>
                <a:bodyPr rot="0" vert="horz" wrap="square" lIns="0" tIns="0" rIns="0" bIns="0" anchor="t" anchorCtr="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Emission control factors, etc.</a:t>
                  </a:r>
                </a:p>
              </p:txBody>
            </p:sp>
          </p:grpSp>
          <p:grpSp>
            <p:nvGrpSpPr>
              <p:cNvPr id="331" name="Group 169">
                <a:extLst>
                  <a:ext uri="{FF2B5EF4-FFF2-40B4-BE49-F238E27FC236}">
                    <a16:creationId xmlns:a16="http://schemas.microsoft.com/office/drawing/2014/main" id="{5FFD9C2A-5D2E-4019-B48A-61AC0BFF4849}"/>
                  </a:ext>
                </a:extLst>
              </p:cNvPr>
              <p:cNvGrpSpPr/>
              <p:nvPr/>
            </p:nvGrpSpPr>
            <p:grpSpPr>
              <a:xfrm>
                <a:off x="5979365" y="1153766"/>
                <a:ext cx="1607382" cy="422527"/>
                <a:chOff x="7686708" y="1641232"/>
                <a:chExt cx="2105705" cy="905868"/>
              </a:xfrm>
            </p:grpSpPr>
            <p:sp>
              <p:nvSpPr>
                <p:cNvPr id="332" name="Rectangle 171">
                  <a:extLst>
                    <a:ext uri="{FF2B5EF4-FFF2-40B4-BE49-F238E27FC236}">
                      <a16:creationId xmlns:a16="http://schemas.microsoft.com/office/drawing/2014/main" id="{C523FB03-F2EC-422E-AD56-702AE2399ECA}"/>
                    </a:ext>
                  </a:extLst>
                </p:cNvPr>
                <p:cNvSpPr>
                  <a:spLocks noChangeArrowheads="1"/>
                </p:cNvSpPr>
                <p:nvPr/>
              </p:nvSpPr>
              <p:spPr bwMode="auto">
                <a:xfrm>
                  <a:off x="7686708" y="1666162"/>
                  <a:ext cx="2105705" cy="802844"/>
                </a:xfrm>
                <a:prstGeom prst="roundRect">
                  <a:avLst/>
                </a:prstGeom>
                <a:solidFill>
                  <a:srgbClr val="A9D18E"/>
                </a:solidFill>
                <a:ln w="9525">
                  <a:solidFill>
                    <a:srgbClr val="92D050"/>
                  </a:solidFill>
                  <a:miter lim="800000"/>
                  <a:headEnd/>
                  <a:tailEnd/>
                </a:ln>
              </p:spPr>
              <p:txBody>
                <a:bodyPr rot="0" vert="horz" wrap="square" lIns="0" tIns="0" rIns="0" bIns="0" anchor="t" anchorCtr="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000000"/>
                    </a:solidFill>
                    <a:effectLst/>
                    <a:uLnTx/>
                    <a:uFillTx/>
                    <a:latin typeface="Times New Roman" panose="02020603050405020304" pitchFamily="18" charset="0"/>
                    <a:ea typeface="DengXian"/>
                    <a:cs typeface="Times New Roman" panose="02020603050405020304" pitchFamily="18" charset="0"/>
                  </a:endParaRPr>
                </a:p>
              </p:txBody>
            </p:sp>
            <p:sp>
              <p:nvSpPr>
                <p:cNvPr id="333" name="Rectangle 172">
                  <a:extLst>
                    <a:ext uri="{FF2B5EF4-FFF2-40B4-BE49-F238E27FC236}">
                      <a16:creationId xmlns:a16="http://schemas.microsoft.com/office/drawing/2014/main" id="{4D7B638D-B752-4775-8327-7450C2A4555D}"/>
                    </a:ext>
                  </a:extLst>
                </p:cNvPr>
                <p:cNvSpPr>
                  <a:spLocks noChangeArrowheads="1"/>
                </p:cNvSpPr>
                <p:nvPr/>
              </p:nvSpPr>
              <p:spPr bwMode="auto">
                <a:xfrm>
                  <a:off x="7802949" y="1641232"/>
                  <a:ext cx="1908294" cy="905868"/>
                </a:xfrm>
                <a:prstGeom prst="roundRect">
                  <a:avLst/>
                </a:prstGeom>
                <a:solidFill>
                  <a:srgbClr val="A9D18E"/>
                </a:solidFill>
                <a:ln w="9525">
                  <a:noFill/>
                  <a:miter lim="800000"/>
                  <a:headEnd/>
                  <a:tailEnd/>
                </a:ln>
              </p:spPr>
              <p:txBody>
                <a:bodyPr rot="0" vert="horz" wrap="square" lIns="0" tIns="0" rIns="0" bIns="0" anchor="t" anchorCtr="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Multiple tracer species</a:t>
                  </a:r>
                </a:p>
              </p:txBody>
            </p:sp>
          </p:grpSp>
          <p:grpSp>
            <p:nvGrpSpPr>
              <p:cNvPr id="334" name="Group 110">
                <a:extLst>
                  <a:ext uri="{FF2B5EF4-FFF2-40B4-BE49-F238E27FC236}">
                    <a16:creationId xmlns:a16="http://schemas.microsoft.com/office/drawing/2014/main" id="{389BBB44-0124-4728-8095-74241741569A}"/>
                  </a:ext>
                </a:extLst>
              </p:cNvPr>
              <p:cNvGrpSpPr/>
              <p:nvPr/>
            </p:nvGrpSpPr>
            <p:grpSpPr>
              <a:xfrm>
                <a:off x="6017865" y="2056294"/>
                <a:ext cx="1554954" cy="381899"/>
                <a:chOff x="5969688" y="3234836"/>
                <a:chExt cx="3520419" cy="670551"/>
              </a:xfrm>
            </p:grpSpPr>
            <p:sp>
              <p:nvSpPr>
                <p:cNvPr id="335" name="Rectangle 116">
                  <a:extLst>
                    <a:ext uri="{FF2B5EF4-FFF2-40B4-BE49-F238E27FC236}">
                      <a16:creationId xmlns:a16="http://schemas.microsoft.com/office/drawing/2014/main" id="{737CF796-2561-4C54-A346-4AD13EF44386}"/>
                    </a:ext>
                  </a:extLst>
                </p:cNvPr>
                <p:cNvSpPr>
                  <a:spLocks noChangeArrowheads="1"/>
                </p:cNvSpPr>
                <p:nvPr/>
              </p:nvSpPr>
              <p:spPr bwMode="auto">
                <a:xfrm>
                  <a:off x="5969688" y="3234836"/>
                  <a:ext cx="3520419" cy="670551"/>
                </a:xfrm>
                <a:prstGeom prst="rect">
                  <a:avLst/>
                </a:prstGeom>
                <a:solidFill>
                  <a:srgbClr val="A9D18E"/>
                </a:solidFill>
                <a:ln w="9525">
                  <a:solidFill>
                    <a:srgbClr val="92D050"/>
                  </a:solidFill>
                  <a:miter lim="800000"/>
                  <a:headEnd/>
                  <a:tailEnd/>
                </a:ln>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Photochemical model (</a:t>
                  </a:r>
                  <a:r>
                    <a:rPr kumimoji="0" lang="en-US" sz="1200" b="1" i="0" u="none" strike="noStrike" kern="1200" cap="none" spc="0" normalizeH="0" baseline="0" noProof="0" dirty="0" err="1">
                      <a:ln>
                        <a:noFill/>
                      </a:ln>
                      <a:solidFill>
                        <a:srgbClr val="000000"/>
                      </a:solidFill>
                      <a:effectLst/>
                      <a:uLnTx/>
                      <a:uFillTx/>
                      <a:latin typeface="Times New Roman" panose="02020603050405020304" pitchFamily="18" charset="0"/>
                      <a:ea typeface="DengXian"/>
                      <a:cs typeface="Times New Roman" panose="02020603050405020304" pitchFamily="18" charset="0"/>
                    </a:rPr>
                    <a:t>CAMx</a:t>
                  </a: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/CMAQ)</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endParaRPr>
                </a:p>
              </p:txBody>
            </p:sp>
            <p:sp>
              <p:nvSpPr>
                <p:cNvPr id="336" name="Rectangle 124">
                  <a:extLst>
                    <a:ext uri="{FF2B5EF4-FFF2-40B4-BE49-F238E27FC236}">
                      <a16:creationId xmlns:a16="http://schemas.microsoft.com/office/drawing/2014/main" id="{07E353A7-732C-407D-A635-5D89AFEBD10C}"/>
                    </a:ext>
                  </a:extLst>
                </p:cNvPr>
                <p:cNvSpPr>
                  <a:spLocks noChangeArrowheads="1"/>
                </p:cNvSpPr>
                <p:nvPr/>
              </p:nvSpPr>
              <p:spPr bwMode="auto">
                <a:xfrm>
                  <a:off x="7566456" y="3402340"/>
                  <a:ext cx="172" cy="21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450"/>
                    </a:spcAft>
                    <a:buClrTx/>
                    <a:buSzTx/>
                    <a:buFontTx/>
                    <a:buNone/>
                    <a:tabLst/>
                    <a:defRPr/>
                  </a:pPr>
                  <a:endParaRPr kumimoji="0" lang="en-US" sz="675"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endParaRPr>
                </a:p>
              </p:txBody>
            </p:sp>
          </p:grpSp>
          <p:sp>
            <p:nvSpPr>
              <p:cNvPr id="339" name="下箭头 126">
                <a:extLst>
                  <a:ext uri="{FF2B5EF4-FFF2-40B4-BE49-F238E27FC236}">
                    <a16:creationId xmlns:a16="http://schemas.microsoft.com/office/drawing/2014/main" id="{B96EE947-3EF7-4BA4-BCBE-777F9199275C}"/>
                  </a:ext>
                </a:extLst>
              </p:cNvPr>
              <p:cNvSpPr/>
              <p:nvPr/>
            </p:nvSpPr>
            <p:spPr>
              <a:xfrm rot="18011494">
                <a:off x="2995988" y="2352747"/>
                <a:ext cx="381765" cy="619789"/>
              </a:xfrm>
              <a:prstGeom prst="downArrow">
                <a:avLst/>
              </a:prstGeom>
              <a:solidFill>
                <a:srgbClr val="A87E00"/>
              </a:solidFill>
              <a:ln w="25400" cap="flat" cmpd="sng" algn="ctr">
                <a:noFill/>
                <a:prstDash val="solid"/>
              </a:ln>
              <a:effectLst>
                <a:outerShdw blurRad="50800" dist="38100" dir="2700000" algn="tl" rotWithShape="0">
                  <a:prstClr val="black">
                    <a:alpha val="40000"/>
                  </a:prstClr>
                </a:outerShdw>
              </a:effectLst>
              <a:scene3d>
                <a:camera prst="isometricOffAxis1Right"/>
                <a:lightRig rig="balanced" dir="t">
                  <a:rot lat="0" lon="0" rev="8700000"/>
                </a:lightRig>
              </a:scene3d>
              <a:sp3d>
                <a:bevelT w="190500" h="38100"/>
              </a:sp3d>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zh-CN" altLang="en-US" sz="788" b="0" i="0" u="none" strike="noStrike" kern="0" cap="none" spc="0" normalizeH="0" baseline="0" noProof="0">
                  <a:ln>
                    <a:noFill/>
                  </a:ln>
                  <a:solidFill>
                    <a:prstClr val="white"/>
                  </a:solidFill>
                  <a:effectLst/>
                  <a:uLnTx/>
                  <a:uFillTx/>
                  <a:latin typeface="Arial"/>
                  <a:ea typeface="黑体"/>
                  <a:cs typeface="+mn-cs"/>
                </a:endParaRPr>
              </a:p>
            </p:txBody>
          </p:sp>
          <p:cxnSp>
            <p:nvCxnSpPr>
              <p:cNvPr id="340" name="Straight Arrow Connector 162">
                <a:extLst>
                  <a:ext uri="{FF2B5EF4-FFF2-40B4-BE49-F238E27FC236}">
                    <a16:creationId xmlns:a16="http://schemas.microsoft.com/office/drawing/2014/main" id="{7B4C3A53-D5FA-4151-AB38-164F955567D4}"/>
                  </a:ext>
                </a:extLst>
              </p:cNvPr>
              <p:cNvCxnSpPr>
                <a:cxnSpLocks/>
                <a:endCxn id="314" idx="0"/>
              </p:cNvCxnSpPr>
              <p:nvPr/>
            </p:nvCxnSpPr>
            <p:spPr>
              <a:xfrm>
                <a:off x="1874362" y="1576293"/>
                <a:ext cx="0" cy="488280"/>
              </a:xfrm>
              <a:prstGeom prst="straightConnector1">
                <a:avLst/>
              </a:prstGeom>
              <a:noFill/>
              <a:ln w="28575" cap="flat" cmpd="sng" algn="ctr">
                <a:solidFill>
                  <a:sysClr val="windowText" lastClr="000000"/>
                </a:solidFill>
                <a:prstDash val="solid"/>
                <a:tailEnd type="triangle"/>
              </a:ln>
              <a:effectLst/>
            </p:spPr>
          </p:cxnSp>
          <p:cxnSp>
            <p:nvCxnSpPr>
              <p:cNvPr id="341" name="Straight Arrow Connector 162">
                <a:extLst>
                  <a:ext uri="{FF2B5EF4-FFF2-40B4-BE49-F238E27FC236}">
                    <a16:creationId xmlns:a16="http://schemas.microsoft.com/office/drawing/2014/main" id="{7B4C3A53-D5FA-4151-AB38-164F955567D4}"/>
                  </a:ext>
                </a:extLst>
              </p:cNvPr>
              <p:cNvCxnSpPr/>
              <p:nvPr/>
            </p:nvCxnSpPr>
            <p:spPr>
              <a:xfrm>
                <a:off x="6810608" y="1561198"/>
                <a:ext cx="0" cy="496996"/>
              </a:xfrm>
              <a:prstGeom prst="straightConnector1">
                <a:avLst/>
              </a:prstGeom>
              <a:noFill/>
              <a:ln w="28575" cap="flat" cmpd="sng" algn="ctr">
                <a:solidFill>
                  <a:sysClr val="windowText" lastClr="000000"/>
                </a:solidFill>
                <a:prstDash val="solid"/>
                <a:tailEnd type="triangle"/>
              </a:ln>
              <a:effectLst/>
            </p:spPr>
          </p:cxnSp>
          <p:cxnSp>
            <p:nvCxnSpPr>
              <p:cNvPr id="342" name="直接箭头连接符 341"/>
              <p:cNvCxnSpPr>
                <a:cxnSpLocks/>
                <a:stCxn id="326" idx="1"/>
              </p:cNvCxnSpPr>
              <p:nvPr/>
            </p:nvCxnSpPr>
            <p:spPr>
              <a:xfrm flipH="1" flipV="1">
                <a:off x="1887425" y="1811120"/>
                <a:ext cx="1474638" cy="19968"/>
              </a:xfrm>
              <a:prstGeom prst="straightConnector1">
                <a:avLst/>
              </a:prstGeom>
              <a:noFill/>
              <a:ln w="28575" cap="flat" cmpd="sng" algn="ctr">
                <a:solidFill>
                  <a:sysClr val="windowText" lastClr="000000"/>
                </a:solidFill>
                <a:prstDash val="solid"/>
                <a:headEnd type="none" w="med" len="med"/>
                <a:tailEnd type="triangle" w="med" len="med"/>
              </a:ln>
              <a:effectLst/>
            </p:spPr>
          </p:cxnSp>
          <p:cxnSp>
            <p:nvCxnSpPr>
              <p:cNvPr id="343" name="直接箭头连接符 342"/>
              <p:cNvCxnSpPr>
                <a:cxnSpLocks/>
                <a:stCxn id="326" idx="3"/>
              </p:cNvCxnSpPr>
              <p:nvPr/>
            </p:nvCxnSpPr>
            <p:spPr>
              <a:xfrm flipV="1">
                <a:off x="5265168" y="1811120"/>
                <a:ext cx="1553262" cy="19968"/>
              </a:xfrm>
              <a:prstGeom prst="straightConnector1">
                <a:avLst/>
              </a:prstGeom>
              <a:noFill/>
              <a:ln w="28575" cap="flat" cmpd="sng" algn="ctr">
                <a:solidFill>
                  <a:sysClr val="windowText" lastClr="000000"/>
                </a:solidFill>
                <a:prstDash val="solid"/>
                <a:headEnd type="none" w="med" len="med"/>
                <a:tailEnd type="triangle" w="med" len="med"/>
              </a:ln>
              <a:effectLst/>
            </p:spPr>
          </p:cxnSp>
          <p:sp>
            <p:nvSpPr>
              <p:cNvPr id="344" name="Rectangle 132">
                <a:extLst>
                  <a:ext uri="{FF2B5EF4-FFF2-40B4-BE49-F238E27FC236}">
                    <a16:creationId xmlns:a16="http://schemas.microsoft.com/office/drawing/2014/main" id="{253DBE58-F7C1-4A96-9517-DB5941827B20}"/>
                  </a:ext>
                </a:extLst>
              </p:cNvPr>
              <p:cNvSpPr>
                <a:spLocks noChangeArrowheads="1"/>
              </p:cNvSpPr>
              <p:nvPr/>
            </p:nvSpPr>
            <p:spPr bwMode="auto">
              <a:xfrm>
                <a:off x="3605773" y="1265454"/>
                <a:ext cx="1226434" cy="16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450"/>
                  </a:spcAft>
                  <a:buClrTx/>
                  <a:buSzTx/>
                  <a:buFontTx/>
                  <a:buNone/>
                  <a:tabLst/>
                  <a:defRPr/>
                </a:pPr>
                <a:r>
                  <a:rPr kumimoji="0" lang="en-US" altLang="zh-CN" sz="1100" b="1" i="0" u="none" strike="noStrike" kern="1200" cap="none" spc="0" normalizeH="0" baseline="0" noProof="0" dirty="0">
                    <a:ln>
                      <a:noFill/>
                    </a:ln>
                    <a:solidFill>
                      <a:srgbClr val="C00000"/>
                    </a:solidFill>
                    <a:effectLst/>
                    <a:uLnTx/>
                    <a:uFillTx/>
                    <a:latin typeface="Times New Roman" panose="02020603050405020304" pitchFamily="18" charset="0"/>
                    <a:ea typeface="DengXian"/>
                    <a:cs typeface="Times New Roman" panose="02020603050405020304" pitchFamily="18" charset="0"/>
                  </a:rPr>
                  <a:t>Input parameters</a:t>
                </a:r>
                <a:endParaRPr kumimoji="0" lang="en-US" sz="1100" b="1" i="0" u="none" strike="noStrike" kern="1200" cap="none" spc="0" normalizeH="0" baseline="0" noProof="0" dirty="0">
                  <a:ln>
                    <a:noFill/>
                  </a:ln>
                  <a:solidFill>
                    <a:srgbClr val="C00000"/>
                  </a:solidFill>
                  <a:effectLst/>
                  <a:uLnTx/>
                  <a:uFillTx/>
                  <a:latin typeface="Times New Roman" panose="02020603050405020304" pitchFamily="18" charset="0"/>
                  <a:ea typeface="DengXian"/>
                  <a:cs typeface="Times New Roman" panose="02020603050405020304" pitchFamily="18" charset="0"/>
                </a:endParaRPr>
              </a:p>
            </p:txBody>
          </p:sp>
          <p:sp>
            <p:nvSpPr>
              <p:cNvPr id="345" name="Rectangle 132">
                <a:extLst>
                  <a:ext uri="{FF2B5EF4-FFF2-40B4-BE49-F238E27FC236}">
                    <a16:creationId xmlns:a16="http://schemas.microsoft.com/office/drawing/2014/main" id="{60D4E5D1-FFCC-4D5E-A43C-3CEB183F8CFD}"/>
                  </a:ext>
                </a:extLst>
              </p:cNvPr>
              <p:cNvSpPr>
                <a:spLocks noChangeArrowheads="1"/>
              </p:cNvSpPr>
              <p:nvPr/>
            </p:nvSpPr>
            <p:spPr bwMode="auto">
              <a:xfrm>
                <a:off x="3218038" y="2397237"/>
                <a:ext cx="1572382" cy="184281"/>
              </a:xfrm>
              <a:prstGeom prst="rect">
                <a:avLst/>
              </a:prstGeom>
              <a:noFill/>
              <a:ln w="25400" cap="flat" cmpd="sng" algn="ctr">
                <a:noFill/>
                <a:prstDash val="solid"/>
              </a:ln>
              <a:effec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45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Times New Roman" panose="02020603050405020304" pitchFamily="18" charset="0"/>
                    <a:ea typeface="DengXian"/>
                    <a:cs typeface="Times New Roman" panose="02020603050405020304" pitchFamily="18" charset="0"/>
                  </a:rPr>
                  <a:t>Sensitivity coefficients</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DengXian"/>
                  <a:cs typeface="Times New Roman" panose="02020603050405020304" pitchFamily="18" charset="0"/>
                </a:endParaRPr>
              </a:p>
            </p:txBody>
          </p:sp>
        </p:grpSp>
      </p:grpSp>
      <p:sp>
        <p:nvSpPr>
          <p:cNvPr id="66" name="下箭头 126">
            <a:extLst>
              <a:ext uri="{FF2B5EF4-FFF2-40B4-BE49-F238E27FC236}">
                <a16:creationId xmlns:a16="http://schemas.microsoft.com/office/drawing/2014/main" id="{ED930E00-F055-4D05-A35D-5635E2B0548F}"/>
              </a:ext>
            </a:extLst>
          </p:cNvPr>
          <p:cNvSpPr/>
          <p:nvPr/>
        </p:nvSpPr>
        <p:spPr>
          <a:xfrm>
            <a:off x="4381125" y="4321174"/>
            <a:ext cx="399168" cy="252419"/>
          </a:xfrm>
          <a:prstGeom prst="downArrow">
            <a:avLst/>
          </a:prstGeom>
          <a:solidFill>
            <a:srgbClr val="00B0F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zh-CN" altLang="en-US" sz="788" b="0" i="0" u="none" strike="noStrike" kern="0" cap="none" spc="0" normalizeH="0" baseline="0" noProof="0">
              <a:ln>
                <a:noFill/>
              </a:ln>
              <a:solidFill>
                <a:prstClr val="white"/>
              </a:solidFill>
              <a:effectLst/>
              <a:uLnTx/>
              <a:uFillTx/>
              <a:latin typeface="Arial"/>
              <a:ea typeface="黑体"/>
              <a:cs typeface="+mn-cs"/>
            </a:endParaRPr>
          </a:p>
        </p:txBody>
      </p:sp>
      <p:sp>
        <p:nvSpPr>
          <p:cNvPr id="67" name="下箭头 126">
            <a:extLst>
              <a:ext uri="{FF2B5EF4-FFF2-40B4-BE49-F238E27FC236}">
                <a16:creationId xmlns:a16="http://schemas.microsoft.com/office/drawing/2014/main" id="{DAED18BC-E579-4F74-8041-9EFC1AE57666}"/>
              </a:ext>
            </a:extLst>
          </p:cNvPr>
          <p:cNvSpPr/>
          <p:nvPr/>
        </p:nvSpPr>
        <p:spPr>
          <a:xfrm>
            <a:off x="4404113" y="5157974"/>
            <a:ext cx="399168" cy="199845"/>
          </a:xfrm>
          <a:prstGeom prst="downArrow">
            <a:avLst/>
          </a:prstGeom>
          <a:solidFill>
            <a:srgbClr val="00B0F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zh-CN" altLang="en-US" sz="788" b="0" i="0" u="none" strike="noStrike" kern="0" cap="none" spc="0" normalizeH="0" baseline="0" noProof="0">
              <a:ln>
                <a:noFill/>
              </a:ln>
              <a:solidFill>
                <a:prstClr val="white"/>
              </a:solidFill>
              <a:effectLst/>
              <a:uLnTx/>
              <a:uFillTx/>
              <a:latin typeface="Arial"/>
              <a:ea typeface="黑体"/>
              <a:cs typeface="+mn-cs"/>
            </a:endParaRPr>
          </a:p>
        </p:txBody>
      </p:sp>
      <p:sp>
        <p:nvSpPr>
          <p:cNvPr id="68" name="下箭头 126">
            <a:extLst>
              <a:ext uri="{FF2B5EF4-FFF2-40B4-BE49-F238E27FC236}">
                <a16:creationId xmlns:a16="http://schemas.microsoft.com/office/drawing/2014/main" id="{2044EB21-6AC8-4B8E-A600-72E41853A765}"/>
              </a:ext>
            </a:extLst>
          </p:cNvPr>
          <p:cNvSpPr/>
          <p:nvPr/>
        </p:nvSpPr>
        <p:spPr>
          <a:xfrm>
            <a:off x="4432323" y="6124845"/>
            <a:ext cx="399168" cy="252419"/>
          </a:xfrm>
          <a:prstGeom prst="downArrow">
            <a:avLst/>
          </a:prstGeom>
          <a:solidFill>
            <a:srgbClr val="00B0F0"/>
          </a:solidFill>
          <a:ln w="2540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zh-CN" altLang="en-US" sz="788" b="0" i="0" u="none" strike="noStrike" kern="0" cap="none" spc="0" normalizeH="0" baseline="0" noProof="0">
              <a:ln>
                <a:noFill/>
              </a:ln>
              <a:solidFill>
                <a:prstClr val="white"/>
              </a:solidFill>
              <a:effectLst/>
              <a:uLnTx/>
              <a:uFillTx/>
              <a:latin typeface="Arial"/>
              <a:ea typeface="黑体"/>
              <a:cs typeface="+mn-cs"/>
            </a:endParaRPr>
          </a:p>
        </p:txBody>
      </p:sp>
    </p:spTree>
    <p:extLst>
      <p:ext uri="{BB962C8B-B14F-4D97-AF65-F5344CB8AC3E}">
        <p14:creationId xmlns:p14="http://schemas.microsoft.com/office/powerpoint/2010/main" val="2873659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78000">
              <a:schemeClr val="bg1"/>
            </a:gs>
            <a:gs pos="10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669103"/>
          </a:xfrm>
        </p:spPr>
        <p:txBody>
          <a:bodyPr/>
          <a:lstStyle/>
          <a:p>
            <a:r>
              <a:rPr lang="en-US" altLang="zh-CN" sz="2800" dirty="0"/>
              <a:t>New RSM Development:</a:t>
            </a:r>
            <a:r>
              <a:rPr lang="en-US" altLang="zh-CN" dirty="0">
                <a:solidFill>
                  <a:srgbClr val="FF0000"/>
                </a:solidFill>
              </a:rPr>
              <a:t>“pf-RSM”</a:t>
            </a:r>
            <a:r>
              <a:rPr lang="en-US" altLang="zh-CN" sz="2400" dirty="0">
                <a:solidFill>
                  <a:srgbClr val="FF0000"/>
                </a:solidFill>
              </a:rPr>
              <a:t>&amp;</a:t>
            </a:r>
            <a:r>
              <a:rPr lang="en-US" altLang="zh-CN" dirty="0">
                <a:solidFill>
                  <a:srgbClr val="FF0000"/>
                </a:solidFill>
              </a:rPr>
              <a:t>“</a:t>
            </a:r>
            <a:r>
              <a:rPr lang="en-US" altLang="zh-CN" dirty="0" err="1">
                <a:solidFill>
                  <a:srgbClr val="FF0000"/>
                </a:solidFill>
              </a:rPr>
              <a:t>i</a:t>
            </a:r>
            <a:r>
              <a:rPr lang="en-US" altLang="zh-CN" dirty="0">
                <a:solidFill>
                  <a:srgbClr val="FF0000"/>
                </a:solidFill>
              </a:rPr>
              <a:t>-RSM”</a:t>
            </a:r>
            <a:endParaRPr lang="en-US" dirty="0">
              <a:solidFill>
                <a:srgbClr val="FF0000"/>
              </a:solidFill>
            </a:endParaRPr>
          </a:p>
        </p:txBody>
      </p:sp>
      <p:sp>
        <p:nvSpPr>
          <p:cNvPr id="5" name="AutoShape 3"/>
          <p:cNvSpPr>
            <a:spLocks noChangeAspect="1" noChangeArrowheads="1" noTextEdit="1"/>
          </p:cNvSpPr>
          <p:nvPr/>
        </p:nvSpPr>
        <p:spPr bwMode="auto">
          <a:xfrm>
            <a:off x="392113" y="1039813"/>
            <a:ext cx="8004180" cy="464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 name="Freeform 5"/>
          <p:cNvSpPr>
            <a:spLocks/>
          </p:cNvSpPr>
          <p:nvPr/>
        </p:nvSpPr>
        <p:spPr bwMode="auto">
          <a:xfrm>
            <a:off x="392113" y="5021266"/>
            <a:ext cx="2076451" cy="511175"/>
          </a:xfrm>
          <a:custGeom>
            <a:avLst/>
            <a:gdLst>
              <a:gd name="T0" fmla="*/ 0 w 1354"/>
              <a:gd name="T1" fmla="*/ 0 h 322"/>
              <a:gd name="T2" fmla="*/ 1193 w 1354"/>
              <a:gd name="T3" fmla="*/ 0 h 322"/>
              <a:gd name="T4" fmla="*/ 1354 w 1354"/>
              <a:gd name="T5" fmla="*/ 161 h 322"/>
              <a:gd name="T6" fmla="*/ 1193 w 1354"/>
              <a:gd name="T7" fmla="*/ 322 h 322"/>
              <a:gd name="T8" fmla="*/ 0 w 1354"/>
              <a:gd name="T9" fmla="*/ 322 h 322"/>
              <a:gd name="T10" fmla="*/ 161 w 1354"/>
              <a:gd name="T11" fmla="*/ 161 h 322"/>
              <a:gd name="T12" fmla="*/ 0 w 1354"/>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4" h="322">
                <a:moveTo>
                  <a:pt x="0" y="0"/>
                </a:moveTo>
                <a:lnTo>
                  <a:pt x="1193" y="0"/>
                </a:lnTo>
                <a:lnTo>
                  <a:pt x="1354" y="161"/>
                </a:lnTo>
                <a:lnTo>
                  <a:pt x="1193" y="322"/>
                </a:lnTo>
                <a:lnTo>
                  <a:pt x="0" y="322"/>
                </a:lnTo>
                <a:lnTo>
                  <a:pt x="161" y="161"/>
                </a:lnTo>
                <a:lnTo>
                  <a:pt x="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 name="Freeform 6"/>
          <p:cNvSpPr>
            <a:spLocks/>
          </p:cNvSpPr>
          <p:nvPr/>
        </p:nvSpPr>
        <p:spPr bwMode="auto">
          <a:xfrm>
            <a:off x="381000" y="5027616"/>
            <a:ext cx="2149476" cy="511175"/>
          </a:xfrm>
          <a:custGeom>
            <a:avLst/>
            <a:gdLst>
              <a:gd name="T0" fmla="*/ 0 w 1354"/>
              <a:gd name="T1" fmla="*/ 0 h 322"/>
              <a:gd name="T2" fmla="*/ 1193 w 1354"/>
              <a:gd name="T3" fmla="*/ 0 h 322"/>
              <a:gd name="T4" fmla="*/ 1354 w 1354"/>
              <a:gd name="T5" fmla="*/ 161 h 322"/>
              <a:gd name="T6" fmla="*/ 1193 w 1354"/>
              <a:gd name="T7" fmla="*/ 322 h 322"/>
              <a:gd name="T8" fmla="*/ 0 w 1354"/>
              <a:gd name="T9" fmla="*/ 322 h 322"/>
              <a:gd name="T10" fmla="*/ 161 w 1354"/>
              <a:gd name="T11" fmla="*/ 161 h 322"/>
              <a:gd name="T12" fmla="*/ 0 w 1354"/>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4" h="322">
                <a:moveTo>
                  <a:pt x="0" y="0"/>
                </a:moveTo>
                <a:lnTo>
                  <a:pt x="1193" y="0"/>
                </a:lnTo>
                <a:lnTo>
                  <a:pt x="1354" y="161"/>
                </a:lnTo>
                <a:lnTo>
                  <a:pt x="1193" y="322"/>
                </a:lnTo>
                <a:lnTo>
                  <a:pt x="0" y="322"/>
                </a:lnTo>
                <a:lnTo>
                  <a:pt x="161" y="161"/>
                </a:lnTo>
                <a:lnTo>
                  <a:pt x="0" y="0"/>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 name="Rectangle 7"/>
          <p:cNvSpPr>
            <a:spLocks noChangeArrowheads="1"/>
          </p:cNvSpPr>
          <p:nvPr/>
        </p:nvSpPr>
        <p:spPr bwMode="auto">
          <a:xfrm>
            <a:off x="1154113" y="5040316"/>
            <a:ext cx="774701"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AQM</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8" name="Freeform 17"/>
          <p:cNvSpPr>
            <a:spLocks/>
          </p:cNvSpPr>
          <p:nvPr/>
        </p:nvSpPr>
        <p:spPr bwMode="auto">
          <a:xfrm>
            <a:off x="536575" y="1157288"/>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9" name="Oval 18"/>
          <p:cNvSpPr>
            <a:spLocks noChangeArrowheads="1"/>
          </p:cNvSpPr>
          <p:nvPr/>
        </p:nvSpPr>
        <p:spPr bwMode="auto">
          <a:xfrm>
            <a:off x="1027113" y="2146301"/>
            <a:ext cx="49213" cy="49213"/>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20" name="Oval 19"/>
          <p:cNvSpPr>
            <a:spLocks noChangeArrowheads="1"/>
          </p:cNvSpPr>
          <p:nvPr/>
        </p:nvSpPr>
        <p:spPr bwMode="auto">
          <a:xfrm>
            <a:off x="1022350" y="2090738"/>
            <a:ext cx="98425" cy="98425"/>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22" name="Freeform 21"/>
          <p:cNvSpPr>
            <a:spLocks/>
          </p:cNvSpPr>
          <p:nvPr/>
        </p:nvSpPr>
        <p:spPr bwMode="auto">
          <a:xfrm>
            <a:off x="536575" y="1157288"/>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 name="T46" fmla="*/ 695 w 6828"/>
              <a:gd name="T47" fmla="*/ 1211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lnTo>
                  <a:pt x="695" y="121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23" name="Oval 22"/>
          <p:cNvSpPr>
            <a:spLocks noChangeArrowheads="1"/>
          </p:cNvSpPr>
          <p:nvPr/>
        </p:nvSpPr>
        <p:spPr bwMode="auto">
          <a:xfrm>
            <a:off x="1027113" y="2144713"/>
            <a:ext cx="49213" cy="50800"/>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24" name="Oval 23"/>
          <p:cNvSpPr>
            <a:spLocks noChangeArrowheads="1"/>
          </p:cNvSpPr>
          <p:nvPr/>
        </p:nvSpPr>
        <p:spPr bwMode="auto">
          <a:xfrm>
            <a:off x="1022350" y="2090738"/>
            <a:ext cx="98425" cy="98425"/>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25" name="Oval 24"/>
          <p:cNvSpPr>
            <a:spLocks noChangeArrowheads="1"/>
          </p:cNvSpPr>
          <p:nvPr/>
        </p:nvSpPr>
        <p:spPr bwMode="auto">
          <a:xfrm>
            <a:off x="1014413" y="2022476"/>
            <a:ext cx="149225" cy="147638"/>
          </a:xfrm>
          <a:prstGeom prst="ellipse">
            <a:avLst/>
          </a:prstGeom>
          <a:solidFill>
            <a:srgbClr val="FFC000"/>
          </a:solidFill>
          <a:ln w="12700" cap="flat">
            <a:solidFill>
              <a:srgbClr val="4171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26" name="Freeform 25"/>
          <p:cNvSpPr>
            <a:spLocks noEditPoints="1"/>
          </p:cNvSpPr>
          <p:nvPr/>
        </p:nvSpPr>
        <p:spPr bwMode="auto">
          <a:xfrm>
            <a:off x="646113" y="1220788"/>
            <a:ext cx="1544639" cy="754063"/>
          </a:xfrm>
          <a:custGeom>
            <a:avLst/>
            <a:gdLst>
              <a:gd name="T0" fmla="*/ 387 w 6049"/>
              <a:gd name="T1" fmla="*/ 1915 h 2953"/>
              <a:gd name="T2" fmla="*/ 0 w 6049"/>
              <a:gd name="T3" fmla="*/ 1851 h 2953"/>
              <a:gd name="T4" fmla="*/ 728 w 6049"/>
              <a:gd name="T5" fmla="*/ 2616 h 2953"/>
              <a:gd name="T6" fmla="*/ 559 w 6049"/>
              <a:gd name="T7" fmla="*/ 2647 h 2953"/>
              <a:gd name="T8" fmla="*/ 2185 w 6049"/>
              <a:gd name="T9" fmla="*/ 2953 h 2953"/>
              <a:gd name="T10" fmla="*/ 2083 w 6049"/>
              <a:gd name="T11" fmla="*/ 2813 h 2953"/>
              <a:gd name="T12" fmla="*/ 4069 w 6049"/>
              <a:gd name="T13" fmla="*/ 2604 h 2953"/>
              <a:gd name="T14" fmla="*/ 4029 w 6049"/>
              <a:gd name="T15" fmla="*/ 2758 h 2953"/>
              <a:gd name="T16" fmla="*/ 4878 w 6049"/>
              <a:gd name="T17" fmla="*/ 1656 h 2953"/>
              <a:gd name="T18" fmla="*/ 5374 w 6049"/>
              <a:gd name="T19" fmla="*/ 2230 h 2953"/>
              <a:gd name="T20" fmla="*/ 6049 w 6049"/>
              <a:gd name="T21" fmla="*/ 1045 h 2953"/>
              <a:gd name="T22" fmla="*/ 5828 w 6049"/>
              <a:gd name="T23" fmla="*/ 1261 h 2953"/>
              <a:gd name="T24" fmla="*/ 5518 w 6049"/>
              <a:gd name="T25" fmla="*/ 248 h 2953"/>
              <a:gd name="T26" fmla="*/ 5530 w 6049"/>
              <a:gd name="T27" fmla="*/ 349 h 2953"/>
              <a:gd name="T28" fmla="*/ 4108 w 6049"/>
              <a:gd name="T29" fmla="*/ 129 h 2953"/>
              <a:gd name="T30" fmla="*/ 4221 w 6049"/>
              <a:gd name="T31" fmla="*/ 0 h 2953"/>
              <a:gd name="T32" fmla="*/ 3049 w 6049"/>
              <a:gd name="T33" fmla="*/ 191 h 2953"/>
              <a:gd name="T34" fmla="*/ 3104 w 6049"/>
              <a:gd name="T35" fmla="*/ 79 h 2953"/>
              <a:gd name="T36" fmla="*/ 1807 w 6049"/>
              <a:gd name="T37" fmla="*/ 229 h 2953"/>
              <a:gd name="T38" fmla="*/ 2005 w 6049"/>
              <a:gd name="T39" fmla="*/ 337 h 2953"/>
              <a:gd name="T40" fmla="*/ 300 w 6049"/>
              <a:gd name="T41" fmla="*/ 1080 h 2953"/>
              <a:gd name="T42" fmla="*/ 266 w 6049"/>
              <a:gd name="T43" fmla="*/ 966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9" h="2953">
                <a:moveTo>
                  <a:pt x="387" y="1915"/>
                </a:moveTo>
                <a:cubicBezTo>
                  <a:pt x="252" y="1923"/>
                  <a:pt x="117" y="1901"/>
                  <a:pt x="0" y="1851"/>
                </a:cubicBezTo>
                <a:moveTo>
                  <a:pt x="728" y="2616"/>
                </a:moveTo>
                <a:cubicBezTo>
                  <a:pt x="673" y="2632"/>
                  <a:pt x="617" y="2642"/>
                  <a:pt x="559" y="2647"/>
                </a:cubicBezTo>
                <a:moveTo>
                  <a:pt x="2185" y="2953"/>
                </a:moveTo>
                <a:cubicBezTo>
                  <a:pt x="2144" y="2909"/>
                  <a:pt x="2110" y="2862"/>
                  <a:pt x="2083" y="2813"/>
                </a:cubicBezTo>
                <a:moveTo>
                  <a:pt x="4069" y="2604"/>
                </a:moveTo>
                <a:cubicBezTo>
                  <a:pt x="4063" y="2656"/>
                  <a:pt x="4050" y="2708"/>
                  <a:pt x="4029" y="2758"/>
                </a:cubicBezTo>
                <a:moveTo>
                  <a:pt x="4878" y="1656"/>
                </a:moveTo>
                <a:cubicBezTo>
                  <a:pt x="5184" y="1763"/>
                  <a:pt x="5377" y="1986"/>
                  <a:pt x="5374" y="2230"/>
                </a:cubicBezTo>
                <a:moveTo>
                  <a:pt x="6049" y="1045"/>
                </a:moveTo>
                <a:cubicBezTo>
                  <a:pt x="5999" y="1128"/>
                  <a:pt x="5923" y="1202"/>
                  <a:pt x="5828" y="1261"/>
                </a:cubicBezTo>
                <a:moveTo>
                  <a:pt x="5518" y="248"/>
                </a:moveTo>
                <a:cubicBezTo>
                  <a:pt x="5527" y="281"/>
                  <a:pt x="5531" y="315"/>
                  <a:pt x="5530" y="349"/>
                </a:cubicBezTo>
                <a:moveTo>
                  <a:pt x="4108" y="129"/>
                </a:moveTo>
                <a:cubicBezTo>
                  <a:pt x="4136" y="82"/>
                  <a:pt x="4174" y="39"/>
                  <a:pt x="4221" y="0"/>
                </a:cubicBezTo>
                <a:moveTo>
                  <a:pt x="3049" y="191"/>
                </a:moveTo>
                <a:cubicBezTo>
                  <a:pt x="3061" y="152"/>
                  <a:pt x="3079" y="115"/>
                  <a:pt x="3104" y="79"/>
                </a:cubicBezTo>
                <a:moveTo>
                  <a:pt x="1807" y="229"/>
                </a:moveTo>
                <a:cubicBezTo>
                  <a:pt x="1879" y="259"/>
                  <a:pt x="1945" y="295"/>
                  <a:pt x="2005" y="337"/>
                </a:cubicBezTo>
                <a:moveTo>
                  <a:pt x="300" y="1080"/>
                </a:moveTo>
                <a:cubicBezTo>
                  <a:pt x="285" y="1043"/>
                  <a:pt x="273" y="1005"/>
                  <a:pt x="266" y="966"/>
                </a:cubicBez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27" name="Rectangle 26"/>
          <p:cNvSpPr>
            <a:spLocks noChangeArrowheads="1"/>
          </p:cNvSpPr>
          <p:nvPr/>
        </p:nvSpPr>
        <p:spPr bwMode="auto">
          <a:xfrm>
            <a:off x="1195388" y="1296988"/>
            <a:ext cx="49847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a:ln>
                  <a:noFill/>
                </a:ln>
                <a:solidFill>
                  <a:srgbClr val="FFFFFF"/>
                </a:solidFill>
                <a:effectLst/>
                <a:uLnTx/>
                <a:uFillTx/>
                <a:latin typeface="Calibri" panose="020F0502020204030204" pitchFamily="34" charset="0"/>
                <a:ea typeface="微软雅黑"/>
                <a:cs typeface="+mn-cs"/>
              </a:rPr>
              <a:t>Air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微软雅黑"/>
              <a:cs typeface="+mn-cs"/>
            </a:endParaRPr>
          </a:p>
        </p:txBody>
      </p:sp>
      <p:sp>
        <p:nvSpPr>
          <p:cNvPr id="28" name="Rectangle 27"/>
          <p:cNvSpPr>
            <a:spLocks noChangeArrowheads="1"/>
          </p:cNvSpPr>
          <p:nvPr/>
        </p:nvSpPr>
        <p:spPr bwMode="auto">
          <a:xfrm>
            <a:off x="881063" y="1590676"/>
            <a:ext cx="930276"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pollutant</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29" name="Freeform 28"/>
          <p:cNvSpPr>
            <a:spLocks/>
          </p:cNvSpPr>
          <p:nvPr/>
        </p:nvSpPr>
        <p:spPr bwMode="auto">
          <a:xfrm>
            <a:off x="638175" y="3952878"/>
            <a:ext cx="1524001" cy="812801"/>
          </a:xfrm>
          <a:custGeom>
            <a:avLst/>
            <a:gdLst>
              <a:gd name="T0" fmla="*/ 0 w 5968"/>
              <a:gd name="T1" fmla="*/ 0 h 3178"/>
              <a:gd name="T2" fmla="*/ 2984 w 5968"/>
              <a:gd name="T3" fmla="*/ 454 h 3178"/>
              <a:gd name="T4" fmla="*/ 5968 w 5968"/>
              <a:gd name="T5" fmla="*/ 0 h 3178"/>
              <a:gd name="T6" fmla="*/ 5968 w 5968"/>
              <a:gd name="T7" fmla="*/ 2724 h 3178"/>
              <a:gd name="T8" fmla="*/ 2984 w 5968"/>
              <a:gd name="T9" fmla="*/ 3178 h 3178"/>
              <a:gd name="T10" fmla="*/ 0 w 5968"/>
              <a:gd name="T11" fmla="*/ 2724 h 3178"/>
              <a:gd name="T12" fmla="*/ 0 w 5968"/>
              <a:gd name="T13" fmla="*/ 0 h 3178"/>
            </a:gdLst>
            <a:ahLst/>
            <a:cxnLst>
              <a:cxn ang="0">
                <a:pos x="T0" y="T1"/>
              </a:cxn>
              <a:cxn ang="0">
                <a:pos x="T2" y="T3"/>
              </a:cxn>
              <a:cxn ang="0">
                <a:pos x="T4" y="T5"/>
              </a:cxn>
              <a:cxn ang="0">
                <a:pos x="T6" y="T7"/>
              </a:cxn>
              <a:cxn ang="0">
                <a:pos x="T8" y="T9"/>
              </a:cxn>
              <a:cxn ang="0">
                <a:pos x="T10" y="T11"/>
              </a:cxn>
              <a:cxn ang="0">
                <a:pos x="T12" y="T13"/>
              </a:cxn>
            </a:cxnLst>
            <a:rect l="0" t="0" r="r" b="b"/>
            <a:pathLst>
              <a:path w="5968" h="3178">
                <a:moveTo>
                  <a:pt x="0" y="0"/>
                </a:moveTo>
                <a:cubicBezTo>
                  <a:pt x="0" y="251"/>
                  <a:pt x="1336" y="454"/>
                  <a:pt x="2984" y="454"/>
                </a:cubicBezTo>
                <a:cubicBezTo>
                  <a:pt x="4632" y="454"/>
                  <a:pt x="5968" y="251"/>
                  <a:pt x="5968" y="0"/>
                </a:cubicBezTo>
                <a:lnTo>
                  <a:pt x="5968" y="2724"/>
                </a:lnTo>
                <a:cubicBezTo>
                  <a:pt x="5968" y="2975"/>
                  <a:pt x="4632" y="3178"/>
                  <a:pt x="2984" y="3178"/>
                </a:cubicBezTo>
                <a:cubicBezTo>
                  <a:pt x="1336" y="3178"/>
                  <a:pt x="0" y="2975"/>
                  <a:pt x="0" y="272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30" name="Oval 29"/>
          <p:cNvSpPr>
            <a:spLocks noChangeArrowheads="1"/>
          </p:cNvSpPr>
          <p:nvPr/>
        </p:nvSpPr>
        <p:spPr bwMode="auto">
          <a:xfrm>
            <a:off x="638175" y="3836990"/>
            <a:ext cx="1524001" cy="23177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31" name="Freeform 30"/>
          <p:cNvSpPr>
            <a:spLocks noEditPoints="1"/>
          </p:cNvSpPr>
          <p:nvPr/>
        </p:nvSpPr>
        <p:spPr bwMode="auto">
          <a:xfrm>
            <a:off x="638175" y="3836990"/>
            <a:ext cx="1524001" cy="928688"/>
          </a:xfrm>
          <a:custGeom>
            <a:avLst/>
            <a:gdLst>
              <a:gd name="T0" fmla="*/ 5968 w 5968"/>
              <a:gd name="T1" fmla="*/ 454 h 3632"/>
              <a:gd name="T2" fmla="*/ 2984 w 5968"/>
              <a:gd name="T3" fmla="*/ 908 h 3632"/>
              <a:gd name="T4" fmla="*/ 0 w 5968"/>
              <a:gd name="T5" fmla="*/ 454 h 3632"/>
              <a:gd name="T6" fmla="*/ 2984 w 5968"/>
              <a:gd name="T7" fmla="*/ 0 h 3632"/>
              <a:gd name="T8" fmla="*/ 5968 w 5968"/>
              <a:gd name="T9" fmla="*/ 454 h 3632"/>
              <a:gd name="T10" fmla="*/ 5968 w 5968"/>
              <a:gd name="T11" fmla="*/ 454 h 3632"/>
              <a:gd name="T12" fmla="*/ 5968 w 5968"/>
              <a:gd name="T13" fmla="*/ 3178 h 3632"/>
              <a:gd name="T14" fmla="*/ 2984 w 5968"/>
              <a:gd name="T15" fmla="*/ 3632 h 3632"/>
              <a:gd name="T16" fmla="*/ 0 w 5968"/>
              <a:gd name="T17" fmla="*/ 3178 h 3632"/>
              <a:gd name="T18" fmla="*/ 0 w 5968"/>
              <a:gd name="T19" fmla="*/ 454 h 3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3632">
                <a:moveTo>
                  <a:pt x="5968" y="454"/>
                </a:moveTo>
                <a:cubicBezTo>
                  <a:pt x="5968" y="705"/>
                  <a:pt x="4632" y="908"/>
                  <a:pt x="2984" y="908"/>
                </a:cubicBezTo>
                <a:cubicBezTo>
                  <a:pt x="1336" y="908"/>
                  <a:pt x="0" y="705"/>
                  <a:pt x="0" y="454"/>
                </a:cubicBezTo>
                <a:cubicBezTo>
                  <a:pt x="0" y="204"/>
                  <a:pt x="1336" y="0"/>
                  <a:pt x="2984" y="0"/>
                </a:cubicBezTo>
                <a:cubicBezTo>
                  <a:pt x="4632" y="0"/>
                  <a:pt x="5968" y="204"/>
                  <a:pt x="5968" y="454"/>
                </a:cubicBezTo>
                <a:close/>
                <a:moveTo>
                  <a:pt x="5968" y="454"/>
                </a:moveTo>
                <a:lnTo>
                  <a:pt x="5968" y="3178"/>
                </a:lnTo>
                <a:cubicBezTo>
                  <a:pt x="5968" y="3429"/>
                  <a:pt x="4632" y="3632"/>
                  <a:pt x="2984" y="3632"/>
                </a:cubicBezTo>
                <a:cubicBezTo>
                  <a:pt x="1336" y="3632"/>
                  <a:pt x="0" y="3429"/>
                  <a:pt x="0" y="3178"/>
                </a:cubicBezTo>
                <a:lnTo>
                  <a:pt x="0" y="45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32" name="Rectangle 31"/>
          <p:cNvSpPr>
            <a:spLocks noChangeArrowheads="1"/>
          </p:cNvSpPr>
          <p:nvPr/>
        </p:nvSpPr>
        <p:spPr bwMode="auto">
          <a:xfrm>
            <a:off x="954088" y="4211640"/>
            <a:ext cx="9921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Emissions</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33" name="Freeform 32"/>
          <p:cNvSpPr>
            <a:spLocks/>
          </p:cNvSpPr>
          <p:nvPr/>
        </p:nvSpPr>
        <p:spPr bwMode="auto">
          <a:xfrm>
            <a:off x="1254126" y="2324101"/>
            <a:ext cx="311150" cy="677863"/>
          </a:xfrm>
          <a:custGeom>
            <a:avLst/>
            <a:gdLst>
              <a:gd name="T0" fmla="*/ 0 w 196"/>
              <a:gd name="T1" fmla="*/ 97 h 427"/>
              <a:gd name="T2" fmla="*/ 98 w 196"/>
              <a:gd name="T3" fmla="*/ 0 h 427"/>
              <a:gd name="T4" fmla="*/ 196 w 196"/>
              <a:gd name="T5" fmla="*/ 97 h 427"/>
              <a:gd name="T6" fmla="*/ 147 w 196"/>
              <a:gd name="T7" fmla="*/ 97 h 427"/>
              <a:gd name="T8" fmla="*/ 147 w 196"/>
              <a:gd name="T9" fmla="*/ 427 h 427"/>
              <a:gd name="T10" fmla="*/ 49 w 196"/>
              <a:gd name="T11" fmla="*/ 427 h 427"/>
              <a:gd name="T12" fmla="*/ 49 w 196"/>
              <a:gd name="T13" fmla="*/ 97 h 427"/>
              <a:gd name="T14" fmla="*/ 0 w 196"/>
              <a:gd name="T15" fmla="*/ 97 h 4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427">
                <a:moveTo>
                  <a:pt x="0" y="97"/>
                </a:moveTo>
                <a:lnTo>
                  <a:pt x="98" y="0"/>
                </a:lnTo>
                <a:lnTo>
                  <a:pt x="196" y="97"/>
                </a:lnTo>
                <a:lnTo>
                  <a:pt x="147" y="97"/>
                </a:lnTo>
                <a:lnTo>
                  <a:pt x="147" y="427"/>
                </a:lnTo>
                <a:lnTo>
                  <a:pt x="49" y="427"/>
                </a:lnTo>
                <a:lnTo>
                  <a:pt x="49" y="97"/>
                </a:lnTo>
                <a:lnTo>
                  <a:pt x="0"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5" name="Rectangle 104"/>
          <p:cNvSpPr>
            <a:spLocks noChangeArrowheads="1"/>
          </p:cNvSpPr>
          <p:nvPr/>
        </p:nvSpPr>
        <p:spPr bwMode="auto">
          <a:xfrm>
            <a:off x="750888" y="3302002"/>
            <a:ext cx="1112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Single scenario</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33" name="TextBox 132"/>
          <p:cNvSpPr txBox="1"/>
          <p:nvPr/>
        </p:nvSpPr>
        <p:spPr>
          <a:xfrm>
            <a:off x="194384" y="5660391"/>
            <a:ext cx="2135521"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微软雅黑"/>
                <a:ea typeface="微软雅黑"/>
                <a:cs typeface="+mn-cs"/>
              </a:rPr>
              <a:t>Air Quality 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微软雅黑"/>
                <a:ea typeface="微软雅黑"/>
                <a:cs typeface="+mn-cs"/>
              </a:rPr>
              <a:t>(CMAQ, </a:t>
            </a:r>
            <a:r>
              <a:rPr kumimoji="0" lang="en-US" sz="1600" b="0" i="0" u="none" strike="noStrike" kern="1200" cap="none" spc="0" normalizeH="0" baseline="0" noProof="0" dirty="0" err="1">
                <a:ln>
                  <a:noFill/>
                </a:ln>
                <a:solidFill>
                  <a:srgbClr val="000000"/>
                </a:solidFill>
                <a:effectLst/>
                <a:uLnTx/>
                <a:uFillTx/>
                <a:latin typeface="微软雅黑"/>
                <a:ea typeface="微软雅黑"/>
                <a:cs typeface="+mn-cs"/>
              </a:rPr>
              <a:t>CAMx</a:t>
            </a:r>
            <a:r>
              <a:rPr kumimoji="0" lang="en-US" sz="1600" b="0" i="0" u="none" strike="noStrike" kern="1200" cap="none" spc="0" normalizeH="0" baseline="0" noProof="0" dirty="0">
                <a:ln>
                  <a:noFill/>
                </a:ln>
                <a:solidFill>
                  <a:srgbClr val="000000"/>
                </a:solidFill>
                <a:effectLst/>
                <a:uLnTx/>
                <a:uFillTx/>
                <a:latin typeface="微软雅黑"/>
                <a:ea typeface="微软雅黑"/>
                <a:cs typeface="+mn-cs"/>
              </a:rPr>
              <a:t>, etc.)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微软雅黑"/>
                <a:ea typeface="微软雅黑"/>
                <a:cs typeface="+mn-cs"/>
              </a:rPr>
              <a:t>U.S.EPA</a:t>
            </a:r>
            <a:endParaRPr kumimoji="0" lang="en-US" sz="1600" b="1" i="0" u="none" strike="noStrike" kern="1200" cap="none" spc="0" normalizeH="0" baseline="0" noProof="0" dirty="0">
              <a:ln>
                <a:noFill/>
              </a:ln>
              <a:solidFill>
                <a:srgbClr val="7030A0"/>
              </a:solidFill>
              <a:effectLst/>
              <a:uLnTx/>
              <a:uFillTx/>
              <a:latin typeface="微软雅黑"/>
              <a:ea typeface="微软雅黑"/>
              <a:cs typeface="+mn-cs"/>
            </a:endParaRPr>
          </a:p>
        </p:txBody>
      </p:sp>
      <p:grpSp>
        <p:nvGrpSpPr>
          <p:cNvPr id="13" name="Group 12"/>
          <p:cNvGrpSpPr/>
          <p:nvPr/>
        </p:nvGrpSpPr>
        <p:grpSpPr>
          <a:xfrm>
            <a:off x="4384673" y="990600"/>
            <a:ext cx="2320927" cy="5966259"/>
            <a:chOff x="4371978" y="969966"/>
            <a:chExt cx="2320927" cy="5966259"/>
          </a:xfrm>
        </p:grpSpPr>
        <p:sp>
          <p:nvSpPr>
            <p:cNvPr id="87" name="Freeform 86"/>
            <p:cNvSpPr>
              <a:spLocks/>
            </p:cNvSpPr>
            <p:nvPr/>
          </p:nvSpPr>
          <p:spPr bwMode="auto">
            <a:xfrm>
              <a:off x="4441828" y="1582742"/>
              <a:ext cx="1704976" cy="520700"/>
            </a:xfrm>
            <a:custGeom>
              <a:avLst/>
              <a:gdLst>
                <a:gd name="T0" fmla="*/ 680 w 6679"/>
                <a:gd name="T1" fmla="*/ 681 h 2039"/>
                <a:gd name="T2" fmla="*/ 1542 w 6679"/>
                <a:gd name="T3" fmla="*/ 213 h 2039"/>
                <a:gd name="T4" fmla="*/ 2188 w 6679"/>
                <a:gd name="T5" fmla="*/ 267 h 2039"/>
                <a:gd name="T6" fmla="*/ 3264 w 6679"/>
                <a:gd name="T7" fmla="*/ 131 h 2039"/>
                <a:gd name="T8" fmla="*/ 3449 w 6679"/>
                <a:gd name="T9" fmla="*/ 187 h 2039"/>
                <a:gd name="T10" fmla="*/ 4323 w 6679"/>
                <a:gd name="T11" fmla="*/ 66 h 2039"/>
                <a:gd name="T12" fmla="*/ 4550 w 6679"/>
                <a:gd name="T13" fmla="*/ 144 h 2039"/>
                <a:gd name="T14" fmla="*/ 5572 w 6679"/>
                <a:gd name="T15" fmla="*/ 109 h 2039"/>
                <a:gd name="T16" fmla="*/ 5817 w 6679"/>
                <a:gd name="T17" fmla="*/ 283 h 2039"/>
                <a:gd name="T18" fmla="*/ 6376 w 6679"/>
                <a:gd name="T19" fmla="*/ 687 h 2039"/>
                <a:gd name="T20" fmla="*/ 6339 w 6679"/>
                <a:gd name="T21" fmla="*/ 730 h 2039"/>
                <a:gd name="T22" fmla="*/ 6153 w 6679"/>
                <a:gd name="T23" fmla="*/ 1314 h 2039"/>
                <a:gd name="T24" fmla="*/ 5680 w 6679"/>
                <a:gd name="T25" fmla="*/ 1396 h 2039"/>
                <a:gd name="T26" fmla="*/ 4810 w 6679"/>
                <a:gd name="T27" fmla="*/ 1749 h 2039"/>
                <a:gd name="T28" fmla="*/ 4360 w 6679"/>
                <a:gd name="T29" fmla="*/ 1695 h 2039"/>
                <a:gd name="T30" fmla="*/ 3103 w 6679"/>
                <a:gd name="T31" fmla="*/ 1973 h 2039"/>
                <a:gd name="T32" fmla="*/ 2557 w 6679"/>
                <a:gd name="T33" fmla="*/ 1806 h 2039"/>
                <a:gd name="T34" fmla="*/ 976 w 6679"/>
                <a:gd name="T35" fmla="*/ 1643 h 2039"/>
                <a:gd name="T36" fmla="*/ 964 w 6679"/>
                <a:gd name="T37" fmla="*/ 1634 h 2039"/>
                <a:gd name="T38" fmla="*/ 242 w 6679"/>
                <a:gd name="T39" fmla="*/ 1400 h 2039"/>
                <a:gd name="T40" fmla="*/ 413 w 6679"/>
                <a:gd name="T41" fmla="*/ 1186 h 2039"/>
                <a:gd name="T42" fmla="*/ 181 w 6679"/>
                <a:gd name="T43" fmla="*/ 818 h 2039"/>
                <a:gd name="T44" fmla="*/ 674 w 6679"/>
                <a:gd name="T45" fmla="*/ 687 h 2039"/>
                <a:gd name="T46" fmla="*/ 680 w 6679"/>
                <a:gd name="T47" fmla="*/ 681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9" h="2039">
                  <a:moveTo>
                    <a:pt x="680" y="681"/>
                  </a:moveTo>
                  <a:cubicBezTo>
                    <a:pt x="605" y="454"/>
                    <a:pt x="991" y="244"/>
                    <a:pt x="1542" y="213"/>
                  </a:cubicBezTo>
                  <a:cubicBezTo>
                    <a:pt x="1766" y="201"/>
                    <a:pt x="1993" y="220"/>
                    <a:pt x="2188" y="267"/>
                  </a:cubicBezTo>
                  <a:cubicBezTo>
                    <a:pt x="2394" y="106"/>
                    <a:pt x="2876" y="46"/>
                    <a:pt x="3264" y="131"/>
                  </a:cubicBezTo>
                  <a:cubicBezTo>
                    <a:pt x="3332" y="145"/>
                    <a:pt x="3394" y="164"/>
                    <a:pt x="3449" y="187"/>
                  </a:cubicBezTo>
                  <a:cubicBezTo>
                    <a:pt x="3610" y="54"/>
                    <a:pt x="4001" y="0"/>
                    <a:pt x="4323" y="66"/>
                  </a:cubicBezTo>
                  <a:cubicBezTo>
                    <a:pt x="4412" y="84"/>
                    <a:pt x="4490" y="111"/>
                    <a:pt x="4550" y="144"/>
                  </a:cubicBezTo>
                  <a:cubicBezTo>
                    <a:pt x="4809" y="18"/>
                    <a:pt x="5267" y="3"/>
                    <a:pt x="5572" y="109"/>
                  </a:cubicBezTo>
                  <a:cubicBezTo>
                    <a:pt x="5700" y="154"/>
                    <a:pt x="5787" y="215"/>
                    <a:pt x="5817" y="283"/>
                  </a:cubicBezTo>
                  <a:cubicBezTo>
                    <a:pt x="6241" y="331"/>
                    <a:pt x="6491" y="512"/>
                    <a:pt x="6376" y="687"/>
                  </a:cubicBezTo>
                  <a:cubicBezTo>
                    <a:pt x="6366" y="702"/>
                    <a:pt x="6354" y="716"/>
                    <a:pt x="6339" y="730"/>
                  </a:cubicBezTo>
                  <a:cubicBezTo>
                    <a:pt x="6679" y="912"/>
                    <a:pt x="6596" y="1174"/>
                    <a:pt x="6153" y="1314"/>
                  </a:cubicBezTo>
                  <a:cubicBezTo>
                    <a:pt x="6015" y="1358"/>
                    <a:pt x="5853" y="1386"/>
                    <a:pt x="5680" y="1396"/>
                  </a:cubicBezTo>
                  <a:cubicBezTo>
                    <a:pt x="5677" y="1593"/>
                    <a:pt x="5287" y="1750"/>
                    <a:pt x="4810" y="1749"/>
                  </a:cubicBezTo>
                  <a:cubicBezTo>
                    <a:pt x="4651" y="1748"/>
                    <a:pt x="4495" y="1730"/>
                    <a:pt x="4360" y="1695"/>
                  </a:cubicBezTo>
                  <a:cubicBezTo>
                    <a:pt x="4198" y="1915"/>
                    <a:pt x="3636" y="2039"/>
                    <a:pt x="3103" y="1973"/>
                  </a:cubicBezTo>
                  <a:cubicBezTo>
                    <a:pt x="2880" y="1945"/>
                    <a:pt x="2687" y="1886"/>
                    <a:pt x="2557" y="1806"/>
                  </a:cubicBezTo>
                  <a:cubicBezTo>
                    <a:pt x="2012" y="1941"/>
                    <a:pt x="1304" y="1868"/>
                    <a:pt x="976" y="1643"/>
                  </a:cubicBezTo>
                  <a:cubicBezTo>
                    <a:pt x="972" y="1640"/>
                    <a:pt x="968" y="1637"/>
                    <a:pt x="964" y="1634"/>
                  </a:cubicBezTo>
                  <a:cubicBezTo>
                    <a:pt x="607" y="1651"/>
                    <a:pt x="284" y="1546"/>
                    <a:pt x="242" y="1400"/>
                  </a:cubicBezTo>
                  <a:cubicBezTo>
                    <a:pt x="219" y="1322"/>
                    <a:pt x="282" y="1243"/>
                    <a:pt x="413" y="1186"/>
                  </a:cubicBezTo>
                  <a:cubicBezTo>
                    <a:pt x="104" y="1111"/>
                    <a:pt x="0" y="946"/>
                    <a:pt x="181" y="818"/>
                  </a:cubicBezTo>
                  <a:cubicBezTo>
                    <a:pt x="285" y="744"/>
                    <a:pt x="469" y="696"/>
                    <a:pt x="674" y="687"/>
                  </a:cubicBezTo>
                  <a:lnTo>
                    <a:pt x="680" y="681"/>
                  </a:lnTo>
                  <a:close/>
                </a:path>
              </a:pathLst>
            </a:custGeom>
            <a:solidFill>
              <a:srgbClr val="92D050"/>
            </a:solidFill>
            <a:ln w="12700" cap="flat">
              <a:solidFill>
                <a:srgbClr val="4171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2" name="Freeform 11"/>
            <p:cNvSpPr>
              <a:spLocks/>
            </p:cNvSpPr>
            <p:nvPr/>
          </p:nvSpPr>
          <p:spPr bwMode="auto">
            <a:xfrm>
              <a:off x="4371978" y="5006982"/>
              <a:ext cx="2262189" cy="511175"/>
            </a:xfrm>
            <a:custGeom>
              <a:avLst/>
              <a:gdLst>
                <a:gd name="T0" fmla="*/ 0 w 1351"/>
                <a:gd name="T1" fmla="*/ 0 h 322"/>
                <a:gd name="T2" fmla="*/ 1190 w 1351"/>
                <a:gd name="T3" fmla="*/ 0 h 322"/>
                <a:gd name="T4" fmla="*/ 1351 w 1351"/>
                <a:gd name="T5" fmla="*/ 161 h 322"/>
                <a:gd name="T6" fmla="*/ 1190 w 1351"/>
                <a:gd name="T7" fmla="*/ 322 h 322"/>
                <a:gd name="T8" fmla="*/ 0 w 1351"/>
                <a:gd name="T9" fmla="*/ 322 h 322"/>
                <a:gd name="T10" fmla="*/ 161 w 1351"/>
                <a:gd name="T11" fmla="*/ 161 h 322"/>
                <a:gd name="T12" fmla="*/ 0 w 1351"/>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1" h="322">
                  <a:moveTo>
                    <a:pt x="0" y="0"/>
                  </a:moveTo>
                  <a:lnTo>
                    <a:pt x="1190" y="0"/>
                  </a:lnTo>
                  <a:lnTo>
                    <a:pt x="1351" y="161"/>
                  </a:lnTo>
                  <a:lnTo>
                    <a:pt x="1190" y="322"/>
                  </a:lnTo>
                  <a:lnTo>
                    <a:pt x="0" y="322"/>
                  </a:lnTo>
                  <a:lnTo>
                    <a:pt x="161" y="161"/>
                  </a:lnTo>
                  <a:lnTo>
                    <a:pt x="0"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4" name="Rectangle 13"/>
            <p:cNvSpPr>
              <a:spLocks noChangeArrowheads="1"/>
            </p:cNvSpPr>
            <p:nvPr/>
          </p:nvSpPr>
          <p:spPr bwMode="auto">
            <a:xfrm>
              <a:off x="5100641" y="5019682"/>
              <a:ext cx="857251"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ERSM</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59" name="Rectangle 58"/>
            <p:cNvSpPr>
              <a:spLocks noChangeArrowheads="1"/>
            </p:cNvSpPr>
            <p:nvPr/>
          </p:nvSpPr>
          <p:spPr bwMode="auto">
            <a:xfrm>
              <a:off x="5022853" y="1276354"/>
              <a:ext cx="49847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Air </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61" name="Freeform 60"/>
            <p:cNvSpPr>
              <a:spLocks/>
            </p:cNvSpPr>
            <p:nvPr/>
          </p:nvSpPr>
          <p:spPr bwMode="auto">
            <a:xfrm>
              <a:off x="4573590" y="4568832"/>
              <a:ext cx="1524001" cy="347663"/>
            </a:xfrm>
            <a:custGeom>
              <a:avLst/>
              <a:gdLst>
                <a:gd name="T0" fmla="*/ 0 w 5968"/>
                <a:gd name="T1" fmla="*/ 0 h 1358"/>
                <a:gd name="T2" fmla="*/ 2984 w 5968"/>
                <a:gd name="T3" fmla="*/ 194 h 1358"/>
                <a:gd name="T4" fmla="*/ 5968 w 5968"/>
                <a:gd name="T5" fmla="*/ 0 h 1358"/>
                <a:gd name="T6" fmla="*/ 5968 w 5968"/>
                <a:gd name="T7" fmla="*/ 1164 h 1358"/>
                <a:gd name="T8" fmla="*/ 2984 w 5968"/>
                <a:gd name="T9" fmla="*/ 1358 h 1358"/>
                <a:gd name="T10" fmla="*/ 0 w 5968"/>
                <a:gd name="T11" fmla="*/ 1164 h 1358"/>
                <a:gd name="T12" fmla="*/ 0 w 5968"/>
                <a:gd name="T13" fmla="*/ 0 h 1358"/>
              </a:gdLst>
              <a:ahLst/>
              <a:cxnLst>
                <a:cxn ang="0">
                  <a:pos x="T0" y="T1"/>
                </a:cxn>
                <a:cxn ang="0">
                  <a:pos x="T2" y="T3"/>
                </a:cxn>
                <a:cxn ang="0">
                  <a:pos x="T4" y="T5"/>
                </a:cxn>
                <a:cxn ang="0">
                  <a:pos x="T6" y="T7"/>
                </a:cxn>
                <a:cxn ang="0">
                  <a:pos x="T8" y="T9"/>
                </a:cxn>
                <a:cxn ang="0">
                  <a:pos x="T10" y="T11"/>
                </a:cxn>
                <a:cxn ang="0">
                  <a:pos x="T12" y="T13"/>
                </a:cxn>
              </a:cxnLst>
              <a:rect l="0" t="0" r="r" b="b"/>
              <a:pathLst>
                <a:path w="5968" h="1358">
                  <a:moveTo>
                    <a:pt x="0" y="0"/>
                  </a:moveTo>
                  <a:cubicBezTo>
                    <a:pt x="0" y="108"/>
                    <a:pt x="1336" y="194"/>
                    <a:pt x="2984" y="194"/>
                  </a:cubicBezTo>
                  <a:cubicBezTo>
                    <a:pt x="4632" y="194"/>
                    <a:pt x="5968" y="108"/>
                    <a:pt x="5968" y="0"/>
                  </a:cubicBezTo>
                  <a:lnTo>
                    <a:pt x="5968" y="1164"/>
                  </a:lnTo>
                  <a:cubicBezTo>
                    <a:pt x="5968" y="1272"/>
                    <a:pt x="4632" y="1358"/>
                    <a:pt x="2984" y="1358"/>
                  </a:cubicBezTo>
                  <a:cubicBezTo>
                    <a:pt x="1336" y="1358"/>
                    <a:pt x="0" y="1272"/>
                    <a:pt x="0" y="116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2" name="Oval 61"/>
            <p:cNvSpPr>
              <a:spLocks noChangeArrowheads="1"/>
            </p:cNvSpPr>
            <p:nvPr/>
          </p:nvSpPr>
          <p:spPr bwMode="auto">
            <a:xfrm>
              <a:off x="4557715" y="4519619"/>
              <a:ext cx="1524001" cy="100013"/>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3" name="Freeform 62"/>
            <p:cNvSpPr>
              <a:spLocks noEditPoints="1"/>
            </p:cNvSpPr>
            <p:nvPr/>
          </p:nvSpPr>
          <p:spPr bwMode="auto">
            <a:xfrm>
              <a:off x="4573590" y="4519619"/>
              <a:ext cx="1524001" cy="396875"/>
            </a:xfrm>
            <a:custGeom>
              <a:avLst/>
              <a:gdLst>
                <a:gd name="T0" fmla="*/ 5968 w 5968"/>
                <a:gd name="T1" fmla="*/ 194 h 1552"/>
                <a:gd name="T2" fmla="*/ 2984 w 5968"/>
                <a:gd name="T3" fmla="*/ 388 h 1552"/>
                <a:gd name="T4" fmla="*/ 0 w 5968"/>
                <a:gd name="T5" fmla="*/ 194 h 1552"/>
                <a:gd name="T6" fmla="*/ 2984 w 5968"/>
                <a:gd name="T7" fmla="*/ 0 h 1552"/>
                <a:gd name="T8" fmla="*/ 5968 w 5968"/>
                <a:gd name="T9" fmla="*/ 194 h 1552"/>
                <a:gd name="T10" fmla="*/ 5968 w 5968"/>
                <a:gd name="T11" fmla="*/ 194 h 1552"/>
                <a:gd name="T12" fmla="*/ 5968 w 5968"/>
                <a:gd name="T13" fmla="*/ 1358 h 1552"/>
                <a:gd name="T14" fmla="*/ 2984 w 5968"/>
                <a:gd name="T15" fmla="*/ 1552 h 1552"/>
                <a:gd name="T16" fmla="*/ 0 w 5968"/>
                <a:gd name="T17" fmla="*/ 1358 h 1552"/>
                <a:gd name="T18" fmla="*/ 0 w 5968"/>
                <a:gd name="T19" fmla="*/ 194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52">
                  <a:moveTo>
                    <a:pt x="5968" y="194"/>
                  </a:moveTo>
                  <a:cubicBezTo>
                    <a:pt x="5968" y="302"/>
                    <a:pt x="4632" y="388"/>
                    <a:pt x="2984" y="388"/>
                  </a:cubicBezTo>
                  <a:cubicBezTo>
                    <a:pt x="1336" y="388"/>
                    <a:pt x="0" y="302"/>
                    <a:pt x="0" y="194"/>
                  </a:cubicBezTo>
                  <a:cubicBezTo>
                    <a:pt x="0" y="87"/>
                    <a:pt x="1336" y="0"/>
                    <a:pt x="2984" y="0"/>
                  </a:cubicBezTo>
                  <a:cubicBezTo>
                    <a:pt x="4632" y="0"/>
                    <a:pt x="5968" y="87"/>
                    <a:pt x="5968" y="194"/>
                  </a:cubicBezTo>
                  <a:close/>
                  <a:moveTo>
                    <a:pt x="5968" y="194"/>
                  </a:moveTo>
                  <a:lnTo>
                    <a:pt x="5968" y="1358"/>
                  </a:lnTo>
                  <a:cubicBezTo>
                    <a:pt x="5968" y="1466"/>
                    <a:pt x="4632" y="1552"/>
                    <a:pt x="2984" y="1552"/>
                  </a:cubicBezTo>
                  <a:cubicBezTo>
                    <a:pt x="1336" y="1552"/>
                    <a:pt x="0" y="1466"/>
                    <a:pt x="0" y="1358"/>
                  </a:cubicBezTo>
                  <a:lnTo>
                    <a:pt x="0" y="19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4" name="Rectangle 63"/>
            <p:cNvSpPr>
              <a:spLocks noChangeArrowheads="1"/>
            </p:cNvSpPr>
            <p:nvPr/>
          </p:nvSpPr>
          <p:spPr bwMode="auto">
            <a:xfrm>
              <a:off x="4784728" y="4592644"/>
              <a:ext cx="9318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Region  C</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65" name="Freeform 64"/>
            <p:cNvSpPr>
              <a:spLocks/>
            </p:cNvSpPr>
            <p:nvPr/>
          </p:nvSpPr>
          <p:spPr bwMode="auto">
            <a:xfrm>
              <a:off x="4573590" y="4140206"/>
              <a:ext cx="1524001" cy="347663"/>
            </a:xfrm>
            <a:custGeom>
              <a:avLst/>
              <a:gdLst>
                <a:gd name="T0" fmla="*/ 0 w 5968"/>
                <a:gd name="T1" fmla="*/ 0 h 1358"/>
                <a:gd name="T2" fmla="*/ 2984 w 5968"/>
                <a:gd name="T3" fmla="*/ 194 h 1358"/>
                <a:gd name="T4" fmla="*/ 5968 w 5968"/>
                <a:gd name="T5" fmla="*/ 0 h 1358"/>
                <a:gd name="T6" fmla="*/ 5968 w 5968"/>
                <a:gd name="T7" fmla="*/ 1164 h 1358"/>
                <a:gd name="T8" fmla="*/ 2984 w 5968"/>
                <a:gd name="T9" fmla="*/ 1358 h 1358"/>
                <a:gd name="T10" fmla="*/ 0 w 5968"/>
                <a:gd name="T11" fmla="*/ 1164 h 1358"/>
                <a:gd name="T12" fmla="*/ 0 w 5968"/>
                <a:gd name="T13" fmla="*/ 0 h 1358"/>
              </a:gdLst>
              <a:ahLst/>
              <a:cxnLst>
                <a:cxn ang="0">
                  <a:pos x="T0" y="T1"/>
                </a:cxn>
                <a:cxn ang="0">
                  <a:pos x="T2" y="T3"/>
                </a:cxn>
                <a:cxn ang="0">
                  <a:pos x="T4" y="T5"/>
                </a:cxn>
                <a:cxn ang="0">
                  <a:pos x="T6" y="T7"/>
                </a:cxn>
                <a:cxn ang="0">
                  <a:pos x="T8" y="T9"/>
                </a:cxn>
                <a:cxn ang="0">
                  <a:pos x="T10" y="T11"/>
                </a:cxn>
                <a:cxn ang="0">
                  <a:pos x="T12" y="T13"/>
                </a:cxn>
              </a:cxnLst>
              <a:rect l="0" t="0" r="r" b="b"/>
              <a:pathLst>
                <a:path w="5968" h="1358">
                  <a:moveTo>
                    <a:pt x="0" y="0"/>
                  </a:moveTo>
                  <a:cubicBezTo>
                    <a:pt x="0" y="108"/>
                    <a:pt x="1336" y="194"/>
                    <a:pt x="2984" y="194"/>
                  </a:cubicBezTo>
                  <a:cubicBezTo>
                    <a:pt x="4632" y="194"/>
                    <a:pt x="5968" y="108"/>
                    <a:pt x="5968" y="0"/>
                  </a:cubicBezTo>
                  <a:lnTo>
                    <a:pt x="5968" y="1164"/>
                  </a:lnTo>
                  <a:cubicBezTo>
                    <a:pt x="5968" y="1272"/>
                    <a:pt x="4632" y="1358"/>
                    <a:pt x="2984" y="1358"/>
                  </a:cubicBezTo>
                  <a:cubicBezTo>
                    <a:pt x="1336" y="1358"/>
                    <a:pt x="0" y="1272"/>
                    <a:pt x="0" y="116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6" name="Oval 65"/>
            <p:cNvSpPr>
              <a:spLocks noChangeArrowheads="1"/>
            </p:cNvSpPr>
            <p:nvPr/>
          </p:nvSpPr>
          <p:spPr bwMode="auto">
            <a:xfrm>
              <a:off x="4549778" y="4090994"/>
              <a:ext cx="1524001" cy="9842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7" name="Freeform 66"/>
            <p:cNvSpPr>
              <a:spLocks noEditPoints="1"/>
            </p:cNvSpPr>
            <p:nvPr/>
          </p:nvSpPr>
          <p:spPr bwMode="auto">
            <a:xfrm>
              <a:off x="4573590" y="4090994"/>
              <a:ext cx="1524001" cy="396875"/>
            </a:xfrm>
            <a:custGeom>
              <a:avLst/>
              <a:gdLst>
                <a:gd name="T0" fmla="*/ 5968 w 5968"/>
                <a:gd name="T1" fmla="*/ 194 h 1552"/>
                <a:gd name="T2" fmla="*/ 2984 w 5968"/>
                <a:gd name="T3" fmla="*/ 388 h 1552"/>
                <a:gd name="T4" fmla="*/ 0 w 5968"/>
                <a:gd name="T5" fmla="*/ 194 h 1552"/>
                <a:gd name="T6" fmla="*/ 2984 w 5968"/>
                <a:gd name="T7" fmla="*/ 0 h 1552"/>
                <a:gd name="T8" fmla="*/ 5968 w 5968"/>
                <a:gd name="T9" fmla="*/ 194 h 1552"/>
                <a:gd name="T10" fmla="*/ 5968 w 5968"/>
                <a:gd name="T11" fmla="*/ 194 h 1552"/>
                <a:gd name="T12" fmla="*/ 5968 w 5968"/>
                <a:gd name="T13" fmla="*/ 1358 h 1552"/>
                <a:gd name="T14" fmla="*/ 2984 w 5968"/>
                <a:gd name="T15" fmla="*/ 1552 h 1552"/>
                <a:gd name="T16" fmla="*/ 0 w 5968"/>
                <a:gd name="T17" fmla="*/ 1358 h 1552"/>
                <a:gd name="T18" fmla="*/ 0 w 5968"/>
                <a:gd name="T19" fmla="*/ 194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52">
                  <a:moveTo>
                    <a:pt x="5968" y="194"/>
                  </a:moveTo>
                  <a:cubicBezTo>
                    <a:pt x="5968" y="302"/>
                    <a:pt x="4632" y="388"/>
                    <a:pt x="2984" y="388"/>
                  </a:cubicBezTo>
                  <a:cubicBezTo>
                    <a:pt x="1336" y="388"/>
                    <a:pt x="0" y="302"/>
                    <a:pt x="0" y="194"/>
                  </a:cubicBezTo>
                  <a:cubicBezTo>
                    <a:pt x="0" y="87"/>
                    <a:pt x="1336" y="0"/>
                    <a:pt x="2984" y="0"/>
                  </a:cubicBezTo>
                  <a:cubicBezTo>
                    <a:pt x="4632" y="0"/>
                    <a:pt x="5968" y="87"/>
                    <a:pt x="5968" y="194"/>
                  </a:cubicBezTo>
                  <a:close/>
                  <a:moveTo>
                    <a:pt x="5968" y="194"/>
                  </a:moveTo>
                  <a:lnTo>
                    <a:pt x="5968" y="1358"/>
                  </a:lnTo>
                  <a:cubicBezTo>
                    <a:pt x="5968" y="1466"/>
                    <a:pt x="4632" y="1552"/>
                    <a:pt x="2984" y="1552"/>
                  </a:cubicBezTo>
                  <a:cubicBezTo>
                    <a:pt x="1336" y="1552"/>
                    <a:pt x="0" y="1466"/>
                    <a:pt x="0" y="1358"/>
                  </a:cubicBezTo>
                  <a:lnTo>
                    <a:pt x="0" y="19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8" name="Rectangle 67"/>
            <p:cNvSpPr>
              <a:spLocks noChangeArrowheads="1"/>
            </p:cNvSpPr>
            <p:nvPr/>
          </p:nvSpPr>
          <p:spPr bwMode="auto">
            <a:xfrm>
              <a:off x="4789490" y="4162431"/>
              <a:ext cx="939801"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Region  B</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69" name="Freeform 68"/>
            <p:cNvSpPr>
              <a:spLocks/>
            </p:cNvSpPr>
            <p:nvPr/>
          </p:nvSpPr>
          <p:spPr bwMode="auto">
            <a:xfrm>
              <a:off x="4573590" y="3709993"/>
              <a:ext cx="1524001" cy="344488"/>
            </a:xfrm>
            <a:custGeom>
              <a:avLst/>
              <a:gdLst>
                <a:gd name="T0" fmla="*/ 0 w 5968"/>
                <a:gd name="T1" fmla="*/ 0 h 1344"/>
                <a:gd name="T2" fmla="*/ 2984 w 5968"/>
                <a:gd name="T3" fmla="*/ 192 h 1344"/>
                <a:gd name="T4" fmla="*/ 5968 w 5968"/>
                <a:gd name="T5" fmla="*/ 0 h 1344"/>
                <a:gd name="T6" fmla="*/ 5968 w 5968"/>
                <a:gd name="T7" fmla="*/ 1152 h 1344"/>
                <a:gd name="T8" fmla="*/ 2984 w 5968"/>
                <a:gd name="T9" fmla="*/ 1344 h 1344"/>
                <a:gd name="T10" fmla="*/ 0 w 5968"/>
                <a:gd name="T11" fmla="*/ 1152 h 1344"/>
                <a:gd name="T12" fmla="*/ 0 w 5968"/>
                <a:gd name="T13" fmla="*/ 0 h 1344"/>
              </a:gdLst>
              <a:ahLst/>
              <a:cxnLst>
                <a:cxn ang="0">
                  <a:pos x="T0" y="T1"/>
                </a:cxn>
                <a:cxn ang="0">
                  <a:pos x="T2" y="T3"/>
                </a:cxn>
                <a:cxn ang="0">
                  <a:pos x="T4" y="T5"/>
                </a:cxn>
                <a:cxn ang="0">
                  <a:pos x="T6" y="T7"/>
                </a:cxn>
                <a:cxn ang="0">
                  <a:pos x="T8" y="T9"/>
                </a:cxn>
                <a:cxn ang="0">
                  <a:pos x="T10" y="T11"/>
                </a:cxn>
                <a:cxn ang="0">
                  <a:pos x="T12" y="T13"/>
                </a:cxn>
              </a:cxnLst>
              <a:rect l="0" t="0" r="r" b="b"/>
              <a:pathLst>
                <a:path w="5968" h="1344">
                  <a:moveTo>
                    <a:pt x="0" y="0"/>
                  </a:moveTo>
                  <a:cubicBezTo>
                    <a:pt x="0" y="107"/>
                    <a:pt x="1336" y="192"/>
                    <a:pt x="2984" y="192"/>
                  </a:cubicBezTo>
                  <a:cubicBezTo>
                    <a:pt x="4632" y="192"/>
                    <a:pt x="5968" y="107"/>
                    <a:pt x="5968" y="0"/>
                  </a:cubicBezTo>
                  <a:lnTo>
                    <a:pt x="5968" y="1152"/>
                  </a:lnTo>
                  <a:cubicBezTo>
                    <a:pt x="5968" y="1259"/>
                    <a:pt x="4632" y="1344"/>
                    <a:pt x="2984" y="1344"/>
                  </a:cubicBezTo>
                  <a:cubicBezTo>
                    <a:pt x="1336" y="1344"/>
                    <a:pt x="0" y="1259"/>
                    <a:pt x="0" y="1152"/>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0" name="Oval 69"/>
            <p:cNvSpPr>
              <a:spLocks noChangeArrowheads="1"/>
            </p:cNvSpPr>
            <p:nvPr/>
          </p:nvSpPr>
          <p:spPr bwMode="auto">
            <a:xfrm>
              <a:off x="4565653" y="3660781"/>
              <a:ext cx="1524001" cy="9842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1" name="Freeform 70"/>
            <p:cNvSpPr>
              <a:spLocks noEditPoints="1"/>
            </p:cNvSpPr>
            <p:nvPr/>
          </p:nvSpPr>
          <p:spPr bwMode="auto">
            <a:xfrm>
              <a:off x="4573590" y="3660781"/>
              <a:ext cx="1524001" cy="393700"/>
            </a:xfrm>
            <a:custGeom>
              <a:avLst/>
              <a:gdLst>
                <a:gd name="T0" fmla="*/ 5968 w 5968"/>
                <a:gd name="T1" fmla="*/ 192 h 1536"/>
                <a:gd name="T2" fmla="*/ 2984 w 5968"/>
                <a:gd name="T3" fmla="*/ 384 h 1536"/>
                <a:gd name="T4" fmla="*/ 0 w 5968"/>
                <a:gd name="T5" fmla="*/ 192 h 1536"/>
                <a:gd name="T6" fmla="*/ 2984 w 5968"/>
                <a:gd name="T7" fmla="*/ 0 h 1536"/>
                <a:gd name="T8" fmla="*/ 5968 w 5968"/>
                <a:gd name="T9" fmla="*/ 192 h 1536"/>
                <a:gd name="T10" fmla="*/ 5968 w 5968"/>
                <a:gd name="T11" fmla="*/ 192 h 1536"/>
                <a:gd name="T12" fmla="*/ 5968 w 5968"/>
                <a:gd name="T13" fmla="*/ 1344 h 1536"/>
                <a:gd name="T14" fmla="*/ 2984 w 5968"/>
                <a:gd name="T15" fmla="*/ 1536 h 1536"/>
                <a:gd name="T16" fmla="*/ 0 w 5968"/>
                <a:gd name="T17" fmla="*/ 1344 h 1536"/>
                <a:gd name="T18" fmla="*/ 0 w 5968"/>
                <a:gd name="T19" fmla="*/ 19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36">
                  <a:moveTo>
                    <a:pt x="5968" y="192"/>
                  </a:moveTo>
                  <a:cubicBezTo>
                    <a:pt x="5968" y="299"/>
                    <a:pt x="4632" y="384"/>
                    <a:pt x="2984" y="384"/>
                  </a:cubicBezTo>
                  <a:cubicBezTo>
                    <a:pt x="1336" y="384"/>
                    <a:pt x="0" y="299"/>
                    <a:pt x="0" y="192"/>
                  </a:cubicBezTo>
                  <a:cubicBezTo>
                    <a:pt x="0" y="86"/>
                    <a:pt x="1336" y="0"/>
                    <a:pt x="2984" y="0"/>
                  </a:cubicBezTo>
                  <a:cubicBezTo>
                    <a:pt x="4632" y="0"/>
                    <a:pt x="5968" y="86"/>
                    <a:pt x="5968" y="192"/>
                  </a:cubicBezTo>
                  <a:close/>
                  <a:moveTo>
                    <a:pt x="5968" y="192"/>
                  </a:moveTo>
                  <a:lnTo>
                    <a:pt x="5968" y="1344"/>
                  </a:lnTo>
                  <a:cubicBezTo>
                    <a:pt x="5968" y="1451"/>
                    <a:pt x="4632" y="1536"/>
                    <a:pt x="2984" y="1536"/>
                  </a:cubicBezTo>
                  <a:cubicBezTo>
                    <a:pt x="1336" y="1536"/>
                    <a:pt x="0" y="1451"/>
                    <a:pt x="0" y="1344"/>
                  </a:cubicBezTo>
                  <a:lnTo>
                    <a:pt x="0" y="192"/>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2" name="Rectangle 71"/>
            <p:cNvSpPr>
              <a:spLocks noChangeArrowheads="1"/>
            </p:cNvSpPr>
            <p:nvPr/>
          </p:nvSpPr>
          <p:spPr bwMode="auto">
            <a:xfrm>
              <a:off x="4792665" y="3730631"/>
              <a:ext cx="952501"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Region  A</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73" name="Freeform 72"/>
            <p:cNvSpPr>
              <a:spLocks/>
            </p:cNvSpPr>
            <p:nvPr/>
          </p:nvSpPr>
          <p:spPr bwMode="auto">
            <a:xfrm>
              <a:off x="4429128" y="969966"/>
              <a:ext cx="1692276" cy="520700"/>
            </a:xfrm>
            <a:custGeom>
              <a:avLst/>
              <a:gdLst>
                <a:gd name="T0" fmla="*/ 674 w 6629"/>
                <a:gd name="T1" fmla="*/ 681 h 2039"/>
                <a:gd name="T2" fmla="*/ 1531 w 6629"/>
                <a:gd name="T3" fmla="*/ 213 h 2039"/>
                <a:gd name="T4" fmla="*/ 2171 w 6629"/>
                <a:gd name="T5" fmla="*/ 267 h 2039"/>
                <a:gd name="T6" fmla="*/ 3240 w 6629"/>
                <a:gd name="T7" fmla="*/ 131 h 2039"/>
                <a:gd name="T8" fmla="*/ 3423 w 6629"/>
                <a:gd name="T9" fmla="*/ 187 h 2039"/>
                <a:gd name="T10" fmla="*/ 4291 w 6629"/>
                <a:gd name="T11" fmla="*/ 66 h 2039"/>
                <a:gd name="T12" fmla="*/ 4516 w 6629"/>
                <a:gd name="T13" fmla="*/ 144 h 2039"/>
                <a:gd name="T14" fmla="*/ 5530 w 6629"/>
                <a:gd name="T15" fmla="*/ 109 h 2039"/>
                <a:gd name="T16" fmla="*/ 5773 w 6629"/>
                <a:gd name="T17" fmla="*/ 283 h 2039"/>
                <a:gd name="T18" fmla="*/ 6328 w 6629"/>
                <a:gd name="T19" fmla="*/ 687 h 2039"/>
                <a:gd name="T20" fmla="*/ 6292 w 6629"/>
                <a:gd name="T21" fmla="*/ 730 h 2039"/>
                <a:gd name="T22" fmla="*/ 6107 w 6629"/>
                <a:gd name="T23" fmla="*/ 1314 h 2039"/>
                <a:gd name="T24" fmla="*/ 5638 w 6629"/>
                <a:gd name="T25" fmla="*/ 1396 h 2039"/>
                <a:gd name="T26" fmla="*/ 4774 w 6629"/>
                <a:gd name="T27" fmla="*/ 1749 h 2039"/>
                <a:gd name="T28" fmla="*/ 4327 w 6629"/>
                <a:gd name="T29" fmla="*/ 1695 h 2039"/>
                <a:gd name="T30" fmla="*/ 3080 w 6629"/>
                <a:gd name="T31" fmla="*/ 1973 h 2039"/>
                <a:gd name="T32" fmla="*/ 2538 w 6629"/>
                <a:gd name="T33" fmla="*/ 1806 h 2039"/>
                <a:gd name="T34" fmla="*/ 969 w 6629"/>
                <a:gd name="T35" fmla="*/ 1643 h 2039"/>
                <a:gd name="T36" fmla="*/ 956 w 6629"/>
                <a:gd name="T37" fmla="*/ 1634 h 2039"/>
                <a:gd name="T38" fmla="*/ 240 w 6629"/>
                <a:gd name="T39" fmla="*/ 1400 h 2039"/>
                <a:gd name="T40" fmla="*/ 410 w 6629"/>
                <a:gd name="T41" fmla="*/ 1186 h 2039"/>
                <a:gd name="T42" fmla="*/ 179 w 6629"/>
                <a:gd name="T43" fmla="*/ 818 h 2039"/>
                <a:gd name="T44" fmla="*/ 669 w 6629"/>
                <a:gd name="T45" fmla="*/ 687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29" h="2039">
                  <a:moveTo>
                    <a:pt x="674" y="681"/>
                  </a:moveTo>
                  <a:cubicBezTo>
                    <a:pt x="600" y="454"/>
                    <a:pt x="983" y="244"/>
                    <a:pt x="1531" y="213"/>
                  </a:cubicBezTo>
                  <a:cubicBezTo>
                    <a:pt x="1753" y="201"/>
                    <a:pt x="1978" y="220"/>
                    <a:pt x="2171" y="267"/>
                  </a:cubicBezTo>
                  <a:cubicBezTo>
                    <a:pt x="2376" y="106"/>
                    <a:pt x="2854" y="46"/>
                    <a:pt x="3240" y="131"/>
                  </a:cubicBezTo>
                  <a:cubicBezTo>
                    <a:pt x="3307" y="145"/>
                    <a:pt x="3369" y="164"/>
                    <a:pt x="3423" y="187"/>
                  </a:cubicBezTo>
                  <a:cubicBezTo>
                    <a:pt x="3583" y="54"/>
                    <a:pt x="3971" y="0"/>
                    <a:pt x="4291" y="66"/>
                  </a:cubicBezTo>
                  <a:cubicBezTo>
                    <a:pt x="4379" y="84"/>
                    <a:pt x="4456" y="111"/>
                    <a:pt x="4516" y="144"/>
                  </a:cubicBezTo>
                  <a:cubicBezTo>
                    <a:pt x="4773" y="18"/>
                    <a:pt x="5227" y="3"/>
                    <a:pt x="5530" y="109"/>
                  </a:cubicBezTo>
                  <a:cubicBezTo>
                    <a:pt x="5658" y="154"/>
                    <a:pt x="5744" y="215"/>
                    <a:pt x="5773" y="283"/>
                  </a:cubicBezTo>
                  <a:cubicBezTo>
                    <a:pt x="6194" y="331"/>
                    <a:pt x="6443" y="512"/>
                    <a:pt x="6328" y="687"/>
                  </a:cubicBezTo>
                  <a:cubicBezTo>
                    <a:pt x="6318" y="702"/>
                    <a:pt x="6306" y="716"/>
                    <a:pt x="6292" y="730"/>
                  </a:cubicBezTo>
                  <a:cubicBezTo>
                    <a:pt x="6629" y="912"/>
                    <a:pt x="6547" y="1174"/>
                    <a:pt x="6107" y="1314"/>
                  </a:cubicBezTo>
                  <a:cubicBezTo>
                    <a:pt x="5970" y="1358"/>
                    <a:pt x="5809" y="1386"/>
                    <a:pt x="5638" y="1396"/>
                  </a:cubicBezTo>
                  <a:cubicBezTo>
                    <a:pt x="5634" y="1593"/>
                    <a:pt x="5247" y="1750"/>
                    <a:pt x="4774" y="1749"/>
                  </a:cubicBezTo>
                  <a:cubicBezTo>
                    <a:pt x="4616" y="1748"/>
                    <a:pt x="4461" y="1730"/>
                    <a:pt x="4327" y="1695"/>
                  </a:cubicBezTo>
                  <a:cubicBezTo>
                    <a:pt x="4167" y="1915"/>
                    <a:pt x="3608" y="2039"/>
                    <a:pt x="3080" y="1973"/>
                  </a:cubicBezTo>
                  <a:cubicBezTo>
                    <a:pt x="2858" y="1945"/>
                    <a:pt x="2667" y="1886"/>
                    <a:pt x="2538" y="1806"/>
                  </a:cubicBezTo>
                  <a:cubicBezTo>
                    <a:pt x="1997" y="1941"/>
                    <a:pt x="1294" y="1868"/>
                    <a:pt x="969" y="1643"/>
                  </a:cubicBezTo>
                  <a:cubicBezTo>
                    <a:pt x="964" y="1640"/>
                    <a:pt x="960" y="1637"/>
                    <a:pt x="956" y="1634"/>
                  </a:cubicBezTo>
                  <a:cubicBezTo>
                    <a:pt x="602" y="1651"/>
                    <a:pt x="281" y="1546"/>
                    <a:pt x="240" y="1400"/>
                  </a:cubicBezTo>
                  <a:cubicBezTo>
                    <a:pt x="217" y="1322"/>
                    <a:pt x="280" y="1243"/>
                    <a:pt x="410" y="1186"/>
                  </a:cubicBezTo>
                  <a:cubicBezTo>
                    <a:pt x="103" y="1111"/>
                    <a:pt x="0" y="946"/>
                    <a:pt x="179" y="818"/>
                  </a:cubicBezTo>
                  <a:cubicBezTo>
                    <a:pt x="283" y="744"/>
                    <a:pt x="465" y="696"/>
                    <a:pt x="669" y="687"/>
                  </a:cubicBezTo>
                </a:path>
              </a:pathLst>
            </a:cu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5" name="Oval 74"/>
            <p:cNvSpPr>
              <a:spLocks noChangeArrowheads="1"/>
            </p:cNvSpPr>
            <p:nvPr/>
          </p:nvSpPr>
          <p:spPr bwMode="auto">
            <a:xfrm>
              <a:off x="4954591" y="1547816"/>
              <a:ext cx="55563" cy="55563"/>
            </a:xfrm>
            <a:prstGeom prst="ellipse">
              <a:avLst/>
            </a:pr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7" name="Freeform 76"/>
            <p:cNvSpPr>
              <a:spLocks/>
            </p:cNvSpPr>
            <p:nvPr/>
          </p:nvSpPr>
          <p:spPr bwMode="auto">
            <a:xfrm>
              <a:off x="4435478" y="977904"/>
              <a:ext cx="1692276" cy="520700"/>
            </a:xfrm>
            <a:custGeom>
              <a:avLst/>
              <a:gdLst>
                <a:gd name="T0" fmla="*/ 674 w 6629"/>
                <a:gd name="T1" fmla="*/ 681 h 2039"/>
                <a:gd name="T2" fmla="*/ 1531 w 6629"/>
                <a:gd name="T3" fmla="*/ 213 h 2039"/>
                <a:gd name="T4" fmla="*/ 2171 w 6629"/>
                <a:gd name="T5" fmla="*/ 267 h 2039"/>
                <a:gd name="T6" fmla="*/ 3240 w 6629"/>
                <a:gd name="T7" fmla="*/ 131 h 2039"/>
                <a:gd name="T8" fmla="*/ 3423 w 6629"/>
                <a:gd name="T9" fmla="*/ 187 h 2039"/>
                <a:gd name="T10" fmla="*/ 4291 w 6629"/>
                <a:gd name="T11" fmla="*/ 66 h 2039"/>
                <a:gd name="T12" fmla="*/ 4516 w 6629"/>
                <a:gd name="T13" fmla="*/ 144 h 2039"/>
                <a:gd name="T14" fmla="*/ 5530 w 6629"/>
                <a:gd name="T15" fmla="*/ 109 h 2039"/>
                <a:gd name="T16" fmla="*/ 5773 w 6629"/>
                <a:gd name="T17" fmla="*/ 283 h 2039"/>
                <a:gd name="T18" fmla="*/ 6328 w 6629"/>
                <a:gd name="T19" fmla="*/ 687 h 2039"/>
                <a:gd name="T20" fmla="*/ 6292 w 6629"/>
                <a:gd name="T21" fmla="*/ 730 h 2039"/>
                <a:gd name="T22" fmla="*/ 6107 w 6629"/>
                <a:gd name="T23" fmla="*/ 1314 h 2039"/>
                <a:gd name="T24" fmla="*/ 5638 w 6629"/>
                <a:gd name="T25" fmla="*/ 1396 h 2039"/>
                <a:gd name="T26" fmla="*/ 4774 w 6629"/>
                <a:gd name="T27" fmla="*/ 1749 h 2039"/>
                <a:gd name="T28" fmla="*/ 4327 w 6629"/>
                <a:gd name="T29" fmla="*/ 1695 h 2039"/>
                <a:gd name="T30" fmla="*/ 3080 w 6629"/>
                <a:gd name="T31" fmla="*/ 1973 h 2039"/>
                <a:gd name="T32" fmla="*/ 2538 w 6629"/>
                <a:gd name="T33" fmla="*/ 1806 h 2039"/>
                <a:gd name="T34" fmla="*/ 969 w 6629"/>
                <a:gd name="T35" fmla="*/ 1643 h 2039"/>
                <a:gd name="T36" fmla="*/ 956 w 6629"/>
                <a:gd name="T37" fmla="*/ 1634 h 2039"/>
                <a:gd name="T38" fmla="*/ 240 w 6629"/>
                <a:gd name="T39" fmla="*/ 1400 h 2039"/>
                <a:gd name="T40" fmla="*/ 410 w 6629"/>
                <a:gd name="T41" fmla="*/ 1186 h 2039"/>
                <a:gd name="T42" fmla="*/ 179 w 6629"/>
                <a:gd name="T43" fmla="*/ 818 h 2039"/>
                <a:gd name="T44" fmla="*/ 669 w 6629"/>
                <a:gd name="T45" fmla="*/ 687 h 2039"/>
                <a:gd name="T46" fmla="*/ 674 w 6629"/>
                <a:gd name="T47" fmla="*/ 681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29" h="2039">
                  <a:moveTo>
                    <a:pt x="674" y="681"/>
                  </a:moveTo>
                  <a:cubicBezTo>
                    <a:pt x="600" y="454"/>
                    <a:pt x="983" y="244"/>
                    <a:pt x="1531" y="213"/>
                  </a:cubicBezTo>
                  <a:cubicBezTo>
                    <a:pt x="1753" y="201"/>
                    <a:pt x="1978" y="220"/>
                    <a:pt x="2171" y="267"/>
                  </a:cubicBezTo>
                  <a:cubicBezTo>
                    <a:pt x="2376" y="106"/>
                    <a:pt x="2854" y="46"/>
                    <a:pt x="3240" y="131"/>
                  </a:cubicBezTo>
                  <a:cubicBezTo>
                    <a:pt x="3307" y="145"/>
                    <a:pt x="3369" y="164"/>
                    <a:pt x="3423" y="187"/>
                  </a:cubicBezTo>
                  <a:cubicBezTo>
                    <a:pt x="3583" y="54"/>
                    <a:pt x="3971" y="0"/>
                    <a:pt x="4291" y="66"/>
                  </a:cubicBezTo>
                  <a:cubicBezTo>
                    <a:pt x="4379" y="84"/>
                    <a:pt x="4456" y="111"/>
                    <a:pt x="4516" y="144"/>
                  </a:cubicBezTo>
                  <a:cubicBezTo>
                    <a:pt x="4773" y="18"/>
                    <a:pt x="5227" y="3"/>
                    <a:pt x="5530" y="109"/>
                  </a:cubicBezTo>
                  <a:cubicBezTo>
                    <a:pt x="5658" y="154"/>
                    <a:pt x="5744" y="215"/>
                    <a:pt x="5773" y="283"/>
                  </a:cubicBezTo>
                  <a:cubicBezTo>
                    <a:pt x="6194" y="331"/>
                    <a:pt x="6443" y="512"/>
                    <a:pt x="6328" y="687"/>
                  </a:cubicBezTo>
                  <a:cubicBezTo>
                    <a:pt x="6318" y="702"/>
                    <a:pt x="6306" y="716"/>
                    <a:pt x="6292" y="730"/>
                  </a:cubicBezTo>
                  <a:cubicBezTo>
                    <a:pt x="6629" y="912"/>
                    <a:pt x="6547" y="1174"/>
                    <a:pt x="6107" y="1314"/>
                  </a:cubicBezTo>
                  <a:cubicBezTo>
                    <a:pt x="5970" y="1358"/>
                    <a:pt x="5809" y="1386"/>
                    <a:pt x="5638" y="1396"/>
                  </a:cubicBezTo>
                  <a:cubicBezTo>
                    <a:pt x="5634" y="1593"/>
                    <a:pt x="5247" y="1750"/>
                    <a:pt x="4774" y="1749"/>
                  </a:cubicBezTo>
                  <a:cubicBezTo>
                    <a:pt x="4616" y="1748"/>
                    <a:pt x="4461" y="1730"/>
                    <a:pt x="4327" y="1695"/>
                  </a:cubicBezTo>
                  <a:cubicBezTo>
                    <a:pt x="4167" y="1915"/>
                    <a:pt x="3608" y="2039"/>
                    <a:pt x="3080" y="1973"/>
                  </a:cubicBezTo>
                  <a:cubicBezTo>
                    <a:pt x="2858" y="1945"/>
                    <a:pt x="2667" y="1886"/>
                    <a:pt x="2538" y="1806"/>
                  </a:cubicBezTo>
                  <a:cubicBezTo>
                    <a:pt x="1997" y="1941"/>
                    <a:pt x="1294" y="1868"/>
                    <a:pt x="969" y="1643"/>
                  </a:cubicBezTo>
                  <a:cubicBezTo>
                    <a:pt x="964" y="1640"/>
                    <a:pt x="960" y="1637"/>
                    <a:pt x="956" y="1634"/>
                  </a:cubicBezTo>
                  <a:cubicBezTo>
                    <a:pt x="602" y="1651"/>
                    <a:pt x="281" y="1546"/>
                    <a:pt x="240" y="1400"/>
                  </a:cubicBezTo>
                  <a:cubicBezTo>
                    <a:pt x="217" y="1322"/>
                    <a:pt x="280" y="1243"/>
                    <a:pt x="410" y="1186"/>
                  </a:cubicBezTo>
                  <a:cubicBezTo>
                    <a:pt x="103" y="1111"/>
                    <a:pt x="0" y="946"/>
                    <a:pt x="179" y="818"/>
                  </a:cubicBezTo>
                  <a:cubicBezTo>
                    <a:pt x="283" y="744"/>
                    <a:pt x="465" y="696"/>
                    <a:pt x="669" y="687"/>
                  </a:cubicBezTo>
                  <a:lnTo>
                    <a:pt x="674" y="68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2" name="Rectangle 81"/>
            <p:cNvSpPr>
              <a:spLocks noChangeArrowheads="1"/>
            </p:cNvSpPr>
            <p:nvPr/>
          </p:nvSpPr>
          <p:spPr bwMode="auto">
            <a:xfrm>
              <a:off x="4872040" y="1074741"/>
              <a:ext cx="755651"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Region A</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85" name="Oval 84"/>
            <p:cNvSpPr>
              <a:spLocks noChangeArrowheads="1"/>
            </p:cNvSpPr>
            <p:nvPr/>
          </p:nvSpPr>
          <p:spPr bwMode="auto">
            <a:xfrm>
              <a:off x="4946653" y="2101854"/>
              <a:ext cx="55563" cy="55563"/>
            </a:xfrm>
            <a:prstGeom prst="ellipse">
              <a:avLst/>
            </a:pr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2" name="Rectangle 91"/>
            <p:cNvSpPr>
              <a:spLocks noChangeArrowheads="1"/>
            </p:cNvSpPr>
            <p:nvPr/>
          </p:nvSpPr>
          <p:spPr bwMode="auto">
            <a:xfrm>
              <a:off x="4943478" y="1673229"/>
              <a:ext cx="746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Region B</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18" name="Rectangle 117"/>
            <p:cNvSpPr>
              <a:spLocks noChangeArrowheads="1"/>
            </p:cNvSpPr>
            <p:nvPr/>
          </p:nvSpPr>
          <p:spPr bwMode="auto">
            <a:xfrm>
              <a:off x="4422778" y="3098805"/>
              <a:ext cx="227012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Real-time pollutant responses </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21" name="Rectangle 120"/>
            <p:cNvSpPr>
              <a:spLocks noChangeArrowheads="1"/>
            </p:cNvSpPr>
            <p:nvPr/>
          </p:nvSpPr>
          <p:spPr bwMode="auto">
            <a:xfrm>
              <a:off x="4500565" y="3316293"/>
              <a:ext cx="1817689"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to multi-region sources </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25" name="Freeform 124"/>
            <p:cNvSpPr>
              <a:spLocks/>
            </p:cNvSpPr>
            <p:nvPr/>
          </p:nvSpPr>
          <p:spPr bwMode="auto">
            <a:xfrm>
              <a:off x="4476753" y="2165355"/>
              <a:ext cx="1571626" cy="860426"/>
            </a:xfrm>
            <a:custGeom>
              <a:avLst/>
              <a:gdLst>
                <a:gd name="T0" fmla="*/ 0 w 895"/>
                <a:gd name="T1" fmla="*/ 184 h 471"/>
                <a:gd name="T2" fmla="*/ 447 w 895"/>
                <a:gd name="T3" fmla="*/ 0 h 471"/>
                <a:gd name="T4" fmla="*/ 895 w 895"/>
                <a:gd name="T5" fmla="*/ 184 h 471"/>
                <a:gd name="T6" fmla="*/ 758 w 895"/>
                <a:gd name="T7" fmla="*/ 184 h 471"/>
                <a:gd name="T8" fmla="*/ 758 w 895"/>
                <a:gd name="T9" fmla="*/ 471 h 471"/>
                <a:gd name="T10" fmla="*/ 137 w 895"/>
                <a:gd name="T11" fmla="*/ 471 h 471"/>
                <a:gd name="T12" fmla="*/ 137 w 895"/>
                <a:gd name="T13" fmla="*/ 184 h 471"/>
                <a:gd name="T14" fmla="*/ 0 w 895"/>
                <a:gd name="T15" fmla="*/ 184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471">
                  <a:moveTo>
                    <a:pt x="0" y="184"/>
                  </a:moveTo>
                  <a:lnTo>
                    <a:pt x="447" y="0"/>
                  </a:lnTo>
                  <a:lnTo>
                    <a:pt x="895" y="184"/>
                  </a:lnTo>
                  <a:lnTo>
                    <a:pt x="758" y="184"/>
                  </a:lnTo>
                  <a:lnTo>
                    <a:pt x="758" y="471"/>
                  </a:lnTo>
                  <a:lnTo>
                    <a:pt x="137" y="471"/>
                  </a:lnTo>
                  <a:lnTo>
                    <a:pt x="137" y="184"/>
                  </a:lnTo>
                  <a:lnTo>
                    <a:pt x="0" y="18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27" name="Rectangle 126"/>
            <p:cNvSpPr>
              <a:spLocks noChangeArrowheads="1"/>
            </p:cNvSpPr>
            <p:nvPr/>
          </p:nvSpPr>
          <p:spPr bwMode="auto">
            <a:xfrm>
              <a:off x="4837115" y="2381255"/>
              <a:ext cx="11906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28" name="Rectangle 127"/>
            <p:cNvSpPr>
              <a:spLocks noChangeArrowheads="1"/>
            </p:cNvSpPr>
            <p:nvPr/>
          </p:nvSpPr>
          <p:spPr bwMode="auto">
            <a:xfrm>
              <a:off x="4943478" y="2378080"/>
              <a:ext cx="71437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Chemistry</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29" name="Rectangle 128"/>
            <p:cNvSpPr>
              <a:spLocks noChangeArrowheads="1"/>
            </p:cNvSpPr>
            <p:nvPr/>
          </p:nvSpPr>
          <p:spPr bwMode="auto">
            <a:xfrm>
              <a:off x="4840290" y="2555880"/>
              <a:ext cx="11906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30" name="Rectangle 129"/>
            <p:cNvSpPr>
              <a:spLocks noChangeArrowheads="1"/>
            </p:cNvSpPr>
            <p:nvPr/>
          </p:nvSpPr>
          <p:spPr bwMode="auto">
            <a:xfrm>
              <a:off x="4943478" y="2551117"/>
              <a:ext cx="69373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Calibri" panose="020F0502020204030204" pitchFamily="34" charset="0"/>
                  <a:ea typeface="微软雅黑"/>
                  <a:cs typeface="+mn-cs"/>
                </a:rPr>
                <a:t>Transport</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微软雅黑"/>
                <a:cs typeface="+mn-cs"/>
              </a:endParaRPr>
            </a:p>
          </p:txBody>
        </p:sp>
        <p:sp>
          <p:nvSpPr>
            <p:cNvPr id="131" name="Rectangle 130"/>
            <p:cNvSpPr>
              <a:spLocks noChangeArrowheads="1"/>
            </p:cNvSpPr>
            <p:nvPr/>
          </p:nvSpPr>
          <p:spPr bwMode="auto">
            <a:xfrm>
              <a:off x="4840290" y="2732093"/>
              <a:ext cx="11906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微软雅黑"/>
                  <a:cs typeface="+mn-cs"/>
                </a:rPr>
                <a:t>•</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微软雅黑"/>
                <a:cs typeface="+mn-cs"/>
              </a:endParaRPr>
            </a:p>
          </p:txBody>
        </p:sp>
        <p:sp>
          <p:nvSpPr>
            <p:cNvPr id="132" name="Rectangle 131"/>
            <p:cNvSpPr>
              <a:spLocks noChangeArrowheads="1"/>
            </p:cNvSpPr>
            <p:nvPr/>
          </p:nvSpPr>
          <p:spPr bwMode="auto">
            <a:xfrm>
              <a:off x="4953003" y="2727330"/>
              <a:ext cx="56673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Indirect</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36" name="TextBox 135"/>
            <p:cNvSpPr txBox="1"/>
            <p:nvPr/>
          </p:nvSpPr>
          <p:spPr>
            <a:xfrm>
              <a:off x="4571641" y="5643563"/>
              <a:ext cx="1634807" cy="129266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微软雅黑"/>
                  <a:ea typeface="微软雅黑"/>
                  <a:cs typeface="+mn-cs"/>
                </a:rPr>
                <a:t>Multi-Region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微软雅黑"/>
                  <a:ea typeface="微软雅黑"/>
                  <a:cs typeface="+mn-cs"/>
                </a:rPr>
                <a:t>Extended RSM</a:t>
              </a:r>
              <a:endParaRPr kumimoji="0" lang="en-US" sz="600" b="0"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7030A0"/>
                </a:solidFill>
                <a:effectLst/>
                <a:uLnTx/>
                <a:uFillTx/>
                <a:latin typeface="微软雅黑"/>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微软雅黑"/>
                  <a:ea typeface="微软雅黑"/>
                  <a:cs typeface="+mn-cs"/>
                </a:rPr>
                <a:t>Tsinghua U.</a:t>
              </a:r>
              <a:endParaRPr kumimoji="0" lang="en-US" sz="1400" b="1" i="0" u="none" strike="noStrike" kern="1200" cap="none" spc="0" normalizeH="0" baseline="0" noProof="0" dirty="0">
                <a:ln>
                  <a:noFill/>
                </a:ln>
                <a:solidFill>
                  <a:srgbClr val="7030A0"/>
                </a:solidFill>
                <a:effectLst/>
                <a:uLnTx/>
                <a:uFillTx/>
                <a:latin typeface="微软雅黑"/>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FF"/>
                </a:solidFill>
                <a:effectLst/>
                <a:uLnTx/>
                <a:uFillTx/>
                <a:latin typeface="微软雅黑"/>
                <a:ea typeface="微软雅黑"/>
                <a:cs typeface="+mn-cs"/>
              </a:endParaRPr>
            </a:p>
          </p:txBody>
        </p:sp>
      </p:grpSp>
      <p:grpSp>
        <p:nvGrpSpPr>
          <p:cNvPr id="10" name="Group 9"/>
          <p:cNvGrpSpPr/>
          <p:nvPr/>
        </p:nvGrpSpPr>
        <p:grpSpPr>
          <a:xfrm>
            <a:off x="2133600" y="1139481"/>
            <a:ext cx="2413001" cy="6113486"/>
            <a:chOff x="2135189" y="1136654"/>
            <a:chExt cx="2413001" cy="6113486"/>
          </a:xfrm>
        </p:grpSpPr>
        <p:sp>
          <p:nvSpPr>
            <p:cNvPr id="9" name="Freeform 8"/>
            <p:cNvSpPr>
              <a:spLocks/>
            </p:cNvSpPr>
            <p:nvPr/>
          </p:nvSpPr>
          <p:spPr bwMode="auto">
            <a:xfrm>
              <a:off x="2314576" y="5006982"/>
              <a:ext cx="2233614" cy="511175"/>
            </a:xfrm>
            <a:custGeom>
              <a:avLst/>
              <a:gdLst>
                <a:gd name="T0" fmla="*/ 0 w 1353"/>
                <a:gd name="T1" fmla="*/ 0 h 322"/>
                <a:gd name="T2" fmla="*/ 1193 w 1353"/>
                <a:gd name="T3" fmla="*/ 0 h 322"/>
                <a:gd name="T4" fmla="*/ 1353 w 1353"/>
                <a:gd name="T5" fmla="*/ 161 h 322"/>
                <a:gd name="T6" fmla="*/ 1193 w 1353"/>
                <a:gd name="T7" fmla="*/ 322 h 322"/>
                <a:gd name="T8" fmla="*/ 0 w 1353"/>
                <a:gd name="T9" fmla="*/ 322 h 322"/>
                <a:gd name="T10" fmla="*/ 161 w 1353"/>
                <a:gd name="T11" fmla="*/ 161 h 322"/>
                <a:gd name="T12" fmla="*/ 0 w 1353"/>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3" h="322">
                  <a:moveTo>
                    <a:pt x="0" y="0"/>
                  </a:moveTo>
                  <a:lnTo>
                    <a:pt x="1193" y="0"/>
                  </a:lnTo>
                  <a:lnTo>
                    <a:pt x="1353" y="161"/>
                  </a:lnTo>
                  <a:lnTo>
                    <a:pt x="1193" y="322"/>
                  </a:lnTo>
                  <a:lnTo>
                    <a:pt x="0" y="322"/>
                  </a:lnTo>
                  <a:lnTo>
                    <a:pt x="161" y="161"/>
                  </a:lnTo>
                  <a:lnTo>
                    <a:pt x="0" y="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 name="Rectangle 10"/>
            <p:cNvSpPr>
              <a:spLocks noChangeArrowheads="1"/>
            </p:cNvSpPr>
            <p:nvPr/>
          </p:nvSpPr>
          <p:spPr bwMode="auto">
            <a:xfrm>
              <a:off x="3086102" y="5019682"/>
              <a:ext cx="8715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RSM</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35" name="Freeform 34"/>
            <p:cNvSpPr>
              <a:spLocks/>
            </p:cNvSpPr>
            <p:nvPr/>
          </p:nvSpPr>
          <p:spPr bwMode="auto">
            <a:xfrm>
              <a:off x="2468564" y="1136654"/>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path>
              </a:pathLst>
            </a:cu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36" name="Oval 35"/>
            <p:cNvSpPr>
              <a:spLocks noChangeArrowheads="1"/>
            </p:cNvSpPr>
            <p:nvPr/>
          </p:nvSpPr>
          <p:spPr bwMode="auto">
            <a:xfrm>
              <a:off x="2960689" y="2125667"/>
              <a:ext cx="49213" cy="49213"/>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37" name="Oval 36"/>
            <p:cNvSpPr>
              <a:spLocks noChangeArrowheads="1"/>
            </p:cNvSpPr>
            <p:nvPr/>
          </p:nvSpPr>
          <p:spPr bwMode="auto">
            <a:xfrm>
              <a:off x="2954339" y="2070104"/>
              <a:ext cx="100013" cy="98425"/>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38" name="Oval 37"/>
            <p:cNvSpPr>
              <a:spLocks noChangeArrowheads="1"/>
            </p:cNvSpPr>
            <p:nvPr/>
          </p:nvSpPr>
          <p:spPr bwMode="auto">
            <a:xfrm>
              <a:off x="2976564" y="1973267"/>
              <a:ext cx="147638" cy="147638"/>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39" name="Freeform 38"/>
            <p:cNvSpPr>
              <a:spLocks/>
            </p:cNvSpPr>
            <p:nvPr/>
          </p:nvSpPr>
          <p:spPr bwMode="auto">
            <a:xfrm>
              <a:off x="2468564" y="1136654"/>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 name="T46" fmla="*/ 695 w 6828"/>
                <a:gd name="T47" fmla="*/ 1211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lnTo>
                    <a:pt x="695" y="121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40" name="Oval 39"/>
            <p:cNvSpPr>
              <a:spLocks noChangeArrowheads="1"/>
            </p:cNvSpPr>
            <p:nvPr/>
          </p:nvSpPr>
          <p:spPr bwMode="auto">
            <a:xfrm>
              <a:off x="2960689" y="2124079"/>
              <a:ext cx="49213" cy="50800"/>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41" name="Oval 40"/>
            <p:cNvSpPr>
              <a:spLocks noChangeArrowheads="1"/>
            </p:cNvSpPr>
            <p:nvPr/>
          </p:nvSpPr>
          <p:spPr bwMode="auto">
            <a:xfrm>
              <a:off x="2954339" y="2070104"/>
              <a:ext cx="98425" cy="98425"/>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42" name="Oval 41"/>
            <p:cNvSpPr>
              <a:spLocks noChangeArrowheads="1"/>
            </p:cNvSpPr>
            <p:nvPr/>
          </p:nvSpPr>
          <p:spPr bwMode="auto">
            <a:xfrm>
              <a:off x="2976564" y="1973267"/>
              <a:ext cx="147638" cy="147638"/>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43" name="Freeform 42"/>
            <p:cNvSpPr>
              <a:spLocks noEditPoints="1"/>
            </p:cNvSpPr>
            <p:nvPr/>
          </p:nvSpPr>
          <p:spPr bwMode="auto">
            <a:xfrm>
              <a:off x="2578101" y="1200154"/>
              <a:ext cx="1544639" cy="754063"/>
            </a:xfrm>
            <a:custGeom>
              <a:avLst/>
              <a:gdLst>
                <a:gd name="T0" fmla="*/ 387 w 6049"/>
                <a:gd name="T1" fmla="*/ 1915 h 2953"/>
                <a:gd name="T2" fmla="*/ 0 w 6049"/>
                <a:gd name="T3" fmla="*/ 1851 h 2953"/>
                <a:gd name="T4" fmla="*/ 728 w 6049"/>
                <a:gd name="T5" fmla="*/ 2616 h 2953"/>
                <a:gd name="T6" fmla="*/ 559 w 6049"/>
                <a:gd name="T7" fmla="*/ 2647 h 2953"/>
                <a:gd name="T8" fmla="*/ 2185 w 6049"/>
                <a:gd name="T9" fmla="*/ 2953 h 2953"/>
                <a:gd name="T10" fmla="*/ 2083 w 6049"/>
                <a:gd name="T11" fmla="*/ 2813 h 2953"/>
                <a:gd name="T12" fmla="*/ 4069 w 6049"/>
                <a:gd name="T13" fmla="*/ 2604 h 2953"/>
                <a:gd name="T14" fmla="*/ 4029 w 6049"/>
                <a:gd name="T15" fmla="*/ 2758 h 2953"/>
                <a:gd name="T16" fmla="*/ 4878 w 6049"/>
                <a:gd name="T17" fmla="*/ 1656 h 2953"/>
                <a:gd name="T18" fmla="*/ 5374 w 6049"/>
                <a:gd name="T19" fmla="*/ 2230 h 2953"/>
                <a:gd name="T20" fmla="*/ 6049 w 6049"/>
                <a:gd name="T21" fmla="*/ 1045 h 2953"/>
                <a:gd name="T22" fmla="*/ 5828 w 6049"/>
                <a:gd name="T23" fmla="*/ 1261 h 2953"/>
                <a:gd name="T24" fmla="*/ 5518 w 6049"/>
                <a:gd name="T25" fmla="*/ 248 h 2953"/>
                <a:gd name="T26" fmla="*/ 5530 w 6049"/>
                <a:gd name="T27" fmla="*/ 349 h 2953"/>
                <a:gd name="T28" fmla="*/ 4108 w 6049"/>
                <a:gd name="T29" fmla="*/ 129 h 2953"/>
                <a:gd name="T30" fmla="*/ 4221 w 6049"/>
                <a:gd name="T31" fmla="*/ 0 h 2953"/>
                <a:gd name="T32" fmla="*/ 3049 w 6049"/>
                <a:gd name="T33" fmla="*/ 191 h 2953"/>
                <a:gd name="T34" fmla="*/ 3104 w 6049"/>
                <a:gd name="T35" fmla="*/ 79 h 2953"/>
                <a:gd name="T36" fmla="*/ 1807 w 6049"/>
                <a:gd name="T37" fmla="*/ 229 h 2953"/>
                <a:gd name="T38" fmla="*/ 2005 w 6049"/>
                <a:gd name="T39" fmla="*/ 337 h 2953"/>
                <a:gd name="T40" fmla="*/ 300 w 6049"/>
                <a:gd name="T41" fmla="*/ 1080 h 2953"/>
                <a:gd name="T42" fmla="*/ 266 w 6049"/>
                <a:gd name="T43" fmla="*/ 966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9" h="2953">
                  <a:moveTo>
                    <a:pt x="387" y="1915"/>
                  </a:moveTo>
                  <a:cubicBezTo>
                    <a:pt x="252" y="1923"/>
                    <a:pt x="117" y="1901"/>
                    <a:pt x="0" y="1851"/>
                  </a:cubicBezTo>
                  <a:moveTo>
                    <a:pt x="728" y="2616"/>
                  </a:moveTo>
                  <a:cubicBezTo>
                    <a:pt x="673" y="2632"/>
                    <a:pt x="617" y="2642"/>
                    <a:pt x="559" y="2647"/>
                  </a:cubicBezTo>
                  <a:moveTo>
                    <a:pt x="2185" y="2953"/>
                  </a:moveTo>
                  <a:cubicBezTo>
                    <a:pt x="2144" y="2909"/>
                    <a:pt x="2110" y="2862"/>
                    <a:pt x="2083" y="2813"/>
                  </a:cubicBezTo>
                  <a:moveTo>
                    <a:pt x="4069" y="2604"/>
                  </a:moveTo>
                  <a:cubicBezTo>
                    <a:pt x="4063" y="2656"/>
                    <a:pt x="4050" y="2708"/>
                    <a:pt x="4029" y="2758"/>
                  </a:cubicBezTo>
                  <a:moveTo>
                    <a:pt x="4878" y="1656"/>
                  </a:moveTo>
                  <a:cubicBezTo>
                    <a:pt x="5184" y="1763"/>
                    <a:pt x="5377" y="1986"/>
                    <a:pt x="5374" y="2230"/>
                  </a:cubicBezTo>
                  <a:moveTo>
                    <a:pt x="6049" y="1045"/>
                  </a:moveTo>
                  <a:cubicBezTo>
                    <a:pt x="5999" y="1128"/>
                    <a:pt x="5923" y="1202"/>
                    <a:pt x="5828" y="1261"/>
                  </a:cubicBezTo>
                  <a:moveTo>
                    <a:pt x="5518" y="248"/>
                  </a:moveTo>
                  <a:cubicBezTo>
                    <a:pt x="5527" y="281"/>
                    <a:pt x="5531" y="315"/>
                    <a:pt x="5530" y="349"/>
                  </a:cubicBezTo>
                  <a:moveTo>
                    <a:pt x="4108" y="129"/>
                  </a:moveTo>
                  <a:cubicBezTo>
                    <a:pt x="4136" y="82"/>
                    <a:pt x="4174" y="39"/>
                    <a:pt x="4221" y="0"/>
                  </a:cubicBezTo>
                  <a:moveTo>
                    <a:pt x="3049" y="191"/>
                  </a:moveTo>
                  <a:cubicBezTo>
                    <a:pt x="3061" y="152"/>
                    <a:pt x="3079" y="115"/>
                    <a:pt x="3104" y="79"/>
                  </a:cubicBezTo>
                  <a:moveTo>
                    <a:pt x="1807" y="229"/>
                  </a:moveTo>
                  <a:cubicBezTo>
                    <a:pt x="1879" y="259"/>
                    <a:pt x="1945" y="295"/>
                    <a:pt x="2005" y="337"/>
                  </a:cubicBezTo>
                  <a:moveTo>
                    <a:pt x="300" y="1080"/>
                  </a:moveTo>
                  <a:cubicBezTo>
                    <a:pt x="285" y="1043"/>
                    <a:pt x="273" y="1005"/>
                    <a:pt x="266" y="966"/>
                  </a:cubicBez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44" name="Rectangle 43"/>
            <p:cNvSpPr>
              <a:spLocks noChangeArrowheads="1"/>
            </p:cNvSpPr>
            <p:nvPr/>
          </p:nvSpPr>
          <p:spPr bwMode="auto">
            <a:xfrm>
              <a:off x="3128964" y="1276354"/>
              <a:ext cx="49847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Air </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45" name="Rectangle 44"/>
            <p:cNvSpPr>
              <a:spLocks noChangeArrowheads="1"/>
            </p:cNvSpPr>
            <p:nvPr/>
          </p:nvSpPr>
          <p:spPr bwMode="auto">
            <a:xfrm>
              <a:off x="2814639" y="1570042"/>
              <a:ext cx="930276"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pollutant</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46" name="Freeform 45"/>
            <p:cNvSpPr>
              <a:spLocks/>
            </p:cNvSpPr>
            <p:nvPr/>
          </p:nvSpPr>
          <p:spPr bwMode="auto">
            <a:xfrm>
              <a:off x="2574926" y="3932244"/>
              <a:ext cx="1524001" cy="812801"/>
            </a:xfrm>
            <a:custGeom>
              <a:avLst/>
              <a:gdLst>
                <a:gd name="T0" fmla="*/ 0 w 5968"/>
                <a:gd name="T1" fmla="*/ 0 h 3178"/>
                <a:gd name="T2" fmla="*/ 2984 w 5968"/>
                <a:gd name="T3" fmla="*/ 454 h 3178"/>
                <a:gd name="T4" fmla="*/ 5968 w 5968"/>
                <a:gd name="T5" fmla="*/ 0 h 3178"/>
                <a:gd name="T6" fmla="*/ 5968 w 5968"/>
                <a:gd name="T7" fmla="*/ 2724 h 3178"/>
                <a:gd name="T8" fmla="*/ 2984 w 5968"/>
                <a:gd name="T9" fmla="*/ 3178 h 3178"/>
                <a:gd name="T10" fmla="*/ 0 w 5968"/>
                <a:gd name="T11" fmla="*/ 2724 h 3178"/>
                <a:gd name="T12" fmla="*/ 0 w 5968"/>
                <a:gd name="T13" fmla="*/ 0 h 3178"/>
              </a:gdLst>
              <a:ahLst/>
              <a:cxnLst>
                <a:cxn ang="0">
                  <a:pos x="T0" y="T1"/>
                </a:cxn>
                <a:cxn ang="0">
                  <a:pos x="T2" y="T3"/>
                </a:cxn>
                <a:cxn ang="0">
                  <a:pos x="T4" y="T5"/>
                </a:cxn>
                <a:cxn ang="0">
                  <a:pos x="T6" y="T7"/>
                </a:cxn>
                <a:cxn ang="0">
                  <a:pos x="T8" y="T9"/>
                </a:cxn>
                <a:cxn ang="0">
                  <a:pos x="T10" y="T11"/>
                </a:cxn>
                <a:cxn ang="0">
                  <a:pos x="T12" y="T13"/>
                </a:cxn>
              </a:cxnLst>
              <a:rect l="0" t="0" r="r" b="b"/>
              <a:pathLst>
                <a:path w="5968" h="3178">
                  <a:moveTo>
                    <a:pt x="0" y="0"/>
                  </a:moveTo>
                  <a:cubicBezTo>
                    <a:pt x="0" y="251"/>
                    <a:pt x="1336" y="454"/>
                    <a:pt x="2984" y="454"/>
                  </a:cubicBezTo>
                  <a:cubicBezTo>
                    <a:pt x="4632" y="454"/>
                    <a:pt x="5968" y="251"/>
                    <a:pt x="5968" y="0"/>
                  </a:cubicBezTo>
                  <a:lnTo>
                    <a:pt x="5968" y="2724"/>
                  </a:lnTo>
                  <a:cubicBezTo>
                    <a:pt x="5968" y="2975"/>
                    <a:pt x="4632" y="3178"/>
                    <a:pt x="2984" y="3178"/>
                  </a:cubicBezTo>
                  <a:cubicBezTo>
                    <a:pt x="1336" y="3178"/>
                    <a:pt x="0" y="2975"/>
                    <a:pt x="0" y="272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47" name="Oval 46"/>
            <p:cNvSpPr>
              <a:spLocks noChangeArrowheads="1"/>
            </p:cNvSpPr>
            <p:nvPr/>
          </p:nvSpPr>
          <p:spPr bwMode="auto">
            <a:xfrm>
              <a:off x="2574926" y="3816356"/>
              <a:ext cx="1524001" cy="23177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48" name="Freeform 47"/>
            <p:cNvSpPr>
              <a:spLocks noEditPoints="1"/>
            </p:cNvSpPr>
            <p:nvPr/>
          </p:nvSpPr>
          <p:spPr bwMode="auto">
            <a:xfrm>
              <a:off x="2574926" y="3816356"/>
              <a:ext cx="1524001" cy="928688"/>
            </a:xfrm>
            <a:custGeom>
              <a:avLst/>
              <a:gdLst>
                <a:gd name="T0" fmla="*/ 5968 w 5968"/>
                <a:gd name="T1" fmla="*/ 454 h 3632"/>
                <a:gd name="T2" fmla="*/ 2984 w 5968"/>
                <a:gd name="T3" fmla="*/ 908 h 3632"/>
                <a:gd name="T4" fmla="*/ 0 w 5968"/>
                <a:gd name="T5" fmla="*/ 454 h 3632"/>
                <a:gd name="T6" fmla="*/ 2984 w 5968"/>
                <a:gd name="T7" fmla="*/ 0 h 3632"/>
                <a:gd name="T8" fmla="*/ 5968 w 5968"/>
                <a:gd name="T9" fmla="*/ 454 h 3632"/>
                <a:gd name="T10" fmla="*/ 5968 w 5968"/>
                <a:gd name="T11" fmla="*/ 454 h 3632"/>
                <a:gd name="T12" fmla="*/ 5968 w 5968"/>
                <a:gd name="T13" fmla="*/ 3178 h 3632"/>
                <a:gd name="T14" fmla="*/ 2984 w 5968"/>
                <a:gd name="T15" fmla="*/ 3632 h 3632"/>
                <a:gd name="T16" fmla="*/ 0 w 5968"/>
                <a:gd name="T17" fmla="*/ 3178 h 3632"/>
                <a:gd name="T18" fmla="*/ 0 w 5968"/>
                <a:gd name="T19" fmla="*/ 454 h 3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3632">
                  <a:moveTo>
                    <a:pt x="5968" y="454"/>
                  </a:moveTo>
                  <a:cubicBezTo>
                    <a:pt x="5968" y="705"/>
                    <a:pt x="4632" y="908"/>
                    <a:pt x="2984" y="908"/>
                  </a:cubicBezTo>
                  <a:cubicBezTo>
                    <a:pt x="1336" y="908"/>
                    <a:pt x="0" y="705"/>
                    <a:pt x="0" y="454"/>
                  </a:cubicBezTo>
                  <a:cubicBezTo>
                    <a:pt x="0" y="204"/>
                    <a:pt x="1336" y="0"/>
                    <a:pt x="2984" y="0"/>
                  </a:cubicBezTo>
                  <a:cubicBezTo>
                    <a:pt x="4632" y="0"/>
                    <a:pt x="5968" y="204"/>
                    <a:pt x="5968" y="454"/>
                  </a:cubicBezTo>
                  <a:close/>
                  <a:moveTo>
                    <a:pt x="5968" y="454"/>
                  </a:moveTo>
                  <a:lnTo>
                    <a:pt x="5968" y="3178"/>
                  </a:lnTo>
                  <a:cubicBezTo>
                    <a:pt x="5968" y="3429"/>
                    <a:pt x="4632" y="3632"/>
                    <a:pt x="2984" y="3632"/>
                  </a:cubicBezTo>
                  <a:cubicBezTo>
                    <a:pt x="1336" y="3632"/>
                    <a:pt x="0" y="3429"/>
                    <a:pt x="0" y="3178"/>
                  </a:cubicBezTo>
                  <a:lnTo>
                    <a:pt x="0" y="45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49" name="Rectangle 48"/>
            <p:cNvSpPr>
              <a:spLocks noChangeArrowheads="1"/>
            </p:cNvSpPr>
            <p:nvPr/>
          </p:nvSpPr>
          <p:spPr bwMode="auto">
            <a:xfrm>
              <a:off x="2852739" y="4078294"/>
              <a:ext cx="992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Emissions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Change</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06" name="Freeform 105"/>
            <p:cNvSpPr>
              <a:spLocks noEditPoints="1"/>
            </p:cNvSpPr>
            <p:nvPr/>
          </p:nvSpPr>
          <p:spPr bwMode="auto">
            <a:xfrm>
              <a:off x="2879727" y="2293942"/>
              <a:ext cx="73025" cy="711201"/>
            </a:xfrm>
            <a:custGeom>
              <a:avLst/>
              <a:gdLst>
                <a:gd name="T0" fmla="*/ 22 w 46"/>
                <a:gd name="T1" fmla="*/ 448 h 448"/>
                <a:gd name="T2" fmla="*/ 26 w 46"/>
                <a:gd name="T3" fmla="*/ 39 h 448"/>
                <a:gd name="T4" fmla="*/ 21 w 46"/>
                <a:gd name="T5" fmla="*/ 39 h 448"/>
                <a:gd name="T6" fmla="*/ 17 w 46"/>
                <a:gd name="T7" fmla="*/ 448 h 448"/>
                <a:gd name="T8" fmla="*/ 22 w 46"/>
                <a:gd name="T9" fmla="*/ 448 h 448"/>
                <a:gd name="T10" fmla="*/ 46 w 46"/>
                <a:gd name="T11" fmla="*/ 47 h 448"/>
                <a:gd name="T12" fmla="*/ 23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2" y="448"/>
                  </a:moveTo>
                  <a:lnTo>
                    <a:pt x="26" y="39"/>
                  </a:lnTo>
                  <a:lnTo>
                    <a:pt x="21" y="39"/>
                  </a:lnTo>
                  <a:lnTo>
                    <a:pt x="17" y="448"/>
                  </a:lnTo>
                  <a:lnTo>
                    <a:pt x="22" y="448"/>
                  </a:lnTo>
                  <a:close/>
                  <a:moveTo>
                    <a:pt x="46" y="47"/>
                  </a:moveTo>
                  <a:lnTo>
                    <a:pt x="23" y="0"/>
                  </a:lnTo>
                  <a:lnTo>
                    <a:pt x="0" y="46"/>
                  </a:lnTo>
                  <a:lnTo>
                    <a:pt x="46" y="47"/>
                  </a:lnTo>
                  <a:close/>
                </a:path>
              </a:pathLst>
            </a:custGeom>
            <a:solidFill>
              <a:srgbClr val="5B9BD5"/>
            </a:solidFill>
            <a:ln w="57150" cap="flat">
              <a:solidFill>
                <a:srgbClr val="5B9BD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7" name="Freeform 106"/>
            <p:cNvSpPr>
              <a:spLocks noEditPoints="1"/>
            </p:cNvSpPr>
            <p:nvPr/>
          </p:nvSpPr>
          <p:spPr bwMode="auto">
            <a:xfrm>
              <a:off x="3113089" y="2305055"/>
              <a:ext cx="73025" cy="711201"/>
            </a:xfrm>
            <a:custGeom>
              <a:avLst/>
              <a:gdLst>
                <a:gd name="T0" fmla="*/ 21 w 46"/>
                <a:gd name="T1" fmla="*/ 448 h 448"/>
                <a:gd name="T2" fmla="*/ 25 w 46"/>
                <a:gd name="T3" fmla="*/ 39 h 448"/>
                <a:gd name="T4" fmla="*/ 20 w 46"/>
                <a:gd name="T5" fmla="*/ 39 h 448"/>
                <a:gd name="T6" fmla="*/ 16 w 46"/>
                <a:gd name="T7" fmla="*/ 448 h 448"/>
                <a:gd name="T8" fmla="*/ 21 w 46"/>
                <a:gd name="T9" fmla="*/ 448 h 448"/>
                <a:gd name="T10" fmla="*/ 46 w 46"/>
                <a:gd name="T11" fmla="*/ 47 h 448"/>
                <a:gd name="T12" fmla="*/ 23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1" y="448"/>
                  </a:moveTo>
                  <a:lnTo>
                    <a:pt x="25" y="39"/>
                  </a:lnTo>
                  <a:lnTo>
                    <a:pt x="20" y="39"/>
                  </a:lnTo>
                  <a:lnTo>
                    <a:pt x="16" y="448"/>
                  </a:lnTo>
                  <a:lnTo>
                    <a:pt x="21" y="448"/>
                  </a:lnTo>
                  <a:close/>
                  <a:moveTo>
                    <a:pt x="46" y="47"/>
                  </a:moveTo>
                  <a:lnTo>
                    <a:pt x="23" y="0"/>
                  </a:lnTo>
                  <a:lnTo>
                    <a:pt x="0" y="46"/>
                  </a:lnTo>
                  <a:lnTo>
                    <a:pt x="46" y="47"/>
                  </a:lnTo>
                  <a:close/>
                </a:path>
              </a:pathLst>
            </a:custGeom>
            <a:solidFill>
              <a:srgbClr val="ED7D31"/>
            </a:solidFill>
            <a:ln w="57150" cap="flat">
              <a:solidFill>
                <a:srgbClr val="ED7D3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8" name="Freeform 107"/>
            <p:cNvSpPr>
              <a:spLocks noEditPoints="1"/>
            </p:cNvSpPr>
            <p:nvPr/>
          </p:nvSpPr>
          <p:spPr bwMode="auto">
            <a:xfrm>
              <a:off x="3351214" y="2305055"/>
              <a:ext cx="73025" cy="711201"/>
            </a:xfrm>
            <a:custGeom>
              <a:avLst/>
              <a:gdLst>
                <a:gd name="T0" fmla="*/ 21 w 46"/>
                <a:gd name="T1" fmla="*/ 448 h 448"/>
                <a:gd name="T2" fmla="*/ 25 w 46"/>
                <a:gd name="T3" fmla="*/ 39 h 448"/>
                <a:gd name="T4" fmla="*/ 20 w 46"/>
                <a:gd name="T5" fmla="*/ 39 h 448"/>
                <a:gd name="T6" fmla="*/ 16 w 46"/>
                <a:gd name="T7" fmla="*/ 448 h 448"/>
                <a:gd name="T8" fmla="*/ 21 w 46"/>
                <a:gd name="T9" fmla="*/ 448 h 448"/>
                <a:gd name="T10" fmla="*/ 46 w 46"/>
                <a:gd name="T11" fmla="*/ 47 h 448"/>
                <a:gd name="T12" fmla="*/ 23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1" y="448"/>
                  </a:moveTo>
                  <a:lnTo>
                    <a:pt x="25" y="39"/>
                  </a:lnTo>
                  <a:lnTo>
                    <a:pt x="20" y="39"/>
                  </a:lnTo>
                  <a:lnTo>
                    <a:pt x="16" y="448"/>
                  </a:lnTo>
                  <a:lnTo>
                    <a:pt x="21" y="448"/>
                  </a:lnTo>
                  <a:close/>
                  <a:moveTo>
                    <a:pt x="46" y="47"/>
                  </a:moveTo>
                  <a:lnTo>
                    <a:pt x="23" y="0"/>
                  </a:lnTo>
                  <a:lnTo>
                    <a:pt x="0" y="46"/>
                  </a:lnTo>
                  <a:lnTo>
                    <a:pt x="46" y="47"/>
                  </a:lnTo>
                  <a:close/>
                </a:path>
              </a:pathLst>
            </a:custGeom>
            <a:solidFill>
              <a:srgbClr val="FFC000"/>
            </a:solidFill>
            <a:ln w="57150" cap="flat">
              <a:solidFill>
                <a:srgbClr val="FFC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9" name="Freeform 108"/>
            <p:cNvSpPr>
              <a:spLocks noEditPoints="1"/>
            </p:cNvSpPr>
            <p:nvPr/>
          </p:nvSpPr>
          <p:spPr bwMode="auto">
            <a:xfrm>
              <a:off x="3556002" y="2305055"/>
              <a:ext cx="73025" cy="711201"/>
            </a:xfrm>
            <a:custGeom>
              <a:avLst/>
              <a:gdLst>
                <a:gd name="T0" fmla="*/ 22 w 46"/>
                <a:gd name="T1" fmla="*/ 448 h 448"/>
                <a:gd name="T2" fmla="*/ 26 w 46"/>
                <a:gd name="T3" fmla="*/ 39 h 448"/>
                <a:gd name="T4" fmla="*/ 21 w 46"/>
                <a:gd name="T5" fmla="*/ 39 h 448"/>
                <a:gd name="T6" fmla="*/ 17 w 46"/>
                <a:gd name="T7" fmla="*/ 448 h 448"/>
                <a:gd name="T8" fmla="*/ 22 w 46"/>
                <a:gd name="T9" fmla="*/ 448 h 448"/>
                <a:gd name="T10" fmla="*/ 46 w 46"/>
                <a:gd name="T11" fmla="*/ 47 h 448"/>
                <a:gd name="T12" fmla="*/ 24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2" y="448"/>
                  </a:moveTo>
                  <a:lnTo>
                    <a:pt x="26" y="39"/>
                  </a:lnTo>
                  <a:lnTo>
                    <a:pt x="21" y="39"/>
                  </a:lnTo>
                  <a:lnTo>
                    <a:pt x="17" y="448"/>
                  </a:lnTo>
                  <a:lnTo>
                    <a:pt x="22" y="448"/>
                  </a:lnTo>
                  <a:close/>
                  <a:moveTo>
                    <a:pt x="46" y="47"/>
                  </a:moveTo>
                  <a:lnTo>
                    <a:pt x="24" y="0"/>
                  </a:lnTo>
                  <a:lnTo>
                    <a:pt x="0" y="46"/>
                  </a:lnTo>
                  <a:lnTo>
                    <a:pt x="46" y="47"/>
                  </a:lnTo>
                  <a:close/>
                </a:path>
              </a:pathLst>
            </a:custGeom>
            <a:solidFill>
              <a:srgbClr val="70AD47"/>
            </a:solidFill>
            <a:ln w="57150" cap="flat">
              <a:solidFill>
                <a:srgbClr val="70AD47"/>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0" name="Rectangle 109"/>
            <p:cNvSpPr>
              <a:spLocks noChangeArrowheads="1"/>
            </p:cNvSpPr>
            <p:nvPr/>
          </p:nvSpPr>
          <p:spPr bwMode="auto">
            <a:xfrm>
              <a:off x="2135189" y="3206755"/>
              <a:ext cx="2309814"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FF"/>
                  </a:solidFill>
                  <a:effectLst/>
                  <a:uLnTx/>
                  <a:uFillTx/>
                  <a:latin typeface="Calibri" panose="020F0502020204030204" pitchFamily="34" charset="0"/>
                  <a:ea typeface="微软雅黑"/>
                  <a:cs typeface="+mn-cs"/>
                </a:rPr>
                <a:t>Real-time pollutant  responses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FF"/>
                  </a:solidFill>
                  <a:effectLst/>
                  <a:uLnTx/>
                  <a:uFillTx/>
                  <a:latin typeface="Calibri" panose="020F0502020204030204" pitchFamily="34" charset="0"/>
                  <a:ea typeface="微软雅黑"/>
                  <a:cs typeface="+mn-cs"/>
                </a:rPr>
                <a:t>to emissions change</a:t>
              </a:r>
              <a:endParaRPr kumimoji="0" lang="en-US" altLang="en-US" sz="18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mn-cs"/>
              </a:endParaRPr>
            </a:p>
          </p:txBody>
        </p:sp>
        <p:sp>
          <p:nvSpPr>
            <p:cNvPr id="134" name="TextBox 133"/>
            <p:cNvSpPr txBox="1"/>
            <p:nvPr/>
          </p:nvSpPr>
          <p:spPr>
            <a:xfrm>
              <a:off x="2323449" y="5649702"/>
              <a:ext cx="2136482" cy="16004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微软雅黑"/>
                  <a:ea typeface="微软雅黑"/>
                  <a:cs typeface="+mn-cs"/>
                </a:rPr>
                <a:t>Response Surface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微软雅黑"/>
                  <a:ea typeface="微软雅黑"/>
                  <a:cs typeface="+mn-cs"/>
                </a:rPr>
                <a:t>Model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微软雅黑"/>
                  <a:ea typeface="微软雅黑"/>
                  <a:cs typeface="+mn-cs"/>
                </a:rPr>
                <a:t>U.S.EPA</a:t>
              </a:r>
              <a:endParaRPr kumimoji="0" lang="en-US" sz="1400" b="1" i="0" u="none" strike="noStrike" kern="1200" cap="none" spc="0" normalizeH="0" baseline="0" noProof="0" dirty="0">
                <a:ln>
                  <a:noFill/>
                </a:ln>
                <a:solidFill>
                  <a:srgbClr val="7030A0"/>
                </a:solidFill>
                <a:effectLst/>
                <a:uLnTx/>
                <a:uFillTx/>
                <a:latin typeface="微软雅黑"/>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微软雅黑"/>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0000"/>
                </a:solidFill>
                <a:effectLst/>
                <a:uLnTx/>
                <a:uFillTx/>
                <a:latin typeface="微软雅黑"/>
                <a:ea typeface="微软雅黑"/>
                <a:cs typeface="+mn-cs"/>
              </a:endParaRPr>
            </a:p>
          </p:txBody>
        </p:sp>
        <p:sp>
          <p:nvSpPr>
            <p:cNvPr id="117" name="Freeform 108"/>
            <p:cNvSpPr>
              <a:spLocks noEditPoints="1"/>
            </p:cNvSpPr>
            <p:nvPr/>
          </p:nvSpPr>
          <p:spPr bwMode="auto">
            <a:xfrm>
              <a:off x="3770314" y="2295530"/>
              <a:ext cx="73025" cy="711201"/>
            </a:xfrm>
            <a:custGeom>
              <a:avLst/>
              <a:gdLst>
                <a:gd name="T0" fmla="*/ 22 w 46"/>
                <a:gd name="T1" fmla="*/ 448 h 448"/>
                <a:gd name="T2" fmla="*/ 26 w 46"/>
                <a:gd name="T3" fmla="*/ 39 h 448"/>
                <a:gd name="T4" fmla="*/ 21 w 46"/>
                <a:gd name="T5" fmla="*/ 39 h 448"/>
                <a:gd name="T6" fmla="*/ 17 w 46"/>
                <a:gd name="T7" fmla="*/ 448 h 448"/>
                <a:gd name="T8" fmla="*/ 22 w 46"/>
                <a:gd name="T9" fmla="*/ 448 h 448"/>
                <a:gd name="T10" fmla="*/ 46 w 46"/>
                <a:gd name="T11" fmla="*/ 47 h 448"/>
                <a:gd name="T12" fmla="*/ 24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2" y="448"/>
                  </a:moveTo>
                  <a:lnTo>
                    <a:pt x="26" y="39"/>
                  </a:lnTo>
                  <a:lnTo>
                    <a:pt x="21" y="39"/>
                  </a:lnTo>
                  <a:lnTo>
                    <a:pt x="17" y="448"/>
                  </a:lnTo>
                  <a:lnTo>
                    <a:pt x="22" y="448"/>
                  </a:lnTo>
                  <a:close/>
                  <a:moveTo>
                    <a:pt x="46" y="47"/>
                  </a:moveTo>
                  <a:lnTo>
                    <a:pt x="24" y="0"/>
                  </a:lnTo>
                  <a:lnTo>
                    <a:pt x="0" y="46"/>
                  </a:lnTo>
                  <a:lnTo>
                    <a:pt x="46" y="47"/>
                  </a:lnTo>
                  <a:close/>
                </a:path>
              </a:pathLst>
            </a:custGeom>
            <a:solidFill>
              <a:srgbClr val="70AD47"/>
            </a:solidFill>
            <a:ln w="57150" cap="flat">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sp>
        <p:nvSpPr>
          <p:cNvPr id="119" name="Oval 118"/>
          <p:cNvSpPr>
            <a:spLocks noChangeArrowheads="1"/>
          </p:cNvSpPr>
          <p:nvPr/>
        </p:nvSpPr>
        <p:spPr bwMode="auto">
          <a:xfrm flipH="1">
            <a:off x="1001712" y="2141539"/>
            <a:ext cx="93664" cy="76200"/>
          </a:xfrm>
          <a:prstGeom prst="ellipse">
            <a:avLst/>
          </a:prstGeom>
          <a:solidFill>
            <a:srgbClr val="FFC000"/>
          </a:solidFill>
          <a:ln w="12700" cap="flat">
            <a:solidFill>
              <a:srgbClr val="4171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nvGrpSpPr>
          <p:cNvPr id="21" name="Group 20"/>
          <p:cNvGrpSpPr/>
          <p:nvPr/>
        </p:nvGrpSpPr>
        <p:grpSpPr>
          <a:xfrm>
            <a:off x="6377488" y="998280"/>
            <a:ext cx="2699365" cy="5954430"/>
            <a:chOff x="6388104" y="977646"/>
            <a:chExt cx="2699365" cy="5954430"/>
          </a:xfrm>
        </p:grpSpPr>
        <p:sp>
          <p:nvSpPr>
            <p:cNvPr id="15" name="Freeform 14"/>
            <p:cNvSpPr>
              <a:spLocks/>
            </p:cNvSpPr>
            <p:nvPr/>
          </p:nvSpPr>
          <p:spPr bwMode="auto">
            <a:xfrm>
              <a:off x="6480179" y="5006982"/>
              <a:ext cx="2170114" cy="511175"/>
            </a:xfrm>
            <a:custGeom>
              <a:avLst/>
              <a:gdLst>
                <a:gd name="T0" fmla="*/ 0 w 1352"/>
                <a:gd name="T1" fmla="*/ 0 h 322"/>
                <a:gd name="T2" fmla="*/ 1191 w 1352"/>
                <a:gd name="T3" fmla="*/ 0 h 322"/>
                <a:gd name="T4" fmla="*/ 1352 w 1352"/>
                <a:gd name="T5" fmla="*/ 161 h 322"/>
                <a:gd name="T6" fmla="*/ 1191 w 1352"/>
                <a:gd name="T7" fmla="*/ 322 h 322"/>
                <a:gd name="T8" fmla="*/ 0 w 1352"/>
                <a:gd name="T9" fmla="*/ 322 h 322"/>
                <a:gd name="T10" fmla="*/ 161 w 1352"/>
                <a:gd name="T11" fmla="*/ 161 h 322"/>
                <a:gd name="T12" fmla="*/ 0 w 1352"/>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2" h="322">
                  <a:moveTo>
                    <a:pt x="0" y="0"/>
                  </a:moveTo>
                  <a:lnTo>
                    <a:pt x="1191" y="0"/>
                  </a:lnTo>
                  <a:lnTo>
                    <a:pt x="1352" y="161"/>
                  </a:lnTo>
                  <a:lnTo>
                    <a:pt x="1191" y="322"/>
                  </a:lnTo>
                  <a:lnTo>
                    <a:pt x="0" y="322"/>
                  </a:lnTo>
                  <a:lnTo>
                    <a:pt x="161" y="161"/>
                  </a:lnTo>
                  <a:lnTo>
                    <a:pt x="0" y="0"/>
                  </a:lnTo>
                  <a:close/>
                </a:path>
              </a:pathLst>
            </a:custGeom>
            <a:solidFill>
              <a:srgbClr val="4472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6" name="Freeform 15"/>
            <p:cNvSpPr>
              <a:spLocks/>
            </p:cNvSpPr>
            <p:nvPr/>
          </p:nvSpPr>
          <p:spPr bwMode="auto">
            <a:xfrm>
              <a:off x="6481767" y="5006982"/>
              <a:ext cx="2168526" cy="511175"/>
            </a:xfrm>
            <a:custGeom>
              <a:avLst/>
              <a:gdLst>
                <a:gd name="T0" fmla="*/ 0 w 1352"/>
                <a:gd name="T1" fmla="*/ 0 h 322"/>
                <a:gd name="T2" fmla="*/ 1191 w 1352"/>
                <a:gd name="T3" fmla="*/ 0 h 322"/>
                <a:gd name="T4" fmla="*/ 1352 w 1352"/>
                <a:gd name="T5" fmla="*/ 161 h 322"/>
                <a:gd name="T6" fmla="*/ 1191 w 1352"/>
                <a:gd name="T7" fmla="*/ 322 h 322"/>
                <a:gd name="T8" fmla="*/ 0 w 1352"/>
                <a:gd name="T9" fmla="*/ 322 h 322"/>
                <a:gd name="T10" fmla="*/ 161 w 1352"/>
                <a:gd name="T11" fmla="*/ 161 h 322"/>
                <a:gd name="T12" fmla="*/ 0 w 1352"/>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2" h="322">
                  <a:moveTo>
                    <a:pt x="0" y="0"/>
                  </a:moveTo>
                  <a:lnTo>
                    <a:pt x="1191" y="0"/>
                  </a:lnTo>
                  <a:lnTo>
                    <a:pt x="1352" y="161"/>
                  </a:lnTo>
                  <a:lnTo>
                    <a:pt x="1191" y="322"/>
                  </a:lnTo>
                  <a:lnTo>
                    <a:pt x="0" y="322"/>
                  </a:lnTo>
                  <a:lnTo>
                    <a:pt x="161" y="161"/>
                  </a:lnTo>
                  <a:lnTo>
                    <a:pt x="0" y="0"/>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7" name="Rectangle 16"/>
            <p:cNvSpPr>
              <a:spLocks noChangeArrowheads="1"/>
            </p:cNvSpPr>
            <p:nvPr/>
          </p:nvSpPr>
          <p:spPr bwMode="auto">
            <a:xfrm>
              <a:off x="7170742" y="5019682"/>
              <a:ext cx="11001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Pf-RSM</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93" name="Freeform 92"/>
            <p:cNvSpPr>
              <a:spLocks/>
            </p:cNvSpPr>
            <p:nvPr/>
          </p:nvSpPr>
          <p:spPr bwMode="auto">
            <a:xfrm>
              <a:off x="6813554" y="4568832"/>
              <a:ext cx="1524001" cy="347663"/>
            </a:xfrm>
            <a:custGeom>
              <a:avLst/>
              <a:gdLst>
                <a:gd name="T0" fmla="*/ 0 w 5968"/>
                <a:gd name="T1" fmla="*/ 0 h 1358"/>
                <a:gd name="T2" fmla="*/ 2984 w 5968"/>
                <a:gd name="T3" fmla="*/ 194 h 1358"/>
                <a:gd name="T4" fmla="*/ 5968 w 5968"/>
                <a:gd name="T5" fmla="*/ 0 h 1358"/>
                <a:gd name="T6" fmla="*/ 5968 w 5968"/>
                <a:gd name="T7" fmla="*/ 1164 h 1358"/>
                <a:gd name="T8" fmla="*/ 2984 w 5968"/>
                <a:gd name="T9" fmla="*/ 1358 h 1358"/>
                <a:gd name="T10" fmla="*/ 0 w 5968"/>
                <a:gd name="T11" fmla="*/ 1164 h 1358"/>
                <a:gd name="T12" fmla="*/ 0 w 5968"/>
                <a:gd name="T13" fmla="*/ 0 h 1358"/>
              </a:gdLst>
              <a:ahLst/>
              <a:cxnLst>
                <a:cxn ang="0">
                  <a:pos x="T0" y="T1"/>
                </a:cxn>
                <a:cxn ang="0">
                  <a:pos x="T2" y="T3"/>
                </a:cxn>
                <a:cxn ang="0">
                  <a:pos x="T4" y="T5"/>
                </a:cxn>
                <a:cxn ang="0">
                  <a:pos x="T6" y="T7"/>
                </a:cxn>
                <a:cxn ang="0">
                  <a:pos x="T8" y="T9"/>
                </a:cxn>
                <a:cxn ang="0">
                  <a:pos x="T10" y="T11"/>
                </a:cxn>
                <a:cxn ang="0">
                  <a:pos x="T12" y="T13"/>
                </a:cxn>
              </a:cxnLst>
              <a:rect l="0" t="0" r="r" b="b"/>
              <a:pathLst>
                <a:path w="5968" h="1358">
                  <a:moveTo>
                    <a:pt x="0" y="0"/>
                  </a:moveTo>
                  <a:cubicBezTo>
                    <a:pt x="0" y="108"/>
                    <a:pt x="1336" y="194"/>
                    <a:pt x="2984" y="194"/>
                  </a:cubicBezTo>
                  <a:cubicBezTo>
                    <a:pt x="4632" y="194"/>
                    <a:pt x="5968" y="108"/>
                    <a:pt x="5968" y="0"/>
                  </a:cubicBezTo>
                  <a:lnTo>
                    <a:pt x="5968" y="1164"/>
                  </a:lnTo>
                  <a:cubicBezTo>
                    <a:pt x="5968" y="1272"/>
                    <a:pt x="4632" y="1358"/>
                    <a:pt x="2984" y="1358"/>
                  </a:cubicBezTo>
                  <a:cubicBezTo>
                    <a:pt x="1336" y="1358"/>
                    <a:pt x="0" y="1272"/>
                    <a:pt x="0" y="116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4" name="Oval 93"/>
            <p:cNvSpPr>
              <a:spLocks noChangeArrowheads="1"/>
            </p:cNvSpPr>
            <p:nvPr/>
          </p:nvSpPr>
          <p:spPr bwMode="auto">
            <a:xfrm>
              <a:off x="6784979" y="4527557"/>
              <a:ext cx="1524001" cy="100013"/>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5" name="Freeform 94"/>
            <p:cNvSpPr>
              <a:spLocks noEditPoints="1"/>
            </p:cNvSpPr>
            <p:nvPr/>
          </p:nvSpPr>
          <p:spPr bwMode="auto">
            <a:xfrm>
              <a:off x="6805617" y="4527557"/>
              <a:ext cx="1524001" cy="396875"/>
            </a:xfrm>
            <a:custGeom>
              <a:avLst/>
              <a:gdLst>
                <a:gd name="T0" fmla="*/ 5968 w 5968"/>
                <a:gd name="T1" fmla="*/ 194 h 1552"/>
                <a:gd name="T2" fmla="*/ 2984 w 5968"/>
                <a:gd name="T3" fmla="*/ 388 h 1552"/>
                <a:gd name="T4" fmla="*/ 0 w 5968"/>
                <a:gd name="T5" fmla="*/ 194 h 1552"/>
                <a:gd name="T6" fmla="*/ 2984 w 5968"/>
                <a:gd name="T7" fmla="*/ 0 h 1552"/>
                <a:gd name="T8" fmla="*/ 5968 w 5968"/>
                <a:gd name="T9" fmla="*/ 194 h 1552"/>
                <a:gd name="T10" fmla="*/ 5968 w 5968"/>
                <a:gd name="T11" fmla="*/ 194 h 1552"/>
                <a:gd name="T12" fmla="*/ 5968 w 5968"/>
                <a:gd name="T13" fmla="*/ 1358 h 1552"/>
                <a:gd name="T14" fmla="*/ 2984 w 5968"/>
                <a:gd name="T15" fmla="*/ 1552 h 1552"/>
                <a:gd name="T16" fmla="*/ 0 w 5968"/>
                <a:gd name="T17" fmla="*/ 1358 h 1552"/>
                <a:gd name="T18" fmla="*/ 0 w 5968"/>
                <a:gd name="T19" fmla="*/ 194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52">
                  <a:moveTo>
                    <a:pt x="5968" y="194"/>
                  </a:moveTo>
                  <a:cubicBezTo>
                    <a:pt x="5968" y="302"/>
                    <a:pt x="4632" y="388"/>
                    <a:pt x="2984" y="388"/>
                  </a:cubicBezTo>
                  <a:cubicBezTo>
                    <a:pt x="1336" y="388"/>
                    <a:pt x="0" y="302"/>
                    <a:pt x="0" y="194"/>
                  </a:cubicBezTo>
                  <a:cubicBezTo>
                    <a:pt x="0" y="87"/>
                    <a:pt x="1336" y="0"/>
                    <a:pt x="2984" y="0"/>
                  </a:cubicBezTo>
                  <a:cubicBezTo>
                    <a:pt x="4632" y="0"/>
                    <a:pt x="5968" y="87"/>
                    <a:pt x="5968" y="194"/>
                  </a:cubicBezTo>
                  <a:close/>
                  <a:moveTo>
                    <a:pt x="5968" y="194"/>
                  </a:moveTo>
                  <a:lnTo>
                    <a:pt x="5968" y="1358"/>
                  </a:lnTo>
                  <a:cubicBezTo>
                    <a:pt x="5968" y="1466"/>
                    <a:pt x="4632" y="1552"/>
                    <a:pt x="2984" y="1552"/>
                  </a:cubicBezTo>
                  <a:cubicBezTo>
                    <a:pt x="1336" y="1552"/>
                    <a:pt x="0" y="1466"/>
                    <a:pt x="0" y="1358"/>
                  </a:cubicBezTo>
                  <a:lnTo>
                    <a:pt x="0" y="19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6" name="Rectangle 95"/>
            <p:cNvSpPr>
              <a:spLocks noChangeArrowheads="1"/>
            </p:cNvSpPr>
            <p:nvPr/>
          </p:nvSpPr>
          <p:spPr bwMode="auto">
            <a:xfrm>
              <a:off x="6945317" y="4592644"/>
              <a:ext cx="1320801"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mn-cs"/>
                </a:rPr>
                <a:t>Emis</a:t>
              </a: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./Reg.  C</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97" name="Freeform 96"/>
            <p:cNvSpPr>
              <a:spLocks/>
            </p:cNvSpPr>
            <p:nvPr/>
          </p:nvSpPr>
          <p:spPr bwMode="auto">
            <a:xfrm>
              <a:off x="6813554" y="4140206"/>
              <a:ext cx="1524001" cy="347663"/>
            </a:xfrm>
            <a:custGeom>
              <a:avLst/>
              <a:gdLst>
                <a:gd name="T0" fmla="*/ 0 w 5968"/>
                <a:gd name="T1" fmla="*/ 0 h 1358"/>
                <a:gd name="T2" fmla="*/ 2984 w 5968"/>
                <a:gd name="T3" fmla="*/ 194 h 1358"/>
                <a:gd name="T4" fmla="*/ 5968 w 5968"/>
                <a:gd name="T5" fmla="*/ 0 h 1358"/>
                <a:gd name="T6" fmla="*/ 5968 w 5968"/>
                <a:gd name="T7" fmla="*/ 1164 h 1358"/>
                <a:gd name="T8" fmla="*/ 2984 w 5968"/>
                <a:gd name="T9" fmla="*/ 1358 h 1358"/>
                <a:gd name="T10" fmla="*/ 0 w 5968"/>
                <a:gd name="T11" fmla="*/ 1164 h 1358"/>
                <a:gd name="T12" fmla="*/ 0 w 5968"/>
                <a:gd name="T13" fmla="*/ 0 h 1358"/>
              </a:gdLst>
              <a:ahLst/>
              <a:cxnLst>
                <a:cxn ang="0">
                  <a:pos x="T0" y="T1"/>
                </a:cxn>
                <a:cxn ang="0">
                  <a:pos x="T2" y="T3"/>
                </a:cxn>
                <a:cxn ang="0">
                  <a:pos x="T4" y="T5"/>
                </a:cxn>
                <a:cxn ang="0">
                  <a:pos x="T6" y="T7"/>
                </a:cxn>
                <a:cxn ang="0">
                  <a:pos x="T8" y="T9"/>
                </a:cxn>
                <a:cxn ang="0">
                  <a:pos x="T10" y="T11"/>
                </a:cxn>
                <a:cxn ang="0">
                  <a:pos x="T12" y="T13"/>
                </a:cxn>
              </a:cxnLst>
              <a:rect l="0" t="0" r="r" b="b"/>
              <a:pathLst>
                <a:path w="5968" h="1358">
                  <a:moveTo>
                    <a:pt x="0" y="0"/>
                  </a:moveTo>
                  <a:cubicBezTo>
                    <a:pt x="0" y="108"/>
                    <a:pt x="1336" y="194"/>
                    <a:pt x="2984" y="194"/>
                  </a:cubicBezTo>
                  <a:cubicBezTo>
                    <a:pt x="4632" y="194"/>
                    <a:pt x="5968" y="108"/>
                    <a:pt x="5968" y="0"/>
                  </a:cubicBezTo>
                  <a:lnTo>
                    <a:pt x="5968" y="1164"/>
                  </a:lnTo>
                  <a:cubicBezTo>
                    <a:pt x="5968" y="1272"/>
                    <a:pt x="4632" y="1358"/>
                    <a:pt x="2984" y="1358"/>
                  </a:cubicBezTo>
                  <a:cubicBezTo>
                    <a:pt x="1336" y="1358"/>
                    <a:pt x="0" y="1272"/>
                    <a:pt x="0" y="116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8" name="Oval 97"/>
            <p:cNvSpPr>
              <a:spLocks noChangeArrowheads="1"/>
            </p:cNvSpPr>
            <p:nvPr/>
          </p:nvSpPr>
          <p:spPr bwMode="auto">
            <a:xfrm>
              <a:off x="6781804" y="4090994"/>
              <a:ext cx="1524001" cy="9842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9" name="Freeform 98"/>
            <p:cNvSpPr>
              <a:spLocks noEditPoints="1"/>
            </p:cNvSpPr>
            <p:nvPr/>
          </p:nvSpPr>
          <p:spPr bwMode="auto">
            <a:xfrm>
              <a:off x="6805617" y="4090994"/>
              <a:ext cx="1524001" cy="396875"/>
            </a:xfrm>
            <a:custGeom>
              <a:avLst/>
              <a:gdLst>
                <a:gd name="T0" fmla="*/ 5968 w 5968"/>
                <a:gd name="T1" fmla="*/ 194 h 1552"/>
                <a:gd name="T2" fmla="*/ 2984 w 5968"/>
                <a:gd name="T3" fmla="*/ 388 h 1552"/>
                <a:gd name="T4" fmla="*/ 0 w 5968"/>
                <a:gd name="T5" fmla="*/ 194 h 1552"/>
                <a:gd name="T6" fmla="*/ 2984 w 5968"/>
                <a:gd name="T7" fmla="*/ 0 h 1552"/>
                <a:gd name="T8" fmla="*/ 5968 w 5968"/>
                <a:gd name="T9" fmla="*/ 194 h 1552"/>
                <a:gd name="T10" fmla="*/ 5968 w 5968"/>
                <a:gd name="T11" fmla="*/ 194 h 1552"/>
                <a:gd name="T12" fmla="*/ 5968 w 5968"/>
                <a:gd name="T13" fmla="*/ 1358 h 1552"/>
                <a:gd name="T14" fmla="*/ 2984 w 5968"/>
                <a:gd name="T15" fmla="*/ 1552 h 1552"/>
                <a:gd name="T16" fmla="*/ 0 w 5968"/>
                <a:gd name="T17" fmla="*/ 1358 h 1552"/>
                <a:gd name="T18" fmla="*/ 0 w 5968"/>
                <a:gd name="T19" fmla="*/ 194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52">
                  <a:moveTo>
                    <a:pt x="5968" y="194"/>
                  </a:moveTo>
                  <a:cubicBezTo>
                    <a:pt x="5968" y="302"/>
                    <a:pt x="4632" y="388"/>
                    <a:pt x="2984" y="388"/>
                  </a:cubicBezTo>
                  <a:cubicBezTo>
                    <a:pt x="1336" y="388"/>
                    <a:pt x="0" y="302"/>
                    <a:pt x="0" y="194"/>
                  </a:cubicBezTo>
                  <a:cubicBezTo>
                    <a:pt x="0" y="87"/>
                    <a:pt x="1336" y="0"/>
                    <a:pt x="2984" y="0"/>
                  </a:cubicBezTo>
                  <a:cubicBezTo>
                    <a:pt x="4632" y="0"/>
                    <a:pt x="5968" y="87"/>
                    <a:pt x="5968" y="194"/>
                  </a:cubicBezTo>
                  <a:close/>
                  <a:moveTo>
                    <a:pt x="5968" y="194"/>
                  </a:moveTo>
                  <a:lnTo>
                    <a:pt x="5968" y="1358"/>
                  </a:lnTo>
                  <a:cubicBezTo>
                    <a:pt x="5968" y="1466"/>
                    <a:pt x="4632" y="1552"/>
                    <a:pt x="2984" y="1552"/>
                  </a:cubicBezTo>
                  <a:cubicBezTo>
                    <a:pt x="1336" y="1552"/>
                    <a:pt x="0" y="1466"/>
                    <a:pt x="0" y="1358"/>
                  </a:cubicBezTo>
                  <a:lnTo>
                    <a:pt x="0" y="19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0" name="Rectangle 99"/>
            <p:cNvSpPr>
              <a:spLocks noChangeArrowheads="1"/>
            </p:cNvSpPr>
            <p:nvPr/>
          </p:nvSpPr>
          <p:spPr bwMode="auto">
            <a:xfrm>
              <a:off x="6942142" y="4162431"/>
              <a:ext cx="13287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mn-cs"/>
                </a:rPr>
                <a:t>Emis</a:t>
              </a: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./Reg.  B</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01" name="Freeform 100"/>
            <p:cNvSpPr>
              <a:spLocks/>
            </p:cNvSpPr>
            <p:nvPr/>
          </p:nvSpPr>
          <p:spPr bwMode="auto">
            <a:xfrm>
              <a:off x="6805617" y="3709993"/>
              <a:ext cx="1524001" cy="344488"/>
            </a:xfrm>
            <a:custGeom>
              <a:avLst/>
              <a:gdLst>
                <a:gd name="T0" fmla="*/ 0 w 5968"/>
                <a:gd name="T1" fmla="*/ 0 h 1344"/>
                <a:gd name="T2" fmla="*/ 2984 w 5968"/>
                <a:gd name="T3" fmla="*/ 192 h 1344"/>
                <a:gd name="T4" fmla="*/ 5968 w 5968"/>
                <a:gd name="T5" fmla="*/ 0 h 1344"/>
                <a:gd name="T6" fmla="*/ 5968 w 5968"/>
                <a:gd name="T7" fmla="*/ 1152 h 1344"/>
                <a:gd name="T8" fmla="*/ 2984 w 5968"/>
                <a:gd name="T9" fmla="*/ 1344 h 1344"/>
                <a:gd name="T10" fmla="*/ 0 w 5968"/>
                <a:gd name="T11" fmla="*/ 1152 h 1344"/>
                <a:gd name="T12" fmla="*/ 0 w 5968"/>
                <a:gd name="T13" fmla="*/ 0 h 1344"/>
              </a:gdLst>
              <a:ahLst/>
              <a:cxnLst>
                <a:cxn ang="0">
                  <a:pos x="T0" y="T1"/>
                </a:cxn>
                <a:cxn ang="0">
                  <a:pos x="T2" y="T3"/>
                </a:cxn>
                <a:cxn ang="0">
                  <a:pos x="T4" y="T5"/>
                </a:cxn>
                <a:cxn ang="0">
                  <a:pos x="T6" y="T7"/>
                </a:cxn>
                <a:cxn ang="0">
                  <a:pos x="T8" y="T9"/>
                </a:cxn>
                <a:cxn ang="0">
                  <a:pos x="T10" y="T11"/>
                </a:cxn>
                <a:cxn ang="0">
                  <a:pos x="T12" y="T13"/>
                </a:cxn>
              </a:cxnLst>
              <a:rect l="0" t="0" r="r" b="b"/>
              <a:pathLst>
                <a:path w="5968" h="1344">
                  <a:moveTo>
                    <a:pt x="0" y="0"/>
                  </a:moveTo>
                  <a:cubicBezTo>
                    <a:pt x="0" y="107"/>
                    <a:pt x="1336" y="192"/>
                    <a:pt x="2984" y="192"/>
                  </a:cubicBezTo>
                  <a:cubicBezTo>
                    <a:pt x="4632" y="192"/>
                    <a:pt x="5968" y="107"/>
                    <a:pt x="5968" y="0"/>
                  </a:cubicBezTo>
                  <a:lnTo>
                    <a:pt x="5968" y="1152"/>
                  </a:lnTo>
                  <a:cubicBezTo>
                    <a:pt x="5968" y="1259"/>
                    <a:pt x="4632" y="1344"/>
                    <a:pt x="2984" y="1344"/>
                  </a:cubicBezTo>
                  <a:cubicBezTo>
                    <a:pt x="1336" y="1344"/>
                    <a:pt x="0" y="1259"/>
                    <a:pt x="0" y="1152"/>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2" name="Oval 101"/>
            <p:cNvSpPr>
              <a:spLocks noChangeArrowheads="1"/>
            </p:cNvSpPr>
            <p:nvPr/>
          </p:nvSpPr>
          <p:spPr bwMode="auto">
            <a:xfrm>
              <a:off x="6796092" y="3660781"/>
              <a:ext cx="1524001" cy="9842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3" name="Freeform 102"/>
            <p:cNvSpPr>
              <a:spLocks noEditPoints="1"/>
            </p:cNvSpPr>
            <p:nvPr/>
          </p:nvSpPr>
          <p:spPr bwMode="auto">
            <a:xfrm>
              <a:off x="6813554" y="3660781"/>
              <a:ext cx="1524001" cy="393700"/>
            </a:xfrm>
            <a:custGeom>
              <a:avLst/>
              <a:gdLst>
                <a:gd name="T0" fmla="*/ 5968 w 5968"/>
                <a:gd name="T1" fmla="*/ 192 h 1536"/>
                <a:gd name="T2" fmla="*/ 2984 w 5968"/>
                <a:gd name="T3" fmla="*/ 384 h 1536"/>
                <a:gd name="T4" fmla="*/ 0 w 5968"/>
                <a:gd name="T5" fmla="*/ 192 h 1536"/>
                <a:gd name="T6" fmla="*/ 2984 w 5968"/>
                <a:gd name="T7" fmla="*/ 0 h 1536"/>
                <a:gd name="T8" fmla="*/ 5968 w 5968"/>
                <a:gd name="T9" fmla="*/ 192 h 1536"/>
                <a:gd name="T10" fmla="*/ 5968 w 5968"/>
                <a:gd name="T11" fmla="*/ 192 h 1536"/>
                <a:gd name="T12" fmla="*/ 5968 w 5968"/>
                <a:gd name="T13" fmla="*/ 1344 h 1536"/>
                <a:gd name="T14" fmla="*/ 2984 w 5968"/>
                <a:gd name="T15" fmla="*/ 1536 h 1536"/>
                <a:gd name="T16" fmla="*/ 0 w 5968"/>
                <a:gd name="T17" fmla="*/ 1344 h 1536"/>
                <a:gd name="T18" fmla="*/ 0 w 5968"/>
                <a:gd name="T19" fmla="*/ 19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36">
                  <a:moveTo>
                    <a:pt x="5968" y="192"/>
                  </a:moveTo>
                  <a:cubicBezTo>
                    <a:pt x="5968" y="299"/>
                    <a:pt x="4632" y="384"/>
                    <a:pt x="2984" y="384"/>
                  </a:cubicBezTo>
                  <a:cubicBezTo>
                    <a:pt x="1336" y="384"/>
                    <a:pt x="0" y="299"/>
                    <a:pt x="0" y="192"/>
                  </a:cubicBezTo>
                  <a:cubicBezTo>
                    <a:pt x="0" y="86"/>
                    <a:pt x="1336" y="0"/>
                    <a:pt x="2984" y="0"/>
                  </a:cubicBezTo>
                  <a:cubicBezTo>
                    <a:pt x="4632" y="0"/>
                    <a:pt x="5968" y="86"/>
                    <a:pt x="5968" y="192"/>
                  </a:cubicBezTo>
                  <a:close/>
                  <a:moveTo>
                    <a:pt x="5968" y="192"/>
                  </a:moveTo>
                  <a:lnTo>
                    <a:pt x="5968" y="1344"/>
                  </a:lnTo>
                  <a:cubicBezTo>
                    <a:pt x="5968" y="1451"/>
                    <a:pt x="4632" y="1536"/>
                    <a:pt x="2984" y="1536"/>
                  </a:cubicBezTo>
                  <a:cubicBezTo>
                    <a:pt x="1336" y="1536"/>
                    <a:pt x="0" y="1451"/>
                    <a:pt x="0" y="1344"/>
                  </a:cubicBezTo>
                  <a:lnTo>
                    <a:pt x="0" y="192"/>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4" name="Rectangle 103"/>
            <p:cNvSpPr>
              <a:spLocks noChangeArrowheads="1"/>
            </p:cNvSpPr>
            <p:nvPr/>
          </p:nvSpPr>
          <p:spPr bwMode="auto">
            <a:xfrm>
              <a:off x="6929442" y="3730631"/>
              <a:ext cx="1339851"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mn-cs"/>
                </a:rPr>
                <a:t>Emis</a:t>
              </a:r>
              <a:r>
                <a:rPr kumimoji="0" lang="en-US" altLang="en-US" sz="19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./Reg.  A</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26" name="Freeform 125"/>
            <p:cNvSpPr>
              <a:spLocks/>
            </p:cNvSpPr>
            <p:nvPr/>
          </p:nvSpPr>
          <p:spPr bwMode="auto">
            <a:xfrm>
              <a:off x="6388104" y="2165355"/>
              <a:ext cx="1420813" cy="747713"/>
            </a:xfrm>
            <a:custGeom>
              <a:avLst/>
              <a:gdLst>
                <a:gd name="T0" fmla="*/ 0 w 895"/>
                <a:gd name="T1" fmla="*/ 184 h 471"/>
                <a:gd name="T2" fmla="*/ 447 w 895"/>
                <a:gd name="T3" fmla="*/ 0 h 471"/>
                <a:gd name="T4" fmla="*/ 895 w 895"/>
                <a:gd name="T5" fmla="*/ 184 h 471"/>
                <a:gd name="T6" fmla="*/ 758 w 895"/>
                <a:gd name="T7" fmla="*/ 184 h 471"/>
                <a:gd name="T8" fmla="*/ 758 w 895"/>
                <a:gd name="T9" fmla="*/ 471 h 471"/>
                <a:gd name="T10" fmla="*/ 137 w 895"/>
                <a:gd name="T11" fmla="*/ 471 h 471"/>
                <a:gd name="T12" fmla="*/ 137 w 895"/>
                <a:gd name="T13" fmla="*/ 184 h 471"/>
                <a:gd name="T14" fmla="*/ 0 w 895"/>
                <a:gd name="T15" fmla="*/ 184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471">
                  <a:moveTo>
                    <a:pt x="0" y="184"/>
                  </a:moveTo>
                  <a:lnTo>
                    <a:pt x="447" y="0"/>
                  </a:lnTo>
                  <a:lnTo>
                    <a:pt x="895" y="184"/>
                  </a:lnTo>
                  <a:lnTo>
                    <a:pt x="758" y="184"/>
                  </a:lnTo>
                  <a:lnTo>
                    <a:pt x="758" y="471"/>
                  </a:lnTo>
                  <a:lnTo>
                    <a:pt x="137" y="471"/>
                  </a:lnTo>
                  <a:lnTo>
                    <a:pt x="137" y="184"/>
                  </a:lnTo>
                  <a:lnTo>
                    <a:pt x="0" y="184"/>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35" name="TextBox 134"/>
            <p:cNvSpPr txBox="1"/>
            <p:nvPr/>
          </p:nvSpPr>
          <p:spPr>
            <a:xfrm>
              <a:off x="6411416" y="5608637"/>
              <a:ext cx="2676053"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微软雅黑"/>
                  <a:ea typeface="微软雅黑"/>
                  <a:cs typeface="+mn-cs"/>
                </a:rPr>
                <a:t>RSM 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微软雅黑"/>
                  <a:ea typeface="微软雅黑"/>
                  <a:cs typeface="+mn-cs"/>
                </a:rPr>
                <a:t>Polynomial Functions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7030A0"/>
                </a:solidFill>
                <a:effectLst/>
                <a:uLnTx/>
                <a:uFillTx/>
                <a:latin typeface="微软雅黑"/>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微软雅黑"/>
                  <a:ea typeface="微软雅黑"/>
                  <a:cs typeface="+mn-cs"/>
                </a:rPr>
                <a:t>Tsinghua U./SCUT</a:t>
              </a:r>
              <a:endParaRPr kumimoji="0" lang="en-US" sz="1400" b="1" i="0" u="none" strike="noStrike" kern="1200" cap="none" spc="0" normalizeH="0" baseline="0" noProof="0" dirty="0">
                <a:ln>
                  <a:noFill/>
                </a:ln>
                <a:solidFill>
                  <a:srgbClr val="7030A0"/>
                </a:solidFill>
                <a:effectLst/>
                <a:uLnTx/>
                <a:uFillTx/>
                <a:latin typeface="微软雅黑"/>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微软雅黑"/>
                <a:ea typeface="微软雅黑"/>
                <a:cs typeface="+mn-cs"/>
              </a:endParaRPr>
            </a:p>
          </p:txBody>
        </p:sp>
        <p:sp>
          <p:nvSpPr>
            <p:cNvPr id="137" name="Freeform 76"/>
            <p:cNvSpPr>
              <a:spLocks/>
            </p:cNvSpPr>
            <p:nvPr/>
          </p:nvSpPr>
          <p:spPr bwMode="auto">
            <a:xfrm>
              <a:off x="6645725" y="988147"/>
              <a:ext cx="1692275" cy="520700"/>
            </a:xfrm>
            <a:custGeom>
              <a:avLst/>
              <a:gdLst>
                <a:gd name="T0" fmla="*/ 674 w 6629"/>
                <a:gd name="T1" fmla="*/ 681 h 2039"/>
                <a:gd name="T2" fmla="*/ 1531 w 6629"/>
                <a:gd name="T3" fmla="*/ 213 h 2039"/>
                <a:gd name="T4" fmla="*/ 2171 w 6629"/>
                <a:gd name="T5" fmla="*/ 267 h 2039"/>
                <a:gd name="T6" fmla="*/ 3240 w 6629"/>
                <a:gd name="T7" fmla="*/ 131 h 2039"/>
                <a:gd name="T8" fmla="*/ 3423 w 6629"/>
                <a:gd name="T9" fmla="*/ 187 h 2039"/>
                <a:gd name="T10" fmla="*/ 4291 w 6629"/>
                <a:gd name="T11" fmla="*/ 66 h 2039"/>
                <a:gd name="T12" fmla="*/ 4516 w 6629"/>
                <a:gd name="T13" fmla="*/ 144 h 2039"/>
                <a:gd name="T14" fmla="*/ 5530 w 6629"/>
                <a:gd name="T15" fmla="*/ 109 h 2039"/>
                <a:gd name="T16" fmla="*/ 5773 w 6629"/>
                <a:gd name="T17" fmla="*/ 283 h 2039"/>
                <a:gd name="T18" fmla="*/ 6328 w 6629"/>
                <a:gd name="T19" fmla="*/ 687 h 2039"/>
                <a:gd name="T20" fmla="*/ 6292 w 6629"/>
                <a:gd name="T21" fmla="*/ 730 h 2039"/>
                <a:gd name="T22" fmla="*/ 6107 w 6629"/>
                <a:gd name="T23" fmla="*/ 1314 h 2039"/>
                <a:gd name="T24" fmla="*/ 5638 w 6629"/>
                <a:gd name="T25" fmla="*/ 1396 h 2039"/>
                <a:gd name="T26" fmla="*/ 4774 w 6629"/>
                <a:gd name="T27" fmla="*/ 1749 h 2039"/>
                <a:gd name="T28" fmla="*/ 4327 w 6629"/>
                <a:gd name="T29" fmla="*/ 1695 h 2039"/>
                <a:gd name="T30" fmla="*/ 3080 w 6629"/>
                <a:gd name="T31" fmla="*/ 1973 h 2039"/>
                <a:gd name="T32" fmla="*/ 2538 w 6629"/>
                <a:gd name="T33" fmla="*/ 1806 h 2039"/>
                <a:gd name="T34" fmla="*/ 969 w 6629"/>
                <a:gd name="T35" fmla="*/ 1643 h 2039"/>
                <a:gd name="T36" fmla="*/ 956 w 6629"/>
                <a:gd name="T37" fmla="*/ 1634 h 2039"/>
                <a:gd name="T38" fmla="*/ 240 w 6629"/>
                <a:gd name="T39" fmla="*/ 1400 h 2039"/>
                <a:gd name="T40" fmla="*/ 410 w 6629"/>
                <a:gd name="T41" fmla="*/ 1186 h 2039"/>
                <a:gd name="T42" fmla="*/ 179 w 6629"/>
                <a:gd name="T43" fmla="*/ 818 h 2039"/>
                <a:gd name="T44" fmla="*/ 669 w 6629"/>
                <a:gd name="T45" fmla="*/ 687 h 2039"/>
                <a:gd name="T46" fmla="*/ 674 w 6629"/>
                <a:gd name="T47" fmla="*/ 681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29" h="2039">
                  <a:moveTo>
                    <a:pt x="674" y="681"/>
                  </a:moveTo>
                  <a:cubicBezTo>
                    <a:pt x="600" y="454"/>
                    <a:pt x="983" y="244"/>
                    <a:pt x="1531" y="213"/>
                  </a:cubicBezTo>
                  <a:cubicBezTo>
                    <a:pt x="1753" y="201"/>
                    <a:pt x="1978" y="220"/>
                    <a:pt x="2171" y="267"/>
                  </a:cubicBezTo>
                  <a:cubicBezTo>
                    <a:pt x="2376" y="106"/>
                    <a:pt x="2854" y="46"/>
                    <a:pt x="3240" y="131"/>
                  </a:cubicBezTo>
                  <a:cubicBezTo>
                    <a:pt x="3307" y="145"/>
                    <a:pt x="3369" y="164"/>
                    <a:pt x="3423" y="187"/>
                  </a:cubicBezTo>
                  <a:cubicBezTo>
                    <a:pt x="3583" y="54"/>
                    <a:pt x="3971" y="0"/>
                    <a:pt x="4291" y="66"/>
                  </a:cubicBezTo>
                  <a:cubicBezTo>
                    <a:pt x="4379" y="84"/>
                    <a:pt x="4456" y="111"/>
                    <a:pt x="4516" y="144"/>
                  </a:cubicBezTo>
                  <a:cubicBezTo>
                    <a:pt x="4773" y="18"/>
                    <a:pt x="5227" y="3"/>
                    <a:pt x="5530" y="109"/>
                  </a:cubicBezTo>
                  <a:cubicBezTo>
                    <a:pt x="5658" y="154"/>
                    <a:pt x="5744" y="215"/>
                    <a:pt x="5773" y="283"/>
                  </a:cubicBezTo>
                  <a:cubicBezTo>
                    <a:pt x="6194" y="331"/>
                    <a:pt x="6443" y="512"/>
                    <a:pt x="6328" y="687"/>
                  </a:cubicBezTo>
                  <a:cubicBezTo>
                    <a:pt x="6318" y="702"/>
                    <a:pt x="6306" y="716"/>
                    <a:pt x="6292" y="730"/>
                  </a:cubicBezTo>
                  <a:cubicBezTo>
                    <a:pt x="6629" y="912"/>
                    <a:pt x="6547" y="1174"/>
                    <a:pt x="6107" y="1314"/>
                  </a:cubicBezTo>
                  <a:cubicBezTo>
                    <a:pt x="5970" y="1358"/>
                    <a:pt x="5809" y="1386"/>
                    <a:pt x="5638" y="1396"/>
                  </a:cubicBezTo>
                  <a:cubicBezTo>
                    <a:pt x="5634" y="1593"/>
                    <a:pt x="5247" y="1750"/>
                    <a:pt x="4774" y="1749"/>
                  </a:cubicBezTo>
                  <a:cubicBezTo>
                    <a:pt x="4616" y="1748"/>
                    <a:pt x="4461" y="1730"/>
                    <a:pt x="4327" y="1695"/>
                  </a:cubicBezTo>
                  <a:cubicBezTo>
                    <a:pt x="4167" y="1915"/>
                    <a:pt x="3608" y="2039"/>
                    <a:pt x="3080" y="1973"/>
                  </a:cubicBezTo>
                  <a:cubicBezTo>
                    <a:pt x="2858" y="1945"/>
                    <a:pt x="2667" y="1886"/>
                    <a:pt x="2538" y="1806"/>
                  </a:cubicBezTo>
                  <a:cubicBezTo>
                    <a:pt x="1997" y="1941"/>
                    <a:pt x="1294" y="1868"/>
                    <a:pt x="969" y="1643"/>
                  </a:cubicBezTo>
                  <a:cubicBezTo>
                    <a:pt x="964" y="1640"/>
                    <a:pt x="960" y="1637"/>
                    <a:pt x="956" y="1634"/>
                  </a:cubicBezTo>
                  <a:cubicBezTo>
                    <a:pt x="602" y="1651"/>
                    <a:pt x="281" y="1546"/>
                    <a:pt x="240" y="1400"/>
                  </a:cubicBezTo>
                  <a:cubicBezTo>
                    <a:pt x="217" y="1322"/>
                    <a:pt x="280" y="1243"/>
                    <a:pt x="410" y="1186"/>
                  </a:cubicBezTo>
                  <a:cubicBezTo>
                    <a:pt x="103" y="1111"/>
                    <a:pt x="0" y="946"/>
                    <a:pt x="179" y="818"/>
                  </a:cubicBezTo>
                  <a:cubicBezTo>
                    <a:pt x="283" y="744"/>
                    <a:pt x="465" y="696"/>
                    <a:pt x="669" y="687"/>
                  </a:cubicBezTo>
                  <a:lnTo>
                    <a:pt x="674" y="68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39" name="Rectangle 138"/>
            <p:cNvSpPr>
              <a:spLocks noChangeArrowheads="1"/>
            </p:cNvSpPr>
            <p:nvPr/>
          </p:nvSpPr>
          <p:spPr bwMode="auto">
            <a:xfrm>
              <a:off x="6847338" y="1144889"/>
              <a:ext cx="14557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Pollutant A (PM)</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41" name="Rectangle 140"/>
            <p:cNvSpPr>
              <a:spLocks noChangeArrowheads="1"/>
            </p:cNvSpPr>
            <p:nvPr/>
          </p:nvSpPr>
          <p:spPr bwMode="auto">
            <a:xfrm>
              <a:off x="6879088" y="1703689"/>
              <a:ext cx="13557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Pollutant B (O3)</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42" name="Freeform 124"/>
            <p:cNvSpPr>
              <a:spLocks/>
            </p:cNvSpPr>
            <p:nvPr/>
          </p:nvSpPr>
          <p:spPr bwMode="auto">
            <a:xfrm>
              <a:off x="6633371" y="2125667"/>
              <a:ext cx="1853403" cy="904410"/>
            </a:xfrm>
            <a:custGeom>
              <a:avLst/>
              <a:gdLst>
                <a:gd name="T0" fmla="*/ 0 w 895"/>
                <a:gd name="T1" fmla="*/ 184 h 471"/>
                <a:gd name="T2" fmla="*/ 447 w 895"/>
                <a:gd name="T3" fmla="*/ 0 h 471"/>
                <a:gd name="T4" fmla="*/ 895 w 895"/>
                <a:gd name="T5" fmla="*/ 184 h 471"/>
                <a:gd name="T6" fmla="*/ 758 w 895"/>
                <a:gd name="T7" fmla="*/ 184 h 471"/>
                <a:gd name="T8" fmla="*/ 758 w 895"/>
                <a:gd name="T9" fmla="*/ 471 h 471"/>
                <a:gd name="T10" fmla="*/ 137 w 895"/>
                <a:gd name="T11" fmla="*/ 471 h 471"/>
                <a:gd name="T12" fmla="*/ 137 w 895"/>
                <a:gd name="T13" fmla="*/ 184 h 471"/>
                <a:gd name="T14" fmla="*/ 0 w 895"/>
                <a:gd name="T15" fmla="*/ 184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471">
                  <a:moveTo>
                    <a:pt x="0" y="184"/>
                  </a:moveTo>
                  <a:lnTo>
                    <a:pt x="447" y="0"/>
                  </a:lnTo>
                  <a:lnTo>
                    <a:pt x="895" y="184"/>
                  </a:lnTo>
                  <a:lnTo>
                    <a:pt x="758" y="184"/>
                  </a:lnTo>
                  <a:lnTo>
                    <a:pt x="758" y="471"/>
                  </a:lnTo>
                  <a:lnTo>
                    <a:pt x="137" y="471"/>
                  </a:lnTo>
                  <a:lnTo>
                    <a:pt x="137" y="184"/>
                  </a:lnTo>
                  <a:lnTo>
                    <a:pt x="0" y="18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143" name="Rectangle 142"/>
            <p:cNvSpPr>
              <a:spLocks noChangeArrowheads="1"/>
            </p:cNvSpPr>
            <p:nvPr/>
          </p:nvSpPr>
          <p:spPr bwMode="auto">
            <a:xfrm>
              <a:off x="6857989" y="2274219"/>
              <a:ext cx="13699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RSM w/</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Temporal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Polynomial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Functions</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47" name="Oval 146"/>
            <p:cNvSpPr>
              <a:spLocks noChangeArrowheads="1"/>
            </p:cNvSpPr>
            <p:nvPr/>
          </p:nvSpPr>
          <p:spPr bwMode="auto">
            <a:xfrm>
              <a:off x="7172767" y="1475299"/>
              <a:ext cx="84138" cy="84138"/>
            </a:xfrm>
            <a:prstGeom prst="ellipse">
              <a:avLst/>
            </a:prstGeom>
            <a:solidFill>
              <a:srgbClr val="007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48" name="Rectangle 147"/>
            <p:cNvSpPr>
              <a:spLocks noChangeArrowheads="1"/>
            </p:cNvSpPr>
            <p:nvPr/>
          </p:nvSpPr>
          <p:spPr bwMode="auto">
            <a:xfrm>
              <a:off x="6847329" y="1127637"/>
              <a:ext cx="14557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Pollutant A (PM)</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50" name="Rectangle 149"/>
            <p:cNvSpPr>
              <a:spLocks noChangeArrowheads="1"/>
            </p:cNvSpPr>
            <p:nvPr/>
          </p:nvSpPr>
          <p:spPr bwMode="auto">
            <a:xfrm>
              <a:off x="6879079" y="1686437"/>
              <a:ext cx="1355726"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Pollutant B (O3)</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56" name="Freeform 82"/>
            <p:cNvSpPr>
              <a:spLocks/>
            </p:cNvSpPr>
            <p:nvPr/>
          </p:nvSpPr>
          <p:spPr bwMode="auto">
            <a:xfrm>
              <a:off x="6645725" y="1550196"/>
              <a:ext cx="1704976" cy="520700"/>
            </a:xfrm>
            <a:custGeom>
              <a:avLst/>
              <a:gdLst>
                <a:gd name="T0" fmla="*/ 680 w 6679"/>
                <a:gd name="T1" fmla="*/ 681 h 2039"/>
                <a:gd name="T2" fmla="*/ 1542 w 6679"/>
                <a:gd name="T3" fmla="*/ 213 h 2039"/>
                <a:gd name="T4" fmla="*/ 2188 w 6679"/>
                <a:gd name="T5" fmla="*/ 267 h 2039"/>
                <a:gd name="T6" fmla="*/ 3264 w 6679"/>
                <a:gd name="T7" fmla="*/ 131 h 2039"/>
                <a:gd name="T8" fmla="*/ 3449 w 6679"/>
                <a:gd name="T9" fmla="*/ 187 h 2039"/>
                <a:gd name="T10" fmla="*/ 4323 w 6679"/>
                <a:gd name="T11" fmla="*/ 66 h 2039"/>
                <a:gd name="T12" fmla="*/ 4550 w 6679"/>
                <a:gd name="T13" fmla="*/ 144 h 2039"/>
                <a:gd name="T14" fmla="*/ 5572 w 6679"/>
                <a:gd name="T15" fmla="*/ 109 h 2039"/>
                <a:gd name="T16" fmla="*/ 5817 w 6679"/>
                <a:gd name="T17" fmla="*/ 283 h 2039"/>
                <a:gd name="T18" fmla="*/ 6376 w 6679"/>
                <a:gd name="T19" fmla="*/ 687 h 2039"/>
                <a:gd name="T20" fmla="*/ 6339 w 6679"/>
                <a:gd name="T21" fmla="*/ 730 h 2039"/>
                <a:gd name="T22" fmla="*/ 6153 w 6679"/>
                <a:gd name="T23" fmla="*/ 1314 h 2039"/>
                <a:gd name="T24" fmla="*/ 5680 w 6679"/>
                <a:gd name="T25" fmla="*/ 1396 h 2039"/>
                <a:gd name="T26" fmla="*/ 4810 w 6679"/>
                <a:gd name="T27" fmla="*/ 1749 h 2039"/>
                <a:gd name="T28" fmla="*/ 4360 w 6679"/>
                <a:gd name="T29" fmla="*/ 1695 h 2039"/>
                <a:gd name="T30" fmla="*/ 3103 w 6679"/>
                <a:gd name="T31" fmla="*/ 1973 h 2039"/>
                <a:gd name="T32" fmla="*/ 2557 w 6679"/>
                <a:gd name="T33" fmla="*/ 1806 h 2039"/>
                <a:gd name="T34" fmla="*/ 976 w 6679"/>
                <a:gd name="T35" fmla="*/ 1643 h 2039"/>
                <a:gd name="T36" fmla="*/ 964 w 6679"/>
                <a:gd name="T37" fmla="*/ 1634 h 2039"/>
                <a:gd name="T38" fmla="*/ 242 w 6679"/>
                <a:gd name="T39" fmla="*/ 1400 h 2039"/>
                <a:gd name="T40" fmla="*/ 413 w 6679"/>
                <a:gd name="T41" fmla="*/ 1186 h 2039"/>
                <a:gd name="T42" fmla="*/ 181 w 6679"/>
                <a:gd name="T43" fmla="*/ 818 h 2039"/>
                <a:gd name="T44" fmla="*/ 674 w 6679"/>
                <a:gd name="T45" fmla="*/ 687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79" h="2039">
                  <a:moveTo>
                    <a:pt x="680" y="681"/>
                  </a:moveTo>
                  <a:cubicBezTo>
                    <a:pt x="605" y="454"/>
                    <a:pt x="991" y="244"/>
                    <a:pt x="1542" y="213"/>
                  </a:cubicBezTo>
                  <a:cubicBezTo>
                    <a:pt x="1766" y="201"/>
                    <a:pt x="1993" y="220"/>
                    <a:pt x="2188" y="267"/>
                  </a:cubicBezTo>
                  <a:cubicBezTo>
                    <a:pt x="2394" y="106"/>
                    <a:pt x="2876" y="46"/>
                    <a:pt x="3264" y="131"/>
                  </a:cubicBezTo>
                  <a:cubicBezTo>
                    <a:pt x="3332" y="145"/>
                    <a:pt x="3394" y="164"/>
                    <a:pt x="3449" y="187"/>
                  </a:cubicBezTo>
                  <a:cubicBezTo>
                    <a:pt x="3610" y="54"/>
                    <a:pt x="4001" y="0"/>
                    <a:pt x="4323" y="66"/>
                  </a:cubicBezTo>
                  <a:cubicBezTo>
                    <a:pt x="4412" y="84"/>
                    <a:pt x="4490" y="111"/>
                    <a:pt x="4550" y="144"/>
                  </a:cubicBezTo>
                  <a:cubicBezTo>
                    <a:pt x="4809" y="18"/>
                    <a:pt x="5267" y="3"/>
                    <a:pt x="5572" y="109"/>
                  </a:cubicBezTo>
                  <a:cubicBezTo>
                    <a:pt x="5700" y="154"/>
                    <a:pt x="5787" y="215"/>
                    <a:pt x="5817" y="283"/>
                  </a:cubicBezTo>
                  <a:cubicBezTo>
                    <a:pt x="6241" y="331"/>
                    <a:pt x="6491" y="512"/>
                    <a:pt x="6376" y="687"/>
                  </a:cubicBezTo>
                  <a:cubicBezTo>
                    <a:pt x="6366" y="702"/>
                    <a:pt x="6354" y="716"/>
                    <a:pt x="6339" y="730"/>
                  </a:cubicBezTo>
                  <a:cubicBezTo>
                    <a:pt x="6679" y="912"/>
                    <a:pt x="6596" y="1174"/>
                    <a:pt x="6153" y="1314"/>
                  </a:cubicBezTo>
                  <a:cubicBezTo>
                    <a:pt x="6015" y="1358"/>
                    <a:pt x="5853" y="1386"/>
                    <a:pt x="5680" y="1396"/>
                  </a:cubicBezTo>
                  <a:cubicBezTo>
                    <a:pt x="5677" y="1593"/>
                    <a:pt x="5287" y="1750"/>
                    <a:pt x="4810" y="1749"/>
                  </a:cubicBezTo>
                  <a:cubicBezTo>
                    <a:pt x="4651" y="1748"/>
                    <a:pt x="4495" y="1730"/>
                    <a:pt x="4360" y="1695"/>
                  </a:cubicBezTo>
                  <a:cubicBezTo>
                    <a:pt x="4198" y="1915"/>
                    <a:pt x="3636" y="2039"/>
                    <a:pt x="3103" y="1973"/>
                  </a:cubicBezTo>
                  <a:cubicBezTo>
                    <a:pt x="2880" y="1945"/>
                    <a:pt x="2687" y="1886"/>
                    <a:pt x="2557" y="1806"/>
                  </a:cubicBezTo>
                  <a:cubicBezTo>
                    <a:pt x="2012" y="1941"/>
                    <a:pt x="1304" y="1868"/>
                    <a:pt x="976" y="1643"/>
                  </a:cubicBezTo>
                  <a:cubicBezTo>
                    <a:pt x="972" y="1640"/>
                    <a:pt x="968" y="1637"/>
                    <a:pt x="964" y="1634"/>
                  </a:cubicBezTo>
                  <a:cubicBezTo>
                    <a:pt x="607" y="1651"/>
                    <a:pt x="284" y="1546"/>
                    <a:pt x="242" y="1400"/>
                  </a:cubicBezTo>
                  <a:cubicBezTo>
                    <a:pt x="219" y="1322"/>
                    <a:pt x="282" y="1243"/>
                    <a:pt x="413" y="1186"/>
                  </a:cubicBezTo>
                  <a:cubicBezTo>
                    <a:pt x="104" y="1111"/>
                    <a:pt x="0" y="946"/>
                    <a:pt x="181" y="818"/>
                  </a:cubicBezTo>
                  <a:cubicBezTo>
                    <a:pt x="285" y="744"/>
                    <a:pt x="469" y="696"/>
                    <a:pt x="674" y="687"/>
                  </a:cubicBezTo>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57" name="Freeform 82"/>
            <p:cNvSpPr>
              <a:spLocks/>
            </p:cNvSpPr>
            <p:nvPr/>
          </p:nvSpPr>
          <p:spPr bwMode="auto">
            <a:xfrm>
              <a:off x="6644174" y="977646"/>
              <a:ext cx="1704976" cy="520700"/>
            </a:xfrm>
            <a:custGeom>
              <a:avLst/>
              <a:gdLst>
                <a:gd name="T0" fmla="*/ 680 w 6679"/>
                <a:gd name="T1" fmla="*/ 681 h 2039"/>
                <a:gd name="T2" fmla="*/ 1542 w 6679"/>
                <a:gd name="T3" fmla="*/ 213 h 2039"/>
                <a:gd name="T4" fmla="*/ 2188 w 6679"/>
                <a:gd name="T5" fmla="*/ 267 h 2039"/>
                <a:gd name="T6" fmla="*/ 3264 w 6679"/>
                <a:gd name="T7" fmla="*/ 131 h 2039"/>
                <a:gd name="T8" fmla="*/ 3449 w 6679"/>
                <a:gd name="T9" fmla="*/ 187 h 2039"/>
                <a:gd name="T10" fmla="*/ 4323 w 6679"/>
                <a:gd name="T11" fmla="*/ 66 h 2039"/>
                <a:gd name="T12" fmla="*/ 4550 w 6679"/>
                <a:gd name="T13" fmla="*/ 144 h 2039"/>
                <a:gd name="T14" fmla="*/ 5572 w 6679"/>
                <a:gd name="T15" fmla="*/ 109 h 2039"/>
                <a:gd name="T16" fmla="*/ 5817 w 6679"/>
                <a:gd name="T17" fmla="*/ 283 h 2039"/>
                <a:gd name="T18" fmla="*/ 6376 w 6679"/>
                <a:gd name="T19" fmla="*/ 687 h 2039"/>
                <a:gd name="T20" fmla="*/ 6339 w 6679"/>
                <a:gd name="T21" fmla="*/ 730 h 2039"/>
                <a:gd name="T22" fmla="*/ 6153 w 6679"/>
                <a:gd name="T23" fmla="*/ 1314 h 2039"/>
                <a:gd name="T24" fmla="*/ 5680 w 6679"/>
                <a:gd name="T25" fmla="*/ 1396 h 2039"/>
                <a:gd name="T26" fmla="*/ 4810 w 6679"/>
                <a:gd name="T27" fmla="*/ 1749 h 2039"/>
                <a:gd name="T28" fmla="*/ 4360 w 6679"/>
                <a:gd name="T29" fmla="*/ 1695 h 2039"/>
                <a:gd name="T30" fmla="*/ 3103 w 6679"/>
                <a:gd name="T31" fmla="*/ 1973 h 2039"/>
                <a:gd name="T32" fmla="*/ 2557 w 6679"/>
                <a:gd name="T33" fmla="*/ 1806 h 2039"/>
                <a:gd name="T34" fmla="*/ 976 w 6679"/>
                <a:gd name="T35" fmla="*/ 1643 h 2039"/>
                <a:gd name="T36" fmla="*/ 964 w 6679"/>
                <a:gd name="T37" fmla="*/ 1634 h 2039"/>
                <a:gd name="T38" fmla="*/ 242 w 6679"/>
                <a:gd name="T39" fmla="*/ 1400 h 2039"/>
                <a:gd name="T40" fmla="*/ 413 w 6679"/>
                <a:gd name="T41" fmla="*/ 1186 h 2039"/>
                <a:gd name="T42" fmla="*/ 181 w 6679"/>
                <a:gd name="T43" fmla="*/ 818 h 2039"/>
                <a:gd name="T44" fmla="*/ 674 w 6679"/>
                <a:gd name="T45" fmla="*/ 687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79" h="2039">
                  <a:moveTo>
                    <a:pt x="680" y="681"/>
                  </a:moveTo>
                  <a:cubicBezTo>
                    <a:pt x="605" y="454"/>
                    <a:pt x="991" y="244"/>
                    <a:pt x="1542" y="213"/>
                  </a:cubicBezTo>
                  <a:cubicBezTo>
                    <a:pt x="1766" y="201"/>
                    <a:pt x="1993" y="220"/>
                    <a:pt x="2188" y="267"/>
                  </a:cubicBezTo>
                  <a:cubicBezTo>
                    <a:pt x="2394" y="106"/>
                    <a:pt x="2876" y="46"/>
                    <a:pt x="3264" y="131"/>
                  </a:cubicBezTo>
                  <a:cubicBezTo>
                    <a:pt x="3332" y="145"/>
                    <a:pt x="3394" y="164"/>
                    <a:pt x="3449" y="187"/>
                  </a:cubicBezTo>
                  <a:cubicBezTo>
                    <a:pt x="3610" y="54"/>
                    <a:pt x="4001" y="0"/>
                    <a:pt x="4323" y="66"/>
                  </a:cubicBezTo>
                  <a:cubicBezTo>
                    <a:pt x="4412" y="84"/>
                    <a:pt x="4490" y="111"/>
                    <a:pt x="4550" y="144"/>
                  </a:cubicBezTo>
                  <a:cubicBezTo>
                    <a:pt x="4809" y="18"/>
                    <a:pt x="5267" y="3"/>
                    <a:pt x="5572" y="109"/>
                  </a:cubicBezTo>
                  <a:cubicBezTo>
                    <a:pt x="5700" y="154"/>
                    <a:pt x="5787" y="215"/>
                    <a:pt x="5817" y="283"/>
                  </a:cubicBezTo>
                  <a:cubicBezTo>
                    <a:pt x="6241" y="331"/>
                    <a:pt x="6491" y="512"/>
                    <a:pt x="6376" y="687"/>
                  </a:cubicBezTo>
                  <a:cubicBezTo>
                    <a:pt x="6366" y="702"/>
                    <a:pt x="6354" y="716"/>
                    <a:pt x="6339" y="730"/>
                  </a:cubicBezTo>
                  <a:cubicBezTo>
                    <a:pt x="6679" y="912"/>
                    <a:pt x="6596" y="1174"/>
                    <a:pt x="6153" y="1314"/>
                  </a:cubicBezTo>
                  <a:cubicBezTo>
                    <a:pt x="6015" y="1358"/>
                    <a:pt x="5853" y="1386"/>
                    <a:pt x="5680" y="1396"/>
                  </a:cubicBezTo>
                  <a:cubicBezTo>
                    <a:pt x="5677" y="1593"/>
                    <a:pt x="5287" y="1750"/>
                    <a:pt x="4810" y="1749"/>
                  </a:cubicBezTo>
                  <a:cubicBezTo>
                    <a:pt x="4651" y="1748"/>
                    <a:pt x="4495" y="1730"/>
                    <a:pt x="4360" y="1695"/>
                  </a:cubicBezTo>
                  <a:cubicBezTo>
                    <a:pt x="4198" y="1915"/>
                    <a:pt x="3636" y="2039"/>
                    <a:pt x="3103" y="1973"/>
                  </a:cubicBezTo>
                  <a:cubicBezTo>
                    <a:pt x="2880" y="1945"/>
                    <a:pt x="2687" y="1886"/>
                    <a:pt x="2557" y="1806"/>
                  </a:cubicBezTo>
                  <a:cubicBezTo>
                    <a:pt x="2012" y="1941"/>
                    <a:pt x="1304" y="1868"/>
                    <a:pt x="976" y="1643"/>
                  </a:cubicBezTo>
                  <a:cubicBezTo>
                    <a:pt x="972" y="1640"/>
                    <a:pt x="968" y="1637"/>
                    <a:pt x="964" y="1634"/>
                  </a:cubicBezTo>
                  <a:cubicBezTo>
                    <a:pt x="607" y="1651"/>
                    <a:pt x="284" y="1546"/>
                    <a:pt x="242" y="1400"/>
                  </a:cubicBezTo>
                  <a:cubicBezTo>
                    <a:pt x="219" y="1322"/>
                    <a:pt x="282" y="1243"/>
                    <a:pt x="413" y="1186"/>
                  </a:cubicBezTo>
                  <a:cubicBezTo>
                    <a:pt x="104" y="1111"/>
                    <a:pt x="0" y="946"/>
                    <a:pt x="181" y="818"/>
                  </a:cubicBezTo>
                  <a:cubicBezTo>
                    <a:pt x="285" y="744"/>
                    <a:pt x="469" y="696"/>
                    <a:pt x="674" y="687"/>
                  </a:cubicBezTo>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58" name="Rectangle 157"/>
            <p:cNvSpPr>
              <a:spLocks noChangeArrowheads="1"/>
            </p:cNvSpPr>
            <p:nvPr/>
          </p:nvSpPr>
          <p:spPr bwMode="auto">
            <a:xfrm>
              <a:off x="6839460" y="1080280"/>
              <a:ext cx="14557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Pollutant A (PM)</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59" name="Rectangle 158"/>
            <p:cNvSpPr>
              <a:spLocks noChangeArrowheads="1"/>
            </p:cNvSpPr>
            <p:nvPr/>
          </p:nvSpPr>
          <p:spPr bwMode="auto">
            <a:xfrm>
              <a:off x="6872214" y="1652887"/>
              <a:ext cx="1355726"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Pollutant B (O</a:t>
              </a:r>
              <a:r>
                <a:rPr kumimoji="0" lang="en-US" altLang="en-US" sz="12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3</a:t>
              </a: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mn-cs"/>
                </a:rPr>
                <a:t>)</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160" name="Rectangle 159"/>
            <p:cNvSpPr>
              <a:spLocks noChangeArrowheads="1"/>
            </p:cNvSpPr>
            <p:nvPr/>
          </p:nvSpPr>
          <p:spPr bwMode="auto">
            <a:xfrm>
              <a:off x="6722617" y="3102318"/>
              <a:ext cx="1971676"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dirty="0">
                  <a:ln>
                    <a:noFill/>
                  </a:ln>
                  <a:solidFill>
                    <a:srgbClr val="0000FF"/>
                  </a:solidFill>
                  <a:effectLst/>
                  <a:uLnTx/>
                  <a:uFillTx/>
                  <a:latin typeface="Calibri" panose="020F0502020204030204" pitchFamily="34" charset="0"/>
                  <a:ea typeface="微软雅黑"/>
                  <a:cs typeface="+mn-cs"/>
                </a:rPr>
                <a:t>Multi-pollutant</a:t>
              </a:r>
              <a:r>
                <a:rPr kumimoji="0" lang="en-US" altLang="en-US" sz="1400" b="1" i="0" u="none" strike="noStrike" kern="1200" cap="none" spc="0" normalizeH="0" baseline="0" noProof="0" dirty="0">
                  <a:ln>
                    <a:noFill/>
                  </a:ln>
                  <a:solidFill>
                    <a:srgbClr val="0000FF"/>
                  </a:solidFill>
                  <a:effectLst/>
                  <a:uLnTx/>
                  <a:uFillTx/>
                  <a:latin typeface="Calibri" panose="020F0502020204030204" pitchFamily="34" charset="0"/>
                  <a:ea typeface="微软雅黑"/>
                  <a:cs typeface="+mn-cs"/>
                </a:rPr>
                <a:t> responses </a:t>
              </a:r>
              <a:endParaRPr kumimoji="0" lang="en-US" altLang="en-US" sz="18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mn-cs"/>
              </a:endParaRPr>
            </a:p>
          </p:txBody>
        </p:sp>
        <p:sp>
          <p:nvSpPr>
            <p:cNvPr id="161" name="Rectangle 160"/>
            <p:cNvSpPr>
              <a:spLocks noChangeArrowheads="1"/>
            </p:cNvSpPr>
            <p:nvPr/>
          </p:nvSpPr>
          <p:spPr bwMode="auto">
            <a:xfrm>
              <a:off x="6633372" y="3314410"/>
              <a:ext cx="22890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FF"/>
                  </a:solidFill>
                  <a:effectLst/>
                  <a:uLnTx/>
                  <a:uFillTx/>
                  <a:latin typeface="Calibri" panose="020F0502020204030204" pitchFamily="34" charset="0"/>
                  <a:ea typeface="微软雅黑"/>
                  <a:cs typeface="+mn-cs"/>
                </a:rPr>
                <a:t>based on polynomial functions</a:t>
              </a:r>
              <a:endParaRPr kumimoji="0" lang="en-US" altLang="en-US" sz="18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mn-cs"/>
              </a:endParaRPr>
            </a:p>
          </p:txBody>
        </p:sp>
        <p:sp>
          <p:nvSpPr>
            <p:cNvPr id="120" name="Oval 119"/>
            <p:cNvSpPr>
              <a:spLocks noChangeArrowheads="1"/>
            </p:cNvSpPr>
            <p:nvPr/>
          </p:nvSpPr>
          <p:spPr bwMode="auto">
            <a:xfrm>
              <a:off x="7182292" y="2056324"/>
              <a:ext cx="84138" cy="84138"/>
            </a:xfrm>
            <a:prstGeom prst="ellipse">
              <a:avLst/>
            </a:prstGeom>
            <a:solidFill>
              <a:srgbClr val="007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cxnSp>
        <p:nvCxnSpPr>
          <p:cNvPr id="34" name="Straight Connector 33"/>
          <p:cNvCxnSpPr/>
          <p:nvPr/>
        </p:nvCxnSpPr>
        <p:spPr bwMode="auto">
          <a:xfrm>
            <a:off x="152400" y="6324600"/>
            <a:ext cx="8839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86094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499"/>
                                          </p:stCondLst>
                                        </p:cTn>
                                        <p:tgtEl>
                                          <p:spTgt spid="10"/>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nodeType="afterEffect">
                                  <p:stCondLst>
                                    <p:cond delay="0"/>
                                  </p:stCondLst>
                                  <p:childTnLst>
                                    <p:set>
                                      <p:cBhvr>
                                        <p:cTn id="9" dur="1" fill="hold">
                                          <p:stCondLst>
                                            <p:cond delay="499"/>
                                          </p:stCondLst>
                                        </p:cTn>
                                        <p:tgtEl>
                                          <p:spTgt spid="13"/>
                                        </p:tgtEl>
                                        <p:attrNameLst>
                                          <p:attrName>style.visibility</p:attrName>
                                        </p:attrNameLst>
                                      </p:cBhvr>
                                      <p:to>
                                        <p:strVal val="visible"/>
                                      </p:to>
                                    </p:set>
                                  </p:childTnLst>
                                </p:cTn>
                              </p:par>
                            </p:childTnLst>
                          </p:cTn>
                        </p:par>
                        <p:par>
                          <p:cTn id="10" fill="hold">
                            <p:stCondLst>
                              <p:cond delay="1250"/>
                            </p:stCondLst>
                            <p:childTnLst>
                              <p:par>
                                <p:cTn id="11" presetID="1" presetClass="entr" presetSubtype="0" fill="hold" nodeType="afterEffect">
                                  <p:stCondLst>
                                    <p:cond delay="250"/>
                                  </p:stCondLst>
                                  <p:childTnLst>
                                    <p:set>
                                      <p:cBhvr>
                                        <p:cTn id="12"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Rectangle: Rounded Corners 29"/>
          <p:cNvSpPr/>
          <p:nvPr/>
        </p:nvSpPr>
        <p:spPr>
          <a:xfrm>
            <a:off x="6980239" y="1733520"/>
            <a:ext cx="1984976" cy="4343400"/>
          </a:xfrm>
          <a:prstGeom prst="round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TextBox 30"/>
          <p:cNvSpPr txBox="1"/>
          <p:nvPr/>
        </p:nvSpPr>
        <p:spPr>
          <a:xfrm>
            <a:off x="6934200" y="1752600"/>
            <a:ext cx="2209800" cy="507318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charset="0"/>
                <a:ea typeface="+mn-ea"/>
                <a:cs typeface="+mn-cs"/>
              </a:rPr>
              <a:t>Optimized           Edition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ts val="600"/>
              </a:spcBef>
              <a:spcAft>
                <a:spcPts val="600"/>
              </a:spcAft>
              <a:buClrTx/>
              <a:buSzTx/>
              <a:buFontTx/>
              <a:buNone/>
              <a:tabLst/>
              <a:defRPr/>
            </a:pPr>
            <a:r>
              <a:rPr kumimoji="0" lang="en-US" sz="2000" b="1" i="1" u="none" strike="noStrike" kern="1200" cap="none" spc="0" normalizeH="0" baseline="0" noProof="0" dirty="0">
                <a:ln>
                  <a:noFill/>
                </a:ln>
                <a:solidFill>
                  <a:srgbClr val="0000FF"/>
                </a:solidFill>
                <a:effectLst/>
                <a:uLnTx/>
                <a:uFillTx/>
                <a:latin typeface="Arial" charset="0"/>
                <a:ea typeface="+mn-ea"/>
                <a:cs typeface="+mn-cs"/>
              </a:rPr>
              <a:t>“</a:t>
            </a:r>
            <a:r>
              <a:rPr kumimoji="0" lang="en-US" sz="2000" b="1" i="1" u="sng" strike="noStrike" kern="1200" cap="none" spc="0" normalizeH="0" baseline="0" noProof="0" dirty="0">
                <a:ln>
                  <a:noFill/>
                </a:ln>
                <a:solidFill>
                  <a:srgbClr val="0000FF"/>
                </a:solidFill>
                <a:effectLst/>
                <a:uLnTx/>
                <a:uFillTx/>
                <a:latin typeface="Arial" charset="0"/>
                <a:ea typeface="+mn-ea"/>
                <a:cs typeface="+mn-cs"/>
              </a:rPr>
              <a:t>ABaCAS-OE</a:t>
            </a:r>
            <a:r>
              <a:rPr kumimoji="0" lang="en-US" sz="2000" b="1" i="1" u="none" strike="noStrike" kern="1200" cap="none" spc="0" normalizeH="0" baseline="0" noProof="0" dirty="0">
                <a:ln>
                  <a:noFill/>
                </a:ln>
                <a:solidFill>
                  <a:srgbClr val="0000FF"/>
                </a:solidFill>
                <a:effectLst/>
                <a:uLnTx/>
                <a:uFillTx/>
                <a:latin typeface="Arial" charset="0"/>
                <a:ea typeface="+mn-ea"/>
                <a:cs typeface="+mn-cs"/>
              </a:rPr>
              <a:t>”</a:t>
            </a:r>
            <a:endParaRPr kumimoji="0" lang="en-US" sz="1000" b="1" i="0" u="none" strike="noStrike" kern="1200" cap="none" spc="0" normalizeH="0" baseline="0" noProof="0" dirty="0">
              <a:ln>
                <a:noFill/>
              </a:ln>
              <a:solidFill>
                <a:srgbClr val="7030A0"/>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7030A0"/>
                </a:solidFill>
                <a:effectLst/>
                <a:uLnTx/>
                <a:uFillTx/>
                <a:latin typeface="Arial" charset="0"/>
                <a:ea typeface="+mn-ea"/>
                <a:cs typeface="+mn-cs"/>
              </a:rPr>
              <a:t>Optimized  (least-cost) control strategy</a:t>
            </a:r>
          </a:p>
          <a:p>
            <a:pPr marL="171450" indent="-171450" algn="l">
              <a:spcBef>
                <a:spcPts val="600"/>
              </a:spcBef>
              <a:spcAft>
                <a:spcPts val="0"/>
              </a:spcAft>
              <a:buFont typeface="Arial" panose="020B0604020202020204" pitchFamily="34" charset="0"/>
              <a:buChar char="•"/>
              <a:defRPr/>
            </a:pPr>
            <a:r>
              <a:rPr lang="en-US" b="1" dirty="0">
                <a:solidFill>
                  <a:srgbClr val="7030A0"/>
                </a:solidFill>
              </a:rPr>
              <a:t>Least Cost Optimizer      </a:t>
            </a:r>
            <a:r>
              <a:rPr lang="en-US" b="1" dirty="0">
                <a:solidFill>
                  <a:srgbClr val="FF0000"/>
                </a:solidFill>
              </a:rPr>
              <a:t>“LE-CO”</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7030A0"/>
                </a:solidFill>
                <a:effectLst/>
                <a:uLnTx/>
                <a:uFillTx/>
                <a:latin typeface="Arial" charset="0"/>
                <a:ea typeface="+mn-ea"/>
                <a:cs typeface="+mn-cs"/>
              </a:rPr>
              <a:t>Polynomial Functions      </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“pf-RSM” and  “</a:t>
            </a:r>
            <a:r>
              <a:rPr kumimoji="0" lang="en-US" sz="1800" b="1" i="0" u="none" strike="noStrike" kern="1200" cap="none" spc="0" normalizeH="0" baseline="0" noProof="0" dirty="0" err="1">
                <a:ln>
                  <a:noFill/>
                </a:ln>
                <a:solidFill>
                  <a:srgbClr val="FF0000"/>
                </a:solidFill>
                <a:effectLst/>
                <a:uLnTx/>
                <a:uFillTx/>
                <a:latin typeface="Arial" charset="0"/>
                <a:ea typeface="+mn-ea"/>
                <a:cs typeface="+mn-cs"/>
              </a:rPr>
              <a:t>i</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-RSM”</a:t>
            </a: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7030A0"/>
              </a:solidFill>
              <a:effectLst/>
              <a:uLnTx/>
              <a:uFillTx/>
              <a:latin typeface="Arial" charset="0"/>
              <a:ea typeface="+mn-ea"/>
              <a:cs typeface="+mn-cs"/>
            </a:endParaRPr>
          </a:p>
          <a:p>
            <a:pPr marL="342900" marR="0" lvl="0" indent="-342900" algn="l" defTabSz="914400" rtl="0" eaLnBrk="1" fontAlgn="base" latinLnBrk="0" hangingPunct="1">
              <a:lnSpc>
                <a:spcPct val="150000"/>
              </a:lnSpc>
              <a:spcBef>
                <a:spcPct val="0"/>
              </a:spcBef>
              <a:spcAft>
                <a:spcPct val="0"/>
              </a:spcAft>
              <a:buClrTx/>
              <a:buSzTx/>
              <a:buFont typeface="+mj-lt"/>
              <a:buAutoNum type="arabicPeriod"/>
              <a:tabLst/>
              <a:defRPr/>
            </a:pPr>
            <a:endParaRPr kumimoji="0" lang="en-US" sz="1800" b="1" i="0" u="none" strike="noStrike" kern="1200" cap="none" spc="0" normalizeH="0" baseline="0" noProof="0" dirty="0">
              <a:ln>
                <a:noFill/>
              </a:ln>
              <a:solidFill>
                <a:srgbClr val="7030A0"/>
              </a:solidFill>
              <a:effectLst/>
              <a:uLnTx/>
              <a:uFillTx/>
              <a:latin typeface="Arial" charset="0"/>
              <a:ea typeface="+mn-ea"/>
              <a:cs typeface="+mn-cs"/>
            </a:endParaRPr>
          </a:p>
        </p:txBody>
      </p:sp>
      <p:sp>
        <p:nvSpPr>
          <p:cNvPr id="3" name="Freeform 5"/>
          <p:cNvSpPr>
            <a:spLocks/>
          </p:cNvSpPr>
          <p:nvPr/>
        </p:nvSpPr>
        <p:spPr bwMode="auto">
          <a:xfrm>
            <a:off x="163303" y="527050"/>
            <a:ext cx="2272909" cy="768350"/>
          </a:xfrm>
          <a:custGeom>
            <a:avLst/>
            <a:gdLst>
              <a:gd name="T0" fmla="*/ 0 w 1354"/>
              <a:gd name="T1" fmla="*/ 0 h 322"/>
              <a:gd name="T2" fmla="*/ 1193 w 1354"/>
              <a:gd name="T3" fmla="*/ 0 h 322"/>
              <a:gd name="T4" fmla="*/ 1354 w 1354"/>
              <a:gd name="T5" fmla="*/ 161 h 322"/>
              <a:gd name="T6" fmla="*/ 1193 w 1354"/>
              <a:gd name="T7" fmla="*/ 322 h 322"/>
              <a:gd name="T8" fmla="*/ 0 w 1354"/>
              <a:gd name="T9" fmla="*/ 322 h 322"/>
              <a:gd name="T10" fmla="*/ 161 w 1354"/>
              <a:gd name="T11" fmla="*/ 161 h 322"/>
              <a:gd name="T12" fmla="*/ 0 w 1354"/>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4" h="322">
                <a:moveTo>
                  <a:pt x="0" y="0"/>
                </a:moveTo>
                <a:lnTo>
                  <a:pt x="1193" y="0"/>
                </a:lnTo>
                <a:lnTo>
                  <a:pt x="1354" y="161"/>
                </a:lnTo>
                <a:lnTo>
                  <a:pt x="1193" y="322"/>
                </a:lnTo>
                <a:lnTo>
                  <a:pt x="0" y="322"/>
                </a:lnTo>
                <a:lnTo>
                  <a:pt x="161" y="161"/>
                </a:lnTo>
                <a:lnTo>
                  <a:pt x="0" y="0"/>
                </a:lnTo>
                <a:close/>
              </a:path>
            </a:pathLst>
          </a:custGeom>
          <a:solidFill>
            <a:schemeClr val="accent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微软雅黑"/>
              <a:ea typeface="微软雅黑"/>
              <a:cs typeface="+mn-cs"/>
            </a:endParaRPr>
          </a:p>
        </p:txBody>
      </p:sp>
      <p:sp>
        <p:nvSpPr>
          <p:cNvPr id="4" name="Rectangle 3"/>
          <p:cNvSpPr>
            <a:spLocks noChangeArrowheads="1"/>
          </p:cNvSpPr>
          <p:nvPr/>
        </p:nvSpPr>
        <p:spPr bwMode="auto">
          <a:xfrm>
            <a:off x="685800" y="535349"/>
            <a:ext cx="127720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微软雅黑"/>
                <a:cs typeface="+mn-cs"/>
              </a:rPr>
              <a:t>ABaCAS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微软雅黑"/>
                <a:cs typeface="+mn-cs"/>
              </a:rPr>
              <a:t>Prototype</a:t>
            </a:r>
          </a:p>
        </p:txBody>
      </p:sp>
      <p:sp>
        <p:nvSpPr>
          <p:cNvPr id="5" name="Freeform 11"/>
          <p:cNvSpPr>
            <a:spLocks/>
          </p:cNvSpPr>
          <p:nvPr/>
        </p:nvSpPr>
        <p:spPr bwMode="auto">
          <a:xfrm>
            <a:off x="4572000" y="533400"/>
            <a:ext cx="2326180" cy="768350"/>
          </a:xfrm>
          <a:custGeom>
            <a:avLst/>
            <a:gdLst>
              <a:gd name="T0" fmla="*/ 0 w 1351"/>
              <a:gd name="T1" fmla="*/ 0 h 322"/>
              <a:gd name="T2" fmla="*/ 1190 w 1351"/>
              <a:gd name="T3" fmla="*/ 0 h 322"/>
              <a:gd name="T4" fmla="*/ 1351 w 1351"/>
              <a:gd name="T5" fmla="*/ 161 h 322"/>
              <a:gd name="T6" fmla="*/ 1190 w 1351"/>
              <a:gd name="T7" fmla="*/ 322 h 322"/>
              <a:gd name="T8" fmla="*/ 0 w 1351"/>
              <a:gd name="T9" fmla="*/ 322 h 322"/>
              <a:gd name="T10" fmla="*/ 161 w 1351"/>
              <a:gd name="T11" fmla="*/ 161 h 322"/>
              <a:gd name="T12" fmla="*/ 0 w 1351"/>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1" h="322">
                <a:moveTo>
                  <a:pt x="0" y="0"/>
                </a:moveTo>
                <a:lnTo>
                  <a:pt x="1190" y="0"/>
                </a:lnTo>
                <a:lnTo>
                  <a:pt x="1351" y="161"/>
                </a:lnTo>
                <a:lnTo>
                  <a:pt x="1190" y="322"/>
                </a:lnTo>
                <a:lnTo>
                  <a:pt x="0" y="322"/>
                </a:lnTo>
                <a:lnTo>
                  <a:pt x="161" y="161"/>
                </a:lnTo>
                <a:lnTo>
                  <a:pt x="0" y="0"/>
                </a:lnTo>
                <a:close/>
              </a:path>
            </a:pathLst>
          </a:custGeom>
          <a:solidFill>
            <a:srgbClr val="CCFFCC"/>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 name="Freeform 14"/>
          <p:cNvSpPr>
            <a:spLocks/>
          </p:cNvSpPr>
          <p:nvPr/>
        </p:nvSpPr>
        <p:spPr bwMode="auto">
          <a:xfrm>
            <a:off x="6836300" y="533400"/>
            <a:ext cx="2231500" cy="768350"/>
          </a:xfrm>
          <a:custGeom>
            <a:avLst/>
            <a:gdLst>
              <a:gd name="T0" fmla="*/ 0 w 1352"/>
              <a:gd name="T1" fmla="*/ 0 h 322"/>
              <a:gd name="T2" fmla="*/ 1191 w 1352"/>
              <a:gd name="T3" fmla="*/ 0 h 322"/>
              <a:gd name="T4" fmla="*/ 1352 w 1352"/>
              <a:gd name="T5" fmla="*/ 161 h 322"/>
              <a:gd name="T6" fmla="*/ 1191 w 1352"/>
              <a:gd name="T7" fmla="*/ 322 h 322"/>
              <a:gd name="T8" fmla="*/ 0 w 1352"/>
              <a:gd name="T9" fmla="*/ 322 h 322"/>
              <a:gd name="T10" fmla="*/ 161 w 1352"/>
              <a:gd name="T11" fmla="*/ 161 h 322"/>
              <a:gd name="T12" fmla="*/ 0 w 1352"/>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2" h="322">
                <a:moveTo>
                  <a:pt x="0" y="0"/>
                </a:moveTo>
                <a:lnTo>
                  <a:pt x="1191" y="0"/>
                </a:lnTo>
                <a:lnTo>
                  <a:pt x="1352" y="161"/>
                </a:lnTo>
                <a:lnTo>
                  <a:pt x="1191" y="322"/>
                </a:lnTo>
                <a:lnTo>
                  <a:pt x="0" y="322"/>
                </a:lnTo>
                <a:lnTo>
                  <a:pt x="161" y="161"/>
                </a:lnTo>
                <a:lnTo>
                  <a:pt x="0" y="0"/>
                </a:lnTo>
                <a:close/>
              </a:path>
            </a:pathLst>
          </a:custGeom>
          <a:solidFill>
            <a:srgbClr val="FFFFCC"/>
          </a:solidFill>
          <a:ln>
            <a:solidFill>
              <a:srgbClr val="FFFFCC"/>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 name="Freeform 8"/>
          <p:cNvSpPr>
            <a:spLocks/>
          </p:cNvSpPr>
          <p:nvPr/>
        </p:nvSpPr>
        <p:spPr bwMode="auto">
          <a:xfrm>
            <a:off x="2351403" y="533400"/>
            <a:ext cx="2296797" cy="768350"/>
          </a:xfrm>
          <a:custGeom>
            <a:avLst/>
            <a:gdLst>
              <a:gd name="T0" fmla="*/ 0 w 1353"/>
              <a:gd name="T1" fmla="*/ 0 h 322"/>
              <a:gd name="T2" fmla="*/ 1193 w 1353"/>
              <a:gd name="T3" fmla="*/ 0 h 322"/>
              <a:gd name="T4" fmla="*/ 1353 w 1353"/>
              <a:gd name="T5" fmla="*/ 161 h 322"/>
              <a:gd name="T6" fmla="*/ 1193 w 1353"/>
              <a:gd name="T7" fmla="*/ 322 h 322"/>
              <a:gd name="T8" fmla="*/ 0 w 1353"/>
              <a:gd name="T9" fmla="*/ 322 h 322"/>
              <a:gd name="T10" fmla="*/ 161 w 1353"/>
              <a:gd name="T11" fmla="*/ 161 h 322"/>
              <a:gd name="T12" fmla="*/ 0 w 1353"/>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3" h="322">
                <a:moveTo>
                  <a:pt x="0" y="0"/>
                </a:moveTo>
                <a:lnTo>
                  <a:pt x="1193" y="0"/>
                </a:lnTo>
                <a:lnTo>
                  <a:pt x="1353" y="161"/>
                </a:lnTo>
                <a:lnTo>
                  <a:pt x="1193" y="322"/>
                </a:lnTo>
                <a:lnTo>
                  <a:pt x="0" y="322"/>
                </a:lnTo>
                <a:lnTo>
                  <a:pt x="161" y="161"/>
                </a:lnTo>
                <a:lnTo>
                  <a:pt x="0" y="0"/>
                </a:lnTo>
                <a:close/>
              </a:path>
            </a:pathLst>
          </a:custGeom>
          <a:solidFill>
            <a:schemeClr val="bg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 name="Rectangle 7"/>
          <p:cNvSpPr>
            <a:spLocks noChangeArrowheads="1"/>
          </p:cNvSpPr>
          <p:nvPr/>
        </p:nvSpPr>
        <p:spPr bwMode="auto">
          <a:xfrm>
            <a:off x="2699577" y="685800"/>
            <a:ext cx="178734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微软雅黑"/>
                <a:cs typeface="+mn-cs"/>
              </a:rPr>
              <a:t>ABaCAS  1.x</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微软雅黑"/>
              <a:cs typeface="+mn-cs"/>
            </a:endParaRPr>
          </a:p>
        </p:txBody>
      </p:sp>
      <p:sp>
        <p:nvSpPr>
          <p:cNvPr id="9" name="Rectangle 8"/>
          <p:cNvSpPr>
            <a:spLocks noChangeArrowheads="1"/>
          </p:cNvSpPr>
          <p:nvPr/>
        </p:nvSpPr>
        <p:spPr bwMode="auto">
          <a:xfrm>
            <a:off x="4953000" y="685798"/>
            <a:ext cx="178734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C4490C">
                    <a:lumMod val="75000"/>
                  </a:srgbClr>
                </a:solidFill>
                <a:effectLst>
                  <a:outerShdw blurRad="38100" dist="38100" dir="2700000" algn="tl">
                    <a:srgbClr val="000000">
                      <a:alpha val="43137"/>
                    </a:srgbClr>
                  </a:outerShdw>
                </a:effectLst>
                <a:uLnTx/>
                <a:uFillTx/>
                <a:latin typeface="Calibri" panose="020F0502020204030204" pitchFamily="34" charset="0"/>
                <a:ea typeface="微软雅黑"/>
                <a:cs typeface="+mn-cs"/>
              </a:rPr>
              <a:t>ABaCAS  2.x</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1" u="none" strike="noStrike" kern="1200" cap="none" spc="0" normalizeH="0" baseline="0" noProof="0" dirty="0">
              <a:ln>
                <a:noFill/>
              </a:ln>
              <a:solidFill>
                <a:srgbClr val="C4490C">
                  <a:lumMod val="75000"/>
                </a:srgbClr>
              </a:solidFill>
              <a:effectLst>
                <a:outerShdw blurRad="38100" dist="38100" dir="2700000" algn="tl">
                  <a:srgbClr val="000000">
                    <a:alpha val="43137"/>
                  </a:srgbClr>
                </a:outerShdw>
              </a:effectLst>
              <a:uLnTx/>
              <a:uFillTx/>
              <a:latin typeface="Calibri" panose="020F0502020204030204" pitchFamily="34" charset="0"/>
              <a:ea typeface="微软雅黑"/>
              <a:cs typeface="+mn-cs"/>
            </a:endParaRPr>
          </a:p>
        </p:txBody>
      </p:sp>
      <p:sp>
        <p:nvSpPr>
          <p:cNvPr id="12" name="Rectangle: Rounded Corners 11"/>
          <p:cNvSpPr/>
          <p:nvPr/>
        </p:nvSpPr>
        <p:spPr>
          <a:xfrm>
            <a:off x="304800" y="1809720"/>
            <a:ext cx="1984976" cy="4343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extBox 12"/>
          <p:cNvSpPr txBox="1"/>
          <p:nvPr/>
        </p:nvSpPr>
        <p:spPr>
          <a:xfrm>
            <a:off x="300251" y="1809720"/>
            <a:ext cx="2138149" cy="5124480"/>
          </a:xfrm>
          <a:prstGeom prst="rect">
            <a:avLst/>
          </a:prstGeom>
          <a:noFill/>
        </p:spPr>
        <p:txBody>
          <a:bodyPr wrap="non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charset="0"/>
                <a:ea typeface="+mn-ea"/>
                <a:cs typeface="+mn-cs"/>
              </a:rPr>
              <a:t>Four Key Tools:</a:t>
            </a:r>
          </a:p>
          <a:p>
            <a:pPr marL="227013" marR="0" lvl="0" indent="-227013"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FF"/>
                </a:solidFill>
                <a:effectLst/>
                <a:uLnTx/>
                <a:uFillTx/>
                <a:latin typeface="Arial" charset="0"/>
                <a:ea typeface="+mn-ea"/>
                <a:cs typeface="+mn-cs"/>
              </a:rPr>
              <a:t>Cost estimate</a:t>
            </a:r>
          </a:p>
          <a:p>
            <a:pPr marL="227013" marR="0" lvl="0" indent="-227013" algn="l" defTabSz="914400" rtl="0" eaLnBrk="1" fontAlgn="base" latinLnBrk="0" hangingPunct="1">
              <a:lnSpc>
                <a:spcPct val="150000"/>
              </a:lnSpc>
              <a:spcBef>
                <a:spcPct val="0"/>
              </a:spcBef>
              <a:spcAft>
                <a:spcPct val="0"/>
              </a:spcAft>
              <a:buClrTx/>
              <a:buSzTx/>
              <a:buFontTx/>
              <a:buAutoNum type="arabicPeriod"/>
              <a:tabLst/>
              <a:defRPr/>
            </a:pPr>
            <a:endParaRPr kumimoji="0" lang="en-US" sz="2400" b="1" i="0" u="none" strike="noStrike" kern="1200" cap="none" spc="0" normalizeH="0" baseline="0" noProof="0" dirty="0">
              <a:ln>
                <a:noFill/>
              </a:ln>
              <a:solidFill>
                <a:srgbClr val="0000FF"/>
              </a:solidFill>
              <a:effectLst/>
              <a:uLnTx/>
              <a:uFillTx/>
              <a:latin typeface="Arial" charset="0"/>
              <a:ea typeface="+mn-ea"/>
              <a:cs typeface="+mn-cs"/>
            </a:endParaRPr>
          </a:p>
          <a:p>
            <a:pPr marL="227013" marR="0" lvl="0" indent="-227013"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FF"/>
                </a:solidFill>
                <a:effectLst/>
                <a:uLnTx/>
                <a:uFillTx/>
                <a:latin typeface="Arial" charset="0"/>
                <a:ea typeface="+mn-ea"/>
                <a:cs typeface="+mn-cs"/>
              </a:rPr>
              <a:t>AQ Benefit</a:t>
            </a:r>
          </a:p>
          <a:p>
            <a:pPr marL="227013" marR="0" lvl="0" indent="-227013" algn="l" defTabSz="914400" rtl="0" eaLnBrk="1" fontAlgn="base" latinLnBrk="0" hangingPunct="1">
              <a:lnSpc>
                <a:spcPct val="150000"/>
              </a:lnSpc>
              <a:spcBef>
                <a:spcPct val="0"/>
              </a:spcBef>
              <a:spcAft>
                <a:spcPct val="0"/>
              </a:spcAft>
              <a:buClrTx/>
              <a:buSzTx/>
              <a:buFontTx/>
              <a:buAutoNum type="arabicPeriod"/>
              <a:tabLst/>
              <a:defRPr/>
            </a:pPr>
            <a:endParaRPr kumimoji="0" lang="en-US" sz="2400" b="1" i="0" u="none" strike="noStrike" kern="1200" cap="none" spc="0" normalizeH="0" baseline="0" noProof="0" dirty="0">
              <a:ln>
                <a:noFill/>
              </a:ln>
              <a:solidFill>
                <a:srgbClr val="0000FF"/>
              </a:solidFill>
              <a:effectLst/>
              <a:uLnTx/>
              <a:uFillTx/>
              <a:latin typeface="Arial" charset="0"/>
              <a:ea typeface="+mn-ea"/>
              <a:cs typeface="+mn-cs"/>
            </a:endParaRPr>
          </a:p>
          <a:p>
            <a:pPr marL="227013" marR="0" lvl="0" indent="-227013"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FF"/>
                </a:solidFill>
                <a:effectLst/>
                <a:uLnTx/>
                <a:uFillTx/>
                <a:latin typeface="Arial" charset="0"/>
                <a:ea typeface="+mn-ea"/>
                <a:cs typeface="+mn-cs"/>
              </a:rPr>
              <a:t>AQ Attainment</a:t>
            </a:r>
          </a:p>
          <a:p>
            <a:pPr marL="227013" marR="0" lvl="0" indent="-227013" algn="l" defTabSz="914400" rtl="0" eaLnBrk="1" fontAlgn="base" latinLnBrk="0" hangingPunct="1">
              <a:lnSpc>
                <a:spcPct val="150000"/>
              </a:lnSpc>
              <a:spcBef>
                <a:spcPct val="0"/>
              </a:spcBef>
              <a:spcAft>
                <a:spcPct val="0"/>
              </a:spcAft>
              <a:buClrTx/>
              <a:buSzTx/>
              <a:buFontTx/>
              <a:buAutoNum type="arabicPeriod"/>
              <a:tabLst/>
              <a:defRPr/>
            </a:pPr>
            <a:endParaRPr kumimoji="0" lang="en-US" sz="2400" b="1" i="0" u="none" strike="noStrike" kern="1200" cap="none" spc="0" normalizeH="0" baseline="0" noProof="0" dirty="0">
              <a:ln>
                <a:noFill/>
              </a:ln>
              <a:solidFill>
                <a:srgbClr val="0000FF"/>
              </a:solidFill>
              <a:effectLst/>
              <a:uLnTx/>
              <a:uFillTx/>
              <a:latin typeface="Arial" charset="0"/>
              <a:ea typeface="+mn-ea"/>
              <a:cs typeface="+mn-cs"/>
            </a:endParaRPr>
          </a:p>
          <a:p>
            <a:pPr marL="227013" marR="0" lvl="0" indent="-227013"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FF"/>
                </a:solidFill>
                <a:effectLst/>
                <a:uLnTx/>
                <a:uFillTx/>
                <a:latin typeface="Arial" charset="0"/>
                <a:ea typeface="+mn-ea"/>
                <a:cs typeface="+mn-cs"/>
              </a:rPr>
              <a:t>Health Benefit</a:t>
            </a:r>
          </a:p>
          <a:p>
            <a:pPr marL="342900" marR="0" lvl="0" indent="-342900" algn="l" defTabSz="914400" rtl="0" eaLnBrk="1" fontAlgn="base" latinLnBrk="0" hangingPunct="1">
              <a:lnSpc>
                <a:spcPct val="15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srgbClr val="7030A0"/>
              </a:solidFill>
              <a:effectLst/>
              <a:uLnTx/>
              <a:uFillTx/>
              <a:latin typeface="Arial" charset="0"/>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7030A0"/>
              </a:solidFill>
              <a:effectLst/>
              <a:uLnTx/>
              <a:uFillTx/>
              <a:latin typeface="Arial" charset="0"/>
              <a:ea typeface="+mn-ea"/>
              <a:cs typeface="+mn-cs"/>
            </a:endParaRPr>
          </a:p>
          <a:p>
            <a:pPr marL="342900" marR="0" lvl="0" indent="-342900" algn="l" defTabSz="914400" rtl="0" eaLnBrk="1" fontAlgn="base" latinLnBrk="0" hangingPunct="1">
              <a:lnSpc>
                <a:spcPct val="150000"/>
              </a:lnSpc>
              <a:spcBef>
                <a:spcPct val="0"/>
              </a:spcBef>
              <a:spcAft>
                <a:spcPct val="0"/>
              </a:spcAft>
              <a:buClrTx/>
              <a:buSzTx/>
              <a:buFont typeface="+mj-lt"/>
              <a:buAutoNum type="arabicPeriod"/>
              <a:tabLst/>
              <a:defRPr/>
            </a:pPr>
            <a:endParaRPr kumimoji="0" lang="en-US" sz="1800" b="1" i="0" u="none" strike="noStrike" kern="1200" cap="none" spc="0" normalizeH="0" baseline="0" noProof="0" dirty="0">
              <a:ln>
                <a:noFill/>
              </a:ln>
              <a:solidFill>
                <a:srgbClr val="7030A0"/>
              </a:solidFill>
              <a:effectLst/>
              <a:uLnTx/>
              <a:uFillTx/>
              <a:latin typeface="Arial" charset="0"/>
              <a:ea typeface="+mn-ea"/>
              <a:cs typeface="+mn-cs"/>
            </a:endParaRPr>
          </a:p>
        </p:txBody>
      </p:sp>
      <p:sp>
        <p:nvSpPr>
          <p:cNvPr id="14" name="TextBox 13"/>
          <p:cNvSpPr txBox="1"/>
          <p:nvPr/>
        </p:nvSpPr>
        <p:spPr>
          <a:xfrm>
            <a:off x="1275565" y="2917355"/>
            <a:ext cx="803284" cy="276999"/>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cs typeface="+mn-cs"/>
              </a:rPr>
              <a:t>ICET</a:t>
            </a:r>
          </a:p>
        </p:txBody>
      </p:sp>
      <p:sp>
        <p:nvSpPr>
          <p:cNvPr id="15" name="TextBox 14"/>
          <p:cNvSpPr txBox="1"/>
          <p:nvPr/>
        </p:nvSpPr>
        <p:spPr>
          <a:xfrm>
            <a:off x="1275825" y="5752318"/>
            <a:ext cx="892538" cy="261610"/>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err="1">
                <a:ln>
                  <a:noFill/>
                </a:ln>
                <a:solidFill>
                  <a:prstClr val="black"/>
                </a:solidFill>
                <a:effectLst/>
                <a:uLnTx/>
                <a:uFillTx/>
                <a:latin typeface="Calibri"/>
                <a:ea typeface="+mn-ea"/>
                <a:cs typeface="+mn-cs"/>
              </a:rPr>
              <a:t>BenMAP</a:t>
            </a:r>
            <a:r>
              <a:rPr kumimoji="0" lang="en-US" sz="1100" b="1" i="0" u="none" strike="noStrike" kern="0" cap="none" spc="0" normalizeH="0" baseline="0" noProof="0" dirty="0">
                <a:ln>
                  <a:noFill/>
                </a:ln>
                <a:solidFill>
                  <a:prstClr val="black"/>
                </a:solidFill>
                <a:effectLst/>
                <a:uLnTx/>
                <a:uFillTx/>
                <a:latin typeface="Calibri"/>
                <a:ea typeface="+mn-ea"/>
                <a:cs typeface="+mn-cs"/>
              </a:rPr>
              <a:t>-CE</a:t>
            </a:r>
          </a:p>
        </p:txBody>
      </p:sp>
      <p:sp>
        <p:nvSpPr>
          <p:cNvPr id="16" name="TextBox 15"/>
          <p:cNvSpPr txBox="1"/>
          <p:nvPr/>
        </p:nvSpPr>
        <p:spPr>
          <a:xfrm>
            <a:off x="1312674" y="4766766"/>
            <a:ext cx="820926" cy="276999"/>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cs typeface="+mn-cs"/>
              </a:rPr>
              <a:t>SMAT-CE</a:t>
            </a:r>
          </a:p>
        </p:txBody>
      </p:sp>
      <p:sp>
        <p:nvSpPr>
          <p:cNvPr id="17" name="TextBox 16"/>
          <p:cNvSpPr txBox="1"/>
          <p:nvPr/>
        </p:nvSpPr>
        <p:spPr>
          <a:xfrm>
            <a:off x="1299176" y="3786944"/>
            <a:ext cx="803284" cy="276999"/>
          </a:xfrm>
          <a:prstGeom prst="rect">
            <a:avLst/>
          </a:prstGeom>
          <a:solidFill>
            <a:srgbClr val="CC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cs typeface="+mn-cs"/>
              </a:rPr>
              <a:t>RSM-VAT</a:t>
            </a: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550" y="5647435"/>
            <a:ext cx="472435" cy="429485"/>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887" y="3714446"/>
            <a:ext cx="533674" cy="533674"/>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256" y="4696268"/>
            <a:ext cx="596697" cy="542452"/>
          </a:xfrm>
          <a:prstGeom prst="rect">
            <a:avLst/>
          </a:prstGeom>
        </p:spPr>
      </p:pic>
      <p:sp>
        <p:nvSpPr>
          <p:cNvPr id="22" name="Rectangle 21"/>
          <p:cNvSpPr/>
          <p:nvPr/>
        </p:nvSpPr>
        <p:spPr>
          <a:xfrm>
            <a:off x="0" y="6033299"/>
            <a:ext cx="986167" cy="658835"/>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charset="0"/>
                <a:ea typeface="+mn-ea"/>
                <a:cs typeface="+mn-cs"/>
              </a:rPr>
              <a:t>2015</a:t>
            </a:r>
          </a:p>
        </p:txBody>
      </p:sp>
      <p:sp>
        <p:nvSpPr>
          <p:cNvPr id="23" name="Rectangle: Rounded Corners 22"/>
          <p:cNvSpPr/>
          <p:nvPr/>
        </p:nvSpPr>
        <p:spPr>
          <a:xfrm>
            <a:off x="2507313" y="1809720"/>
            <a:ext cx="1984976" cy="4343400"/>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TextBox 23"/>
          <p:cNvSpPr txBox="1"/>
          <p:nvPr/>
        </p:nvSpPr>
        <p:spPr>
          <a:xfrm>
            <a:off x="2539198" y="1676400"/>
            <a:ext cx="2032802" cy="6801862"/>
          </a:xfrm>
          <a:prstGeom prst="rect">
            <a:avLst/>
          </a:prstGeom>
          <a:noFill/>
        </p:spPr>
        <p:txBody>
          <a:bodyPr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charset="0"/>
                <a:ea typeface="+mn-ea"/>
                <a:cs typeface="+mn-cs"/>
              </a:rPr>
              <a:t>   Integrated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charset="0"/>
                <a:ea typeface="+mn-ea"/>
                <a:cs typeface="+mn-cs"/>
              </a:rPr>
              <a:t>     Platform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0000"/>
              </a:solidFill>
              <a:effectLst/>
              <a:uLnTx/>
              <a:uFillTx/>
              <a:latin typeface="Arial" charset="0"/>
              <a:ea typeface="+mn-ea"/>
              <a:cs typeface="+mn-cs"/>
            </a:endParaRPr>
          </a:p>
          <a:p>
            <a:pPr marL="227013" marR="0" lvl="0" indent="-22701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Arial" charset="0"/>
                <a:ea typeface="+mn-ea"/>
                <a:cs typeface="+mn-cs"/>
              </a:rPr>
              <a:t>Integrated cost/benefit assessment</a:t>
            </a:r>
          </a:p>
          <a:p>
            <a:pPr marL="227013" marR="0" lvl="0" indent="-22701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Arial" charset="0"/>
                <a:ea typeface="+mn-ea"/>
                <a:cs typeface="+mn-cs"/>
              </a:rPr>
              <a:t>International applications</a:t>
            </a:r>
            <a:endParaRPr kumimoji="0" lang="en-US" sz="2400" b="1" i="0" u="none" strike="noStrike" kern="1200" cap="none" spc="0" normalizeH="0" baseline="0" noProof="0" dirty="0">
              <a:ln>
                <a:noFill/>
              </a:ln>
              <a:solidFill>
                <a:srgbClr val="002060"/>
              </a:solidFill>
              <a:effectLst/>
              <a:uLnTx/>
              <a:uFillTx/>
              <a:latin typeface="Arial" charset="0"/>
              <a:ea typeface="+mn-ea"/>
              <a:cs typeface="+mn-cs"/>
            </a:endParaRPr>
          </a:p>
          <a:p>
            <a:pPr marL="227013" marR="0" lvl="0" indent="-22701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Arial" charset="0"/>
                <a:ea typeface="+mn-ea"/>
                <a:cs typeface="+mn-cs"/>
              </a:rPr>
              <a:t>ABaCAS website</a:t>
            </a:r>
            <a:endParaRPr kumimoji="0" lang="en-US" sz="2400" b="1" i="0" u="none" strike="noStrike" kern="1200" cap="none" spc="0" normalizeH="0" baseline="0" noProof="0" dirty="0">
              <a:ln>
                <a:noFill/>
              </a:ln>
              <a:solidFill>
                <a:srgbClr val="002060"/>
              </a:solidFill>
              <a:effectLst/>
              <a:uLnTx/>
              <a:uFillTx/>
              <a:latin typeface="Arial" charset="0"/>
              <a:ea typeface="+mn-ea"/>
              <a:cs typeface="+mn-cs"/>
            </a:endParaRPr>
          </a:p>
          <a:p>
            <a:pPr marL="227013" marR="0" lvl="0" indent="-22701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Arial" charset="0"/>
                <a:ea typeface="+mn-ea"/>
                <a:cs typeface="+mn-cs"/>
              </a:rPr>
              <a:t>ABaCAS training &amp; User’s Guides</a:t>
            </a:r>
          </a:p>
          <a:p>
            <a:pPr marL="227013" marR="0" lvl="0" indent="-22701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7030A0"/>
              </a:solidFill>
              <a:effectLst/>
              <a:uLnTx/>
              <a:uFillTx/>
              <a:latin typeface="Arial" charset="0"/>
              <a:ea typeface="+mn-ea"/>
              <a:cs typeface="+mn-cs"/>
            </a:endParaRPr>
          </a:p>
          <a:p>
            <a:pPr marL="227013" marR="0" lvl="0" indent="-227013"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7030A0"/>
              </a:solidFill>
              <a:effectLst/>
              <a:uLnTx/>
              <a:uFillTx/>
              <a:latin typeface="Arial" charset="0"/>
              <a:ea typeface="+mn-ea"/>
              <a:cs typeface="+mn-cs"/>
            </a:endParaRPr>
          </a:p>
          <a:p>
            <a:pPr marL="342900" marR="0" lvl="0" indent="-342900" algn="l" defTabSz="914400" rtl="0" eaLnBrk="1" fontAlgn="base" latinLnBrk="0" hangingPunct="1">
              <a:lnSpc>
                <a:spcPct val="15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srgbClr val="7030A0"/>
              </a:solidFill>
              <a:effectLst/>
              <a:uLnTx/>
              <a:uFillTx/>
              <a:latin typeface="Arial" charset="0"/>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7030A0"/>
              </a:solidFill>
              <a:effectLst/>
              <a:uLnTx/>
              <a:uFillTx/>
              <a:latin typeface="Arial" charset="0"/>
              <a:ea typeface="+mn-ea"/>
              <a:cs typeface="+mn-cs"/>
            </a:endParaRPr>
          </a:p>
          <a:p>
            <a:pPr marL="342900" marR="0" lvl="0" indent="-342900" algn="l" defTabSz="914400" rtl="0" eaLnBrk="1" fontAlgn="base" latinLnBrk="0" hangingPunct="1">
              <a:lnSpc>
                <a:spcPct val="150000"/>
              </a:lnSpc>
              <a:spcBef>
                <a:spcPct val="0"/>
              </a:spcBef>
              <a:spcAft>
                <a:spcPct val="0"/>
              </a:spcAft>
              <a:buClrTx/>
              <a:buSzTx/>
              <a:buFont typeface="+mj-lt"/>
              <a:buAutoNum type="arabicPeriod"/>
              <a:tabLst/>
              <a:defRPr/>
            </a:pPr>
            <a:endParaRPr kumimoji="0" lang="en-US" sz="1800" b="1" i="0" u="none" strike="noStrike" kern="1200" cap="none" spc="0" normalizeH="0" baseline="0" noProof="0" dirty="0">
              <a:ln>
                <a:noFill/>
              </a:ln>
              <a:solidFill>
                <a:srgbClr val="7030A0"/>
              </a:solidFill>
              <a:effectLst/>
              <a:uLnTx/>
              <a:uFillTx/>
              <a:latin typeface="Arial" charset="0"/>
              <a:ea typeface="+mn-ea"/>
              <a:cs typeface="+mn-cs"/>
            </a:endParaRPr>
          </a:p>
        </p:txBody>
      </p:sp>
      <p:sp>
        <p:nvSpPr>
          <p:cNvPr id="25" name="Rectangle 24"/>
          <p:cNvSpPr/>
          <p:nvPr/>
        </p:nvSpPr>
        <p:spPr>
          <a:xfrm>
            <a:off x="1906462" y="6059160"/>
            <a:ext cx="986167" cy="658835"/>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B1C3EF">
                    <a:lumMod val="25000"/>
                  </a:srgbClr>
                </a:solidFill>
                <a:effectLst>
                  <a:outerShdw blurRad="38100" dist="38100" dir="2700000" algn="tl">
                    <a:srgbClr val="000000">
                      <a:alpha val="43137"/>
                    </a:srgbClr>
                  </a:outerShdw>
                </a:effectLst>
                <a:uLnTx/>
                <a:uFillTx/>
                <a:latin typeface="Arial" charset="0"/>
                <a:ea typeface="+mn-ea"/>
                <a:cs typeface="+mn-cs"/>
              </a:rPr>
              <a:t>2016</a:t>
            </a:r>
          </a:p>
        </p:txBody>
      </p:sp>
      <p:sp>
        <p:nvSpPr>
          <p:cNvPr id="26" name="Rectangle: Rounded Corners 25"/>
          <p:cNvSpPr/>
          <p:nvPr/>
        </p:nvSpPr>
        <p:spPr>
          <a:xfrm>
            <a:off x="4743776" y="1766688"/>
            <a:ext cx="1984976" cy="4343400"/>
          </a:xfrm>
          <a:prstGeom prst="roundRect">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TextBox 26"/>
          <p:cNvSpPr txBox="1"/>
          <p:nvPr/>
        </p:nvSpPr>
        <p:spPr>
          <a:xfrm>
            <a:off x="4740000" y="1769269"/>
            <a:ext cx="1947363" cy="61555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charset="0"/>
                <a:ea typeface="+mn-ea"/>
                <a:cs typeface="+mn-cs"/>
              </a:rPr>
              <a:t>Streamlined           Edition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ts val="600"/>
              </a:spcBef>
              <a:spcAft>
                <a:spcPts val="600"/>
              </a:spcAft>
              <a:buClrTx/>
              <a:buSzTx/>
              <a:buFontTx/>
              <a:buNone/>
              <a:tabLst/>
              <a:defRPr/>
            </a:pPr>
            <a:r>
              <a:rPr kumimoji="0" lang="en-US" sz="2000" b="1" i="1" u="none" strike="noStrike" kern="1200" cap="none" spc="0" normalizeH="0" baseline="0" noProof="0" dirty="0">
                <a:ln>
                  <a:noFill/>
                </a:ln>
                <a:solidFill>
                  <a:srgbClr val="0000FF"/>
                </a:solidFill>
                <a:effectLst/>
                <a:uLnTx/>
                <a:uFillTx/>
                <a:latin typeface="Arial" charset="0"/>
                <a:ea typeface="+mn-ea"/>
                <a:cs typeface="+mn-cs"/>
              </a:rPr>
              <a:t>“</a:t>
            </a:r>
            <a:r>
              <a:rPr kumimoji="0" lang="en-US" sz="2000" b="1" i="1" u="sng" strike="noStrike" kern="1200" cap="none" spc="0" normalizeH="0" baseline="0" noProof="0" dirty="0">
                <a:ln>
                  <a:noFill/>
                </a:ln>
                <a:solidFill>
                  <a:srgbClr val="0000FF"/>
                </a:solidFill>
                <a:effectLst/>
                <a:uLnTx/>
                <a:uFillTx/>
                <a:latin typeface="Arial" charset="0"/>
                <a:ea typeface="+mn-ea"/>
                <a:cs typeface="+mn-cs"/>
              </a:rPr>
              <a:t>ABaCAS-SE</a:t>
            </a:r>
            <a:r>
              <a:rPr kumimoji="0" lang="en-US" sz="2000" b="1" i="1" u="none" strike="noStrike" kern="1200" cap="none" spc="0" normalizeH="0" baseline="0" noProof="0" dirty="0">
                <a:ln>
                  <a:noFill/>
                </a:ln>
                <a:solidFill>
                  <a:srgbClr val="0000FF"/>
                </a:solidFill>
                <a:effectLst/>
                <a:uLnTx/>
                <a:uFillTx/>
                <a:latin typeface="Arial" charset="0"/>
                <a:ea typeface="+mn-ea"/>
                <a:cs typeface="+mn-cs"/>
              </a:rPr>
              <a:t>”</a:t>
            </a:r>
            <a:endParaRPr kumimoji="0" lang="en-US" sz="1050" b="1" i="0" u="none" strike="noStrike" kern="1200" cap="none" spc="0" normalizeH="0" baseline="0" noProof="0" dirty="0">
              <a:ln>
                <a:noFill/>
              </a:ln>
              <a:solidFill>
                <a:srgbClr val="0000FF"/>
              </a:solidFill>
              <a:effectLst/>
              <a:uLnTx/>
              <a:uFillTx/>
              <a:latin typeface="Arial" charset="0"/>
              <a:ea typeface="+mn-ea"/>
              <a:cs typeface="+mn-cs"/>
            </a:endParaRPr>
          </a:p>
          <a:p>
            <a:pPr marL="227013" marR="0" lvl="0" indent="-22701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C4490C">
                    <a:lumMod val="75000"/>
                  </a:srgbClr>
                </a:solidFill>
                <a:effectLst/>
                <a:uLnTx/>
                <a:uFillTx/>
                <a:latin typeface="Arial" charset="0"/>
                <a:ea typeface="+mn-ea"/>
                <a:cs typeface="+mn-cs"/>
              </a:rPr>
              <a:t>Streamlined cost/benefit assessment</a:t>
            </a:r>
          </a:p>
          <a:p>
            <a:pPr marL="227013" marR="0" lvl="0" indent="-22701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C4490C">
                    <a:lumMod val="75000"/>
                  </a:srgbClr>
                </a:solidFill>
                <a:effectLst/>
                <a:uLnTx/>
                <a:uFillTx/>
                <a:latin typeface="Arial" charset="0"/>
                <a:ea typeface="+mn-ea"/>
                <a:cs typeface="+mn-cs"/>
              </a:rPr>
              <a:t>China &amp; USA pilot cases</a:t>
            </a:r>
            <a:endParaRPr kumimoji="0" lang="en-US" sz="2400" b="1" i="0" u="none" strike="noStrike" kern="1200" cap="none" spc="0" normalizeH="0" baseline="0" noProof="0" dirty="0">
              <a:ln>
                <a:noFill/>
              </a:ln>
              <a:solidFill>
                <a:srgbClr val="C4490C">
                  <a:lumMod val="75000"/>
                </a:srgbClr>
              </a:solidFill>
              <a:effectLst/>
              <a:uLnTx/>
              <a:uFillTx/>
              <a:latin typeface="Arial" charset="0"/>
              <a:ea typeface="+mn-ea"/>
              <a:cs typeface="+mn-cs"/>
            </a:endParaRPr>
          </a:p>
          <a:p>
            <a:pPr marL="227013" marR="0" lvl="0" indent="-22701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C4490C">
                    <a:lumMod val="75000"/>
                  </a:srgbClr>
                </a:solidFill>
                <a:effectLst/>
                <a:uLnTx/>
                <a:uFillTx/>
                <a:latin typeface="Arial" charset="0"/>
                <a:ea typeface="+mn-ea"/>
                <a:cs typeface="+mn-cs"/>
              </a:rPr>
              <a:t>Model-VAT Visual Tool</a:t>
            </a:r>
          </a:p>
          <a:p>
            <a:pPr marL="227013" marR="0" lvl="0" indent="-22701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C4490C">
                    <a:lumMod val="75000"/>
                  </a:srgbClr>
                </a:solidFill>
                <a:effectLst/>
                <a:uLnTx/>
                <a:uFillTx/>
                <a:latin typeface="Arial" charset="0"/>
                <a:ea typeface="+mn-ea"/>
                <a:cs typeface="+mn-cs"/>
              </a:rPr>
              <a:t>Data Fusion Tool</a:t>
            </a:r>
          </a:p>
          <a:p>
            <a:pPr marL="227013" marR="0" lvl="0" indent="-227013"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7030A0"/>
              </a:solidFill>
              <a:effectLst/>
              <a:uLnTx/>
              <a:uFillTx/>
              <a:latin typeface="Arial" charset="0"/>
              <a:ea typeface="+mn-ea"/>
              <a:cs typeface="+mn-cs"/>
            </a:endParaRPr>
          </a:p>
          <a:p>
            <a:pPr marL="342900" marR="0" lvl="0" indent="-342900" algn="l" defTabSz="914400" rtl="0" eaLnBrk="1" fontAlgn="base" latinLnBrk="0" hangingPunct="1">
              <a:lnSpc>
                <a:spcPct val="15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srgbClr val="7030A0"/>
              </a:solidFill>
              <a:effectLst/>
              <a:uLnTx/>
              <a:uFillTx/>
              <a:latin typeface="Arial" charset="0"/>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7030A0"/>
              </a:solidFill>
              <a:effectLst/>
              <a:uLnTx/>
              <a:uFillTx/>
              <a:latin typeface="Arial" charset="0"/>
              <a:ea typeface="+mn-ea"/>
              <a:cs typeface="+mn-cs"/>
            </a:endParaRPr>
          </a:p>
          <a:p>
            <a:pPr marL="342900" marR="0" lvl="0" indent="-342900" algn="l" defTabSz="914400" rtl="0" eaLnBrk="1" fontAlgn="base" latinLnBrk="0" hangingPunct="1">
              <a:lnSpc>
                <a:spcPct val="150000"/>
              </a:lnSpc>
              <a:spcBef>
                <a:spcPct val="0"/>
              </a:spcBef>
              <a:spcAft>
                <a:spcPct val="0"/>
              </a:spcAft>
              <a:buClrTx/>
              <a:buSzTx/>
              <a:buFont typeface="+mj-lt"/>
              <a:buAutoNum type="arabicPeriod"/>
              <a:tabLst/>
              <a:defRPr/>
            </a:pPr>
            <a:endParaRPr kumimoji="0" lang="en-US" sz="1800" b="1" i="0" u="none" strike="noStrike" kern="1200" cap="none" spc="0" normalizeH="0" baseline="0" noProof="0" dirty="0">
              <a:ln>
                <a:noFill/>
              </a:ln>
              <a:solidFill>
                <a:srgbClr val="7030A0"/>
              </a:solidFill>
              <a:effectLst/>
              <a:uLnTx/>
              <a:uFillTx/>
              <a:latin typeface="Arial" charset="0"/>
              <a:ea typeface="+mn-ea"/>
              <a:cs typeface="+mn-cs"/>
            </a:endParaRPr>
          </a:p>
        </p:txBody>
      </p:sp>
      <p:sp>
        <p:nvSpPr>
          <p:cNvPr id="28" name="Rectangle 27"/>
          <p:cNvSpPr/>
          <p:nvPr/>
        </p:nvSpPr>
        <p:spPr>
          <a:xfrm>
            <a:off x="4100003" y="6075582"/>
            <a:ext cx="986167" cy="658835"/>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C4490C">
                    <a:lumMod val="75000"/>
                  </a:srgbClr>
                </a:solidFill>
                <a:effectLst>
                  <a:outerShdw blurRad="38100" dist="38100" dir="2700000" algn="tl">
                    <a:srgbClr val="000000">
                      <a:alpha val="43137"/>
                    </a:srgbClr>
                  </a:outerShdw>
                </a:effectLst>
                <a:uLnTx/>
                <a:uFillTx/>
                <a:latin typeface="Arial" charset="0"/>
                <a:ea typeface="+mn-ea"/>
                <a:cs typeface="+mn-cs"/>
              </a:rPr>
              <a:t>2017</a:t>
            </a:r>
          </a:p>
        </p:txBody>
      </p:sp>
      <p:sp>
        <p:nvSpPr>
          <p:cNvPr id="29" name="Rectangle 28"/>
          <p:cNvSpPr/>
          <p:nvPr/>
        </p:nvSpPr>
        <p:spPr>
          <a:xfrm>
            <a:off x="6315981" y="6057386"/>
            <a:ext cx="986167" cy="658835"/>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mn-ea"/>
                <a:cs typeface="+mn-cs"/>
              </a:rPr>
              <a:t>2018</a:t>
            </a: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887" y="2724120"/>
            <a:ext cx="549938" cy="549938"/>
          </a:xfrm>
          <a:prstGeom prst="rect">
            <a:avLst/>
          </a:prstGeom>
        </p:spPr>
      </p:pic>
      <p:sp>
        <p:nvSpPr>
          <p:cNvPr id="32" name="Rectangle 31"/>
          <p:cNvSpPr/>
          <p:nvPr/>
        </p:nvSpPr>
        <p:spPr>
          <a:xfrm>
            <a:off x="712959" y="3187571"/>
            <a:ext cx="477634" cy="215444"/>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a:ln>
                  <a:noFill/>
                </a:ln>
                <a:solidFill>
                  <a:prstClr val="black"/>
                </a:solidFill>
                <a:effectLst/>
                <a:uLnTx/>
                <a:uFillTx/>
                <a:latin typeface="Berlin Sans FB" panose="020E0602020502020306" pitchFamily="34" charset="0"/>
                <a:ea typeface="宋体" panose="02010600030101010101" pitchFamily="2" charset="-122"/>
                <a:cs typeface="+mn-cs"/>
              </a:rPr>
              <a:t>  ICET  </a:t>
            </a:r>
            <a:endParaRPr kumimoji="0" lang="en-US" sz="800" b="0" i="1" u="none" strike="noStrike" kern="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10" name="Rectangle 9"/>
          <p:cNvSpPr>
            <a:spLocks noChangeArrowheads="1"/>
          </p:cNvSpPr>
          <p:nvPr/>
        </p:nvSpPr>
        <p:spPr bwMode="auto">
          <a:xfrm>
            <a:off x="7119177" y="685799"/>
            <a:ext cx="178734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微软雅黑"/>
                <a:cs typeface="+mn-cs"/>
              </a:rPr>
              <a:t>ABaCAS  3.x</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微软雅黑"/>
              <a:cs typeface="+mn-cs"/>
            </a:endParaRPr>
          </a:p>
        </p:txBody>
      </p:sp>
      <p:sp>
        <p:nvSpPr>
          <p:cNvPr id="33" name="Rectangle 32">
            <a:extLst>
              <a:ext uri="{FF2B5EF4-FFF2-40B4-BE49-F238E27FC236}">
                <a16:creationId xmlns:a16="http://schemas.microsoft.com/office/drawing/2014/main" id="{7F838D04-B9AB-4E20-8B7F-6D3ABA3A1188}"/>
              </a:ext>
            </a:extLst>
          </p:cNvPr>
          <p:cNvSpPr/>
          <p:nvPr/>
        </p:nvSpPr>
        <p:spPr>
          <a:xfrm>
            <a:off x="8157833" y="6041401"/>
            <a:ext cx="986167" cy="658835"/>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a typeface="+mn-ea"/>
                <a:cs typeface="+mn-cs"/>
              </a:rPr>
              <a:t>2019</a:t>
            </a:r>
          </a:p>
        </p:txBody>
      </p:sp>
      <p:sp>
        <p:nvSpPr>
          <p:cNvPr id="34" name="Arrow: Right 33">
            <a:extLst>
              <a:ext uri="{FF2B5EF4-FFF2-40B4-BE49-F238E27FC236}">
                <a16:creationId xmlns:a16="http://schemas.microsoft.com/office/drawing/2014/main" id="{8B4EA127-B73A-4C26-BF10-F26C7FBE7423}"/>
              </a:ext>
            </a:extLst>
          </p:cNvPr>
          <p:cNvSpPr/>
          <p:nvPr/>
        </p:nvSpPr>
        <p:spPr>
          <a:xfrm>
            <a:off x="1107866" y="6360061"/>
            <a:ext cx="645229" cy="191011"/>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57119B3D-CCB2-4FB7-8E0E-0F11AAEFA2AA}"/>
              </a:ext>
            </a:extLst>
          </p:cNvPr>
          <p:cNvSpPr/>
          <p:nvPr/>
        </p:nvSpPr>
        <p:spPr>
          <a:xfrm>
            <a:off x="3232984" y="6367807"/>
            <a:ext cx="645229" cy="191011"/>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92905F36-405F-4228-B4E6-388DBA253A8D}"/>
              </a:ext>
            </a:extLst>
          </p:cNvPr>
          <p:cNvSpPr/>
          <p:nvPr/>
        </p:nvSpPr>
        <p:spPr>
          <a:xfrm>
            <a:off x="5456759" y="6357694"/>
            <a:ext cx="645229" cy="191011"/>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93AEF761-7706-4754-8C46-1D0185308656}"/>
              </a:ext>
            </a:extLst>
          </p:cNvPr>
          <p:cNvSpPr/>
          <p:nvPr/>
        </p:nvSpPr>
        <p:spPr>
          <a:xfrm>
            <a:off x="7448370" y="6353479"/>
            <a:ext cx="645229" cy="191011"/>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766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70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700"/>
                            </p:stCondLst>
                            <p:childTnLst>
                              <p:par>
                                <p:cTn id="10" presetID="1" presetClass="entr" presetSubtype="0" fill="hold" grpId="0" nodeType="afterEffect">
                                  <p:stCondLst>
                                    <p:cond delay="200"/>
                                  </p:stCondLst>
                                  <p:childTnLst>
                                    <p:set>
                                      <p:cBhvr>
                                        <p:cTn id="11" dur="1" fill="hold">
                                          <p:stCondLst>
                                            <p:cond delay="0"/>
                                          </p:stCondLst>
                                        </p:cTn>
                                        <p:tgtEl>
                                          <p:spTgt spid="24"/>
                                        </p:tgtEl>
                                        <p:attrNameLst>
                                          <p:attrName>style.visibility</p:attrName>
                                        </p:attrNameLst>
                                      </p:cBhvr>
                                      <p:to>
                                        <p:strVal val="visible"/>
                                      </p:to>
                                    </p:set>
                                  </p:childTnLst>
                                </p:cTn>
                              </p:par>
                            </p:childTnLst>
                          </p:cTn>
                        </p:par>
                        <p:par>
                          <p:cTn id="12" fill="hold">
                            <p:stCondLst>
                              <p:cond delay="900"/>
                            </p:stCondLst>
                            <p:childTnLst>
                              <p:par>
                                <p:cTn id="13" presetID="1" presetClass="entr" presetSubtype="0" fill="hold" grpId="0" nodeType="afterEffect">
                                  <p:stCondLst>
                                    <p:cond delay="200"/>
                                  </p:stCondLst>
                                  <p:childTnLst>
                                    <p:set>
                                      <p:cBhvr>
                                        <p:cTn id="14" dur="1" fill="hold">
                                          <p:stCondLst>
                                            <p:cond delay="0"/>
                                          </p:stCondLst>
                                        </p:cTn>
                                        <p:tgtEl>
                                          <p:spTgt spid="23"/>
                                        </p:tgtEl>
                                        <p:attrNameLst>
                                          <p:attrName>style.visibility</p:attrName>
                                        </p:attrNameLst>
                                      </p:cBhvr>
                                      <p:to>
                                        <p:strVal val="visible"/>
                                      </p:to>
                                    </p:set>
                                  </p:childTnLst>
                                </p:cTn>
                              </p:par>
                            </p:childTnLst>
                          </p:cTn>
                        </p:par>
                        <p:par>
                          <p:cTn id="15" fill="hold">
                            <p:stCondLst>
                              <p:cond delay="1100"/>
                            </p:stCondLst>
                            <p:childTnLst>
                              <p:par>
                                <p:cTn id="16" presetID="1" presetClass="entr" presetSubtype="0"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par>
                          <p:cTn id="18" fill="hold">
                            <p:stCondLst>
                              <p:cond delay="1100"/>
                            </p:stCondLst>
                            <p:childTnLst>
                              <p:par>
                                <p:cTn id="19" presetID="1" presetClass="entr" presetSubtype="0" fill="hold" grpId="0" nodeType="afterEffect">
                                  <p:stCondLst>
                                    <p:cond delay="200"/>
                                  </p:stCondLst>
                                  <p:childTnLst>
                                    <p:set>
                                      <p:cBhvr>
                                        <p:cTn id="20" dur="1" fill="hold">
                                          <p:stCondLst>
                                            <p:cond delay="0"/>
                                          </p:stCondLst>
                                        </p:cTn>
                                        <p:tgtEl>
                                          <p:spTgt spid="25"/>
                                        </p:tgtEl>
                                        <p:attrNameLst>
                                          <p:attrName>style.visibility</p:attrName>
                                        </p:attrNameLst>
                                      </p:cBhvr>
                                      <p:to>
                                        <p:strVal val="visible"/>
                                      </p:to>
                                    </p:set>
                                  </p:childTnLst>
                                </p:cTn>
                              </p:par>
                            </p:childTnLst>
                          </p:cTn>
                        </p:par>
                        <p:par>
                          <p:cTn id="21" fill="hold">
                            <p:stCondLst>
                              <p:cond delay="1300"/>
                            </p:stCondLst>
                            <p:childTnLst>
                              <p:par>
                                <p:cTn id="22" presetID="1" presetClass="entr" presetSubtype="0" fill="hold" grpId="0" nodeType="afterEffect">
                                  <p:stCondLst>
                                    <p:cond delay="30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0" nodeType="withEffect">
                                  <p:stCondLst>
                                    <p:cond delay="600"/>
                                  </p:stCondLst>
                                  <p:childTnLst>
                                    <p:set>
                                      <p:cBhvr>
                                        <p:cTn id="25" dur="1" fill="hold">
                                          <p:stCondLst>
                                            <p:cond delay="0"/>
                                          </p:stCondLst>
                                        </p:cTn>
                                        <p:tgtEl>
                                          <p:spTgt spid="5"/>
                                        </p:tgtEl>
                                        <p:attrNameLst>
                                          <p:attrName>style.visibility</p:attrName>
                                        </p:attrNameLst>
                                      </p:cBhvr>
                                      <p:to>
                                        <p:strVal val="visible"/>
                                      </p:to>
                                    </p:set>
                                  </p:childTnLst>
                                </p:cTn>
                              </p:par>
                            </p:childTnLst>
                          </p:cTn>
                        </p:par>
                        <p:par>
                          <p:cTn id="26" fill="hold">
                            <p:stCondLst>
                              <p:cond delay="1900"/>
                            </p:stCondLst>
                            <p:childTnLst>
                              <p:par>
                                <p:cTn id="27" presetID="1"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3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2200"/>
                            </p:stCondLst>
                            <p:childTnLst>
                              <p:par>
                                <p:cTn id="32" presetID="1" presetClass="entr" presetSubtype="0" fill="hold" grpId="0" nodeType="afterEffect">
                                  <p:stCondLst>
                                    <p:cond delay="1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2300"/>
                            </p:stCondLst>
                            <p:childTnLst>
                              <p:par>
                                <p:cTn id="35" presetID="1" presetClass="entr" presetSubtype="0"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70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20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500"/>
                                  </p:stCondLst>
                                  <p:childTnLst>
                                    <p:set>
                                      <p:cBhvr>
                                        <p:cTn id="42" dur="1" fill="hold">
                                          <p:stCondLst>
                                            <p:cond delay="0"/>
                                          </p:stCondLst>
                                        </p:cTn>
                                        <p:tgtEl>
                                          <p:spTgt spid="6"/>
                                        </p:tgtEl>
                                        <p:attrNameLst>
                                          <p:attrName>style.visibility</p:attrName>
                                        </p:attrNameLst>
                                      </p:cBhvr>
                                      <p:to>
                                        <p:strVal val="visible"/>
                                      </p:to>
                                    </p:set>
                                  </p:child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700"/>
                                  </p:stCondLst>
                                  <p:childTnLst>
                                    <p:set>
                                      <p:cBhvr>
                                        <p:cTn id="50" dur="1" fill="hold">
                                          <p:stCondLst>
                                            <p:cond delay="0"/>
                                          </p:stCondLst>
                                        </p:cTn>
                                        <p:tgtEl>
                                          <p:spTgt spid="33"/>
                                        </p:tgtEl>
                                        <p:attrNameLst>
                                          <p:attrName>style.visibility</p:attrName>
                                        </p:attrNameLst>
                                      </p:cBhvr>
                                      <p:to>
                                        <p:strVal val="visible"/>
                                      </p:to>
                                    </p:set>
                                  </p:childTnLst>
                                </p:cTn>
                              </p:par>
                            </p:childTnLst>
                          </p:cTn>
                        </p:par>
                        <p:par>
                          <p:cTn id="51" fill="hold">
                            <p:stCondLst>
                              <p:cond delay="3700"/>
                            </p:stCondLst>
                            <p:childTnLst>
                              <p:par>
                                <p:cTn id="52" presetID="1" presetClass="entr" presetSubtype="0"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par>
                                <p:cTn id="54" presetID="1" presetClass="entr" presetSubtype="0" fill="hold" grpId="0" nodeType="withEffect">
                                  <p:stCondLst>
                                    <p:cond delay="500"/>
                                  </p:stCondLst>
                                  <p:childTnLst>
                                    <p:set>
                                      <p:cBhvr>
                                        <p:cTn id="5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5" grpId="0" animBg="1"/>
      <p:bldP spid="6" grpId="0" animBg="1"/>
      <p:bldP spid="7" grpId="0" animBg="1"/>
      <p:bldP spid="8" grpId="0"/>
      <p:bldP spid="9" grpId="0"/>
      <p:bldP spid="23" grpId="0" animBg="1"/>
      <p:bldP spid="24" grpId="0"/>
      <p:bldP spid="25" grpId="0"/>
      <p:bldP spid="26" grpId="0" animBg="1"/>
      <p:bldP spid="27" grpId="0"/>
      <p:bldP spid="28" grpId="0"/>
      <p:bldP spid="29" grpId="0"/>
      <p:bldP spid="10" grpId="0"/>
      <p:bldP spid="33" grpId="0"/>
      <p:bldP spid="34" grpId="0" animBg="1"/>
      <p:bldP spid="35" grpId="0" animBg="1"/>
      <p:bldP spid="36" grpId="0" animBg="1"/>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78000">
              <a:schemeClr val="bg1"/>
            </a:gs>
            <a:gs pos="10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bg1">
                    <a:lumMod val="95000"/>
                  </a:schemeClr>
                </a:solidFill>
              </a:rPr>
              <a:t>“pf-RSM”</a:t>
            </a:r>
            <a:r>
              <a:rPr lang="zh-CN" altLang="en-US" sz="4000" dirty="0">
                <a:solidFill>
                  <a:schemeClr val="bg1">
                    <a:lumMod val="95000"/>
                  </a:schemeClr>
                </a:solidFill>
              </a:rPr>
              <a:t> </a:t>
            </a:r>
            <a:r>
              <a:rPr lang="en-US" altLang="zh-CN" sz="4000" dirty="0">
                <a:solidFill>
                  <a:schemeClr val="bg1">
                    <a:lumMod val="95000"/>
                  </a:schemeClr>
                </a:solidFill>
              </a:rPr>
              <a:t>Methodology</a:t>
            </a:r>
            <a:endParaRPr lang="en-US" sz="4000" dirty="0">
              <a:solidFill>
                <a:schemeClr val="bg1">
                  <a:lumMod val="95000"/>
                </a:schemeClr>
              </a:solidFill>
            </a:endParaRPr>
          </a:p>
        </p:txBody>
      </p:sp>
      <p:pic>
        <p:nvPicPr>
          <p:cNvPr id="4" name="Picture 3"/>
          <p:cNvPicPr>
            <a:picLocks noChangeAspect="1"/>
          </p:cNvPicPr>
          <p:nvPr/>
        </p:nvPicPr>
        <p:blipFill>
          <a:blip r:embed="rId2" cstate="print"/>
          <a:stretch>
            <a:fillRect/>
          </a:stretch>
        </p:blipFill>
        <p:spPr>
          <a:xfrm>
            <a:off x="1014028" y="1164334"/>
            <a:ext cx="7836259" cy="4189007"/>
          </a:xfrm>
          <a:prstGeom prst="rect">
            <a:avLst/>
          </a:prstGeom>
        </p:spPr>
      </p:pic>
      <p:sp>
        <p:nvSpPr>
          <p:cNvPr id="3" name="Rectangle 2"/>
          <p:cNvSpPr/>
          <p:nvPr/>
        </p:nvSpPr>
        <p:spPr>
          <a:xfrm>
            <a:off x="-27829" y="5690707"/>
            <a:ext cx="9068572"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微软雅黑"/>
                <a:ea typeface="微软雅黑"/>
                <a:cs typeface="+mn-cs"/>
              </a:rPr>
              <a:t>“pf-RSM”: </a:t>
            </a:r>
            <a:r>
              <a:rPr kumimoji="0" lang="en-US" sz="2000" b="0" i="0" u="none" strike="noStrike" kern="1200" cap="none" spc="0" normalizeH="0" baseline="0" noProof="0" dirty="0">
                <a:ln>
                  <a:noFill/>
                </a:ln>
                <a:solidFill>
                  <a:srgbClr val="7030A0"/>
                </a:solidFill>
                <a:effectLst/>
                <a:uLnTx/>
                <a:uFillTx/>
                <a:latin typeface="微软雅黑"/>
                <a:ea typeface="微软雅黑"/>
                <a:cs typeface="+mn-cs"/>
              </a:rPr>
              <a:t>Response Surface Model based on </a:t>
            </a:r>
            <a:r>
              <a:rPr kumimoji="0" lang="en-US" sz="2000" b="0" i="0" u="sng" strike="noStrike" kern="1200" cap="none" spc="0" normalizeH="0" baseline="0" noProof="0" dirty="0">
                <a:ln>
                  <a:noFill/>
                </a:ln>
                <a:solidFill>
                  <a:srgbClr val="FF0000"/>
                </a:solidFill>
                <a:effectLst/>
                <a:uLnTx/>
                <a:uFillTx/>
                <a:latin typeface="微软雅黑"/>
                <a:ea typeface="微软雅黑"/>
                <a:cs typeface="+mn-cs"/>
              </a:rPr>
              <a:t>Polynomial Functions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7030A0"/>
                </a:solidFill>
                <a:effectLst/>
                <a:uLnTx/>
                <a:uFillTx/>
                <a:latin typeface="微软雅黑"/>
                <a:ea typeface="微软雅黑"/>
                <a:cs typeface="+mn-cs"/>
              </a:rPr>
              <a:t>(Temporal &amp; multi-region RSM)</a:t>
            </a:r>
            <a:endParaRPr kumimoji="0" lang="en-US" sz="2000" b="0" i="0" u="none" strike="noStrike" kern="1200" cap="none" spc="0" normalizeH="0" baseline="0" noProof="0" dirty="0">
              <a:ln>
                <a:noFill/>
              </a:ln>
              <a:solidFill>
                <a:srgbClr val="7030A0"/>
              </a:solidFill>
              <a:effectLst/>
              <a:uLnTx/>
              <a:uFillTx/>
              <a:latin typeface="微软雅黑"/>
              <a:ea typeface="微软雅黑"/>
              <a:cs typeface="+mn-cs"/>
            </a:endParaRPr>
          </a:p>
        </p:txBody>
      </p:sp>
      <p:sp>
        <p:nvSpPr>
          <p:cNvPr id="5" name="Rectangle 4"/>
          <p:cNvSpPr/>
          <p:nvPr/>
        </p:nvSpPr>
        <p:spPr>
          <a:xfrm>
            <a:off x="-8626" y="2365987"/>
            <a:ext cx="1319592" cy="7386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FF"/>
                </a:solidFill>
                <a:effectLst/>
                <a:uLnTx/>
                <a:uFillTx/>
                <a:latin typeface="微软雅黑"/>
                <a:ea typeface="微软雅黑"/>
                <a:cs typeface="+mn-cs"/>
              </a:rPr>
              <a:t>Chemistry</a:t>
            </a:r>
            <a:r>
              <a:rPr kumimoji="0" lang="en-US" sz="1400" b="0" i="0" u="none" strike="noStrike" kern="1200" cap="none" spc="0" normalizeH="0" baseline="0" noProof="0" dirty="0">
                <a:ln>
                  <a:noFill/>
                </a:ln>
                <a:solidFill>
                  <a:srgbClr val="0000FF"/>
                </a:solidFill>
                <a:effectLst/>
                <a:uLnTx/>
                <a:uFillTx/>
                <a:latin typeface="微软雅黑"/>
                <a:ea typeface="微软雅黑"/>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微软雅黑"/>
                <a:ea typeface="微软雅黑"/>
                <a:cs typeface="+mn-cs"/>
              </a:rPr>
              <a:t>Degree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微软雅黑"/>
                <a:ea typeface="微软雅黑"/>
                <a:cs typeface="+mn-cs"/>
              </a:rPr>
              <a:t>Non-linearity</a:t>
            </a:r>
          </a:p>
        </p:txBody>
      </p:sp>
      <p:sp>
        <p:nvSpPr>
          <p:cNvPr id="6" name="Rectangle 5"/>
          <p:cNvSpPr/>
          <p:nvPr/>
        </p:nvSpPr>
        <p:spPr>
          <a:xfrm>
            <a:off x="-8968" y="3499073"/>
            <a:ext cx="1197892" cy="7386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FF"/>
                </a:solidFill>
                <a:effectLst/>
                <a:uLnTx/>
                <a:uFillTx/>
                <a:latin typeface="微软雅黑"/>
                <a:ea typeface="微软雅黑"/>
                <a:cs typeface="+mn-cs"/>
              </a:rPr>
              <a:t>Chemistry</a:t>
            </a:r>
            <a:r>
              <a:rPr kumimoji="0" lang="en-US" sz="1400" b="0" i="0" u="none" strike="noStrike" kern="1200" cap="none" spc="0" normalizeH="0" baseline="0" noProof="0" dirty="0">
                <a:ln>
                  <a:noFill/>
                </a:ln>
                <a:solidFill>
                  <a:srgbClr val="0000FF"/>
                </a:solidFill>
                <a:effectLst/>
                <a:uLnTx/>
                <a:uFillTx/>
                <a:latin typeface="微软雅黑"/>
                <a:ea typeface="微软雅黑"/>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微软雅黑"/>
                <a:ea typeface="微软雅黑"/>
                <a:cs typeface="+mn-cs"/>
              </a:rPr>
              <a:t>Term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微软雅黑"/>
                <a:ea typeface="微软雅黑"/>
                <a:cs typeface="+mn-cs"/>
              </a:rPr>
              <a:t>Interactions</a:t>
            </a:r>
          </a:p>
        </p:txBody>
      </p:sp>
      <p:sp>
        <p:nvSpPr>
          <p:cNvPr id="7" name="Rectangle 6"/>
          <p:cNvSpPr/>
          <p:nvPr/>
        </p:nvSpPr>
        <p:spPr>
          <a:xfrm>
            <a:off x="164324" y="4984009"/>
            <a:ext cx="852247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FF"/>
                </a:solidFill>
                <a:effectLst/>
                <a:uLnTx/>
                <a:uFillTx/>
                <a:latin typeface="微软雅黑"/>
                <a:ea typeface="微软雅黑"/>
                <a:cs typeface="+mn-cs"/>
              </a:rPr>
              <a:t>Model</a:t>
            </a:r>
            <a:r>
              <a:rPr kumimoji="0" lang="en-US" sz="1400" b="0" i="0" u="none" strike="noStrike" kern="1200" cap="none" spc="0" normalizeH="0" baseline="0" noProof="0" dirty="0">
                <a:ln>
                  <a:noFill/>
                </a:ln>
                <a:solidFill>
                  <a:srgbClr val="0000FF"/>
                </a:solidFill>
                <a:effectLst/>
                <a:uLnTx/>
                <a:uFillTx/>
                <a:latin typeface="微软雅黑"/>
                <a:ea typeface="微软雅黑"/>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微软雅黑"/>
                <a:ea typeface="微软雅黑"/>
                <a:cs typeface="+mn-cs"/>
              </a:rPr>
              <a:t>Only 3</a:t>
            </a:r>
            <a:r>
              <a:rPr kumimoji="0" lang="en-US" sz="1400" b="0" i="0" u="none" strike="noStrike" kern="1200" cap="none" spc="0" normalizeH="0" baseline="30000" noProof="0" dirty="0">
                <a:ln>
                  <a:noFill/>
                </a:ln>
                <a:solidFill>
                  <a:srgbClr val="000000"/>
                </a:solidFill>
                <a:effectLst/>
                <a:uLnTx/>
                <a:uFillTx/>
                <a:latin typeface="微软雅黑"/>
                <a:ea typeface="微软雅黑"/>
                <a:cs typeface="+mn-cs"/>
              </a:rPr>
              <a:t>rd</a:t>
            </a:r>
            <a:r>
              <a:rPr kumimoji="0" lang="en-US" sz="1400" b="0" i="0" u="none" strike="noStrike" kern="1200" cap="none" spc="0" normalizeH="0" baseline="0" noProof="0" dirty="0">
                <a:ln>
                  <a:noFill/>
                </a:ln>
                <a:solidFill>
                  <a:srgbClr val="000000"/>
                </a:solidFill>
                <a:effectLst/>
                <a:uLnTx/>
                <a:uFillTx/>
                <a:latin typeface="微软雅黑"/>
                <a:ea typeface="微软雅黑"/>
                <a:cs typeface="+mn-cs"/>
              </a:rPr>
              <a:t> step involved in training samples (i.e., model runs), and thus significantly reduces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微软雅黑"/>
                <a:ea typeface="微软雅黑"/>
                <a:cs typeface="+mn-cs"/>
              </a:rPr>
              <a:t>	# of model runs required for accuracy</a:t>
            </a:r>
          </a:p>
        </p:txBody>
      </p:sp>
      <p:cxnSp>
        <p:nvCxnSpPr>
          <p:cNvPr id="9" name="Straight Connector 8"/>
          <p:cNvCxnSpPr/>
          <p:nvPr/>
        </p:nvCxnSpPr>
        <p:spPr bwMode="auto">
          <a:xfrm flipV="1">
            <a:off x="0" y="4508020"/>
            <a:ext cx="9144000" cy="34506"/>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10" name="TextBox 9"/>
          <p:cNvSpPr txBox="1"/>
          <p:nvPr/>
        </p:nvSpPr>
        <p:spPr>
          <a:xfrm>
            <a:off x="7161631" y="6196280"/>
            <a:ext cx="20864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微软雅黑"/>
                <a:ea typeface="微软雅黑"/>
                <a:cs typeface="+mn-cs"/>
              </a:rPr>
              <a:t>Xing et. al., 2018,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微软雅黑"/>
                <a:ea typeface="微软雅黑"/>
                <a:cs typeface="+mn-cs"/>
              </a:rPr>
              <a:t>Atmos. Chem. &amp; Phys.</a:t>
            </a:r>
          </a:p>
        </p:txBody>
      </p:sp>
      <p:sp>
        <p:nvSpPr>
          <p:cNvPr id="8" name="Rectangle 7"/>
          <p:cNvSpPr/>
          <p:nvPr/>
        </p:nvSpPr>
        <p:spPr>
          <a:xfrm>
            <a:off x="-68970" y="1186250"/>
            <a:ext cx="114300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微软雅黑"/>
                <a:ea typeface="微软雅黑"/>
                <a:cs typeface="+mn-cs"/>
              </a:rPr>
              <a:t>Polynomial Functions</a:t>
            </a:r>
            <a:endParaRPr kumimoji="0" lang="en-US" sz="1400" b="0" i="0" u="none" strike="noStrike" kern="1200" cap="none" spc="0" normalizeH="0" baseline="0" noProof="0" dirty="0">
              <a:ln>
                <a:noFill/>
              </a:ln>
              <a:solidFill>
                <a:srgbClr val="000000"/>
              </a:solidFill>
              <a:effectLst/>
              <a:uLnTx/>
              <a:uFillTx/>
              <a:latin typeface="Arial" charset="0"/>
              <a:ea typeface="微软雅黑"/>
              <a:cs typeface="+mn-cs"/>
            </a:endParaRPr>
          </a:p>
        </p:txBody>
      </p:sp>
      <p:sp>
        <p:nvSpPr>
          <p:cNvPr id="11" name="Rectangle 10">
            <a:extLst>
              <a:ext uri="{FF2B5EF4-FFF2-40B4-BE49-F238E27FC236}">
                <a16:creationId xmlns:a16="http://schemas.microsoft.com/office/drawing/2014/main" id="{50082926-AD7F-4FE9-BDB9-82AE3E081259}"/>
              </a:ext>
            </a:extLst>
          </p:cNvPr>
          <p:cNvSpPr/>
          <p:nvPr/>
        </p:nvSpPr>
        <p:spPr>
          <a:xfrm>
            <a:off x="2590800" y="6416291"/>
            <a:ext cx="7315200"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lang="en-US" sz="2400" b="1" i="1" noProof="0" dirty="0">
                <a:solidFill>
                  <a:srgbClr val="0000FF"/>
                </a:solidFill>
                <a:highlight>
                  <a:srgbClr val="FFFF00"/>
                </a:highlight>
                <a:ea typeface="微软雅黑"/>
              </a:rPr>
              <a:t>2</a:t>
            </a:r>
            <a:r>
              <a:rPr lang="en-US" sz="2400" b="1" i="1" baseline="30000" noProof="0" dirty="0">
                <a:solidFill>
                  <a:srgbClr val="0000FF"/>
                </a:solidFill>
                <a:highlight>
                  <a:srgbClr val="FFFF00"/>
                </a:highlight>
                <a:ea typeface="微软雅黑"/>
              </a:rPr>
              <a:t>nd</a:t>
            </a:r>
            <a:r>
              <a:rPr lang="en-US" sz="2400" b="1" i="1" noProof="0" dirty="0">
                <a:solidFill>
                  <a:srgbClr val="0000FF"/>
                </a:solidFill>
                <a:highlight>
                  <a:srgbClr val="FFFF00"/>
                </a:highlight>
                <a:ea typeface="微软雅黑"/>
              </a:rPr>
              <a:t> next talk</a:t>
            </a:r>
            <a:r>
              <a:rPr kumimoji="0" lang="en-US" sz="2400" b="1" i="1" u="none" strike="noStrike" kern="1200" cap="none" spc="0" normalizeH="0" noProof="0" dirty="0">
                <a:ln>
                  <a:noFill/>
                </a:ln>
                <a:solidFill>
                  <a:srgbClr val="0000FF"/>
                </a:solidFill>
                <a:effectLst/>
                <a:highlight>
                  <a:srgbClr val="FFFF00"/>
                </a:highlight>
                <a:uLnTx/>
                <a:uFillTx/>
                <a:ea typeface="微软雅黑"/>
              </a:rPr>
              <a:t> </a:t>
            </a:r>
            <a:r>
              <a:rPr kumimoji="0" lang="en-US" sz="2400" b="1" i="1" u="none" strike="noStrike" kern="1200" cap="none" spc="0" normalizeH="0" baseline="0" noProof="0" dirty="0">
                <a:ln>
                  <a:noFill/>
                </a:ln>
                <a:solidFill>
                  <a:srgbClr val="0000FF"/>
                </a:solidFill>
                <a:effectLst/>
                <a:highlight>
                  <a:srgbClr val="FFFF00"/>
                </a:highlight>
                <a:uLnTx/>
                <a:uFillTx/>
                <a:ea typeface="微软雅黑"/>
              </a:rPr>
              <a:t>by Prof. Jia Xing</a:t>
            </a:r>
            <a:endParaRPr kumimoji="0" lang="en-US" sz="2400" b="1" i="1" u="none" strike="noStrike" kern="1200" cap="none" spc="0" normalizeH="0" baseline="0" noProof="0" dirty="0">
              <a:ln>
                <a:noFill/>
              </a:ln>
              <a:solidFill>
                <a:srgbClr val="FF0000"/>
              </a:solidFill>
              <a:effectLst/>
              <a:highlight>
                <a:srgbClr val="FFFF00"/>
              </a:highlight>
              <a:uLnTx/>
              <a:uFillTx/>
              <a:ea typeface="微软雅黑"/>
            </a:endParaRPr>
          </a:p>
        </p:txBody>
      </p:sp>
    </p:spTree>
    <p:extLst>
      <p:ext uri="{BB962C8B-B14F-4D97-AF65-F5344CB8AC3E}">
        <p14:creationId xmlns:p14="http://schemas.microsoft.com/office/powerpoint/2010/main" val="97778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grpId="0" nodeType="afterEffect">
                                  <p:stCondLst>
                                    <p:cond delay="250"/>
                                  </p:stCondLst>
                                  <p:childTnLst>
                                    <p:set>
                                      <p:cBhvr>
                                        <p:cTn id="9" dur="1" fill="hold">
                                          <p:stCondLst>
                                            <p:cond delay="499"/>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250"/>
                                  </p:stCondLst>
                                  <p:childTnLst>
                                    <p:set>
                                      <p:cBhvr>
                                        <p:cTn id="12" dur="1" fill="hold">
                                          <p:stCondLst>
                                            <p:cond delay="499"/>
                                          </p:stCondLst>
                                        </p:cTn>
                                        <p:tgtEl>
                                          <p:spTgt spid="5"/>
                                        </p:tgtEl>
                                        <p:attrNameLst>
                                          <p:attrName>style.visibility</p:attrName>
                                        </p:attrNameLst>
                                      </p:cBhvr>
                                      <p:to>
                                        <p:strVal val="visible"/>
                                      </p:to>
                                    </p:set>
                                  </p:childTnLst>
                                </p:cTn>
                              </p:par>
                            </p:childTnLst>
                          </p:cTn>
                        </p:par>
                        <p:par>
                          <p:cTn id="13" fill="hold">
                            <p:stCondLst>
                              <p:cond delay="1750"/>
                            </p:stCondLst>
                            <p:childTnLst>
                              <p:par>
                                <p:cTn id="14" presetID="1" presetClass="entr" presetSubtype="0" fill="hold" grpId="0" nodeType="afterEffect">
                                  <p:stCondLst>
                                    <p:cond delay="250"/>
                                  </p:stCondLst>
                                  <p:childTnLst>
                                    <p:set>
                                      <p:cBhvr>
                                        <p:cTn id="15" dur="1" fill="hold">
                                          <p:stCondLst>
                                            <p:cond delay="499"/>
                                          </p:stCondLst>
                                        </p:cTn>
                                        <p:tgtEl>
                                          <p:spTgt spid="6"/>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grpId="0" nodeType="afterEffect">
                                  <p:stCondLst>
                                    <p:cond delay="25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78000">
              <a:schemeClr val="bg1"/>
            </a:gs>
            <a:gs pos="10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1465"/>
            <a:ext cx="8534400" cy="669103"/>
          </a:xfrm>
        </p:spPr>
        <p:txBody>
          <a:bodyPr/>
          <a:lstStyle/>
          <a:p>
            <a:r>
              <a:rPr lang="en-US" altLang="zh-CN" sz="3600" dirty="0"/>
              <a:t>Machine Learning “</a:t>
            </a:r>
            <a:r>
              <a:rPr lang="en-US" altLang="zh-CN" sz="3600" dirty="0" err="1"/>
              <a:t>i</a:t>
            </a:r>
            <a:r>
              <a:rPr lang="en-US" altLang="zh-CN" sz="3600" dirty="0"/>
              <a:t>-RSM” </a:t>
            </a:r>
            <a:endParaRPr lang="en-US" sz="3600" dirty="0"/>
          </a:p>
        </p:txBody>
      </p:sp>
      <p:sp>
        <p:nvSpPr>
          <p:cNvPr id="3" name="Rectangle 2"/>
          <p:cNvSpPr/>
          <p:nvPr/>
        </p:nvSpPr>
        <p:spPr>
          <a:xfrm>
            <a:off x="151328" y="762000"/>
            <a:ext cx="863281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微软雅黑"/>
                <a:ea typeface="微软雅黑"/>
              </a:rPr>
              <a:t>“</a:t>
            </a:r>
            <a:r>
              <a:rPr kumimoji="0" lang="en-US" sz="3200" b="1" i="1" u="none" strike="noStrike" kern="1200" cap="none" spc="0" normalizeH="0" baseline="0" noProof="0" dirty="0" err="1">
                <a:ln>
                  <a:noFill/>
                </a:ln>
                <a:solidFill>
                  <a:srgbClr val="FF0000"/>
                </a:solidFill>
                <a:effectLst/>
                <a:uLnTx/>
                <a:uFillTx/>
                <a:latin typeface="微软雅黑"/>
                <a:ea typeface="微软雅黑"/>
              </a:rPr>
              <a:t>i</a:t>
            </a:r>
            <a:r>
              <a:rPr kumimoji="0" lang="en-US" sz="3200" b="1" i="1" u="none" strike="noStrike" kern="1200" cap="none" spc="0" normalizeH="0" baseline="0" noProof="0" dirty="0">
                <a:ln>
                  <a:noFill/>
                </a:ln>
                <a:solidFill>
                  <a:srgbClr val="FF0000"/>
                </a:solidFill>
                <a:effectLst/>
                <a:uLnTx/>
                <a:uFillTx/>
                <a:latin typeface="微软雅黑"/>
                <a:ea typeface="微软雅黑"/>
              </a:rPr>
              <a:t>-RSM”: </a:t>
            </a:r>
            <a:r>
              <a:rPr kumimoji="0" lang="en-US" sz="2800" b="1" i="1" u="none" strike="noStrike" kern="1200" cap="none" spc="0" normalizeH="0" baseline="0" noProof="0" dirty="0">
                <a:ln>
                  <a:noFill/>
                </a:ln>
                <a:solidFill>
                  <a:srgbClr val="0000FF"/>
                </a:solidFill>
                <a:effectLst/>
                <a:uLnTx/>
                <a:uFillTx/>
                <a:latin typeface="微软雅黑"/>
                <a:ea typeface="微软雅黑"/>
              </a:rPr>
              <a:t>“Indicator-based</a:t>
            </a:r>
            <a:r>
              <a:rPr lang="en-US" sz="2800" b="1" i="1" noProof="0" dirty="0">
                <a:solidFill>
                  <a:srgbClr val="0000FF"/>
                </a:solidFill>
                <a:latin typeface="微软雅黑"/>
                <a:ea typeface="微软雅黑"/>
              </a:rPr>
              <a:t>  </a:t>
            </a:r>
            <a:r>
              <a:rPr lang="en-US" sz="2800" b="1" i="1" dirty="0">
                <a:solidFill>
                  <a:srgbClr val="0000FF"/>
                </a:solidFill>
                <a:latin typeface="微软雅黑"/>
                <a:ea typeface="微软雅黑"/>
              </a:rPr>
              <a:t>C</a:t>
            </a:r>
            <a:r>
              <a:rPr kumimoji="0" lang="en-US" sz="2800" b="1" i="1" u="none" strike="noStrike" kern="1200" cap="none" spc="0" normalizeH="0" baseline="0" noProof="0" dirty="0">
                <a:ln>
                  <a:noFill/>
                </a:ln>
                <a:solidFill>
                  <a:srgbClr val="0000FF"/>
                </a:solidFill>
                <a:effectLst/>
                <a:uLnTx/>
                <a:uFillTx/>
                <a:latin typeface="微软雅黑"/>
                <a:ea typeface="微软雅黑"/>
              </a:rPr>
              <a:t>NN</a:t>
            </a:r>
            <a:r>
              <a:rPr kumimoji="0" lang="en-US" sz="2800" b="1" i="1" u="none" strike="noStrike" kern="1200" cap="none" spc="0" normalizeH="0" noProof="0" dirty="0">
                <a:ln>
                  <a:noFill/>
                </a:ln>
                <a:solidFill>
                  <a:srgbClr val="0000FF"/>
                </a:solidFill>
                <a:effectLst/>
                <a:uLnTx/>
                <a:uFillTx/>
                <a:latin typeface="微软雅黑"/>
                <a:ea typeface="微软雅黑"/>
              </a:rPr>
              <a:t>  </a:t>
            </a:r>
            <a:r>
              <a:rPr kumimoji="0" lang="en-US" sz="2800" b="1" i="1" u="none" strike="noStrike" kern="1200" cap="none" spc="0" normalizeH="0" baseline="0" noProof="0" dirty="0">
                <a:ln>
                  <a:noFill/>
                </a:ln>
                <a:solidFill>
                  <a:srgbClr val="0000FF"/>
                </a:solidFill>
                <a:effectLst/>
                <a:uLnTx/>
                <a:uFillTx/>
                <a:latin typeface="微软雅黑"/>
                <a:ea typeface="微软雅黑"/>
              </a:rPr>
              <a:t>pf-RSM”</a:t>
            </a:r>
            <a:endParaRPr kumimoji="0" lang="en-US" sz="2400" b="0" i="1" u="sng" strike="noStrike" kern="1200" cap="none" spc="0" normalizeH="0" baseline="0" noProof="0" dirty="0">
              <a:ln>
                <a:noFill/>
              </a:ln>
              <a:solidFill>
                <a:srgbClr val="0000FF"/>
              </a:solidFill>
              <a:effectLst/>
              <a:uLnTx/>
              <a:uFillTx/>
              <a:latin typeface="微软雅黑"/>
              <a:ea typeface="微软雅黑"/>
            </a:endParaRPr>
          </a:p>
        </p:txBody>
      </p:sp>
      <p:cxnSp>
        <p:nvCxnSpPr>
          <p:cNvPr id="9" name="Straight Connector 8"/>
          <p:cNvCxnSpPr/>
          <p:nvPr/>
        </p:nvCxnSpPr>
        <p:spPr bwMode="auto">
          <a:xfrm flipV="1">
            <a:off x="0" y="4720116"/>
            <a:ext cx="9144000" cy="34506"/>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10" name="TextBox 9"/>
          <p:cNvSpPr txBox="1"/>
          <p:nvPr/>
        </p:nvSpPr>
        <p:spPr>
          <a:xfrm>
            <a:off x="2745441" y="6497034"/>
            <a:ext cx="48723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0000"/>
                </a:solidFill>
                <a:effectLst/>
                <a:uLnTx/>
                <a:uFillTx/>
                <a:latin typeface="微软雅黑"/>
                <a:ea typeface="微软雅黑"/>
                <a:cs typeface="+mn-cs"/>
              </a:rPr>
              <a:t>Xing et. al., 2019, </a:t>
            </a:r>
            <a:r>
              <a:rPr lang="en-US" sz="1600" i="1" dirty="0">
                <a:solidFill>
                  <a:srgbClr val="FF0000"/>
                </a:solidFill>
                <a:latin typeface="微软雅黑"/>
                <a:ea typeface="微软雅黑"/>
              </a:rPr>
              <a:t>in preparation</a:t>
            </a:r>
            <a:endParaRPr kumimoji="0" lang="en-US" sz="1600" b="0" i="1" u="none" strike="noStrike" kern="1200" cap="none" spc="0" normalizeH="0" baseline="0" noProof="0" dirty="0">
              <a:ln>
                <a:noFill/>
              </a:ln>
              <a:solidFill>
                <a:srgbClr val="FF0000"/>
              </a:solidFill>
              <a:effectLst/>
              <a:uLnTx/>
              <a:uFillTx/>
              <a:latin typeface="微软雅黑"/>
              <a:ea typeface="微软雅黑"/>
              <a:cs typeface="+mn-cs"/>
            </a:endParaRPr>
          </a:p>
        </p:txBody>
      </p:sp>
      <p:graphicFrame>
        <p:nvGraphicFramePr>
          <p:cNvPr id="13" name="Table 12">
            <a:extLst>
              <a:ext uri="{FF2B5EF4-FFF2-40B4-BE49-F238E27FC236}">
                <a16:creationId xmlns:a16="http://schemas.microsoft.com/office/drawing/2014/main" id="{C51FE4EF-E37A-49DE-B77F-8E1F0F674E48}"/>
              </a:ext>
            </a:extLst>
          </p:cNvPr>
          <p:cNvGraphicFramePr>
            <a:graphicFrameLocks noGrp="1"/>
          </p:cNvGraphicFramePr>
          <p:nvPr>
            <p:extLst>
              <p:ext uri="{D42A27DB-BD31-4B8C-83A1-F6EECF244321}">
                <p14:modId xmlns:p14="http://schemas.microsoft.com/office/powerpoint/2010/main" val="1051751746"/>
              </p:ext>
            </p:extLst>
          </p:nvPr>
        </p:nvGraphicFramePr>
        <p:xfrm>
          <a:off x="533400" y="5447858"/>
          <a:ext cx="8153400" cy="936875"/>
        </p:xfrm>
        <a:graphic>
          <a:graphicData uri="http://schemas.openxmlformats.org/drawingml/2006/table">
            <a:tbl>
              <a:tblPr firstRow="1" bandRow="1">
                <a:tableStyleId>{7DF18680-E054-41AD-8BC1-D1AEF772440D}</a:tableStyleId>
              </a:tblPr>
              <a:tblGrid>
                <a:gridCol w="2717800">
                  <a:extLst>
                    <a:ext uri="{9D8B030D-6E8A-4147-A177-3AD203B41FA5}">
                      <a16:colId xmlns:a16="http://schemas.microsoft.com/office/drawing/2014/main" val="2826434079"/>
                    </a:ext>
                  </a:extLst>
                </a:gridCol>
                <a:gridCol w="2717800">
                  <a:extLst>
                    <a:ext uri="{9D8B030D-6E8A-4147-A177-3AD203B41FA5}">
                      <a16:colId xmlns:a16="http://schemas.microsoft.com/office/drawing/2014/main" val="168565156"/>
                    </a:ext>
                  </a:extLst>
                </a:gridCol>
                <a:gridCol w="2717800">
                  <a:extLst>
                    <a:ext uri="{9D8B030D-6E8A-4147-A177-3AD203B41FA5}">
                      <a16:colId xmlns:a16="http://schemas.microsoft.com/office/drawing/2014/main" val="4011995512"/>
                    </a:ext>
                  </a:extLst>
                </a:gridCol>
              </a:tblGrid>
              <a:tr h="463814">
                <a:tc>
                  <a:txBody>
                    <a:bodyPr/>
                    <a:lstStyle/>
                    <a:p>
                      <a:pPr algn="ctr"/>
                      <a:r>
                        <a:rPr lang="en-US" b="1" dirty="0">
                          <a:solidFill>
                            <a:schemeClr val="tx1"/>
                          </a:solidFill>
                        </a:rPr>
                        <a:t>Traditional RSM</a:t>
                      </a:r>
                    </a:p>
                  </a:txBody>
                  <a:tcPr/>
                </a:tc>
                <a:tc>
                  <a:txBody>
                    <a:bodyPr/>
                    <a:lstStyle/>
                    <a:p>
                      <a:pPr algn="ctr"/>
                      <a:r>
                        <a:rPr lang="en-US" b="1" dirty="0">
                          <a:solidFill>
                            <a:schemeClr val="tx1"/>
                          </a:solidFill>
                        </a:rPr>
                        <a:t>pf-RSM</a:t>
                      </a:r>
                    </a:p>
                  </a:txBody>
                  <a:tcPr/>
                </a:tc>
                <a:tc>
                  <a:txBody>
                    <a:bodyPr/>
                    <a:lstStyle/>
                    <a:p>
                      <a:pPr algn="ctr"/>
                      <a:r>
                        <a:rPr lang="en-US" sz="2000" b="1" dirty="0" err="1">
                          <a:solidFill>
                            <a:srgbClr val="FF0000"/>
                          </a:solidFill>
                          <a:highlight>
                            <a:srgbClr val="FFFF00"/>
                          </a:highlight>
                        </a:rPr>
                        <a:t>i</a:t>
                      </a:r>
                      <a:r>
                        <a:rPr lang="en-US" sz="2000" b="1" dirty="0">
                          <a:solidFill>
                            <a:srgbClr val="FF0000"/>
                          </a:solidFill>
                          <a:highlight>
                            <a:srgbClr val="FFFF00"/>
                          </a:highlight>
                        </a:rPr>
                        <a:t>-RSM</a:t>
                      </a:r>
                    </a:p>
                  </a:txBody>
                  <a:tcPr>
                    <a:solidFill>
                      <a:srgbClr val="FFFF00"/>
                    </a:solidFill>
                  </a:tcPr>
                </a:tc>
                <a:extLst>
                  <a:ext uri="{0D108BD9-81ED-4DB2-BD59-A6C34878D82A}">
                    <a16:rowId xmlns:a16="http://schemas.microsoft.com/office/drawing/2014/main" val="3156976860"/>
                  </a:ext>
                </a:extLst>
              </a:tr>
              <a:tr h="473061">
                <a:tc>
                  <a:txBody>
                    <a:bodyPr/>
                    <a:lstStyle/>
                    <a:p>
                      <a:pPr algn="ctr"/>
                      <a:r>
                        <a:rPr lang="en-US" b="1" dirty="0">
                          <a:solidFill>
                            <a:schemeClr val="tx1"/>
                          </a:solidFill>
                        </a:rPr>
                        <a:t>&gt;100s</a:t>
                      </a:r>
                    </a:p>
                  </a:txBody>
                  <a:tcPr/>
                </a:tc>
                <a:tc>
                  <a:txBody>
                    <a:bodyPr/>
                    <a:lstStyle/>
                    <a:p>
                      <a:pPr algn="ctr"/>
                      <a:r>
                        <a:rPr lang="en-US" b="1" dirty="0">
                          <a:solidFill>
                            <a:schemeClr val="tx1"/>
                          </a:solidFill>
                        </a:rPr>
                        <a:t>20~30</a:t>
                      </a:r>
                    </a:p>
                  </a:txBody>
                  <a:tcPr/>
                </a:tc>
                <a:tc>
                  <a:txBody>
                    <a:bodyPr/>
                    <a:lstStyle/>
                    <a:p>
                      <a:pPr algn="ctr"/>
                      <a:r>
                        <a:rPr lang="en-US" sz="2000" b="1" dirty="0">
                          <a:solidFill>
                            <a:srgbClr val="FF0000"/>
                          </a:solidFill>
                          <a:highlight>
                            <a:srgbClr val="FFFF00"/>
                          </a:highlight>
                        </a:rPr>
                        <a:t>2</a:t>
                      </a:r>
                    </a:p>
                  </a:txBody>
                  <a:tcPr>
                    <a:solidFill>
                      <a:srgbClr val="FFFF00"/>
                    </a:solidFill>
                  </a:tcPr>
                </a:tc>
                <a:extLst>
                  <a:ext uri="{0D108BD9-81ED-4DB2-BD59-A6C34878D82A}">
                    <a16:rowId xmlns:a16="http://schemas.microsoft.com/office/drawing/2014/main" val="791258476"/>
                  </a:ext>
                </a:extLst>
              </a:tr>
            </a:tbl>
          </a:graphicData>
        </a:graphic>
      </p:graphicFrame>
      <p:sp>
        <p:nvSpPr>
          <p:cNvPr id="14" name="TextBox 13">
            <a:extLst>
              <a:ext uri="{FF2B5EF4-FFF2-40B4-BE49-F238E27FC236}">
                <a16:creationId xmlns:a16="http://schemas.microsoft.com/office/drawing/2014/main" id="{9A97EC50-BE5B-4CCA-9044-0AF406DA3F7B}"/>
              </a:ext>
            </a:extLst>
          </p:cNvPr>
          <p:cNvSpPr txBox="1"/>
          <p:nvPr/>
        </p:nvSpPr>
        <p:spPr>
          <a:xfrm>
            <a:off x="3711" y="4790276"/>
            <a:ext cx="9140289"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微软雅黑"/>
                <a:cs typeface="+mn-cs"/>
              </a:rPr>
              <a:t># of model runs needed for maintaining RSM accuracy in predicting control responses for each selected study region</a:t>
            </a:r>
          </a:p>
        </p:txBody>
      </p:sp>
      <p:sp>
        <p:nvSpPr>
          <p:cNvPr id="15" name="Rectangle 14">
            <a:extLst>
              <a:ext uri="{FF2B5EF4-FFF2-40B4-BE49-F238E27FC236}">
                <a16:creationId xmlns:a16="http://schemas.microsoft.com/office/drawing/2014/main" id="{4FFFD42A-D558-4737-BF64-CC518752010A}"/>
              </a:ext>
            </a:extLst>
          </p:cNvPr>
          <p:cNvSpPr/>
          <p:nvPr/>
        </p:nvSpPr>
        <p:spPr>
          <a:xfrm>
            <a:off x="9808" y="1600200"/>
            <a:ext cx="1666592" cy="2800767"/>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pre-defined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“Indicators”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PM2.5 (18)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 &amp; O</a:t>
            </a:r>
            <a:r>
              <a:rPr kumimoji="0" lang="en-US" sz="1400" b="1" i="1"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3</a:t>
            </a:r>
            <a:r>
              <a:rPr kumimoji="0" lang="en-US" sz="1600" b="1" i="1"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 (16)</a:t>
            </a:r>
            <a:endPar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to predict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nonlinearities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of species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and their interactions</a:t>
            </a:r>
          </a:p>
        </p:txBody>
      </p:sp>
      <p:pic>
        <p:nvPicPr>
          <p:cNvPr id="11" name="Picture 10">
            <a:extLst>
              <a:ext uri="{FF2B5EF4-FFF2-40B4-BE49-F238E27FC236}">
                <a16:creationId xmlns:a16="http://schemas.microsoft.com/office/drawing/2014/main" id="{0E617190-CA0B-4257-BAE4-A6EBC2C653E7}"/>
              </a:ext>
            </a:extLst>
          </p:cNvPr>
          <p:cNvPicPr>
            <a:picLocks noChangeAspect="1"/>
          </p:cNvPicPr>
          <p:nvPr/>
        </p:nvPicPr>
        <p:blipFill rotWithShape="1">
          <a:blip r:embed="rId2"/>
          <a:srcRect t="12713"/>
          <a:stretch/>
        </p:blipFill>
        <p:spPr>
          <a:xfrm>
            <a:off x="1791358" y="1318744"/>
            <a:ext cx="7200242" cy="3345221"/>
          </a:xfrm>
          <a:prstGeom prst="rect">
            <a:avLst/>
          </a:prstGeom>
        </p:spPr>
      </p:pic>
      <p:sp>
        <p:nvSpPr>
          <p:cNvPr id="4" name="Arrow: Right 3">
            <a:extLst>
              <a:ext uri="{FF2B5EF4-FFF2-40B4-BE49-F238E27FC236}">
                <a16:creationId xmlns:a16="http://schemas.microsoft.com/office/drawing/2014/main" id="{EE2607FF-01C2-48EF-9A49-15F678EB6022}"/>
              </a:ext>
            </a:extLst>
          </p:cNvPr>
          <p:cNvSpPr/>
          <p:nvPr/>
        </p:nvSpPr>
        <p:spPr bwMode="auto">
          <a:xfrm>
            <a:off x="4304642" y="3505200"/>
            <a:ext cx="419758" cy="228600"/>
          </a:xfrm>
          <a:prstGeom prst="right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Tree>
    <p:extLst>
      <p:ext uri="{BB962C8B-B14F-4D97-AF65-F5344CB8AC3E}">
        <p14:creationId xmlns:p14="http://schemas.microsoft.com/office/powerpoint/2010/main" val="83513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childTnLst>
                          </p:cTn>
                        </p:par>
                        <p:par>
                          <p:cTn id="7" fill="hold">
                            <p:stCondLst>
                              <p:cond delay="250"/>
                            </p:stCondLst>
                            <p:childTnLst>
                              <p:par>
                                <p:cTn id="8" presetID="2" presetClass="entr" presetSubtype="8"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0-#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269102"/>
            <a:ext cx="9144000" cy="6858000"/>
          </a:xfrm>
          <a:prstGeom prst="rect">
            <a:avLst/>
          </a:prstGeom>
        </p:spPr>
      </p:pic>
      <p:sp>
        <p:nvSpPr>
          <p:cNvPr id="4" name="Rectangle 3"/>
          <p:cNvSpPr/>
          <p:nvPr/>
        </p:nvSpPr>
        <p:spPr>
          <a:xfrm>
            <a:off x="1" y="-22086"/>
            <a:ext cx="9144000" cy="707886"/>
          </a:xfrm>
          <a:prstGeom prst="rect">
            <a:avLst/>
          </a:prstGeom>
          <a:solidFill>
            <a:schemeClr val="bg1"/>
          </a:solidFill>
          <a:ln>
            <a:solidFill>
              <a:schemeClr val="bg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1" u="none" strike="noStrike" kern="1200" cap="none" spc="0" normalizeH="0" baseline="0" noProof="0" dirty="0">
                <a:ln>
                  <a:noFill/>
                </a:ln>
                <a:solidFill>
                  <a:srgbClr val="FF0000"/>
                </a:solidFill>
                <a:effectLst>
                  <a:glow rad="63500">
                    <a:prstClr val="white">
                      <a:alpha val="40000"/>
                    </a:prstClr>
                  </a:glow>
                </a:effectLst>
                <a:uLnTx/>
                <a:uFillTx/>
                <a:latin typeface="Calibri"/>
                <a:ea typeface="微软雅黑"/>
                <a:cs typeface="+mn-cs"/>
              </a:rPr>
              <a:t>“</a:t>
            </a:r>
            <a:r>
              <a:rPr kumimoji="0" lang="en-US" altLang="zh-CN" sz="4000" b="1" i="1" u="none" strike="noStrike" kern="1200" cap="none" spc="0" normalizeH="0" baseline="0" noProof="0" dirty="0" err="1">
                <a:ln>
                  <a:noFill/>
                </a:ln>
                <a:solidFill>
                  <a:srgbClr val="FF0000"/>
                </a:solidFill>
                <a:effectLst>
                  <a:glow rad="63500">
                    <a:prstClr val="white">
                      <a:alpha val="40000"/>
                    </a:prstClr>
                  </a:glow>
                </a:effectLst>
                <a:uLnTx/>
                <a:uFillTx/>
                <a:latin typeface="Calibri"/>
                <a:ea typeface="微软雅黑"/>
                <a:cs typeface="+mn-cs"/>
              </a:rPr>
              <a:t>ABaCAS</a:t>
            </a:r>
            <a:r>
              <a:rPr kumimoji="0" lang="en-US" altLang="zh-CN" sz="4000" b="1" i="1" u="none" strike="noStrike" kern="1200" cap="none" spc="0" normalizeH="0" baseline="0" noProof="0" dirty="0">
                <a:ln>
                  <a:noFill/>
                </a:ln>
                <a:solidFill>
                  <a:srgbClr val="FF0000"/>
                </a:solidFill>
                <a:effectLst>
                  <a:glow rad="63500">
                    <a:prstClr val="white">
                      <a:alpha val="40000"/>
                    </a:prstClr>
                  </a:glow>
                </a:effectLst>
                <a:uLnTx/>
                <a:uFillTx/>
                <a:latin typeface="Calibri"/>
                <a:ea typeface="微软雅黑"/>
                <a:cs typeface="+mn-cs"/>
              </a:rPr>
              <a:t>” </a:t>
            </a:r>
            <a:r>
              <a:rPr kumimoji="0" lang="en-US" sz="4000" b="1" i="1" u="none" strike="noStrike" kern="1200" cap="none" spc="0" normalizeH="0" baseline="0" noProof="0" dirty="0">
                <a:ln>
                  <a:noFill/>
                </a:ln>
                <a:solidFill>
                  <a:srgbClr val="FF0000"/>
                </a:solidFill>
                <a:effectLst>
                  <a:glow rad="63500">
                    <a:prstClr val="white">
                      <a:alpha val="40000"/>
                    </a:prstClr>
                  </a:glow>
                </a:effectLst>
                <a:uLnTx/>
                <a:uFillTx/>
                <a:latin typeface="Calibri"/>
                <a:ea typeface="微软雅黑"/>
                <a:cs typeface="+mn-cs"/>
              </a:rPr>
              <a:t>Website </a:t>
            </a:r>
            <a:r>
              <a:rPr kumimoji="0" lang="en-US" sz="4000" b="1" i="1" u="sng" strike="noStrike" kern="1200" cap="none" spc="0" normalizeH="0" baseline="0" noProof="0" dirty="0">
                <a:ln>
                  <a:noFill/>
                </a:ln>
                <a:solidFill>
                  <a:srgbClr val="0000FF"/>
                </a:solidFill>
                <a:effectLst>
                  <a:glow rad="63500">
                    <a:prstClr val="white">
                      <a:alpha val="40000"/>
                    </a:prstClr>
                  </a:glow>
                </a:effectLst>
                <a:uLnTx/>
                <a:uFillTx/>
                <a:latin typeface="Calibri"/>
                <a:ea typeface="微软雅黑"/>
                <a:cs typeface="+mn-cs"/>
              </a:rPr>
              <a:t>(www.abacas-dss.com)</a:t>
            </a:r>
            <a:endParaRPr kumimoji="0" lang="en-US" sz="4000" b="0" i="0" u="sng" strike="noStrike" kern="1200" cap="none" spc="0" normalizeH="0" baseline="0" noProof="0" dirty="0">
              <a:ln>
                <a:noFill/>
              </a:ln>
              <a:solidFill>
                <a:srgbClr val="0000FF"/>
              </a:solidFill>
              <a:effectLst>
                <a:glow rad="63500">
                  <a:prstClr val="white">
                    <a:alpha val="40000"/>
                  </a:prstClr>
                </a:glow>
              </a:effectLst>
              <a:uLnTx/>
              <a:uFillTx/>
              <a:latin typeface="Arial" charset="0"/>
              <a:ea typeface="微软雅黑"/>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D63F3C7C-2675-465F-A58E-E5023981A2A8}" type="slidenum">
              <a:rPr kumimoji="0" lang="zh-CN" altLang="en-US" sz="1800" b="0" i="0" u="none" strike="noStrike" kern="1200" cap="none" spc="0" normalizeH="0" baseline="0" noProof="0" smtClean="0">
                <a:ln>
                  <a:noFill/>
                </a:ln>
                <a:solidFill>
                  <a:prstClr val="black">
                    <a:tint val="75000"/>
                  </a:prstClr>
                </a:solidFill>
                <a:effectLst/>
                <a:uLnTx/>
                <a:uFillTx/>
                <a:latin typeface="Arial" charset="0"/>
                <a:ea typeface="微软雅黑"/>
                <a:cs typeface="+mn-cs"/>
              </a:rPr>
              <a:pPr marL="0" marR="0" lvl="0" indent="0" algn="ctr" defTabSz="914400" rtl="0" eaLnBrk="1" fontAlgn="base" latinLnBrk="0" hangingPunct="1">
                <a:lnSpc>
                  <a:spcPct val="100000"/>
                </a:lnSpc>
                <a:spcBef>
                  <a:spcPct val="0"/>
                </a:spcBef>
                <a:spcAft>
                  <a:spcPct val="0"/>
                </a:spcAft>
                <a:buClrTx/>
                <a:buSzTx/>
                <a:buFontTx/>
                <a:buNone/>
                <a:tabLst/>
                <a:defRPr/>
              </a:pPr>
              <a:t>32</a:t>
            </a:fld>
            <a:endParaRPr kumimoji="0" lang="zh-CN" altLang="en-US" sz="1800" b="0" i="0" u="none" strike="noStrike" kern="1200" cap="none" spc="0" normalizeH="0" baseline="0" noProof="0">
              <a:ln>
                <a:noFill/>
              </a:ln>
              <a:solidFill>
                <a:prstClr val="black">
                  <a:tint val="75000"/>
                </a:prstClr>
              </a:solidFill>
              <a:effectLst/>
              <a:uLnTx/>
              <a:uFillTx/>
              <a:latin typeface="Arial" charset="0"/>
              <a:ea typeface="微软雅黑"/>
              <a:cs typeface="+mn-cs"/>
            </a:endParaRPr>
          </a:p>
        </p:txBody>
      </p:sp>
      <p:sp>
        <p:nvSpPr>
          <p:cNvPr id="18" name="Rounded Rectangle 17"/>
          <p:cNvSpPr/>
          <p:nvPr/>
        </p:nvSpPr>
        <p:spPr>
          <a:xfrm flipV="1">
            <a:off x="322730" y="2362203"/>
            <a:ext cx="870708" cy="34668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6" name="Rounded Rectangle 17">
            <a:extLst>
              <a:ext uri="{FF2B5EF4-FFF2-40B4-BE49-F238E27FC236}">
                <a16:creationId xmlns:a16="http://schemas.microsoft.com/office/drawing/2014/main" id="{94E024B1-1023-4BEE-BEC5-0E0602D3A47C}"/>
              </a:ext>
            </a:extLst>
          </p:cNvPr>
          <p:cNvSpPr/>
          <p:nvPr/>
        </p:nvSpPr>
        <p:spPr>
          <a:xfrm flipV="1">
            <a:off x="1193438" y="2362202"/>
            <a:ext cx="1186692" cy="34668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Rounded Rectangle 17">
            <a:extLst>
              <a:ext uri="{FF2B5EF4-FFF2-40B4-BE49-F238E27FC236}">
                <a16:creationId xmlns:a16="http://schemas.microsoft.com/office/drawing/2014/main" id="{B30700F2-C403-4F9D-A210-546CED7438D2}"/>
              </a:ext>
            </a:extLst>
          </p:cNvPr>
          <p:cNvSpPr/>
          <p:nvPr/>
        </p:nvSpPr>
        <p:spPr>
          <a:xfrm flipV="1">
            <a:off x="2380130" y="2367036"/>
            <a:ext cx="1676400" cy="34668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ounded Rectangle 17">
            <a:extLst>
              <a:ext uri="{FF2B5EF4-FFF2-40B4-BE49-F238E27FC236}">
                <a16:creationId xmlns:a16="http://schemas.microsoft.com/office/drawing/2014/main" id="{EBFBFEC8-D3D6-49B3-B6E0-B2B86AEA3841}"/>
              </a:ext>
            </a:extLst>
          </p:cNvPr>
          <p:cNvSpPr/>
          <p:nvPr/>
        </p:nvSpPr>
        <p:spPr>
          <a:xfrm flipV="1">
            <a:off x="4056530" y="2362201"/>
            <a:ext cx="1371600" cy="34668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0" name="Rounded Rectangle 17">
            <a:extLst>
              <a:ext uri="{FF2B5EF4-FFF2-40B4-BE49-F238E27FC236}">
                <a16:creationId xmlns:a16="http://schemas.microsoft.com/office/drawing/2014/main" id="{2A71078A-DC46-4F1F-A09E-2EC3BC35D293}"/>
              </a:ext>
            </a:extLst>
          </p:cNvPr>
          <p:cNvSpPr/>
          <p:nvPr/>
        </p:nvSpPr>
        <p:spPr>
          <a:xfrm flipV="1">
            <a:off x="5428130" y="2362200"/>
            <a:ext cx="990600" cy="34668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1" name="Rounded Rectangle 17">
            <a:extLst>
              <a:ext uri="{FF2B5EF4-FFF2-40B4-BE49-F238E27FC236}">
                <a16:creationId xmlns:a16="http://schemas.microsoft.com/office/drawing/2014/main" id="{FBDE437A-F898-4D45-ADF5-5C2A46B0AEF9}"/>
              </a:ext>
            </a:extLst>
          </p:cNvPr>
          <p:cNvSpPr/>
          <p:nvPr/>
        </p:nvSpPr>
        <p:spPr>
          <a:xfrm flipV="1">
            <a:off x="7467600" y="2367033"/>
            <a:ext cx="1371600" cy="34668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graphicFrame>
        <p:nvGraphicFramePr>
          <p:cNvPr id="5" name="Diagram 4">
            <a:extLst>
              <a:ext uri="{FF2B5EF4-FFF2-40B4-BE49-F238E27FC236}">
                <a16:creationId xmlns:a16="http://schemas.microsoft.com/office/drawing/2014/main" id="{B98668B7-D285-4D50-BA79-DA147462A59A}"/>
              </a:ext>
            </a:extLst>
          </p:cNvPr>
          <p:cNvGraphicFramePr/>
          <p:nvPr>
            <p:extLst>
              <p:ext uri="{D42A27DB-BD31-4B8C-83A1-F6EECF244321}">
                <p14:modId xmlns:p14="http://schemas.microsoft.com/office/powerpoint/2010/main" val="1731885592"/>
              </p:ext>
            </p:extLst>
          </p:nvPr>
        </p:nvGraphicFramePr>
        <p:xfrm>
          <a:off x="228600" y="3200400"/>
          <a:ext cx="5791200" cy="266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34020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6" grpId="0" animBg="1"/>
      <p:bldP spid="8" grpId="0" animBg="1"/>
      <p:bldP spid="9" grpId="0" animBg="1"/>
      <p:bldP spid="10" grpId="0" animBg="1"/>
      <p:bldP spid="11" grpId="0" animBg="1"/>
      <p:bldGraphic spid="5"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57823" name="Picture 31" descr="https://encrypted-tbn2.gstatic.com/images?q=tbn:ANd9GcRCn3FmnI3kDBaOmDzTUU0JE81Hqk-xH4c1716AF89Iy5TL4XJ0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92131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30779" name="Rectangle 3"/>
          <p:cNvSpPr>
            <a:spLocks noChangeArrowheads="1"/>
          </p:cNvSpPr>
          <p:nvPr/>
        </p:nvSpPr>
        <p:spPr bwMode="auto">
          <a:xfrm>
            <a:off x="-228600" y="6019800"/>
            <a:ext cx="8923338" cy="2362200"/>
          </a:xfrm>
          <a:prstGeom prst="rect">
            <a:avLst/>
          </a:prstGeom>
          <a:noFill/>
          <a:ln w="9525">
            <a:noFill/>
            <a:miter lim="800000"/>
            <a:headEnd/>
            <a:tailEnd/>
          </a:ln>
        </p:spPr>
        <p:txBody>
          <a:bodyPr/>
          <a:lstStyle/>
          <a:p>
            <a:pPr marL="342900" marR="0" lvl="0" indent="-342900" algn="l" defTabSz="914400" rtl="0" eaLnBrk="1" fontAlgn="auto" latinLnBrk="0" hangingPunct="1">
              <a:lnSpc>
                <a:spcPct val="70000"/>
              </a:lnSpc>
              <a:spcBef>
                <a:spcPct val="20000"/>
              </a:spcBef>
              <a:spcAft>
                <a:spcPts val="0"/>
              </a:spcAft>
              <a:buClr>
                <a:srgbClr val="99CC00"/>
              </a:buClr>
              <a:buSzPct val="60000"/>
              <a:buFont typeface="Wingdings" pitchFamily="2" charset="2"/>
              <a:buNone/>
              <a:tabLst/>
              <a:defRPr/>
            </a:pPr>
            <a:endParaRPr kumimoji="0" lang="zh-TW" altLang="en-US" sz="2000" b="1" i="0" u="none" strike="noStrike" kern="0" cap="none" spc="0" normalizeH="0" baseline="0" noProof="0" dirty="0">
              <a:ln>
                <a:noFill/>
              </a:ln>
              <a:solidFill>
                <a:srgbClr val="FFFF00"/>
              </a:solidFill>
              <a:effectLst/>
              <a:uLnTx/>
              <a:uFillTx/>
              <a:latin typeface="Tahoma" pitchFamily="34" charset="0"/>
              <a:ea typeface="+mn-ea"/>
              <a:cs typeface="+mn-cs"/>
            </a:endParaRPr>
          </a:p>
          <a:p>
            <a:pPr marL="342900" marR="0" lvl="0" indent="-342900" algn="ctr" defTabSz="914400" rtl="0" eaLnBrk="1" fontAlgn="auto" latinLnBrk="0" hangingPunct="1">
              <a:lnSpc>
                <a:spcPct val="70000"/>
              </a:lnSpc>
              <a:spcBef>
                <a:spcPct val="20000"/>
              </a:spcBef>
              <a:spcAft>
                <a:spcPts val="0"/>
              </a:spcAft>
              <a:buClr>
                <a:srgbClr val="99CC00"/>
              </a:buClr>
              <a:buSzPct val="60000"/>
              <a:buFont typeface="Wingdings" pitchFamily="2" charset="2"/>
              <a:buNone/>
              <a:tabLst/>
              <a:defRPr/>
            </a:pPr>
            <a:r>
              <a:rPr kumimoji="0" lang="en-US" altLang="zh-TW" sz="2800" b="1" i="1" u="none" strike="noStrike" kern="0" cap="none" spc="0" normalizeH="0" baseline="0" noProof="0" dirty="0">
                <a:ln>
                  <a:noFill/>
                </a:ln>
                <a:solidFill>
                  <a:srgbClr val="FFFF00"/>
                </a:solidFill>
                <a:effectLst/>
                <a:uLnTx/>
                <a:uFillTx/>
                <a:latin typeface="Tahoma" pitchFamily="34" charset="0"/>
                <a:ea typeface="+mn-ea"/>
                <a:cs typeface="+mn-cs"/>
              </a:rPr>
              <a:t>Carey Jang, U.S. EPA, Jang.carey@epa.gov</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97D65-5674-4938-BE45-F33813807743}"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mn-cs"/>
            </a:endParaRPr>
          </a:p>
        </p:txBody>
      </p:sp>
      <p:graphicFrame>
        <p:nvGraphicFramePr>
          <p:cNvPr id="29" name="Object 7"/>
          <p:cNvGraphicFramePr>
            <a:graphicFrameLocks noChangeAspect="1"/>
          </p:cNvGraphicFramePr>
          <p:nvPr>
            <p:extLst/>
          </p:nvPr>
        </p:nvGraphicFramePr>
        <p:xfrm>
          <a:off x="8217567" y="5855366"/>
          <a:ext cx="1002633" cy="1002633"/>
        </p:xfrm>
        <a:graphic>
          <a:graphicData uri="http://schemas.openxmlformats.org/presentationml/2006/ole">
            <mc:AlternateContent xmlns:mc="http://schemas.openxmlformats.org/markup-compatibility/2006">
              <mc:Choice xmlns:v="urn:schemas-microsoft-com:vml" Requires="v">
                <p:oleObj spid="_x0000_s1067165" name="Drawing" r:id="rId5" imgW="1268102" imgH="1267097" progId="">
                  <p:embed/>
                </p:oleObj>
              </mc:Choice>
              <mc:Fallback>
                <p:oleObj name="Drawing" r:id="rId5" imgW="1268102" imgH="1267097" progId="">
                  <p:embed/>
                  <p:pic>
                    <p:nvPicPr>
                      <p:cNvPr id="29"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7567" y="5855366"/>
                        <a:ext cx="1002633" cy="1002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2532775" y="3091984"/>
            <a:ext cx="4580100" cy="674031"/>
          </a:xfrm>
          <a:prstGeom prst="rect">
            <a:avLst/>
          </a:prstGeom>
        </p:spPr>
        <p:txBody>
          <a:bodyPr wrap="none">
            <a:spAutoFit/>
          </a:bodyPr>
          <a:lstStyle/>
          <a:p>
            <a:pPr marL="342900" marR="0" lvl="0" indent="-342900" algn="ctr" defTabSz="914400" rtl="0" eaLnBrk="1" fontAlgn="auto" latinLnBrk="0" hangingPunct="1">
              <a:lnSpc>
                <a:spcPct val="70000"/>
              </a:lnSpc>
              <a:spcBef>
                <a:spcPct val="20000"/>
              </a:spcBef>
              <a:spcAft>
                <a:spcPts val="0"/>
              </a:spcAft>
              <a:buClr>
                <a:srgbClr val="99CC00"/>
              </a:buClr>
              <a:buSzPct val="60000"/>
              <a:buFont typeface="Wingdings" pitchFamily="2" charset="2"/>
              <a:buNone/>
              <a:tabLst/>
              <a:defRPr/>
            </a:pPr>
            <a:r>
              <a:rPr kumimoji="0" lang="en-US" altLang="zh-TW" sz="5400" b="1" i="1" u="none" strike="noStrike" kern="0" cap="none" spc="0" normalizeH="0" baseline="0" noProof="0" dirty="0">
                <a:ln>
                  <a:noFill/>
                </a:ln>
                <a:solidFill>
                  <a:srgbClr val="FFFF00"/>
                </a:solidFill>
                <a:effectLst/>
                <a:uLnTx/>
                <a:uFillTx/>
                <a:latin typeface="Tahoma" pitchFamily="34" charset="0"/>
                <a:ea typeface="+mn-ea"/>
                <a:cs typeface="+mn-cs"/>
              </a:rPr>
              <a:t>THANK YOU!</a:t>
            </a:r>
          </a:p>
        </p:txBody>
      </p:sp>
      <p:sp>
        <p:nvSpPr>
          <p:cNvPr id="9" name="Rectangle 8"/>
          <p:cNvSpPr/>
          <p:nvPr/>
        </p:nvSpPr>
        <p:spPr>
          <a:xfrm>
            <a:off x="244371" y="76200"/>
            <a:ext cx="8847936" cy="120032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1" u="sng" strike="noStrike" kern="1200" cap="none" spc="0" normalizeH="0" baseline="0" noProof="0" dirty="0">
                <a:ln>
                  <a:noFill/>
                </a:ln>
                <a:solidFill>
                  <a:srgbClr val="FFFF00"/>
                </a:solidFill>
                <a:effectLst>
                  <a:glow rad="63500">
                    <a:prstClr val="white">
                      <a:alpha val="40000"/>
                    </a:prstClr>
                  </a:glow>
                </a:effectLst>
                <a:uLnTx/>
                <a:uFillTx/>
                <a:latin typeface="Calibri"/>
                <a:ea typeface="+mn-ea"/>
                <a:cs typeface="+mn-cs"/>
              </a:rPr>
              <a:t>www.ABaCAS-dss.com</a:t>
            </a:r>
            <a:endParaRPr kumimoji="0" lang="en-US" sz="7200" b="0" i="0" u="none" strike="noStrike" kern="1200" cap="none" spc="0" normalizeH="0" baseline="0" noProof="0" dirty="0">
              <a:ln>
                <a:noFill/>
              </a:ln>
              <a:solidFill>
                <a:srgbClr val="FFFF00"/>
              </a:solidFill>
              <a:effectLst/>
              <a:uLnTx/>
              <a:uFillTx/>
              <a:latin typeface="Arial" charset="0"/>
              <a:ea typeface="+mn-ea"/>
              <a:cs typeface="+mn-cs"/>
            </a:endParaRPr>
          </a:p>
        </p:txBody>
      </p:sp>
    </p:spTree>
    <p:extLst>
      <p:ext uri="{BB962C8B-B14F-4D97-AF65-F5344CB8AC3E}">
        <p14:creationId xmlns:p14="http://schemas.microsoft.com/office/powerpoint/2010/main" val="1822385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0779"/>
                                        </p:tgtEl>
                                        <p:attrNameLst>
                                          <p:attrName>style.visibility</p:attrName>
                                        </p:attrNameLst>
                                      </p:cBhvr>
                                      <p:to>
                                        <p:strVal val="visible"/>
                                      </p:to>
                                    </p:set>
                                    <p:animEffect transition="in" filter="fade">
                                      <p:cBhvr>
                                        <p:cTn id="11" dur="500"/>
                                        <p:tgtEl>
                                          <p:spTgt spid="330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79"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a:xfrm>
            <a:off x="-1792" y="3024114"/>
            <a:ext cx="9144000" cy="1357109"/>
          </a:xfrm>
          <a:noFill/>
          <a:ln w="9525">
            <a:noFill/>
            <a:miter lim="800000"/>
            <a:headEnd/>
            <a:tailEnd/>
          </a:ln>
        </p:spPr>
        <p:txBody>
          <a:bodyPr vert="horz" wrap="square" lIns="91440" tIns="45720" rIns="91440" bIns="45720" numCol="1" anchor="ctr" anchorCtr="0" compatLnSpc="1">
            <a:prstTxWarp prst="textNoShape">
              <a:avLst/>
            </a:prstTxWarp>
          </a:bodyPr>
          <a:lstStyle/>
          <a:p>
            <a:pPr>
              <a:lnSpc>
                <a:spcPct val="85000"/>
              </a:lnSpc>
            </a:pPr>
            <a:r>
              <a:rPr lang="en-US" sz="2400" b="1" dirty="0">
                <a:solidFill>
                  <a:srgbClr val="0000FF"/>
                </a:solidFill>
                <a:latin typeface="Times New Roman" pitchFamily="18" charset="0"/>
                <a:cs typeface="Times New Roman" pitchFamily="18" charset="0"/>
              </a:rPr>
              <a:t>2018 </a:t>
            </a:r>
            <a:r>
              <a:rPr lang="en-US" sz="2400" b="1" dirty="0" err="1">
                <a:solidFill>
                  <a:srgbClr val="0000FF"/>
                </a:solidFill>
                <a:latin typeface="Times New Roman" pitchFamily="18" charset="0"/>
                <a:cs typeface="Times New Roman" pitchFamily="18" charset="0"/>
              </a:rPr>
              <a:t>ABaCAS</a:t>
            </a:r>
            <a:r>
              <a:rPr lang="en-US" sz="2400" b="1" dirty="0">
                <a:solidFill>
                  <a:srgbClr val="0000FF"/>
                </a:solidFill>
                <a:latin typeface="Times New Roman" pitchFamily="18" charset="0"/>
                <a:cs typeface="Times New Roman" pitchFamily="18" charset="0"/>
              </a:rPr>
              <a:t>/CMAS Conference/</a:t>
            </a:r>
            <a:r>
              <a:rPr lang="en-US" sz="2000" b="1" dirty="0">
                <a:solidFill>
                  <a:srgbClr val="0000FF"/>
                </a:solidFill>
                <a:latin typeface="Times New Roman" pitchFamily="18" charset="0"/>
                <a:cs typeface="Times New Roman" pitchFamily="18" charset="0"/>
              </a:rPr>
              <a:t>Training Workshop </a:t>
            </a:r>
            <a:r>
              <a:rPr lang="en-US" sz="2000" b="1" i="1" dirty="0">
                <a:solidFill>
                  <a:schemeClr val="tx1"/>
                </a:solidFill>
                <a:latin typeface="Times New Roman" pitchFamily="18" charset="0"/>
                <a:cs typeface="Times New Roman" pitchFamily="18" charset="0"/>
              </a:rPr>
              <a:t>(Beijing, 5/21-23)</a:t>
            </a:r>
            <a:endParaRPr lang="en-US" sz="2400" b="1" i="1" dirty="0">
              <a:solidFill>
                <a:schemeClr val="tx1"/>
              </a:solidFill>
              <a:latin typeface="Times New Roman" pitchFamily="18" charset="0"/>
              <a:cs typeface="Times New Roman" pitchFamily="18" charset="0"/>
            </a:endParaRPr>
          </a:p>
        </p:txBody>
      </p:sp>
      <p:sp>
        <p:nvSpPr>
          <p:cNvPr id="12" name="Slide Number Placeholder 11"/>
          <p:cNvSpPr>
            <a:spLocks noGrp="1"/>
          </p:cNvSpPr>
          <p:nvPr>
            <p:ph type="sldNum" sz="quarter" idx="1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A3846F21-0480-4E22-9D94-D8A6983B03E3}" type="slidenum">
              <a:rPr lang="en-US" smtClean="0">
                <a:solidFill>
                  <a:srgbClr val="000000"/>
                </a:solidFill>
              </a:rPr>
              <a:pPr>
                <a:defRPr/>
              </a:pPr>
              <a:t>34</a:t>
            </a:fld>
            <a:endParaRPr lang="en-US" sz="1200" dirty="0">
              <a:latin typeface="Times New Roman"/>
              <a:cs typeface="Arial"/>
            </a:endParaRPr>
          </a:p>
        </p:txBody>
      </p:sp>
      <p:sp>
        <p:nvSpPr>
          <p:cNvPr id="8" name="Rectangle 2"/>
          <p:cNvSpPr txBox="1">
            <a:spLocks noChangeArrowheads="1"/>
          </p:cNvSpPr>
          <p:nvPr/>
        </p:nvSpPr>
        <p:spPr bwMode="auto">
          <a:xfrm>
            <a:off x="-71101" y="-216790"/>
            <a:ext cx="9144000" cy="966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nSpc>
                <a:spcPct val="85000"/>
              </a:lnSpc>
            </a:pPr>
            <a:r>
              <a:rPr lang="en-US" sz="2400" b="1" kern="0" dirty="0">
                <a:solidFill>
                  <a:srgbClr val="FF0000"/>
                </a:solidFill>
                <a:latin typeface="Times New Roman" pitchFamily="18" charset="0"/>
                <a:cs typeface="Times New Roman" pitchFamily="18" charset="0"/>
              </a:rPr>
              <a:t>2019 ABaCAS Conference/Training Workshop </a:t>
            </a:r>
            <a:r>
              <a:rPr lang="en-US" sz="2000" b="1" i="1" kern="0" dirty="0">
                <a:solidFill>
                  <a:srgbClr val="000000"/>
                </a:solidFill>
                <a:latin typeface="Times New Roman" pitchFamily="18" charset="0"/>
                <a:cs typeface="Times New Roman" pitchFamily="18" charset="0"/>
              </a:rPr>
              <a:t>(Hangzhou, 5/19-22)</a:t>
            </a:r>
            <a:endParaRPr lang="en-US" sz="2800" b="1" i="1" kern="0" dirty="0">
              <a:solidFill>
                <a:srgbClr val="000000"/>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AB40CA39-2177-4AB5-BE20-2BA847116E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 y="3900137"/>
            <a:ext cx="9144000" cy="2971800"/>
          </a:xfrm>
          <a:prstGeom prst="rect">
            <a:avLst/>
          </a:prstGeom>
        </p:spPr>
      </p:pic>
      <p:pic>
        <p:nvPicPr>
          <p:cNvPr id="4" name="Picture 3">
            <a:extLst>
              <a:ext uri="{FF2B5EF4-FFF2-40B4-BE49-F238E27FC236}">
                <a16:creationId xmlns:a16="http://schemas.microsoft.com/office/drawing/2014/main" id="{DEC9B526-66D5-438F-B756-F27FC2E2E1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0565"/>
            <a:ext cx="9144000" cy="3034635"/>
          </a:xfrm>
          <a:prstGeom prst="rect">
            <a:avLst/>
          </a:prstGeom>
        </p:spPr>
      </p:pic>
    </p:spTree>
    <p:extLst>
      <p:ext uri="{BB962C8B-B14F-4D97-AF65-F5344CB8AC3E}">
        <p14:creationId xmlns:p14="http://schemas.microsoft.com/office/powerpoint/2010/main" val="13862559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kumimoji="1" lang="en-US" sz="2100" kern="1200" dirty="0"/>
              <a:t>RSM: real-time estimate of air quality responses </a:t>
            </a:r>
          </a:p>
        </p:txBody>
      </p:sp>
      <p:cxnSp>
        <p:nvCxnSpPr>
          <p:cNvPr id="4" name="直线箭头连接符 4"/>
          <p:cNvCxnSpPr/>
          <p:nvPr/>
        </p:nvCxnSpPr>
        <p:spPr>
          <a:xfrm>
            <a:off x="2684505" y="5075448"/>
            <a:ext cx="261975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 name="直线箭头连接符 8"/>
          <p:cNvCxnSpPr/>
          <p:nvPr/>
        </p:nvCxnSpPr>
        <p:spPr>
          <a:xfrm flipV="1">
            <a:off x="2684505" y="2730012"/>
            <a:ext cx="0" cy="2345436"/>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 name="文本框 11"/>
          <p:cNvSpPr txBox="1"/>
          <p:nvPr/>
        </p:nvSpPr>
        <p:spPr>
          <a:xfrm>
            <a:off x="2111719" y="2716260"/>
            <a:ext cx="646331" cy="2175564"/>
          </a:xfrm>
          <a:prstGeom prst="rect">
            <a:avLst/>
          </a:prstGeom>
          <a:noFill/>
        </p:spPr>
        <p:txBody>
          <a:bodyPr vert="vert270" wrap="square" rtlCol="0">
            <a:spAutoFit/>
          </a:bodyPr>
          <a:lstStyle/>
          <a:p>
            <a:pPr algn="l" defTabSz="342900" fontAlgn="auto">
              <a:spcBef>
                <a:spcPts val="0"/>
              </a:spcBef>
              <a:spcAft>
                <a:spcPts val="0"/>
              </a:spcAft>
            </a:pPr>
            <a:r>
              <a:rPr kumimoji="1" lang="en-US" altLang="zh-CN" sz="1500" b="1" dirty="0">
                <a:solidFill>
                  <a:srgbClr val="000000"/>
                </a:solidFill>
                <a:latin typeface="微软雅黑"/>
                <a:ea typeface="微软雅黑"/>
              </a:rPr>
              <a:t>Ambient Concentration</a:t>
            </a:r>
            <a:endParaRPr kumimoji="1" lang="zh-CN" altLang="en-US" sz="1500" b="1" dirty="0">
              <a:solidFill>
                <a:srgbClr val="000000"/>
              </a:solidFill>
              <a:latin typeface="微软雅黑"/>
              <a:ea typeface="微软雅黑"/>
            </a:endParaRPr>
          </a:p>
        </p:txBody>
      </p:sp>
      <p:sp>
        <p:nvSpPr>
          <p:cNvPr id="7" name="文本框 12"/>
          <p:cNvSpPr txBox="1"/>
          <p:nvPr/>
        </p:nvSpPr>
        <p:spPr>
          <a:xfrm>
            <a:off x="4937303" y="5158946"/>
            <a:ext cx="1414170" cy="300082"/>
          </a:xfrm>
          <a:prstGeom prst="rect">
            <a:avLst/>
          </a:prstGeom>
          <a:noFill/>
        </p:spPr>
        <p:txBody>
          <a:bodyPr wrap="none" rtlCol="0">
            <a:spAutoFit/>
          </a:bodyPr>
          <a:lstStyle/>
          <a:p>
            <a:pPr algn="l" defTabSz="342900" fontAlgn="auto">
              <a:spcBef>
                <a:spcPts val="0"/>
              </a:spcBef>
              <a:spcAft>
                <a:spcPts val="0"/>
              </a:spcAft>
            </a:pPr>
            <a:r>
              <a:rPr kumimoji="1" lang="en-US" altLang="zh-CN" sz="1350" b="1" dirty="0">
                <a:solidFill>
                  <a:srgbClr val="000000"/>
                </a:solidFill>
                <a:latin typeface="微软雅黑"/>
                <a:ea typeface="微软雅黑"/>
              </a:rPr>
              <a:t>Emission ratio</a:t>
            </a:r>
            <a:endParaRPr kumimoji="1" lang="zh-CN" altLang="en-US" sz="1350" b="1" dirty="0">
              <a:solidFill>
                <a:srgbClr val="000000"/>
              </a:solidFill>
              <a:latin typeface="微软雅黑"/>
              <a:ea typeface="微软雅黑"/>
            </a:endParaRPr>
          </a:p>
        </p:txBody>
      </p:sp>
      <p:sp>
        <p:nvSpPr>
          <p:cNvPr id="8" name="文本框 13"/>
          <p:cNvSpPr txBox="1"/>
          <p:nvPr/>
        </p:nvSpPr>
        <p:spPr>
          <a:xfrm>
            <a:off x="2571373" y="5170120"/>
            <a:ext cx="285656" cy="300082"/>
          </a:xfrm>
          <a:prstGeom prst="rect">
            <a:avLst/>
          </a:prstGeom>
          <a:noFill/>
        </p:spPr>
        <p:txBody>
          <a:bodyPr wrap="none" rtlCol="0">
            <a:spAutoFit/>
          </a:bodyPr>
          <a:lstStyle/>
          <a:p>
            <a:pPr algn="l" defTabSz="342900" fontAlgn="auto">
              <a:spcBef>
                <a:spcPts val="0"/>
              </a:spcBef>
              <a:spcAft>
                <a:spcPts val="0"/>
              </a:spcAft>
            </a:pPr>
            <a:r>
              <a:rPr kumimoji="1" lang="en-US" altLang="zh-CN" sz="1350" dirty="0">
                <a:solidFill>
                  <a:srgbClr val="000000"/>
                </a:solidFill>
                <a:latin typeface="微软雅黑"/>
                <a:ea typeface="微软雅黑"/>
              </a:rPr>
              <a:t>0</a:t>
            </a:r>
            <a:endParaRPr kumimoji="1" lang="zh-CN" altLang="en-US" sz="1350" dirty="0">
              <a:solidFill>
                <a:srgbClr val="000000"/>
              </a:solidFill>
              <a:latin typeface="微软雅黑"/>
              <a:ea typeface="微软雅黑"/>
            </a:endParaRPr>
          </a:p>
        </p:txBody>
      </p:sp>
      <p:sp>
        <p:nvSpPr>
          <p:cNvPr id="9" name="文本框 14"/>
          <p:cNvSpPr txBox="1"/>
          <p:nvPr/>
        </p:nvSpPr>
        <p:spPr>
          <a:xfrm>
            <a:off x="4135493" y="5170120"/>
            <a:ext cx="285656" cy="300082"/>
          </a:xfrm>
          <a:prstGeom prst="rect">
            <a:avLst/>
          </a:prstGeom>
          <a:noFill/>
        </p:spPr>
        <p:txBody>
          <a:bodyPr wrap="none" rtlCol="0">
            <a:spAutoFit/>
          </a:bodyPr>
          <a:lstStyle/>
          <a:p>
            <a:pPr algn="l" defTabSz="342900" fontAlgn="auto">
              <a:spcBef>
                <a:spcPts val="0"/>
              </a:spcBef>
              <a:spcAft>
                <a:spcPts val="0"/>
              </a:spcAft>
            </a:pPr>
            <a:r>
              <a:rPr kumimoji="1" lang="en-US" altLang="zh-CN" sz="1350" dirty="0">
                <a:solidFill>
                  <a:srgbClr val="000000"/>
                </a:solidFill>
                <a:latin typeface="微软雅黑"/>
                <a:ea typeface="微软雅黑"/>
              </a:rPr>
              <a:t>1</a:t>
            </a:r>
            <a:endParaRPr kumimoji="1" lang="zh-CN" altLang="en-US" sz="1350" dirty="0">
              <a:solidFill>
                <a:srgbClr val="000000"/>
              </a:solidFill>
              <a:latin typeface="微软雅黑"/>
              <a:ea typeface="微软雅黑"/>
            </a:endParaRPr>
          </a:p>
        </p:txBody>
      </p:sp>
      <p:sp>
        <p:nvSpPr>
          <p:cNvPr id="10" name="任意形状 25"/>
          <p:cNvSpPr/>
          <p:nvPr/>
        </p:nvSpPr>
        <p:spPr>
          <a:xfrm>
            <a:off x="2684505" y="3429527"/>
            <a:ext cx="2427732" cy="1632205"/>
          </a:xfrm>
          <a:custGeom>
            <a:avLst/>
            <a:gdLst>
              <a:gd name="connsiteX0" fmla="*/ 0 w 4864608"/>
              <a:gd name="connsiteY0" fmla="*/ 2798064 h 2798064"/>
              <a:gd name="connsiteX1" fmla="*/ 2084832 w 4864608"/>
              <a:gd name="connsiteY1" fmla="*/ 566928 h 2798064"/>
              <a:gd name="connsiteX2" fmla="*/ 4864608 w 4864608"/>
              <a:gd name="connsiteY2" fmla="*/ 0 h 2798064"/>
            </a:gdLst>
            <a:ahLst/>
            <a:cxnLst>
              <a:cxn ang="0">
                <a:pos x="connsiteX0" y="connsiteY0"/>
              </a:cxn>
              <a:cxn ang="0">
                <a:pos x="connsiteX1" y="connsiteY1"/>
              </a:cxn>
              <a:cxn ang="0">
                <a:pos x="connsiteX2" y="connsiteY2"/>
              </a:cxn>
            </a:cxnLst>
            <a:rect l="l" t="t" r="r" b="b"/>
            <a:pathLst>
              <a:path w="4864608" h="2798064">
                <a:moveTo>
                  <a:pt x="0" y="2798064"/>
                </a:moveTo>
                <a:cubicBezTo>
                  <a:pt x="637032" y="1915668"/>
                  <a:pt x="1274064" y="1033272"/>
                  <a:pt x="2084832" y="566928"/>
                </a:cubicBezTo>
                <a:cubicBezTo>
                  <a:pt x="2895600" y="100584"/>
                  <a:pt x="4386072" y="51816"/>
                  <a:pt x="4864608"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11" name="文本框 16"/>
          <p:cNvSpPr txBox="1"/>
          <p:nvPr/>
        </p:nvSpPr>
        <p:spPr>
          <a:xfrm>
            <a:off x="4981748" y="3527043"/>
            <a:ext cx="1949508" cy="300082"/>
          </a:xfrm>
          <a:prstGeom prst="rect">
            <a:avLst/>
          </a:prstGeom>
          <a:noFill/>
        </p:spPr>
        <p:txBody>
          <a:bodyPr wrap="none" rtlCol="0">
            <a:spAutoFit/>
          </a:bodyPr>
          <a:lstStyle/>
          <a:p>
            <a:pPr algn="l" defTabSz="342900" fontAlgn="auto">
              <a:spcBef>
                <a:spcPts val="0"/>
              </a:spcBef>
              <a:spcAft>
                <a:spcPts val="0"/>
              </a:spcAft>
            </a:pPr>
            <a:r>
              <a:rPr kumimoji="1" lang="en-US" altLang="zh-CN" sz="1350" b="1" dirty="0">
                <a:solidFill>
                  <a:srgbClr val="000000"/>
                </a:solidFill>
                <a:latin typeface="微软雅黑"/>
                <a:ea typeface="微软雅黑"/>
              </a:rPr>
              <a:t>“real atmosphere”</a:t>
            </a:r>
            <a:endParaRPr kumimoji="1" lang="zh-CN" altLang="en-US" sz="1350" b="1" dirty="0">
              <a:solidFill>
                <a:srgbClr val="000000"/>
              </a:solidFill>
              <a:latin typeface="微软雅黑"/>
              <a:ea typeface="微软雅黑"/>
            </a:endParaRPr>
          </a:p>
        </p:txBody>
      </p:sp>
      <p:cxnSp>
        <p:nvCxnSpPr>
          <p:cNvPr id="12" name="直线连接符 29"/>
          <p:cNvCxnSpPr/>
          <p:nvPr/>
        </p:nvCxnSpPr>
        <p:spPr>
          <a:xfrm flipV="1">
            <a:off x="3137133" y="3312799"/>
            <a:ext cx="1975104" cy="508449"/>
          </a:xfrm>
          <a:prstGeom prst="line">
            <a:avLst/>
          </a:prstGeom>
          <a:ln w="28575">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3" name="直线连接符 31"/>
          <p:cNvCxnSpPr/>
          <p:nvPr/>
        </p:nvCxnSpPr>
        <p:spPr>
          <a:xfrm flipV="1">
            <a:off x="4248625" y="3566688"/>
            <a:ext cx="0" cy="150876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4" name="文本框 19"/>
          <p:cNvSpPr txBox="1"/>
          <p:nvPr/>
        </p:nvSpPr>
        <p:spPr>
          <a:xfrm>
            <a:off x="2840769" y="2938926"/>
            <a:ext cx="2358338" cy="323165"/>
          </a:xfrm>
          <a:prstGeom prst="rect">
            <a:avLst/>
          </a:prstGeom>
          <a:noFill/>
        </p:spPr>
        <p:txBody>
          <a:bodyPr wrap="none" rtlCol="0">
            <a:spAutoFit/>
          </a:bodyPr>
          <a:lstStyle/>
          <a:p>
            <a:pPr algn="l" defTabSz="342900" fontAlgn="auto">
              <a:spcBef>
                <a:spcPts val="0"/>
              </a:spcBef>
              <a:spcAft>
                <a:spcPts val="0"/>
              </a:spcAft>
            </a:pPr>
            <a:r>
              <a:rPr kumimoji="1" lang="en-US" altLang="zh-CN" sz="1500" b="1" dirty="0">
                <a:solidFill>
                  <a:srgbClr val="0432FF"/>
                </a:solidFill>
                <a:latin typeface="微软雅黑"/>
                <a:ea typeface="微软雅黑"/>
              </a:rPr>
              <a:t>Sensitivity</a:t>
            </a:r>
            <a:r>
              <a:rPr kumimoji="1" lang="zh-CN" altLang="en-US" sz="1500" b="1" dirty="0">
                <a:solidFill>
                  <a:srgbClr val="0432FF"/>
                </a:solidFill>
                <a:latin typeface="微软雅黑"/>
                <a:ea typeface="微软雅黑"/>
              </a:rPr>
              <a:t> </a:t>
            </a:r>
            <a:r>
              <a:rPr kumimoji="1" lang="en-US" altLang="zh-CN" sz="1500" b="1" dirty="0">
                <a:solidFill>
                  <a:srgbClr val="0432FF"/>
                </a:solidFill>
                <a:latin typeface="微软雅黑"/>
                <a:ea typeface="微软雅黑"/>
              </a:rPr>
              <a:t>(e.g., DDM)</a:t>
            </a:r>
            <a:endParaRPr kumimoji="1" lang="zh-CN" altLang="en-US" sz="1500" b="1" dirty="0">
              <a:solidFill>
                <a:srgbClr val="0432FF"/>
              </a:solidFill>
              <a:latin typeface="微软雅黑"/>
              <a:ea typeface="微软雅黑"/>
            </a:endParaRPr>
          </a:p>
        </p:txBody>
      </p:sp>
      <p:cxnSp>
        <p:nvCxnSpPr>
          <p:cNvPr id="15" name="直线连接符 42"/>
          <p:cNvCxnSpPr/>
          <p:nvPr/>
        </p:nvCxnSpPr>
        <p:spPr>
          <a:xfrm flipV="1">
            <a:off x="2684505" y="3566688"/>
            <a:ext cx="1564120" cy="1508760"/>
          </a:xfrm>
          <a:prstGeom prst="line">
            <a:avLst/>
          </a:prstGeom>
          <a:ln w="28575">
            <a:solidFill>
              <a:srgbClr val="00D100"/>
            </a:solidFill>
          </a:ln>
        </p:spPr>
        <p:style>
          <a:lnRef idx="1">
            <a:schemeClr val="accent1"/>
          </a:lnRef>
          <a:fillRef idx="0">
            <a:schemeClr val="accent1"/>
          </a:fillRef>
          <a:effectRef idx="0">
            <a:schemeClr val="accent1"/>
          </a:effectRef>
          <a:fontRef idx="minor">
            <a:schemeClr val="tx1"/>
          </a:fontRef>
        </p:style>
      </p:cxnSp>
      <p:sp>
        <p:nvSpPr>
          <p:cNvPr id="16" name="文本框 21"/>
          <p:cNvSpPr txBox="1"/>
          <p:nvPr/>
        </p:nvSpPr>
        <p:spPr>
          <a:xfrm>
            <a:off x="3363275" y="4503557"/>
            <a:ext cx="3604000" cy="323165"/>
          </a:xfrm>
          <a:prstGeom prst="rect">
            <a:avLst/>
          </a:prstGeom>
          <a:noFill/>
        </p:spPr>
        <p:txBody>
          <a:bodyPr wrap="none" rtlCol="0">
            <a:spAutoFit/>
          </a:bodyPr>
          <a:lstStyle/>
          <a:p>
            <a:pPr algn="l" defTabSz="342900" fontAlgn="auto">
              <a:spcBef>
                <a:spcPts val="0"/>
              </a:spcBef>
              <a:spcAft>
                <a:spcPts val="0"/>
              </a:spcAft>
            </a:pPr>
            <a:r>
              <a:rPr kumimoji="1" lang="en-US" altLang="zh-CN" sz="1500" b="1" dirty="0">
                <a:solidFill>
                  <a:srgbClr val="00D100"/>
                </a:solidFill>
                <a:latin typeface="微软雅黑"/>
                <a:ea typeface="微软雅黑"/>
              </a:rPr>
              <a:t>Source Apportionment (e.g., ISAM)</a:t>
            </a:r>
            <a:endParaRPr kumimoji="1" lang="zh-CN" altLang="en-US" sz="1500" b="1" dirty="0">
              <a:solidFill>
                <a:srgbClr val="00D100"/>
              </a:solidFill>
              <a:latin typeface="微软雅黑"/>
              <a:ea typeface="微软雅黑"/>
            </a:endParaRPr>
          </a:p>
        </p:txBody>
      </p:sp>
      <p:sp>
        <p:nvSpPr>
          <p:cNvPr id="17" name="任意形状 50"/>
          <p:cNvSpPr/>
          <p:nvPr/>
        </p:nvSpPr>
        <p:spPr>
          <a:xfrm>
            <a:off x="2684505" y="3436385"/>
            <a:ext cx="2290820" cy="1632205"/>
          </a:xfrm>
          <a:custGeom>
            <a:avLst/>
            <a:gdLst>
              <a:gd name="connsiteX0" fmla="*/ 0 w 4864608"/>
              <a:gd name="connsiteY0" fmla="*/ 2798064 h 2798064"/>
              <a:gd name="connsiteX1" fmla="*/ 2084832 w 4864608"/>
              <a:gd name="connsiteY1" fmla="*/ 566928 h 2798064"/>
              <a:gd name="connsiteX2" fmla="*/ 4864608 w 4864608"/>
              <a:gd name="connsiteY2" fmla="*/ 0 h 2798064"/>
            </a:gdLst>
            <a:ahLst/>
            <a:cxnLst>
              <a:cxn ang="0">
                <a:pos x="connsiteX0" y="connsiteY0"/>
              </a:cxn>
              <a:cxn ang="0">
                <a:pos x="connsiteX1" y="connsiteY1"/>
              </a:cxn>
              <a:cxn ang="0">
                <a:pos x="connsiteX2" y="connsiteY2"/>
              </a:cxn>
            </a:cxnLst>
            <a:rect l="l" t="t" r="r" b="b"/>
            <a:pathLst>
              <a:path w="4864608" h="2798064">
                <a:moveTo>
                  <a:pt x="0" y="2798064"/>
                </a:moveTo>
                <a:cubicBezTo>
                  <a:pt x="637032" y="1915668"/>
                  <a:pt x="1274064" y="1033272"/>
                  <a:pt x="2084832" y="566928"/>
                </a:cubicBezTo>
                <a:cubicBezTo>
                  <a:pt x="2895600" y="100584"/>
                  <a:pt x="4386072" y="51816"/>
                  <a:pt x="4864608" y="0"/>
                </a:cubicBezTo>
              </a:path>
            </a:pathLst>
          </a:custGeom>
          <a:noFill/>
          <a:ln w="76200">
            <a:solidFill>
              <a:srgbClr val="FF7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18" name="文本框 26"/>
          <p:cNvSpPr txBox="1"/>
          <p:nvPr/>
        </p:nvSpPr>
        <p:spPr>
          <a:xfrm>
            <a:off x="4286645" y="3698031"/>
            <a:ext cx="811441" cy="415498"/>
          </a:xfrm>
          <a:prstGeom prst="rect">
            <a:avLst/>
          </a:prstGeom>
          <a:noFill/>
        </p:spPr>
        <p:txBody>
          <a:bodyPr wrap="none" rtlCol="0">
            <a:spAutoFit/>
          </a:bodyPr>
          <a:lstStyle/>
          <a:p>
            <a:pPr algn="l" defTabSz="342900" fontAlgn="auto">
              <a:spcBef>
                <a:spcPts val="0"/>
              </a:spcBef>
              <a:spcAft>
                <a:spcPts val="0"/>
              </a:spcAft>
            </a:pPr>
            <a:r>
              <a:rPr kumimoji="1" lang="en-US" altLang="zh-CN" sz="2100" b="1" dirty="0">
                <a:solidFill>
                  <a:srgbClr val="FF7C00"/>
                </a:solidFill>
                <a:latin typeface="微软雅黑"/>
                <a:ea typeface="微软雅黑"/>
              </a:rPr>
              <a:t>RSM</a:t>
            </a:r>
            <a:endParaRPr kumimoji="1" lang="zh-CN" altLang="en-US" sz="2100" b="1" dirty="0">
              <a:solidFill>
                <a:srgbClr val="FF7C00"/>
              </a:solidFill>
              <a:latin typeface="微软雅黑"/>
              <a:ea typeface="微软雅黑"/>
            </a:endParaRPr>
          </a:p>
        </p:txBody>
      </p:sp>
      <p:sp>
        <p:nvSpPr>
          <p:cNvPr id="19" name="乘号 27"/>
          <p:cNvSpPr/>
          <p:nvPr/>
        </p:nvSpPr>
        <p:spPr>
          <a:xfrm>
            <a:off x="2859997" y="4493208"/>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20" name="乘号 28"/>
          <p:cNvSpPr/>
          <p:nvPr/>
        </p:nvSpPr>
        <p:spPr>
          <a:xfrm>
            <a:off x="3058687" y="4205668"/>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21" name="乘号 29"/>
          <p:cNvSpPr/>
          <p:nvPr/>
        </p:nvSpPr>
        <p:spPr>
          <a:xfrm>
            <a:off x="3257292" y="3954448"/>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22" name="乘号 30"/>
          <p:cNvSpPr/>
          <p:nvPr/>
        </p:nvSpPr>
        <p:spPr>
          <a:xfrm>
            <a:off x="3536587" y="3725556"/>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23" name="乘号 31"/>
          <p:cNvSpPr/>
          <p:nvPr/>
        </p:nvSpPr>
        <p:spPr>
          <a:xfrm>
            <a:off x="3813568" y="3538150"/>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24" name="乘号 32"/>
          <p:cNvSpPr/>
          <p:nvPr/>
        </p:nvSpPr>
        <p:spPr>
          <a:xfrm>
            <a:off x="4155692" y="3432746"/>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25" name="乘号 33"/>
          <p:cNvSpPr/>
          <p:nvPr/>
        </p:nvSpPr>
        <p:spPr>
          <a:xfrm>
            <a:off x="4528457" y="3391436"/>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grpSp>
        <p:nvGrpSpPr>
          <p:cNvPr id="26" name="Group 25"/>
          <p:cNvGrpSpPr/>
          <p:nvPr/>
        </p:nvGrpSpPr>
        <p:grpSpPr>
          <a:xfrm>
            <a:off x="3994437" y="5541786"/>
            <a:ext cx="566950" cy="406638"/>
            <a:chOff x="4282570" y="5867544"/>
            <a:chExt cx="755932" cy="542184"/>
          </a:xfrm>
        </p:grpSpPr>
        <p:sp>
          <p:nvSpPr>
            <p:cNvPr id="27" name="TextBox 26"/>
            <p:cNvSpPr txBox="1"/>
            <p:nvPr/>
          </p:nvSpPr>
          <p:spPr>
            <a:xfrm>
              <a:off x="4282570" y="6009619"/>
              <a:ext cx="755932" cy="400109"/>
            </a:xfrm>
            <a:prstGeom prst="rect">
              <a:avLst/>
            </a:prstGeom>
            <a:noFill/>
          </p:spPr>
          <p:txBody>
            <a:bodyPr wrap="none" rtlCol="0">
              <a:spAutoFit/>
            </a:bodyPr>
            <a:lstStyle/>
            <a:p>
              <a:pPr algn="l" defTabSz="342900" fontAlgn="auto">
                <a:spcBef>
                  <a:spcPts val="0"/>
                </a:spcBef>
                <a:spcAft>
                  <a:spcPts val="0"/>
                </a:spcAft>
              </a:pPr>
              <a:r>
                <a:rPr lang="en-US" sz="1350" dirty="0">
                  <a:solidFill>
                    <a:srgbClr val="FF0000"/>
                  </a:solidFill>
                  <a:latin typeface="微软雅黑"/>
                  <a:ea typeface="微软雅黑"/>
                </a:rPr>
                <a:t>base</a:t>
              </a:r>
            </a:p>
          </p:txBody>
        </p:sp>
        <p:cxnSp>
          <p:nvCxnSpPr>
            <p:cNvPr id="28" name="Straight Arrow Connector 27"/>
            <p:cNvCxnSpPr>
              <a:stCxn id="27" idx="0"/>
            </p:cNvCxnSpPr>
            <p:nvPr/>
          </p:nvCxnSpPr>
          <p:spPr bwMode="auto">
            <a:xfrm flipH="1" flipV="1">
              <a:off x="4621491" y="5867544"/>
              <a:ext cx="39045" cy="142075"/>
            </a:xfrm>
            <a:prstGeom prst="straightConnector1">
              <a:avLst/>
            </a:prstGeom>
            <a:ln>
              <a:solidFill>
                <a:srgbClr val="FF0000"/>
              </a:solidFill>
              <a:tailEnd type="triangle"/>
            </a:ln>
            <a:extLst/>
          </p:spPr>
          <p:style>
            <a:lnRef idx="1">
              <a:schemeClr val="dk1"/>
            </a:lnRef>
            <a:fillRef idx="0">
              <a:schemeClr val="dk1"/>
            </a:fillRef>
            <a:effectRef idx="0">
              <a:schemeClr val="dk1"/>
            </a:effectRef>
            <a:fontRef idx="minor">
              <a:schemeClr val="tx1"/>
            </a:fontRef>
          </p:style>
        </p:cxnSp>
      </p:grpSp>
      <p:sp>
        <p:nvSpPr>
          <p:cNvPr id="29" name="Rectangle 10"/>
          <p:cNvSpPr>
            <a:spLocks noChangeArrowheads="1"/>
          </p:cNvSpPr>
          <p:nvPr/>
        </p:nvSpPr>
        <p:spPr bwMode="auto">
          <a:xfrm>
            <a:off x="637392" y="1493496"/>
            <a:ext cx="819233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defTabSz="342900" fontAlgn="auto">
              <a:spcBef>
                <a:spcPts val="0"/>
              </a:spcBef>
              <a:spcAft>
                <a:spcPts val="0"/>
              </a:spcAft>
            </a:pPr>
            <a:r>
              <a:rPr lang="en-US" altLang="en-US" sz="2100" b="1" i="1" dirty="0">
                <a:solidFill>
                  <a:srgbClr val="000000"/>
                </a:solidFill>
              </a:rPr>
              <a:t>Response Surface Model </a:t>
            </a:r>
            <a:r>
              <a:rPr lang="en-US" altLang="zh-CN" sz="2100" b="1" i="1" dirty="0">
                <a:solidFill>
                  <a:srgbClr val="000000"/>
                </a:solidFill>
              </a:rPr>
              <a:t>(RSM)</a:t>
            </a:r>
          </a:p>
          <a:p>
            <a:pPr algn="l" defTabSz="342900" fontAlgn="auto">
              <a:spcBef>
                <a:spcPts val="0"/>
              </a:spcBef>
              <a:spcAft>
                <a:spcPts val="0"/>
              </a:spcAft>
            </a:pPr>
            <a:r>
              <a:rPr lang="en-US" altLang="zh-CN" dirty="0">
                <a:solidFill>
                  <a:srgbClr val="000000"/>
                </a:solidFill>
              </a:rPr>
              <a:t>——a meta-model built upon </a:t>
            </a:r>
            <a:r>
              <a:rPr lang="en-US" altLang="zh-CN" dirty="0">
                <a:solidFill>
                  <a:srgbClr val="FF0000"/>
                </a:solidFill>
              </a:rPr>
              <a:t>multi-“Brute Force” </a:t>
            </a:r>
            <a:r>
              <a:rPr lang="en-US" altLang="zh-CN" dirty="0">
                <a:solidFill>
                  <a:srgbClr val="000000"/>
                </a:solidFill>
              </a:rPr>
              <a:t>model simulations, to explore the response relationship between </a:t>
            </a:r>
            <a:r>
              <a:rPr lang="en-US" altLang="zh-CN" dirty="0">
                <a:solidFill>
                  <a:srgbClr val="0000FF"/>
                </a:solidFill>
              </a:rPr>
              <a:t>emission changes </a:t>
            </a:r>
            <a:r>
              <a:rPr lang="en-US" altLang="zh-CN" dirty="0">
                <a:solidFill>
                  <a:srgbClr val="000000"/>
                </a:solidFill>
              </a:rPr>
              <a:t>and </a:t>
            </a:r>
            <a:r>
              <a:rPr lang="en-US" altLang="zh-CN" dirty="0">
                <a:solidFill>
                  <a:srgbClr val="0000FF"/>
                </a:solidFill>
              </a:rPr>
              <a:t>air quality responses</a:t>
            </a:r>
            <a:endParaRPr lang="en-US" altLang="zh-CN" b="1" i="1" dirty="0">
              <a:solidFill>
                <a:srgbClr val="0000FF"/>
              </a:solidFill>
            </a:endParaRPr>
          </a:p>
        </p:txBody>
      </p:sp>
    </p:spTree>
    <p:extLst>
      <p:ext uri="{BB962C8B-B14F-4D97-AF65-F5344CB8AC3E}">
        <p14:creationId xmlns:p14="http://schemas.microsoft.com/office/powerpoint/2010/main" val="169619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childTnLst>
                          </p:cTn>
                        </p:par>
                        <p:par>
                          <p:cTn id="77" fill="hold">
                            <p:stCondLst>
                              <p:cond delay="2000"/>
                            </p:stCondLst>
                            <p:childTnLst>
                              <p:par>
                                <p:cTn id="78" presetID="10" presetClass="entr" presetSubtype="0"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par>
                          <p:cTn id="81" fill="hold">
                            <p:stCondLst>
                              <p:cond delay="2500"/>
                            </p:stCondLst>
                            <p:childTnLst>
                              <p:par>
                                <p:cTn id="82" presetID="10" presetClass="entr" presetSubtype="0" fill="hold" grpId="0" nodeType="after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500"/>
                                        <p:tgtEl>
                                          <p:spTgt spid="24"/>
                                        </p:tgtEl>
                                      </p:cBhvr>
                                    </p:animEffect>
                                  </p:childTnLst>
                                </p:cTn>
                              </p:par>
                            </p:childTnLst>
                          </p:cTn>
                        </p:par>
                        <p:par>
                          <p:cTn id="85" fill="hold">
                            <p:stCondLst>
                              <p:cond delay="3000"/>
                            </p:stCondLst>
                            <p:childTnLst>
                              <p:par>
                                <p:cTn id="86" presetID="10" presetClass="entr" presetSubtype="0" fill="hold" grpId="0" nodeType="after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500"/>
                                        <p:tgtEl>
                                          <p:spTgt spid="25"/>
                                        </p:tgtEl>
                                      </p:cBhvr>
                                    </p:animEffect>
                                  </p:childTnLst>
                                </p:cTn>
                              </p:par>
                            </p:childTnLst>
                          </p:cTn>
                        </p:par>
                        <p:par>
                          <p:cTn id="89" fill="hold">
                            <p:stCondLst>
                              <p:cond delay="3500"/>
                            </p:stCondLst>
                            <p:childTnLst>
                              <p:par>
                                <p:cTn id="90" presetID="1" presetClass="exit" presetSubtype="0" fill="hold" grpId="1" nodeType="afterEffect">
                                  <p:stCondLst>
                                    <p:cond delay="0"/>
                                  </p:stCondLst>
                                  <p:childTnLst>
                                    <p:set>
                                      <p:cBhvr>
                                        <p:cTn id="91" dur="1" fill="hold">
                                          <p:stCondLst>
                                            <p:cond delay="0"/>
                                          </p:stCondLst>
                                        </p:cTn>
                                        <p:tgtEl>
                                          <p:spTgt spid="19"/>
                                        </p:tgtEl>
                                        <p:attrNameLst>
                                          <p:attrName>style.visibility</p:attrName>
                                        </p:attrNameLst>
                                      </p:cBhvr>
                                      <p:to>
                                        <p:strVal val="hidden"/>
                                      </p:to>
                                    </p:set>
                                  </p:childTnLst>
                                </p:cTn>
                              </p:par>
                            </p:childTnLst>
                          </p:cTn>
                        </p:par>
                        <p:par>
                          <p:cTn id="92" fill="hold">
                            <p:stCondLst>
                              <p:cond delay="3500"/>
                            </p:stCondLst>
                            <p:childTnLst>
                              <p:par>
                                <p:cTn id="93" presetID="1" presetClass="exit" presetSubtype="0" fill="hold" grpId="1" nodeType="afterEffect">
                                  <p:stCondLst>
                                    <p:cond delay="0"/>
                                  </p:stCondLst>
                                  <p:childTnLst>
                                    <p:set>
                                      <p:cBhvr>
                                        <p:cTn id="94" dur="1" fill="hold">
                                          <p:stCondLst>
                                            <p:cond delay="0"/>
                                          </p:stCondLst>
                                        </p:cTn>
                                        <p:tgtEl>
                                          <p:spTgt spid="20"/>
                                        </p:tgtEl>
                                        <p:attrNameLst>
                                          <p:attrName>style.visibility</p:attrName>
                                        </p:attrNameLst>
                                      </p:cBhvr>
                                      <p:to>
                                        <p:strVal val="hidden"/>
                                      </p:to>
                                    </p:set>
                                  </p:childTnLst>
                                </p:cTn>
                              </p:par>
                            </p:childTnLst>
                          </p:cTn>
                        </p:par>
                        <p:par>
                          <p:cTn id="95" fill="hold">
                            <p:stCondLst>
                              <p:cond delay="3500"/>
                            </p:stCondLst>
                            <p:childTnLst>
                              <p:par>
                                <p:cTn id="96" presetID="1" presetClass="exit" presetSubtype="0" fill="hold" grpId="1" nodeType="afterEffect">
                                  <p:stCondLst>
                                    <p:cond delay="0"/>
                                  </p:stCondLst>
                                  <p:childTnLst>
                                    <p:set>
                                      <p:cBhvr>
                                        <p:cTn id="97" dur="1" fill="hold">
                                          <p:stCondLst>
                                            <p:cond delay="0"/>
                                          </p:stCondLst>
                                        </p:cTn>
                                        <p:tgtEl>
                                          <p:spTgt spid="21"/>
                                        </p:tgtEl>
                                        <p:attrNameLst>
                                          <p:attrName>style.visibility</p:attrName>
                                        </p:attrNameLst>
                                      </p:cBhvr>
                                      <p:to>
                                        <p:strVal val="hidden"/>
                                      </p:to>
                                    </p:set>
                                  </p:childTnLst>
                                </p:cTn>
                              </p:par>
                            </p:childTnLst>
                          </p:cTn>
                        </p:par>
                        <p:par>
                          <p:cTn id="98" fill="hold">
                            <p:stCondLst>
                              <p:cond delay="3500"/>
                            </p:stCondLst>
                            <p:childTnLst>
                              <p:par>
                                <p:cTn id="99" presetID="1" presetClass="exit" presetSubtype="0" fill="hold" grpId="1" nodeType="afterEffect">
                                  <p:stCondLst>
                                    <p:cond delay="0"/>
                                  </p:stCondLst>
                                  <p:childTnLst>
                                    <p:set>
                                      <p:cBhvr>
                                        <p:cTn id="100" dur="1" fill="hold">
                                          <p:stCondLst>
                                            <p:cond delay="0"/>
                                          </p:stCondLst>
                                        </p:cTn>
                                        <p:tgtEl>
                                          <p:spTgt spid="22"/>
                                        </p:tgtEl>
                                        <p:attrNameLst>
                                          <p:attrName>style.visibility</p:attrName>
                                        </p:attrNameLst>
                                      </p:cBhvr>
                                      <p:to>
                                        <p:strVal val="hidden"/>
                                      </p:to>
                                    </p:set>
                                  </p:childTnLst>
                                </p:cTn>
                              </p:par>
                            </p:childTnLst>
                          </p:cTn>
                        </p:par>
                        <p:par>
                          <p:cTn id="101" fill="hold">
                            <p:stCondLst>
                              <p:cond delay="3500"/>
                            </p:stCondLst>
                            <p:childTnLst>
                              <p:par>
                                <p:cTn id="102" presetID="1" presetClass="exit" presetSubtype="0" fill="hold" grpId="1" nodeType="afterEffect">
                                  <p:stCondLst>
                                    <p:cond delay="0"/>
                                  </p:stCondLst>
                                  <p:childTnLst>
                                    <p:set>
                                      <p:cBhvr>
                                        <p:cTn id="103" dur="1" fill="hold">
                                          <p:stCondLst>
                                            <p:cond delay="0"/>
                                          </p:stCondLst>
                                        </p:cTn>
                                        <p:tgtEl>
                                          <p:spTgt spid="23"/>
                                        </p:tgtEl>
                                        <p:attrNameLst>
                                          <p:attrName>style.visibility</p:attrName>
                                        </p:attrNameLst>
                                      </p:cBhvr>
                                      <p:to>
                                        <p:strVal val="hidden"/>
                                      </p:to>
                                    </p:set>
                                  </p:childTnLst>
                                </p:cTn>
                              </p:par>
                            </p:childTnLst>
                          </p:cTn>
                        </p:par>
                        <p:par>
                          <p:cTn id="104" fill="hold">
                            <p:stCondLst>
                              <p:cond delay="3500"/>
                            </p:stCondLst>
                            <p:childTnLst>
                              <p:par>
                                <p:cTn id="105" presetID="1" presetClass="exit" presetSubtype="0" fill="hold" grpId="1" nodeType="afterEffect">
                                  <p:stCondLst>
                                    <p:cond delay="0"/>
                                  </p:stCondLst>
                                  <p:childTnLst>
                                    <p:set>
                                      <p:cBhvr>
                                        <p:cTn id="106" dur="1" fill="hold">
                                          <p:stCondLst>
                                            <p:cond delay="0"/>
                                          </p:stCondLst>
                                        </p:cTn>
                                        <p:tgtEl>
                                          <p:spTgt spid="24"/>
                                        </p:tgtEl>
                                        <p:attrNameLst>
                                          <p:attrName>style.visibility</p:attrName>
                                        </p:attrNameLst>
                                      </p:cBhvr>
                                      <p:to>
                                        <p:strVal val="hidden"/>
                                      </p:to>
                                    </p:set>
                                  </p:childTnLst>
                                </p:cTn>
                              </p:par>
                            </p:childTnLst>
                          </p:cTn>
                        </p:par>
                        <p:par>
                          <p:cTn id="107" fill="hold">
                            <p:stCondLst>
                              <p:cond delay="3500"/>
                            </p:stCondLst>
                            <p:childTnLst>
                              <p:par>
                                <p:cTn id="108" presetID="1" presetClass="exit" presetSubtype="0" fill="hold" grpId="1" nodeType="afterEffect">
                                  <p:stCondLst>
                                    <p:cond delay="0"/>
                                  </p:stCondLst>
                                  <p:childTnLst>
                                    <p:set>
                                      <p:cBhvr>
                                        <p:cTn id="109" dur="1" fill="hold">
                                          <p:stCondLst>
                                            <p:cond delay="0"/>
                                          </p:stCondLst>
                                        </p:cTn>
                                        <p:tgtEl>
                                          <p:spTgt spid="25"/>
                                        </p:tgtEl>
                                        <p:attrNameLst>
                                          <p:attrName>style.visibility</p:attrName>
                                        </p:attrNameLst>
                                      </p:cBhvr>
                                      <p:to>
                                        <p:strVal val="hidden"/>
                                      </p:to>
                                    </p:set>
                                  </p:childTnLst>
                                </p:cTn>
                              </p:par>
                            </p:childTnLst>
                          </p:cTn>
                        </p:par>
                        <p:par>
                          <p:cTn id="110" fill="hold">
                            <p:stCondLst>
                              <p:cond delay="3500"/>
                            </p:stCondLst>
                            <p:childTnLst>
                              <p:par>
                                <p:cTn id="111" presetID="22" presetClass="entr" presetSubtype="4" fill="hold" grpId="0" nodeType="after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wipe(down)">
                                      <p:cBhvr>
                                        <p:cTn id="113" dur="500"/>
                                        <p:tgtEl>
                                          <p:spTgt spid="17"/>
                                        </p:tgtEl>
                                      </p:cBhvr>
                                    </p:animEffect>
                                  </p:childTnLst>
                                </p:cTn>
                              </p:par>
                            </p:childTnLst>
                          </p:cTn>
                        </p:par>
                        <p:par>
                          <p:cTn id="114" fill="hold">
                            <p:stCondLst>
                              <p:cond delay="4000"/>
                            </p:stCondLst>
                            <p:childTnLst>
                              <p:par>
                                <p:cTn id="115" presetID="10" presetClass="entr" presetSubtype="0" fill="hold" grpId="0" nodeType="after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fade">
                                      <p:cBhvr>
                                        <p:cTn id="1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P spid="11" grpId="0"/>
      <p:bldP spid="14" grpId="0"/>
      <p:bldP spid="16" grpId="0"/>
      <p:bldP spid="17" grpId="0" animBg="1"/>
      <p:bldP spid="18" grpId="0"/>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8690" y="1371600"/>
            <a:ext cx="8965214" cy="5118726"/>
            <a:chOff x="870357" y="1922428"/>
            <a:chExt cx="8329998" cy="3780500"/>
          </a:xfrm>
        </p:grpSpPr>
        <p:grpSp>
          <p:nvGrpSpPr>
            <p:cNvPr id="7" name="Group 110">
              <a:extLst>
                <a:ext uri="{FF2B5EF4-FFF2-40B4-BE49-F238E27FC236}">
                  <a16:creationId xmlns:a16="http://schemas.microsoft.com/office/drawing/2014/main" id="{E1150C7E-20BE-4B1B-9F35-7BFBBCC5979C}"/>
                </a:ext>
              </a:extLst>
            </p:cNvPr>
            <p:cNvGrpSpPr/>
            <p:nvPr/>
          </p:nvGrpSpPr>
          <p:grpSpPr>
            <a:xfrm>
              <a:off x="7795045" y="2923095"/>
              <a:ext cx="1300797" cy="473435"/>
              <a:chOff x="5930917" y="3059332"/>
              <a:chExt cx="3339908" cy="845273"/>
            </a:xfrm>
          </p:grpSpPr>
          <p:sp>
            <p:nvSpPr>
              <p:cNvPr id="53" name="Rectangle 111">
                <a:extLst>
                  <a:ext uri="{FF2B5EF4-FFF2-40B4-BE49-F238E27FC236}">
                    <a16:creationId xmlns:a16="http://schemas.microsoft.com/office/drawing/2014/main" id="{8F9DEE2D-8E3D-4EB4-BF04-30FB99CF3C4C}"/>
                  </a:ext>
                </a:extLst>
              </p:cNvPr>
              <p:cNvSpPr>
                <a:spLocks noChangeArrowheads="1"/>
              </p:cNvSpPr>
              <p:nvPr/>
            </p:nvSpPr>
            <p:spPr bwMode="auto">
              <a:xfrm>
                <a:off x="5951014" y="3059332"/>
                <a:ext cx="3221104" cy="845273"/>
              </a:xfrm>
              <a:prstGeom prst="rect">
                <a:avLst/>
              </a:prstGeom>
              <a:solidFill>
                <a:srgbClr val="A9D18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t" anchorCtr="0" upright="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900">
                  <a:solidFill>
                    <a:srgbClr val="000000"/>
                  </a:solidFill>
                  <a:latin typeface="微软雅黑"/>
                  <a:ea typeface="微软雅黑"/>
                </a:endParaRPr>
              </a:p>
            </p:txBody>
          </p:sp>
          <p:sp>
            <p:nvSpPr>
              <p:cNvPr id="54" name="Rectangle 114">
                <a:extLst>
                  <a:ext uri="{FF2B5EF4-FFF2-40B4-BE49-F238E27FC236}">
                    <a16:creationId xmlns:a16="http://schemas.microsoft.com/office/drawing/2014/main" id="{694905C1-04B8-4B1A-8542-EF49B70E2151}"/>
                  </a:ext>
                </a:extLst>
              </p:cNvPr>
              <p:cNvSpPr>
                <a:spLocks noChangeArrowheads="1"/>
              </p:cNvSpPr>
              <p:nvPr/>
            </p:nvSpPr>
            <p:spPr bwMode="auto">
              <a:xfrm>
                <a:off x="5951016" y="3081594"/>
                <a:ext cx="3221102" cy="823011"/>
              </a:xfrm>
              <a:prstGeom prst="rect">
                <a:avLst/>
              </a:prstGeom>
              <a:noFill/>
              <a:ln w="15875" cap="flat">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900">
                  <a:solidFill>
                    <a:srgbClr val="000000"/>
                  </a:solidFill>
                  <a:latin typeface="微软雅黑"/>
                  <a:ea typeface="微软雅黑"/>
                </a:endParaRPr>
              </a:p>
            </p:txBody>
          </p:sp>
          <p:sp>
            <p:nvSpPr>
              <p:cNvPr id="55" name="Rectangle 116">
                <a:extLst>
                  <a:ext uri="{FF2B5EF4-FFF2-40B4-BE49-F238E27FC236}">
                    <a16:creationId xmlns:a16="http://schemas.microsoft.com/office/drawing/2014/main" id="{43223448-83BF-4336-8303-3427FBCDF301}"/>
                  </a:ext>
                </a:extLst>
              </p:cNvPr>
              <p:cNvSpPr>
                <a:spLocks noChangeArrowheads="1"/>
              </p:cNvSpPr>
              <p:nvPr/>
            </p:nvSpPr>
            <p:spPr bwMode="auto">
              <a:xfrm>
                <a:off x="5930917" y="3105394"/>
                <a:ext cx="3339908" cy="78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Photochemical</a:t>
                </a:r>
              </a:p>
              <a:p>
                <a:pPr algn="ctr" fontAlgn="auto">
                  <a:lnSpc>
                    <a:spcPct val="107000"/>
                  </a:lnSpc>
                  <a:spcBef>
                    <a:spcPts val="0"/>
                  </a:spcBef>
                  <a:spcAft>
                    <a:spcPts val="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model (CMAQ/</a:t>
                </a:r>
                <a:r>
                  <a:rPr lang="en-US" sz="1200" b="1" dirty="0" err="1">
                    <a:solidFill>
                      <a:srgbClr val="000000"/>
                    </a:solidFill>
                    <a:latin typeface="Times New Roman" panose="02020603050405020304" pitchFamily="18" charset="0"/>
                    <a:ea typeface="DengXian"/>
                    <a:cs typeface="Times New Roman" panose="02020603050405020304" pitchFamily="18" charset="0"/>
                  </a:rPr>
                  <a:t>CAMx</a:t>
                </a:r>
                <a:r>
                  <a:rPr lang="en-US" sz="1200" b="1" dirty="0">
                    <a:solidFill>
                      <a:srgbClr val="000000"/>
                    </a:solidFill>
                    <a:latin typeface="Times New Roman" panose="02020603050405020304" pitchFamily="18" charset="0"/>
                    <a:ea typeface="DengXian"/>
                    <a:cs typeface="Times New Roman" panose="02020603050405020304" pitchFamily="18" charset="0"/>
                  </a:rPr>
                  <a:t>)</a:t>
                </a:r>
                <a:endParaRPr lang="en-US" sz="1200" dirty="0">
                  <a:solidFill>
                    <a:srgbClr val="000000"/>
                  </a:solidFill>
                  <a:latin typeface="Times New Roman" panose="02020603050405020304" pitchFamily="18" charset="0"/>
                  <a:ea typeface="DengXian"/>
                  <a:cs typeface="Times New Roman" panose="02020603050405020304" pitchFamily="18" charset="0"/>
                </a:endParaRPr>
              </a:p>
            </p:txBody>
          </p:sp>
          <p:sp>
            <p:nvSpPr>
              <p:cNvPr id="56" name="Rectangle 124">
                <a:extLst>
                  <a:ext uri="{FF2B5EF4-FFF2-40B4-BE49-F238E27FC236}">
                    <a16:creationId xmlns:a16="http://schemas.microsoft.com/office/drawing/2014/main" id="{CC1D7907-5779-4C6B-BFE3-E7C6D950E246}"/>
                  </a:ext>
                </a:extLst>
              </p:cNvPr>
              <p:cNvSpPr>
                <a:spLocks noChangeArrowheads="1"/>
              </p:cNvSpPr>
              <p:nvPr/>
            </p:nvSpPr>
            <p:spPr bwMode="auto">
              <a:xfrm>
                <a:off x="7566456" y="3402340"/>
                <a:ext cx="167" cy="26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7000"/>
                  </a:lnSpc>
                  <a:spcBef>
                    <a:spcPts val="0"/>
                  </a:spcBef>
                  <a:spcAft>
                    <a:spcPts val="600"/>
                  </a:spcAft>
                  <a:defRPr/>
                </a:pPr>
                <a:endParaRPr lang="en-US" sz="900" dirty="0">
                  <a:solidFill>
                    <a:srgbClr val="000000"/>
                  </a:solidFill>
                  <a:latin typeface="Times New Roman" panose="02020603050405020304" pitchFamily="18" charset="0"/>
                  <a:ea typeface="DengXian"/>
                  <a:cs typeface="Times New Roman" panose="02020603050405020304" pitchFamily="18" charset="0"/>
                </a:endParaRPr>
              </a:p>
            </p:txBody>
          </p:sp>
        </p:grpSp>
        <p:grpSp>
          <p:nvGrpSpPr>
            <p:cNvPr id="8" name="Group 128">
              <a:extLst>
                <a:ext uri="{FF2B5EF4-FFF2-40B4-BE49-F238E27FC236}">
                  <a16:creationId xmlns:a16="http://schemas.microsoft.com/office/drawing/2014/main" id="{8A344EA6-7F95-40CF-8705-82A075ABA7BB}"/>
                </a:ext>
              </a:extLst>
            </p:cNvPr>
            <p:cNvGrpSpPr/>
            <p:nvPr/>
          </p:nvGrpSpPr>
          <p:grpSpPr>
            <a:xfrm>
              <a:off x="5232881" y="2923096"/>
              <a:ext cx="1401146" cy="387878"/>
              <a:chOff x="5719792" y="4188335"/>
              <a:chExt cx="2524698" cy="581164"/>
            </a:xfrm>
            <a:solidFill>
              <a:srgbClr val="FDEADA"/>
            </a:solidFill>
          </p:grpSpPr>
          <p:sp>
            <p:nvSpPr>
              <p:cNvPr id="50" name="Freeform 19">
                <a:extLst>
                  <a:ext uri="{FF2B5EF4-FFF2-40B4-BE49-F238E27FC236}">
                    <a16:creationId xmlns:a16="http://schemas.microsoft.com/office/drawing/2014/main" id="{5DE4A164-9115-4A87-BACD-361F2DFCAD89}"/>
                  </a:ext>
                </a:extLst>
              </p:cNvPr>
              <p:cNvSpPr>
                <a:spLocks/>
              </p:cNvSpPr>
              <p:nvPr/>
            </p:nvSpPr>
            <p:spPr bwMode="auto">
              <a:xfrm>
                <a:off x="5719792" y="4188335"/>
                <a:ext cx="2512214" cy="581164"/>
              </a:xfrm>
              <a:custGeom>
                <a:avLst/>
                <a:gdLst>
                  <a:gd name="T0" fmla="*/ 0 w 8704"/>
                  <a:gd name="T1" fmla="*/ 387 h 2320"/>
                  <a:gd name="T2" fmla="*/ 387 w 8704"/>
                  <a:gd name="T3" fmla="*/ 0 h 2320"/>
                  <a:gd name="T4" fmla="*/ 8318 w 8704"/>
                  <a:gd name="T5" fmla="*/ 0 h 2320"/>
                  <a:gd name="T6" fmla="*/ 8704 w 8704"/>
                  <a:gd name="T7" fmla="*/ 387 h 2320"/>
                  <a:gd name="T8" fmla="*/ 8704 w 8704"/>
                  <a:gd name="T9" fmla="*/ 1934 h 2320"/>
                  <a:gd name="T10" fmla="*/ 8318 w 8704"/>
                  <a:gd name="T11" fmla="*/ 2320 h 2320"/>
                  <a:gd name="T12" fmla="*/ 387 w 8704"/>
                  <a:gd name="T13" fmla="*/ 2320 h 2320"/>
                  <a:gd name="T14" fmla="*/ 0 w 8704"/>
                  <a:gd name="T15" fmla="*/ 1934 h 2320"/>
                  <a:gd name="T16" fmla="*/ 0 w 8704"/>
                  <a:gd name="T17" fmla="*/ 38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20">
                    <a:moveTo>
                      <a:pt x="0" y="387"/>
                    </a:moveTo>
                    <a:cubicBezTo>
                      <a:pt x="0" y="174"/>
                      <a:pt x="174" y="0"/>
                      <a:pt x="387" y="0"/>
                    </a:cubicBezTo>
                    <a:lnTo>
                      <a:pt x="8318" y="0"/>
                    </a:lnTo>
                    <a:cubicBezTo>
                      <a:pt x="8531" y="0"/>
                      <a:pt x="8704" y="174"/>
                      <a:pt x="8704" y="387"/>
                    </a:cubicBezTo>
                    <a:lnTo>
                      <a:pt x="8704" y="1934"/>
                    </a:lnTo>
                    <a:cubicBezTo>
                      <a:pt x="8704" y="2147"/>
                      <a:pt x="8531" y="2320"/>
                      <a:pt x="8318" y="2320"/>
                    </a:cubicBezTo>
                    <a:lnTo>
                      <a:pt x="387" y="2320"/>
                    </a:lnTo>
                    <a:cubicBezTo>
                      <a:pt x="174" y="2320"/>
                      <a:pt x="0" y="2147"/>
                      <a:pt x="0" y="1934"/>
                    </a:cubicBezTo>
                    <a:lnTo>
                      <a:pt x="0" y="387"/>
                    </a:lnTo>
                    <a:close/>
                  </a:path>
                </a:pathLst>
              </a:custGeom>
              <a:grpFill/>
              <a:ln w="0">
                <a:solidFill>
                  <a:srgbClr val="000000"/>
                </a:solidFill>
                <a:prstDash val="solid"/>
                <a:round/>
                <a:headEnd/>
                <a:tailEnd/>
              </a:ln>
            </p:spPr>
            <p:txBody>
              <a:bodyPr rot="0" vert="horz" wrap="square" lIns="68580" tIns="34290" rIns="68580" bIns="34290" anchor="t" anchorCtr="0" upright="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900" b="1">
                  <a:solidFill>
                    <a:prstClr val="black"/>
                  </a:solidFill>
                  <a:latin typeface="微软雅黑"/>
                  <a:ea typeface="微软雅黑"/>
                </a:endParaRPr>
              </a:p>
            </p:txBody>
          </p:sp>
          <p:sp>
            <p:nvSpPr>
              <p:cNvPr id="51" name="Freeform 20">
                <a:extLst>
                  <a:ext uri="{FF2B5EF4-FFF2-40B4-BE49-F238E27FC236}">
                    <a16:creationId xmlns:a16="http://schemas.microsoft.com/office/drawing/2014/main" id="{02D30606-44A5-4FA5-AF6E-A2E1CEF81FB4}"/>
                  </a:ext>
                </a:extLst>
              </p:cNvPr>
              <p:cNvSpPr>
                <a:spLocks/>
              </p:cNvSpPr>
              <p:nvPr/>
            </p:nvSpPr>
            <p:spPr bwMode="auto">
              <a:xfrm>
                <a:off x="5732275" y="4188335"/>
                <a:ext cx="2512215" cy="581164"/>
              </a:xfrm>
              <a:custGeom>
                <a:avLst/>
                <a:gdLst>
                  <a:gd name="T0" fmla="*/ 0 w 8704"/>
                  <a:gd name="T1" fmla="*/ 387 h 2320"/>
                  <a:gd name="T2" fmla="*/ 387 w 8704"/>
                  <a:gd name="T3" fmla="*/ 0 h 2320"/>
                  <a:gd name="T4" fmla="*/ 8318 w 8704"/>
                  <a:gd name="T5" fmla="*/ 0 h 2320"/>
                  <a:gd name="T6" fmla="*/ 8704 w 8704"/>
                  <a:gd name="T7" fmla="*/ 387 h 2320"/>
                  <a:gd name="T8" fmla="*/ 8704 w 8704"/>
                  <a:gd name="T9" fmla="*/ 1934 h 2320"/>
                  <a:gd name="T10" fmla="*/ 8318 w 8704"/>
                  <a:gd name="T11" fmla="*/ 2320 h 2320"/>
                  <a:gd name="T12" fmla="*/ 387 w 8704"/>
                  <a:gd name="T13" fmla="*/ 2320 h 2320"/>
                  <a:gd name="T14" fmla="*/ 0 w 8704"/>
                  <a:gd name="T15" fmla="*/ 1934 h 2320"/>
                  <a:gd name="T16" fmla="*/ 0 w 8704"/>
                  <a:gd name="T17" fmla="*/ 38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20">
                    <a:moveTo>
                      <a:pt x="0" y="387"/>
                    </a:moveTo>
                    <a:cubicBezTo>
                      <a:pt x="0" y="174"/>
                      <a:pt x="174" y="0"/>
                      <a:pt x="387" y="0"/>
                    </a:cubicBezTo>
                    <a:lnTo>
                      <a:pt x="8318" y="0"/>
                    </a:lnTo>
                    <a:cubicBezTo>
                      <a:pt x="8531" y="0"/>
                      <a:pt x="8704" y="174"/>
                      <a:pt x="8704" y="387"/>
                    </a:cubicBezTo>
                    <a:lnTo>
                      <a:pt x="8704" y="1934"/>
                    </a:lnTo>
                    <a:cubicBezTo>
                      <a:pt x="8704" y="2147"/>
                      <a:pt x="8531" y="2320"/>
                      <a:pt x="8318" y="2320"/>
                    </a:cubicBezTo>
                    <a:lnTo>
                      <a:pt x="387" y="2320"/>
                    </a:lnTo>
                    <a:cubicBezTo>
                      <a:pt x="174" y="2320"/>
                      <a:pt x="0" y="2147"/>
                      <a:pt x="0" y="1934"/>
                    </a:cubicBezTo>
                    <a:lnTo>
                      <a:pt x="0" y="387"/>
                    </a:lnTo>
                    <a:close/>
                  </a:path>
                </a:pathLst>
              </a:custGeom>
              <a:grpFill/>
              <a:ln w="15875" cap="flat">
                <a:solidFill>
                  <a:schemeClr val="tx1"/>
                </a:solidFill>
                <a:prstDash val="solid"/>
                <a:round/>
                <a:headEnd/>
                <a:tailEnd/>
              </a:ln>
              <a:extLst/>
            </p:spPr>
            <p:txBody>
              <a:bodyPr rot="0" vert="horz" wrap="square" lIns="68580" tIns="34290" rIns="68580" bIns="34290" anchor="t" anchorCtr="0" upright="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900" b="1">
                  <a:solidFill>
                    <a:prstClr val="black"/>
                  </a:solidFill>
                  <a:latin typeface="微软雅黑"/>
                  <a:ea typeface="微软雅黑"/>
                </a:endParaRPr>
              </a:p>
            </p:txBody>
          </p:sp>
          <p:sp>
            <p:nvSpPr>
              <p:cNvPr id="52" name="Rectangle 131">
                <a:extLst>
                  <a:ext uri="{FF2B5EF4-FFF2-40B4-BE49-F238E27FC236}">
                    <a16:creationId xmlns:a16="http://schemas.microsoft.com/office/drawing/2014/main" id="{59BE90A7-4E70-48FE-AF33-46AA484B8669}"/>
                  </a:ext>
                </a:extLst>
              </p:cNvPr>
              <p:cNvSpPr>
                <a:spLocks noChangeArrowheads="1"/>
              </p:cNvSpPr>
              <p:nvPr/>
            </p:nvSpPr>
            <p:spPr bwMode="auto">
              <a:xfrm>
                <a:off x="5779258" y="4284824"/>
                <a:ext cx="2346569" cy="3746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100" b="1" dirty="0">
                    <a:solidFill>
                      <a:prstClr val="black"/>
                    </a:solidFill>
                    <a:latin typeface="Times New Roman" panose="02020603050405020304" pitchFamily="18" charset="0"/>
                    <a:ea typeface="DengXian"/>
                    <a:cs typeface="Times New Roman" panose="02020603050405020304" pitchFamily="18" charset="0"/>
                  </a:rPr>
                  <a:t>Source Apportionment Modeling</a:t>
                </a:r>
              </a:p>
            </p:txBody>
          </p:sp>
        </p:grpSp>
        <p:sp>
          <p:nvSpPr>
            <p:cNvPr id="9" name="Rectangle 132">
              <a:extLst>
                <a:ext uri="{FF2B5EF4-FFF2-40B4-BE49-F238E27FC236}">
                  <a16:creationId xmlns:a16="http://schemas.microsoft.com/office/drawing/2014/main" id="{664E59F2-506A-42BB-A8DF-AE7CB6ACCBE0}"/>
                </a:ext>
              </a:extLst>
            </p:cNvPr>
            <p:cNvSpPr>
              <a:spLocks noChangeArrowheads="1"/>
            </p:cNvSpPr>
            <p:nvPr/>
          </p:nvSpPr>
          <p:spPr bwMode="auto">
            <a:xfrm>
              <a:off x="5759694" y="2093477"/>
              <a:ext cx="1840136" cy="2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7000"/>
                </a:lnSpc>
                <a:spcBef>
                  <a:spcPts val="0"/>
                </a:spcBef>
                <a:spcAft>
                  <a:spcPts val="600"/>
                </a:spcAft>
                <a:defRPr/>
              </a:pPr>
              <a:r>
                <a:rPr lang="en-US" sz="1100" b="1" dirty="0">
                  <a:solidFill>
                    <a:srgbClr val="70AD47">
                      <a:lumMod val="50000"/>
                    </a:srgbClr>
                  </a:solidFill>
                  <a:latin typeface="Times New Roman" panose="02020603050405020304" pitchFamily="18" charset="0"/>
                  <a:ea typeface="DengXian"/>
                  <a:cs typeface="Times New Roman" panose="02020603050405020304" pitchFamily="18" charset="0"/>
                </a:rPr>
                <a:t>Grouped by pollutants, source categories and source regions</a:t>
              </a:r>
            </a:p>
          </p:txBody>
        </p:sp>
        <p:grpSp>
          <p:nvGrpSpPr>
            <p:cNvPr id="10" name="Group 133">
              <a:extLst>
                <a:ext uri="{FF2B5EF4-FFF2-40B4-BE49-F238E27FC236}">
                  <a16:creationId xmlns:a16="http://schemas.microsoft.com/office/drawing/2014/main" id="{4F32453B-30E5-427A-96A5-2AB6F557CBEB}"/>
                </a:ext>
              </a:extLst>
            </p:cNvPr>
            <p:cNvGrpSpPr/>
            <p:nvPr/>
          </p:nvGrpSpPr>
          <p:grpSpPr>
            <a:xfrm>
              <a:off x="1497884" y="5408189"/>
              <a:ext cx="7579963" cy="294739"/>
              <a:chOff x="9076379" y="5094962"/>
              <a:chExt cx="2610838" cy="525150"/>
            </a:xfrm>
          </p:grpSpPr>
          <p:sp>
            <p:nvSpPr>
              <p:cNvPr id="47" name="Freeform 27">
                <a:extLst>
                  <a:ext uri="{FF2B5EF4-FFF2-40B4-BE49-F238E27FC236}">
                    <a16:creationId xmlns:a16="http://schemas.microsoft.com/office/drawing/2014/main" id="{87C7763B-8F08-4B73-9017-61A6924327F5}"/>
                  </a:ext>
                </a:extLst>
              </p:cNvPr>
              <p:cNvSpPr>
                <a:spLocks/>
              </p:cNvSpPr>
              <p:nvPr/>
            </p:nvSpPr>
            <p:spPr bwMode="auto">
              <a:xfrm>
                <a:off x="9076379" y="5094962"/>
                <a:ext cx="2610838" cy="525150"/>
              </a:xfrm>
              <a:custGeom>
                <a:avLst/>
                <a:gdLst>
                  <a:gd name="T0" fmla="*/ 0 w 8704"/>
                  <a:gd name="T1" fmla="*/ 390 h 2336"/>
                  <a:gd name="T2" fmla="*/ 390 w 8704"/>
                  <a:gd name="T3" fmla="*/ 0 h 2336"/>
                  <a:gd name="T4" fmla="*/ 8315 w 8704"/>
                  <a:gd name="T5" fmla="*/ 0 h 2336"/>
                  <a:gd name="T6" fmla="*/ 8704 w 8704"/>
                  <a:gd name="T7" fmla="*/ 390 h 2336"/>
                  <a:gd name="T8" fmla="*/ 8704 w 8704"/>
                  <a:gd name="T9" fmla="*/ 1947 h 2336"/>
                  <a:gd name="T10" fmla="*/ 8315 w 8704"/>
                  <a:gd name="T11" fmla="*/ 2336 h 2336"/>
                  <a:gd name="T12" fmla="*/ 390 w 8704"/>
                  <a:gd name="T13" fmla="*/ 2336 h 2336"/>
                  <a:gd name="T14" fmla="*/ 0 w 8704"/>
                  <a:gd name="T15" fmla="*/ 1947 h 2336"/>
                  <a:gd name="T16" fmla="*/ 0 w 8704"/>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36">
                    <a:moveTo>
                      <a:pt x="0" y="390"/>
                    </a:moveTo>
                    <a:cubicBezTo>
                      <a:pt x="0" y="175"/>
                      <a:pt x="175" y="0"/>
                      <a:pt x="390" y="0"/>
                    </a:cubicBezTo>
                    <a:lnTo>
                      <a:pt x="8315" y="0"/>
                    </a:lnTo>
                    <a:cubicBezTo>
                      <a:pt x="8530" y="0"/>
                      <a:pt x="8704" y="175"/>
                      <a:pt x="8704" y="390"/>
                    </a:cubicBezTo>
                    <a:lnTo>
                      <a:pt x="8704" y="1947"/>
                    </a:lnTo>
                    <a:cubicBezTo>
                      <a:pt x="8704" y="2162"/>
                      <a:pt x="8530" y="2336"/>
                      <a:pt x="8315" y="2336"/>
                    </a:cubicBezTo>
                    <a:lnTo>
                      <a:pt x="390" y="2336"/>
                    </a:lnTo>
                    <a:cubicBezTo>
                      <a:pt x="175" y="2336"/>
                      <a:pt x="0" y="2162"/>
                      <a:pt x="0" y="1947"/>
                    </a:cubicBezTo>
                    <a:lnTo>
                      <a:pt x="0" y="390"/>
                    </a:lnTo>
                    <a:close/>
                  </a:path>
                </a:pathLst>
              </a:custGeom>
              <a:solidFill>
                <a:srgbClr val="CCFFFF"/>
              </a:solidFill>
              <a:ln w="0">
                <a:solidFill>
                  <a:srgbClr val="000000"/>
                </a:solidFill>
                <a:prstDash val="solid"/>
                <a:round/>
                <a:headEnd/>
                <a:tailEnd/>
              </a:ln>
            </p:spPr>
            <p:txBody>
              <a:bodyPr rot="0" vert="horz" wrap="square" lIns="68580" tIns="34290" rIns="68580" bIns="34290" anchor="t" anchorCtr="0" upright="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sz="1400">
                  <a:solidFill>
                    <a:srgbClr val="FF0000"/>
                  </a:solidFill>
                  <a:latin typeface="微软雅黑"/>
                  <a:ea typeface="微软雅黑"/>
                </a:endParaRPr>
              </a:p>
            </p:txBody>
          </p:sp>
          <p:sp>
            <p:nvSpPr>
              <p:cNvPr id="49" name="Rectangle 136">
                <a:extLst>
                  <a:ext uri="{FF2B5EF4-FFF2-40B4-BE49-F238E27FC236}">
                    <a16:creationId xmlns:a16="http://schemas.microsoft.com/office/drawing/2014/main" id="{43AEAB3C-19BD-45E7-A893-6BDBA61FB08E}"/>
                  </a:ext>
                </a:extLst>
              </p:cNvPr>
              <p:cNvSpPr>
                <a:spLocks noChangeArrowheads="1"/>
              </p:cNvSpPr>
              <p:nvPr/>
            </p:nvSpPr>
            <p:spPr bwMode="auto">
              <a:xfrm>
                <a:off x="9098222" y="5205511"/>
                <a:ext cx="2560292" cy="3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b="1" dirty="0">
                    <a:solidFill>
                      <a:srgbClr val="000000"/>
                    </a:solidFill>
                    <a:latin typeface="Times New Roman" panose="02020603050405020304" pitchFamily="18" charset="0"/>
                    <a:ea typeface="DengXian"/>
                    <a:cs typeface="Times New Roman" panose="02020603050405020304" pitchFamily="18" charset="0"/>
                  </a:rPr>
                  <a:t>Performance Evaluation for Source Contribution Analysis Methodologies </a:t>
                </a:r>
                <a:endParaRPr lang="en-US" dirty="0">
                  <a:solidFill>
                    <a:srgbClr val="000000"/>
                  </a:solidFill>
                  <a:latin typeface="Times New Roman" panose="02020603050405020304" pitchFamily="18" charset="0"/>
                  <a:ea typeface="DengXian"/>
                  <a:cs typeface="Times New Roman" panose="02020603050405020304" pitchFamily="18" charset="0"/>
                </a:endParaRPr>
              </a:p>
            </p:txBody>
          </p:sp>
        </p:grpSp>
        <p:sp>
          <p:nvSpPr>
            <p:cNvPr id="46" name="Rectangle 140">
              <a:extLst>
                <a:ext uri="{FF2B5EF4-FFF2-40B4-BE49-F238E27FC236}">
                  <a16:creationId xmlns:a16="http://schemas.microsoft.com/office/drawing/2014/main" id="{87993E76-F362-4CCE-B59E-DA4C58B2F641}"/>
                </a:ext>
              </a:extLst>
            </p:cNvPr>
            <p:cNvSpPr>
              <a:spLocks noChangeArrowheads="1"/>
            </p:cNvSpPr>
            <p:nvPr/>
          </p:nvSpPr>
          <p:spPr bwMode="auto">
            <a:xfrm>
              <a:off x="3733160" y="1928159"/>
              <a:ext cx="1872788" cy="552449"/>
            </a:xfrm>
            <a:prstGeom prst="roundRect">
              <a:avLst/>
            </a:prstGeom>
            <a:ln>
              <a:noFill/>
            </a:ln>
            <a:extLst/>
          </p:spPr>
          <p:style>
            <a:lnRef idx="1">
              <a:schemeClr val="accent2"/>
            </a:lnRef>
            <a:fillRef idx="2">
              <a:schemeClr val="accent2"/>
            </a:fillRef>
            <a:effectRef idx="1">
              <a:schemeClr val="accent2"/>
            </a:effectRef>
            <a:fontRef idx="minor">
              <a:schemeClr val="dk1"/>
            </a:fontRef>
          </p:style>
          <p:txBody>
            <a:bodyPr rot="0" vert="horz" wrap="square" lIns="0" tIns="0" rIns="0" bIns="0" anchor="t" anchorCtr="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lnSpc>
                  <a:spcPct val="107000"/>
                </a:lnSpc>
                <a:spcBef>
                  <a:spcPts val="0"/>
                </a:spcBef>
                <a:spcAft>
                  <a:spcPts val="0"/>
                </a:spcAft>
                <a:defRPr/>
              </a:pPr>
              <a:r>
                <a:rPr lang="en-US" sz="1400" b="1" dirty="0">
                  <a:solidFill>
                    <a:srgbClr val="000000"/>
                  </a:solidFill>
                  <a:latin typeface="Times New Roman" panose="02020603050405020304" pitchFamily="18" charset="0"/>
                  <a:ea typeface="DengXian"/>
                  <a:cs typeface="Times New Roman" panose="02020603050405020304" pitchFamily="18" charset="0"/>
                </a:rPr>
                <a:t>Emission Inventory</a:t>
              </a:r>
            </a:p>
            <a:p>
              <a:pPr algn="ctr" fontAlgn="auto">
                <a:lnSpc>
                  <a:spcPct val="107000"/>
                </a:lnSpc>
                <a:spcBef>
                  <a:spcPts val="0"/>
                </a:spcBef>
                <a:spcAft>
                  <a:spcPts val="0"/>
                </a:spcAft>
                <a:defRPr/>
              </a:pPr>
              <a:r>
                <a:rPr lang="en-US" sz="1400" b="1" dirty="0">
                  <a:solidFill>
                    <a:srgbClr val="000000"/>
                  </a:solidFill>
                  <a:latin typeface="Times New Roman" panose="02020603050405020304" pitchFamily="18" charset="0"/>
                  <a:ea typeface="DengXian"/>
                  <a:cs typeface="Times New Roman" panose="02020603050405020304" pitchFamily="18" charset="0"/>
                </a:rPr>
                <a:t>(regions, pollutants, sectors,  BCs, etc.)</a:t>
              </a:r>
            </a:p>
          </p:txBody>
        </p:sp>
        <p:cxnSp>
          <p:nvCxnSpPr>
            <p:cNvPr id="12" name="Straight Arrow Connector 160">
              <a:extLst>
                <a:ext uri="{FF2B5EF4-FFF2-40B4-BE49-F238E27FC236}">
                  <a16:creationId xmlns:a16="http://schemas.microsoft.com/office/drawing/2014/main" id="{64E1786B-5D65-4455-9E67-EABE0E4A5178}"/>
                </a:ext>
              </a:extLst>
            </p:cNvPr>
            <p:cNvCxnSpPr>
              <a:cxnSpLocks/>
              <a:endCxn id="42" idx="1"/>
            </p:cNvCxnSpPr>
            <p:nvPr/>
          </p:nvCxnSpPr>
          <p:spPr>
            <a:xfrm flipV="1">
              <a:off x="5590850" y="2231544"/>
              <a:ext cx="2203823" cy="40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61">
              <a:extLst>
                <a:ext uri="{FF2B5EF4-FFF2-40B4-BE49-F238E27FC236}">
                  <a16:creationId xmlns:a16="http://schemas.microsoft.com/office/drawing/2014/main" id="{6A38B059-5900-4086-9603-8DE4745449DB}"/>
                </a:ext>
              </a:extLst>
            </p:cNvPr>
            <p:cNvCxnSpPr>
              <a:cxnSpLocks/>
              <a:stCxn id="54" idx="1"/>
            </p:cNvCxnSpPr>
            <p:nvPr/>
          </p:nvCxnSpPr>
          <p:spPr>
            <a:xfrm flipH="1" flipV="1">
              <a:off x="6627098" y="3148390"/>
              <a:ext cx="1175775" cy="176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9">
              <a:extLst>
                <a:ext uri="{FF2B5EF4-FFF2-40B4-BE49-F238E27FC236}">
                  <a16:creationId xmlns:a16="http://schemas.microsoft.com/office/drawing/2014/main" id="{D496EA4D-4DB8-4984-ABF2-6F1C8620A2E4}"/>
                </a:ext>
              </a:extLst>
            </p:cNvPr>
            <p:cNvGrpSpPr/>
            <p:nvPr/>
          </p:nvGrpSpPr>
          <p:grpSpPr>
            <a:xfrm>
              <a:off x="7788465" y="2036920"/>
              <a:ext cx="1270033" cy="395822"/>
              <a:chOff x="7708708" y="1666162"/>
              <a:chExt cx="2083701" cy="862911"/>
            </a:xfrm>
          </p:grpSpPr>
          <p:sp>
            <p:nvSpPr>
              <p:cNvPr id="41" name="Rectangle 170">
                <a:extLst>
                  <a:ext uri="{FF2B5EF4-FFF2-40B4-BE49-F238E27FC236}">
                    <a16:creationId xmlns:a16="http://schemas.microsoft.com/office/drawing/2014/main" id="{D71BE18F-8070-4B1A-893C-AD21B4A585F6}"/>
                  </a:ext>
                </a:extLst>
              </p:cNvPr>
              <p:cNvSpPr>
                <a:spLocks noChangeArrowheads="1"/>
              </p:cNvSpPr>
              <p:nvPr/>
            </p:nvSpPr>
            <p:spPr bwMode="auto">
              <a:xfrm>
                <a:off x="7708708" y="1666162"/>
                <a:ext cx="2073514" cy="848580"/>
              </a:xfrm>
              <a:prstGeom prst="rect">
                <a:avLst/>
              </a:prstGeom>
              <a:solidFill>
                <a:srgbClr val="A9D18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t" anchorCtr="0" upright="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900" b="1">
                  <a:solidFill>
                    <a:srgbClr val="000000"/>
                  </a:solidFill>
                  <a:latin typeface="微软雅黑"/>
                  <a:ea typeface="微软雅黑"/>
                </a:endParaRPr>
              </a:p>
            </p:txBody>
          </p:sp>
          <p:sp>
            <p:nvSpPr>
              <p:cNvPr id="42" name="Rectangle 171">
                <a:extLst>
                  <a:ext uri="{FF2B5EF4-FFF2-40B4-BE49-F238E27FC236}">
                    <a16:creationId xmlns:a16="http://schemas.microsoft.com/office/drawing/2014/main" id="{CFC03B33-5F9E-47A1-A4BE-117503F37949}"/>
                  </a:ext>
                </a:extLst>
              </p:cNvPr>
              <p:cNvSpPr>
                <a:spLocks noChangeArrowheads="1"/>
              </p:cNvSpPr>
              <p:nvPr/>
            </p:nvSpPr>
            <p:spPr bwMode="auto">
              <a:xfrm>
                <a:off x="7718894" y="1666164"/>
                <a:ext cx="2073515" cy="848580"/>
              </a:xfrm>
              <a:prstGeom prst="rect">
                <a:avLst/>
              </a:prstGeom>
              <a:noFill/>
              <a:ln w="15875" cap="flat">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900" b="1">
                  <a:solidFill>
                    <a:srgbClr val="000000"/>
                  </a:solidFill>
                  <a:latin typeface="微软雅黑"/>
                  <a:ea typeface="微软雅黑"/>
                </a:endParaRPr>
              </a:p>
            </p:txBody>
          </p:sp>
          <p:sp>
            <p:nvSpPr>
              <p:cNvPr id="43" name="Rectangle 172">
                <a:extLst>
                  <a:ext uri="{FF2B5EF4-FFF2-40B4-BE49-F238E27FC236}">
                    <a16:creationId xmlns:a16="http://schemas.microsoft.com/office/drawing/2014/main" id="{0440E311-0606-45BF-A6DB-E698BA26C9E1}"/>
                  </a:ext>
                </a:extLst>
              </p:cNvPr>
              <p:cNvSpPr>
                <a:spLocks noChangeArrowheads="1"/>
              </p:cNvSpPr>
              <p:nvPr/>
            </p:nvSpPr>
            <p:spPr bwMode="auto">
              <a:xfrm>
                <a:off x="7832445" y="1786776"/>
                <a:ext cx="1908291" cy="74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600"/>
                  </a:spcAft>
                  <a:defRPr/>
                </a:pPr>
                <a:r>
                  <a:rPr lang="en-US" sz="1400" b="1" dirty="0">
                    <a:solidFill>
                      <a:srgbClr val="000000"/>
                    </a:solidFill>
                    <a:latin typeface="Times New Roman" panose="02020603050405020304" pitchFamily="18" charset="0"/>
                    <a:ea typeface="DengXian"/>
                    <a:cs typeface="Times New Roman" panose="02020603050405020304" pitchFamily="18" charset="0"/>
                  </a:rPr>
                  <a:t>Multiple tracer species</a:t>
                </a:r>
              </a:p>
            </p:txBody>
          </p:sp>
        </p:grpSp>
        <p:cxnSp>
          <p:nvCxnSpPr>
            <p:cNvPr id="18" name="Straight Arrow Connector 173">
              <a:extLst>
                <a:ext uri="{FF2B5EF4-FFF2-40B4-BE49-F238E27FC236}">
                  <a16:creationId xmlns:a16="http://schemas.microsoft.com/office/drawing/2014/main" id="{8D6D603B-FCE8-46C6-A901-EE31DB991888}"/>
                </a:ext>
              </a:extLst>
            </p:cNvPr>
            <p:cNvCxnSpPr>
              <a:cxnSpLocks/>
              <a:stCxn id="42" idx="2"/>
              <a:endCxn id="54" idx="0"/>
            </p:cNvCxnSpPr>
            <p:nvPr/>
          </p:nvCxnSpPr>
          <p:spPr>
            <a:xfrm>
              <a:off x="8426586" y="2426168"/>
              <a:ext cx="3550" cy="5093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41">
              <a:extLst>
                <a:ext uri="{FF2B5EF4-FFF2-40B4-BE49-F238E27FC236}">
                  <a16:creationId xmlns:a16="http://schemas.microsoft.com/office/drawing/2014/main" id="{AFF423ED-0025-475D-9E40-077394C74C04}"/>
                </a:ext>
              </a:extLst>
            </p:cNvPr>
            <p:cNvSpPr/>
            <p:nvPr/>
          </p:nvSpPr>
          <p:spPr>
            <a:xfrm>
              <a:off x="4404561" y="4810066"/>
              <a:ext cx="1995917" cy="377242"/>
            </a:xfrm>
            <a:prstGeom prst="roundRect">
              <a:avLst/>
            </a:prstGeom>
            <a:solidFill>
              <a:srgbClr val="FDEADA"/>
            </a:solidFill>
            <a:ln w="19050">
              <a:solidFill>
                <a:schemeClr val="tx1"/>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auto">
                <a:spcBef>
                  <a:spcPts val="0"/>
                </a:spcBef>
                <a:spcAft>
                  <a:spcPts val="0"/>
                </a:spcAft>
                <a:defRPr/>
              </a:pPr>
              <a:r>
                <a:rPr lang="en-US" altLang="zh-CN" sz="1200" b="1" kern="0" dirty="0">
                  <a:solidFill>
                    <a:srgbClr val="0000FF"/>
                  </a:solidFill>
                  <a:latin typeface="Times New Roman" panose="02020603050405020304" pitchFamily="18" charset="0"/>
                </a:rPr>
                <a:t>Source Apportionment (RSM/DDM//OSAT&amp;PSAT)</a:t>
              </a:r>
            </a:p>
          </p:txBody>
        </p:sp>
        <p:sp>
          <p:nvSpPr>
            <p:cNvPr id="21" name="矩形 20"/>
            <p:cNvSpPr/>
            <p:nvPr/>
          </p:nvSpPr>
          <p:spPr>
            <a:xfrm>
              <a:off x="6730673" y="3015903"/>
              <a:ext cx="965099" cy="29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600"/>
                </a:spcAft>
              </a:pPr>
              <a:r>
                <a:rPr lang="en-US" altLang="zh-CN" sz="1200" b="1" dirty="0">
                  <a:solidFill>
                    <a:srgbClr val="FF0000"/>
                  </a:solidFill>
                  <a:latin typeface="Times New Roman" panose="02020603050405020304" pitchFamily="18" charset="0"/>
                  <a:ea typeface="DengXian"/>
                  <a:cs typeface="Times New Roman" panose="02020603050405020304" pitchFamily="18" charset="0"/>
                </a:rPr>
                <a:t>Chemical Approximation</a:t>
              </a:r>
              <a:endParaRPr lang="zh-CN" altLang="en-US" sz="1200" b="1" dirty="0">
                <a:solidFill>
                  <a:srgbClr val="FF0000"/>
                </a:solidFill>
                <a:latin typeface="Times New Roman" panose="02020603050405020304" pitchFamily="18" charset="0"/>
                <a:ea typeface="DengXian"/>
                <a:cs typeface="Times New Roman" panose="02020603050405020304" pitchFamily="18" charset="0"/>
              </a:endParaRPr>
            </a:p>
          </p:txBody>
        </p:sp>
        <p:sp>
          <p:nvSpPr>
            <p:cNvPr id="22" name="矩形 21"/>
            <p:cNvSpPr/>
            <p:nvPr/>
          </p:nvSpPr>
          <p:spPr>
            <a:xfrm>
              <a:off x="7294771" y="4208798"/>
              <a:ext cx="1287047" cy="340969"/>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wrap="square">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pPr>
              <a:r>
                <a:rPr lang="en-US" altLang="zh-CN" sz="1200" b="1" dirty="0">
                  <a:solidFill>
                    <a:prstClr val="black"/>
                  </a:solidFill>
                  <a:latin typeface="Times New Roman" panose="02020603050405020304" pitchFamily="18" charset="0"/>
                </a:rPr>
                <a:t>Dynamic</a:t>
              </a:r>
            </a:p>
            <a:p>
              <a:pPr algn="ctr" fontAlgn="auto">
                <a:spcBef>
                  <a:spcPts val="0"/>
                </a:spcBef>
                <a:spcAft>
                  <a:spcPts val="0"/>
                </a:spcAft>
              </a:pPr>
              <a:r>
                <a:rPr lang="en-US" altLang="zh-CN" sz="1200" b="1" dirty="0">
                  <a:solidFill>
                    <a:prstClr val="black"/>
                  </a:solidFill>
                  <a:latin typeface="Times New Roman" panose="02020603050405020304" pitchFamily="18" charset="0"/>
                </a:rPr>
                <a:t>control strategies</a:t>
              </a:r>
              <a:endParaRPr lang="zh-CN" altLang="en-US" sz="1200" dirty="0">
                <a:solidFill>
                  <a:prstClr val="black"/>
                </a:solidFill>
              </a:endParaRPr>
            </a:p>
          </p:txBody>
        </p:sp>
        <p:cxnSp>
          <p:nvCxnSpPr>
            <p:cNvPr id="23" name="Straight Arrow Connector 162">
              <a:extLst>
                <a:ext uri="{FF2B5EF4-FFF2-40B4-BE49-F238E27FC236}">
                  <a16:creationId xmlns:a16="http://schemas.microsoft.com/office/drawing/2014/main" id="{7B4C3A53-D5FA-4151-AB38-164F955567D4}"/>
                </a:ext>
              </a:extLst>
            </p:cNvPr>
            <p:cNvCxnSpPr/>
            <p:nvPr/>
          </p:nvCxnSpPr>
          <p:spPr>
            <a:xfrm flipH="1">
              <a:off x="6894811" y="4398240"/>
              <a:ext cx="3999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169">
              <a:extLst>
                <a:ext uri="{FF2B5EF4-FFF2-40B4-BE49-F238E27FC236}">
                  <a16:creationId xmlns:a16="http://schemas.microsoft.com/office/drawing/2014/main" id="{D496EA4D-4DB8-4984-ABF2-6F1C8620A2E4}"/>
                </a:ext>
              </a:extLst>
            </p:cNvPr>
            <p:cNvGrpSpPr/>
            <p:nvPr/>
          </p:nvGrpSpPr>
          <p:grpSpPr>
            <a:xfrm>
              <a:off x="984809" y="2036921"/>
              <a:ext cx="1377240" cy="395483"/>
              <a:chOff x="7560959" y="1652572"/>
              <a:chExt cx="2083698" cy="862171"/>
            </a:xfrm>
          </p:grpSpPr>
          <p:sp>
            <p:nvSpPr>
              <p:cNvPr id="38" name="Rectangle 170">
                <a:extLst>
                  <a:ext uri="{FF2B5EF4-FFF2-40B4-BE49-F238E27FC236}">
                    <a16:creationId xmlns:a16="http://schemas.microsoft.com/office/drawing/2014/main" id="{D71BE18F-8070-4B1A-893C-AD21B4A585F6}"/>
                  </a:ext>
                </a:extLst>
              </p:cNvPr>
              <p:cNvSpPr>
                <a:spLocks noChangeArrowheads="1"/>
              </p:cNvSpPr>
              <p:nvPr/>
            </p:nvSpPr>
            <p:spPr bwMode="auto">
              <a:xfrm>
                <a:off x="7560959" y="1666162"/>
                <a:ext cx="2073514" cy="848581"/>
              </a:xfrm>
              <a:prstGeom prst="rect">
                <a:avLst/>
              </a:prstGeom>
              <a:ln/>
              <a:extLst/>
            </p:spPr>
            <p:style>
              <a:lnRef idx="1">
                <a:schemeClr val="accent4"/>
              </a:lnRef>
              <a:fillRef idx="2">
                <a:schemeClr val="accent4"/>
              </a:fillRef>
              <a:effectRef idx="1">
                <a:schemeClr val="accent4"/>
              </a:effectRef>
              <a:fontRef idx="minor">
                <a:schemeClr val="dk1"/>
              </a:fontRef>
            </p:style>
            <p:txBody>
              <a:bodyPr rot="0" vert="horz" wrap="square" lIns="68580" tIns="34290" rIns="68580" bIns="34290" anchor="t" anchorCtr="0" upright="1">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fontAlgn="auto">
                  <a:spcBef>
                    <a:spcPts val="0"/>
                  </a:spcBef>
                  <a:spcAft>
                    <a:spcPts val="0"/>
                  </a:spcAft>
                  <a:defRPr/>
                </a:pPr>
                <a:endParaRPr lang="en-US" sz="900" b="1">
                  <a:solidFill>
                    <a:srgbClr val="000000"/>
                  </a:solidFill>
                  <a:latin typeface="微软雅黑"/>
                  <a:ea typeface="微软雅黑"/>
                </a:endParaRPr>
              </a:p>
            </p:txBody>
          </p:sp>
          <p:sp>
            <p:nvSpPr>
              <p:cNvPr id="39" name="Rectangle 171">
                <a:extLst>
                  <a:ext uri="{FF2B5EF4-FFF2-40B4-BE49-F238E27FC236}">
                    <a16:creationId xmlns:a16="http://schemas.microsoft.com/office/drawing/2014/main" id="{CFC03B33-5F9E-47A1-A4BE-117503F37949}"/>
                  </a:ext>
                </a:extLst>
              </p:cNvPr>
              <p:cNvSpPr>
                <a:spLocks noChangeArrowheads="1"/>
              </p:cNvSpPr>
              <p:nvPr/>
            </p:nvSpPr>
            <p:spPr bwMode="auto">
              <a:xfrm>
                <a:off x="7571143" y="1652572"/>
                <a:ext cx="2073514" cy="848580"/>
              </a:xfrm>
              <a:prstGeom prst="rect">
                <a:avLst/>
              </a:prstGeom>
              <a:ln>
                <a:solidFill>
                  <a:schemeClr val="accent4">
                    <a:lumMod val="75000"/>
                  </a:schemeClr>
                </a:solidFill>
                <a:headEnd/>
                <a:tailEnd/>
              </a:ln>
              <a:extLst/>
            </p:spPr>
            <p:style>
              <a:lnRef idx="1">
                <a:schemeClr val="accent4"/>
              </a:lnRef>
              <a:fillRef idx="2">
                <a:schemeClr val="accent4"/>
              </a:fillRef>
              <a:effectRef idx="1">
                <a:schemeClr val="accent4"/>
              </a:effectRef>
              <a:fontRef idx="minor">
                <a:schemeClr val="dk1"/>
              </a:fontRef>
            </p:style>
            <p:txBody>
              <a:bodyPr rot="0" vert="horz" wrap="square" lIns="68580" tIns="34290" rIns="68580" bIns="34290" anchor="t" anchorCtr="0" upright="1">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fontAlgn="auto">
                  <a:spcBef>
                    <a:spcPts val="0"/>
                  </a:spcBef>
                  <a:spcAft>
                    <a:spcPts val="0"/>
                  </a:spcAft>
                  <a:defRPr/>
                </a:pPr>
                <a:endParaRPr lang="en-US" sz="900" b="1">
                  <a:solidFill>
                    <a:srgbClr val="000000"/>
                  </a:solidFill>
                  <a:latin typeface="微软雅黑"/>
                  <a:ea typeface="微软雅黑"/>
                </a:endParaRPr>
              </a:p>
            </p:txBody>
          </p:sp>
          <p:sp>
            <p:nvSpPr>
              <p:cNvPr id="40" name="Rectangle 172">
                <a:extLst>
                  <a:ext uri="{FF2B5EF4-FFF2-40B4-BE49-F238E27FC236}">
                    <a16:creationId xmlns:a16="http://schemas.microsoft.com/office/drawing/2014/main" id="{0440E311-0606-45BF-A6DB-E698BA26C9E1}"/>
                  </a:ext>
                </a:extLst>
              </p:cNvPr>
              <p:cNvSpPr>
                <a:spLocks noChangeArrowheads="1"/>
              </p:cNvSpPr>
              <p:nvPr/>
            </p:nvSpPr>
            <p:spPr bwMode="auto">
              <a:xfrm>
                <a:off x="7634079" y="1710436"/>
                <a:ext cx="1930445" cy="636369"/>
              </a:xfrm>
              <a:prstGeom prst="rect">
                <a:avLst/>
              </a:prstGeom>
              <a:ln>
                <a:noFill/>
              </a:ln>
              <a:extLst/>
            </p:spPr>
            <p:style>
              <a:lnRef idx="1">
                <a:schemeClr val="accent4"/>
              </a:lnRef>
              <a:fillRef idx="2">
                <a:schemeClr val="accent4"/>
              </a:fillRef>
              <a:effectRef idx="1">
                <a:schemeClr val="accent4"/>
              </a:effectRef>
              <a:fontRef idx="minor">
                <a:schemeClr val="dk1"/>
              </a:fontRef>
            </p:style>
            <p:txBody>
              <a:bodyPr rot="0" vert="horz" wrap="square" lIns="0" tIns="0" rIns="0" bIns="0" anchor="t" anchorCtr="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lnSpc>
                    <a:spcPct val="107000"/>
                  </a:lnSpc>
                  <a:spcBef>
                    <a:spcPts val="0"/>
                  </a:spcBef>
                  <a:spcAft>
                    <a:spcPts val="600"/>
                  </a:spcAft>
                  <a:defRPr/>
                </a:pPr>
                <a:r>
                  <a:rPr lang="en-US" sz="1200" b="1" dirty="0">
                    <a:solidFill>
                      <a:srgbClr val="000000"/>
                    </a:solidFill>
                    <a:latin typeface="Times New Roman" panose="02020603050405020304" pitchFamily="18" charset="0"/>
                    <a:ea typeface="DengXian"/>
                    <a:cs typeface="Times New Roman" panose="02020603050405020304" pitchFamily="18" charset="0"/>
                  </a:rPr>
                  <a:t>Emission rates, BCs/ICs, etc.</a:t>
                </a:r>
              </a:p>
            </p:txBody>
          </p:sp>
        </p:grpSp>
        <p:cxnSp>
          <p:nvCxnSpPr>
            <p:cNvPr id="25" name="Straight Arrow Connector 160">
              <a:extLst>
                <a:ext uri="{FF2B5EF4-FFF2-40B4-BE49-F238E27FC236}">
                  <a16:creationId xmlns:a16="http://schemas.microsoft.com/office/drawing/2014/main" id="{64E1786B-5D65-4455-9E67-EABE0E4A5178}"/>
                </a:ext>
              </a:extLst>
            </p:cNvPr>
            <p:cNvCxnSpPr>
              <a:cxnSpLocks/>
              <a:endCxn id="39" idx="3"/>
            </p:cNvCxnSpPr>
            <p:nvPr/>
          </p:nvCxnSpPr>
          <p:spPr>
            <a:xfrm flipH="1" flipV="1">
              <a:off x="2362049" y="2231544"/>
              <a:ext cx="1386208" cy="40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173">
              <a:extLst>
                <a:ext uri="{FF2B5EF4-FFF2-40B4-BE49-F238E27FC236}">
                  <a16:creationId xmlns:a16="http://schemas.microsoft.com/office/drawing/2014/main" id="{8D6D603B-FCE8-46C6-A901-EE31DB991888}"/>
                </a:ext>
              </a:extLst>
            </p:cNvPr>
            <p:cNvCxnSpPr>
              <a:cxnSpLocks/>
              <a:stCxn id="39" idx="2"/>
              <a:endCxn id="36" idx="0"/>
            </p:cNvCxnSpPr>
            <p:nvPr/>
          </p:nvCxnSpPr>
          <p:spPr>
            <a:xfrm>
              <a:off x="1676794" y="2426167"/>
              <a:ext cx="2891" cy="4981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132">
              <a:extLst>
                <a:ext uri="{FF2B5EF4-FFF2-40B4-BE49-F238E27FC236}">
                  <a16:creationId xmlns:a16="http://schemas.microsoft.com/office/drawing/2014/main" id="{664E59F2-506A-42BB-A8DF-AE7CB6ACCBE0}"/>
                </a:ext>
              </a:extLst>
            </p:cNvPr>
            <p:cNvSpPr>
              <a:spLocks noChangeArrowheads="1"/>
            </p:cNvSpPr>
            <p:nvPr/>
          </p:nvSpPr>
          <p:spPr bwMode="auto">
            <a:xfrm>
              <a:off x="2541805" y="2090182"/>
              <a:ext cx="1081423" cy="13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600"/>
                </a:spcAft>
                <a:defRPr/>
              </a:pPr>
              <a:r>
                <a:rPr lang="en-US" altLang="zh-CN" sz="1100" b="1" dirty="0">
                  <a:solidFill>
                    <a:srgbClr val="70AD47">
                      <a:lumMod val="50000"/>
                    </a:srgbClr>
                  </a:solidFill>
                  <a:latin typeface="Times New Roman" panose="02020603050405020304" pitchFamily="18" charset="0"/>
                  <a:ea typeface="DengXian"/>
                  <a:cs typeface="Times New Roman" panose="02020603050405020304" pitchFamily="18" charset="0"/>
                </a:rPr>
                <a:t>Input parameters</a:t>
              </a:r>
              <a:endParaRPr lang="en-US" sz="1100" b="1" dirty="0">
                <a:solidFill>
                  <a:srgbClr val="70AD47">
                    <a:lumMod val="50000"/>
                  </a:srgbClr>
                </a:solidFill>
                <a:latin typeface="Times New Roman" panose="02020603050405020304" pitchFamily="18" charset="0"/>
                <a:ea typeface="DengXian"/>
                <a:cs typeface="Times New Roman" panose="02020603050405020304" pitchFamily="18" charset="0"/>
              </a:endParaRPr>
            </a:p>
          </p:txBody>
        </p:sp>
        <p:cxnSp>
          <p:nvCxnSpPr>
            <p:cNvPr id="28" name="Straight Arrow Connector 162">
              <a:extLst>
                <a:ext uri="{FF2B5EF4-FFF2-40B4-BE49-F238E27FC236}">
                  <a16:creationId xmlns:a16="http://schemas.microsoft.com/office/drawing/2014/main" id="{7B4C3A53-D5FA-4151-AB38-164F955567D4}"/>
                </a:ext>
              </a:extLst>
            </p:cNvPr>
            <p:cNvCxnSpPr>
              <a:stCxn id="36" idx="3"/>
            </p:cNvCxnSpPr>
            <p:nvPr/>
          </p:nvCxnSpPr>
          <p:spPr>
            <a:xfrm flipV="1">
              <a:off x="2364939" y="3118434"/>
              <a:ext cx="1331443" cy="4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2309085" y="3687896"/>
              <a:ext cx="1174923" cy="51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600"/>
                </a:spcAft>
              </a:pPr>
              <a:r>
                <a:rPr lang="en-US" altLang="zh-CN" sz="1400" b="1" dirty="0">
                  <a:solidFill>
                    <a:srgbClr val="FF0000"/>
                  </a:solidFill>
                  <a:latin typeface="Times New Roman" panose="02020603050405020304" pitchFamily="18" charset="0"/>
                  <a:ea typeface="DengXian"/>
                  <a:cs typeface="Times New Roman" panose="02020603050405020304" pitchFamily="18" charset="0"/>
                </a:rPr>
                <a:t>Math. &amp; Statistical approximation</a:t>
              </a:r>
            </a:p>
          </p:txBody>
        </p:sp>
        <p:grpSp>
          <p:nvGrpSpPr>
            <p:cNvPr id="30" name="Group 169">
              <a:extLst>
                <a:ext uri="{FF2B5EF4-FFF2-40B4-BE49-F238E27FC236}">
                  <a16:creationId xmlns:a16="http://schemas.microsoft.com/office/drawing/2014/main" id="{D496EA4D-4DB8-4984-ABF2-6F1C8620A2E4}"/>
                </a:ext>
              </a:extLst>
            </p:cNvPr>
            <p:cNvGrpSpPr/>
            <p:nvPr/>
          </p:nvGrpSpPr>
          <p:grpSpPr>
            <a:xfrm>
              <a:off x="987699" y="2924269"/>
              <a:ext cx="1377240" cy="456982"/>
              <a:chOff x="7560959" y="1652572"/>
              <a:chExt cx="2083698" cy="996245"/>
            </a:xfrm>
          </p:grpSpPr>
          <p:sp>
            <p:nvSpPr>
              <p:cNvPr id="35" name="Rectangle 170">
                <a:extLst>
                  <a:ext uri="{FF2B5EF4-FFF2-40B4-BE49-F238E27FC236}">
                    <a16:creationId xmlns:a16="http://schemas.microsoft.com/office/drawing/2014/main" id="{D71BE18F-8070-4B1A-893C-AD21B4A585F6}"/>
                  </a:ext>
                </a:extLst>
              </p:cNvPr>
              <p:cNvSpPr>
                <a:spLocks noChangeArrowheads="1"/>
              </p:cNvSpPr>
              <p:nvPr/>
            </p:nvSpPr>
            <p:spPr bwMode="auto">
              <a:xfrm>
                <a:off x="7560959" y="1666162"/>
                <a:ext cx="2073514" cy="848581"/>
              </a:xfrm>
              <a:prstGeom prst="rect">
                <a:avLst/>
              </a:prstGeom>
              <a:ln/>
              <a:extLst/>
            </p:spPr>
            <p:style>
              <a:lnRef idx="1">
                <a:schemeClr val="accent4"/>
              </a:lnRef>
              <a:fillRef idx="2">
                <a:schemeClr val="accent4"/>
              </a:fillRef>
              <a:effectRef idx="1">
                <a:schemeClr val="accent4"/>
              </a:effectRef>
              <a:fontRef idx="minor">
                <a:schemeClr val="dk1"/>
              </a:fontRef>
            </p:style>
            <p:txBody>
              <a:bodyPr rot="0" vert="horz" wrap="square" lIns="68580" tIns="34290" rIns="68580" bIns="34290" anchor="t" anchorCtr="0" upright="1">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fontAlgn="auto">
                  <a:spcBef>
                    <a:spcPts val="0"/>
                  </a:spcBef>
                  <a:spcAft>
                    <a:spcPts val="0"/>
                  </a:spcAft>
                  <a:defRPr/>
                </a:pPr>
                <a:endParaRPr lang="en-US" sz="900" b="1">
                  <a:solidFill>
                    <a:srgbClr val="000000"/>
                  </a:solidFill>
                  <a:latin typeface="微软雅黑"/>
                  <a:ea typeface="微软雅黑"/>
                </a:endParaRPr>
              </a:p>
            </p:txBody>
          </p:sp>
          <p:sp>
            <p:nvSpPr>
              <p:cNvPr id="36" name="Rectangle 171">
                <a:extLst>
                  <a:ext uri="{FF2B5EF4-FFF2-40B4-BE49-F238E27FC236}">
                    <a16:creationId xmlns:a16="http://schemas.microsoft.com/office/drawing/2014/main" id="{CFC03B33-5F9E-47A1-A4BE-117503F37949}"/>
                  </a:ext>
                </a:extLst>
              </p:cNvPr>
              <p:cNvSpPr>
                <a:spLocks noChangeArrowheads="1"/>
              </p:cNvSpPr>
              <p:nvPr/>
            </p:nvSpPr>
            <p:spPr bwMode="auto">
              <a:xfrm>
                <a:off x="7571143" y="1652572"/>
                <a:ext cx="2073514" cy="848580"/>
              </a:xfrm>
              <a:prstGeom prst="rect">
                <a:avLst/>
              </a:prstGeom>
              <a:ln>
                <a:solidFill>
                  <a:schemeClr val="accent4">
                    <a:lumMod val="75000"/>
                  </a:schemeClr>
                </a:solidFill>
                <a:headEnd/>
                <a:tailEnd/>
              </a:ln>
              <a:extLst/>
            </p:spPr>
            <p:style>
              <a:lnRef idx="1">
                <a:schemeClr val="accent4"/>
              </a:lnRef>
              <a:fillRef idx="2">
                <a:schemeClr val="accent4"/>
              </a:fillRef>
              <a:effectRef idx="1">
                <a:schemeClr val="accent4"/>
              </a:effectRef>
              <a:fontRef idx="minor">
                <a:schemeClr val="dk1"/>
              </a:fontRef>
            </p:style>
            <p:txBody>
              <a:bodyPr rot="0" vert="horz" wrap="square" lIns="68580" tIns="34290" rIns="68580" bIns="34290" anchor="t" anchorCtr="0" upright="1">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fontAlgn="auto">
                  <a:spcBef>
                    <a:spcPts val="0"/>
                  </a:spcBef>
                  <a:spcAft>
                    <a:spcPts val="0"/>
                  </a:spcAft>
                  <a:defRPr/>
                </a:pPr>
                <a:endParaRPr lang="en-US" sz="900" b="1">
                  <a:solidFill>
                    <a:srgbClr val="000000"/>
                  </a:solidFill>
                  <a:latin typeface="微软雅黑"/>
                  <a:ea typeface="微软雅黑"/>
                </a:endParaRPr>
              </a:p>
            </p:txBody>
          </p:sp>
          <p:sp>
            <p:nvSpPr>
              <p:cNvPr id="37" name="Rectangle 172">
                <a:extLst>
                  <a:ext uri="{FF2B5EF4-FFF2-40B4-BE49-F238E27FC236}">
                    <a16:creationId xmlns:a16="http://schemas.microsoft.com/office/drawing/2014/main" id="{0440E311-0606-45BF-A6DB-E698BA26C9E1}"/>
                  </a:ext>
                </a:extLst>
              </p:cNvPr>
              <p:cNvSpPr>
                <a:spLocks noChangeArrowheads="1"/>
              </p:cNvSpPr>
              <p:nvPr/>
            </p:nvSpPr>
            <p:spPr bwMode="auto">
              <a:xfrm>
                <a:off x="7634079" y="1694258"/>
                <a:ext cx="1930445" cy="954559"/>
              </a:xfrm>
              <a:prstGeom prst="rect">
                <a:avLst/>
              </a:prstGeom>
              <a:ln>
                <a:noFill/>
              </a:ln>
              <a:extLst/>
            </p:spPr>
            <p:style>
              <a:lnRef idx="1">
                <a:schemeClr val="accent4"/>
              </a:lnRef>
              <a:fillRef idx="2">
                <a:schemeClr val="accent4"/>
              </a:fillRef>
              <a:effectRef idx="1">
                <a:schemeClr val="accent4"/>
              </a:effectRef>
              <a:fontRef idx="minor">
                <a:schemeClr val="dk1"/>
              </a:fontRef>
            </p:style>
            <p:txBody>
              <a:bodyPr rot="0" vert="horz" wrap="square" lIns="0" tIns="0" rIns="0" bIns="0" anchor="t" anchorCtr="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lnSpc>
                    <a:spcPct val="107000"/>
                  </a:lnSpc>
                  <a:spcBef>
                    <a:spcPts val="0"/>
                  </a:spcBef>
                  <a:spcAft>
                    <a:spcPts val="0"/>
                  </a:spcAft>
                  <a:defRPr/>
                </a:pPr>
                <a:r>
                  <a:rPr lang="en-US" altLang="zh-CN" sz="1200" b="1" dirty="0">
                    <a:solidFill>
                      <a:srgbClr val="000000"/>
                    </a:solidFill>
                    <a:latin typeface="Times New Roman" panose="02020603050405020304" pitchFamily="18" charset="0"/>
                    <a:ea typeface="DengXian"/>
                    <a:cs typeface="Times New Roman" panose="02020603050405020304" pitchFamily="18" charset="0"/>
                  </a:rPr>
                  <a:t>Photochemical</a:t>
                </a:r>
              </a:p>
              <a:p>
                <a:pPr algn="ctr" fontAlgn="auto">
                  <a:lnSpc>
                    <a:spcPct val="107000"/>
                  </a:lnSpc>
                  <a:spcBef>
                    <a:spcPts val="0"/>
                  </a:spcBef>
                  <a:spcAft>
                    <a:spcPts val="0"/>
                  </a:spcAft>
                  <a:defRPr/>
                </a:pPr>
                <a:r>
                  <a:rPr lang="en-US" altLang="zh-CN" sz="1200" b="1" dirty="0">
                    <a:solidFill>
                      <a:srgbClr val="000000"/>
                    </a:solidFill>
                    <a:latin typeface="Times New Roman" panose="02020603050405020304" pitchFamily="18" charset="0"/>
                    <a:ea typeface="DengXian"/>
                    <a:cs typeface="Times New Roman" panose="02020603050405020304" pitchFamily="18" charset="0"/>
                  </a:rPr>
                  <a:t>model (CMAQ/</a:t>
                </a:r>
                <a:r>
                  <a:rPr lang="en-US" altLang="zh-CN" sz="1200" b="1" dirty="0" err="1">
                    <a:solidFill>
                      <a:srgbClr val="000000"/>
                    </a:solidFill>
                    <a:latin typeface="Times New Roman" panose="02020603050405020304" pitchFamily="18" charset="0"/>
                    <a:ea typeface="DengXian"/>
                    <a:cs typeface="Times New Roman" panose="02020603050405020304" pitchFamily="18" charset="0"/>
                  </a:rPr>
                  <a:t>CAMx</a:t>
                </a:r>
                <a:r>
                  <a:rPr lang="en-US" altLang="zh-CN" sz="1200" b="1" dirty="0">
                    <a:solidFill>
                      <a:srgbClr val="000000"/>
                    </a:solidFill>
                    <a:latin typeface="Times New Roman" panose="02020603050405020304" pitchFamily="18" charset="0"/>
                    <a:ea typeface="DengXian"/>
                    <a:cs typeface="Times New Roman" panose="02020603050405020304" pitchFamily="18" charset="0"/>
                  </a:rPr>
                  <a:t>)</a:t>
                </a:r>
                <a:endParaRPr lang="en-US" altLang="zh-CN" sz="1200" dirty="0">
                  <a:solidFill>
                    <a:srgbClr val="000000"/>
                  </a:solidFill>
                  <a:latin typeface="Times New Roman" panose="02020603050405020304" pitchFamily="18" charset="0"/>
                  <a:ea typeface="DengXian"/>
                  <a:cs typeface="Times New Roman" panose="02020603050405020304" pitchFamily="18" charset="0"/>
                </a:endParaRPr>
              </a:p>
            </p:txBody>
          </p:sp>
        </p:grpSp>
        <p:sp>
          <p:nvSpPr>
            <p:cNvPr id="32" name="Rectangle 141">
              <a:extLst>
                <a:ext uri="{FF2B5EF4-FFF2-40B4-BE49-F238E27FC236}">
                  <a16:creationId xmlns:a16="http://schemas.microsoft.com/office/drawing/2014/main" id="{AFF423ED-0025-475D-9E40-077394C74C04}"/>
                </a:ext>
              </a:extLst>
            </p:cNvPr>
            <p:cNvSpPr/>
            <p:nvPr/>
          </p:nvSpPr>
          <p:spPr>
            <a:xfrm>
              <a:off x="3425649" y="4226449"/>
              <a:ext cx="3456946" cy="351608"/>
            </a:xfrm>
            <a:prstGeom prst="ellipse">
              <a:avLst/>
            </a:prstGeom>
            <a:solidFill>
              <a:srgbClr val="FFFF00"/>
            </a:solidFill>
            <a:ln w="19050">
              <a:solidFill>
                <a:schemeClr val="tx1"/>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auto">
                <a:spcBef>
                  <a:spcPts val="0"/>
                </a:spcBef>
                <a:spcAft>
                  <a:spcPts val="0"/>
                </a:spcAft>
                <a:defRPr/>
              </a:pPr>
              <a:r>
                <a:rPr lang="en-US" altLang="zh-CN" sz="1600" b="1" kern="0" dirty="0">
                  <a:solidFill>
                    <a:srgbClr val="FF0000"/>
                  </a:solidFill>
                  <a:latin typeface="Times New Roman" panose="02020603050405020304" pitchFamily="18" charset="0"/>
                </a:rPr>
                <a:t>FAST-CE response surface</a:t>
              </a:r>
            </a:p>
          </p:txBody>
        </p:sp>
        <p:cxnSp>
          <p:nvCxnSpPr>
            <p:cNvPr id="34" name="Straight Arrow Connector 162">
              <a:extLst>
                <a:ext uri="{FF2B5EF4-FFF2-40B4-BE49-F238E27FC236}">
                  <a16:creationId xmlns:a16="http://schemas.microsoft.com/office/drawing/2014/main" id="{7B4C3A53-D5FA-4151-AB38-164F955567D4}"/>
                </a:ext>
              </a:extLst>
            </p:cNvPr>
            <p:cNvCxnSpPr>
              <a:cxnSpLocks/>
            </p:cNvCxnSpPr>
            <p:nvPr/>
          </p:nvCxnSpPr>
          <p:spPr>
            <a:xfrm flipH="1">
              <a:off x="5209398" y="4554648"/>
              <a:ext cx="791" cy="2693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圆角矩形 1"/>
            <p:cNvSpPr/>
            <p:nvPr/>
          </p:nvSpPr>
          <p:spPr>
            <a:xfrm>
              <a:off x="870357" y="1922428"/>
              <a:ext cx="1581359" cy="1531298"/>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sz="1350">
                <a:solidFill>
                  <a:prstClr val="white"/>
                </a:solidFill>
              </a:endParaRPr>
            </a:p>
          </p:txBody>
        </p:sp>
        <p:sp>
          <p:nvSpPr>
            <p:cNvPr id="60" name="圆角矩形 59"/>
            <p:cNvSpPr/>
            <p:nvPr/>
          </p:nvSpPr>
          <p:spPr>
            <a:xfrm>
              <a:off x="7640084" y="1922428"/>
              <a:ext cx="1560271" cy="1531298"/>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sz="1350">
                <a:solidFill>
                  <a:prstClr val="white"/>
                </a:solidFill>
              </a:endParaRPr>
            </a:p>
          </p:txBody>
        </p:sp>
        <p:sp>
          <p:nvSpPr>
            <p:cNvPr id="69" name="Text Box 53"/>
            <p:cNvSpPr txBox="1">
              <a:spLocks noChangeArrowheads="1"/>
            </p:cNvSpPr>
            <p:nvPr/>
          </p:nvSpPr>
          <p:spPr bwMode="auto">
            <a:xfrm>
              <a:off x="1580813" y="2500850"/>
              <a:ext cx="1549005" cy="38643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fontAlgn="auto" hangingPunct="1">
                <a:spcBef>
                  <a:spcPct val="50000"/>
                </a:spcBef>
                <a:spcAft>
                  <a:spcPts val="0"/>
                </a:spcAft>
                <a:defRPr/>
              </a:pPr>
              <a:r>
                <a:rPr lang="en-US" altLang="zh-CN" sz="2800" b="1"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DDM</a:t>
              </a:r>
            </a:p>
          </p:txBody>
        </p:sp>
        <p:sp>
          <p:nvSpPr>
            <p:cNvPr id="71" name="Text Box 53"/>
            <p:cNvSpPr txBox="1">
              <a:spLocks noChangeArrowheads="1"/>
            </p:cNvSpPr>
            <p:nvPr/>
          </p:nvSpPr>
          <p:spPr bwMode="auto">
            <a:xfrm>
              <a:off x="3148576" y="3661830"/>
              <a:ext cx="1789154" cy="431893"/>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fontAlgn="auto" hangingPunct="1">
                <a:spcBef>
                  <a:spcPct val="50000"/>
                </a:spcBef>
                <a:spcAft>
                  <a:spcPts val="0"/>
                </a:spcAft>
                <a:defRPr/>
              </a:pPr>
              <a:r>
                <a:rPr lang="en-US" altLang="zh-CN" sz="3200" b="1"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RSM</a:t>
              </a:r>
            </a:p>
          </p:txBody>
        </p:sp>
        <p:cxnSp>
          <p:nvCxnSpPr>
            <p:cNvPr id="85" name="肘形连接符 84"/>
            <p:cNvCxnSpPr/>
            <p:nvPr/>
          </p:nvCxnSpPr>
          <p:spPr>
            <a:xfrm rot="16200000" flipH="1">
              <a:off x="2901661" y="2060092"/>
              <a:ext cx="336507" cy="2858678"/>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sp>
          <p:nvSpPr>
            <p:cNvPr id="95" name="矩形 94"/>
            <p:cNvSpPr/>
            <p:nvPr/>
          </p:nvSpPr>
          <p:spPr>
            <a:xfrm>
              <a:off x="2474386" y="2934798"/>
              <a:ext cx="1071598" cy="34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7000"/>
                </a:lnSpc>
                <a:spcBef>
                  <a:spcPts val="0"/>
                </a:spcBef>
                <a:spcAft>
                  <a:spcPts val="600"/>
                </a:spcAft>
              </a:pPr>
              <a:r>
                <a:rPr lang="en-US" altLang="zh-CN" sz="1400" b="1" dirty="0">
                  <a:solidFill>
                    <a:srgbClr val="FF0000"/>
                  </a:solidFill>
                  <a:latin typeface="Times New Roman" panose="02020603050405020304" pitchFamily="18" charset="0"/>
                  <a:ea typeface="DengXian"/>
                  <a:cs typeface="Times New Roman" panose="02020603050405020304" pitchFamily="18" charset="0"/>
                </a:rPr>
                <a:t>Math. approximation</a:t>
              </a:r>
            </a:p>
          </p:txBody>
        </p:sp>
        <p:grpSp>
          <p:nvGrpSpPr>
            <p:cNvPr id="97" name="Group 128">
              <a:extLst>
                <a:ext uri="{FF2B5EF4-FFF2-40B4-BE49-F238E27FC236}">
                  <a16:creationId xmlns:a16="http://schemas.microsoft.com/office/drawing/2014/main" id="{8A344EA6-7F95-40CF-8705-82A075ABA7BB}"/>
                </a:ext>
              </a:extLst>
            </p:cNvPr>
            <p:cNvGrpSpPr/>
            <p:nvPr/>
          </p:nvGrpSpPr>
          <p:grpSpPr>
            <a:xfrm>
              <a:off x="3682682" y="2927812"/>
              <a:ext cx="1401144" cy="387878"/>
              <a:chOff x="5719792" y="4188335"/>
              <a:chExt cx="2524696" cy="581164"/>
            </a:xfrm>
            <a:solidFill>
              <a:srgbClr val="FDEADA"/>
            </a:solidFill>
          </p:grpSpPr>
          <p:sp>
            <p:nvSpPr>
              <p:cNvPr id="98" name="Freeform 19">
                <a:extLst>
                  <a:ext uri="{FF2B5EF4-FFF2-40B4-BE49-F238E27FC236}">
                    <a16:creationId xmlns:a16="http://schemas.microsoft.com/office/drawing/2014/main" id="{5DE4A164-9115-4A87-BACD-361F2DFCAD89}"/>
                  </a:ext>
                </a:extLst>
              </p:cNvPr>
              <p:cNvSpPr>
                <a:spLocks/>
              </p:cNvSpPr>
              <p:nvPr/>
            </p:nvSpPr>
            <p:spPr bwMode="auto">
              <a:xfrm>
                <a:off x="5719792" y="4188335"/>
                <a:ext cx="2512214" cy="581164"/>
              </a:xfrm>
              <a:custGeom>
                <a:avLst/>
                <a:gdLst>
                  <a:gd name="T0" fmla="*/ 0 w 8704"/>
                  <a:gd name="T1" fmla="*/ 387 h 2320"/>
                  <a:gd name="T2" fmla="*/ 387 w 8704"/>
                  <a:gd name="T3" fmla="*/ 0 h 2320"/>
                  <a:gd name="T4" fmla="*/ 8318 w 8704"/>
                  <a:gd name="T5" fmla="*/ 0 h 2320"/>
                  <a:gd name="T6" fmla="*/ 8704 w 8704"/>
                  <a:gd name="T7" fmla="*/ 387 h 2320"/>
                  <a:gd name="T8" fmla="*/ 8704 w 8704"/>
                  <a:gd name="T9" fmla="*/ 1934 h 2320"/>
                  <a:gd name="T10" fmla="*/ 8318 w 8704"/>
                  <a:gd name="T11" fmla="*/ 2320 h 2320"/>
                  <a:gd name="T12" fmla="*/ 387 w 8704"/>
                  <a:gd name="T13" fmla="*/ 2320 h 2320"/>
                  <a:gd name="T14" fmla="*/ 0 w 8704"/>
                  <a:gd name="T15" fmla="*/ 1934 h 2320"/>
                  <a:gd name="T16" fmla="*/ 0 w 8704"/>
                  <a:gd name="T17" fmla="*/ 38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20">
                    <a:moveTo>
                      <a:pt x="0" y="387"/>
                    </a:moveTo>
                    <a:cubicBezTo>
                      <a:pt x="0" y="174"/>
                      <a:pt x="174" y="0"/>
                      <a:pt x="387" y="0"/>
                    </a:cubicBezTo>
                    <a:lnTo>
                      <a:pt x="8318" y="0"/>
                    </a:lnTo>
                    <a:cubicBezTo>
                      <a:pt x="8531" y="0"/>
                      <a:pt x="8704" y="174"/>
                      <a:pt x="8704" y="387"/>
                    </a:cubicBezTo>
                    <a:lnTo>
                      <a:pt x="8704" y="1934"/>
                    </a:lnTo>
                    <a:cubicBezTo>
                      <a:pt x="8704" y="2147"/>
                      <a:pt x="8531" y="2320"/>
                      <a:pt x="8318" y="2320"/>
                    </a:cubicBezTo>
                    <a:lnTo>
                      <a:pt x="387" y="2320"/>
                    </a:lnTo>
                    <a:cubicBezTo>
                      <a:pt x="174" y="2320"/>
                      <a:pt x="0" y="2147"/>
                      <a:pt x="0" y="1934"/>
                    </a:cubicBezTo>
                    <a:lnTo>
                      <a:pt x="0" y="387"/>
                    </a:lnTo>
                    <a:close/>
                  </a:path>
                </a:pathLst>
              </a:custGeom>
              <a:grpFill/>
              <a:ln w="0">
                <a:solidFill>
                  <a:srgbClr val="000000"/>
                </a:solidFill>
                <a:prstDash val="solid"/>
                <a:round/>
                <a:headEnd/>
                <a:tailEnd/>
              </a:ln>
            </p:spPr>
            <p:txBody>
              <a:bodyPr rot="0" vert="horz" wrap="square" lIns="68580" tIns="34290" rIns="68580" bIns="34290" anchor="t" anchorCtr="0" upright="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900" b="1">
                  <a:solidFill>
                    <a:prstClr val="black"/>
                  </a:solidFill>
                  <a:latin typeface="微软雅黑"/>
                  <a:ea typeface="微软雅黑"/>
                </a:endParaRPr>
              </a:p>
            </p:txBody>
          </p:sp>
          <p:sp>
            <p:nvSpPr>
              <p:cNvPr id="99" name="Freeform 20">
                <a:extLst>
                  <a:ext uri="{FF2B5EF4-FFF2-40B4-BE49-F238E27FC236}">
                    <a16:creationId xmlns:a16="http://schemas.microsoft.com/office/drawing/2014/main" id="{02D30606-44A5-4FA5-AF6E-A2E1CEF81FB4}"/>
                  </a:ext>
                </a:extLst>
              </p:cNvPr>
              <p:cNvSpPr>
                <a:spLocks/>
              </p:cNvSpPr>
              <p:nvPr/>
            </p:nvSpPr>
            <p:spPr bwMode="auto">
              <a:xfrm>
                <a:off x="5732274" y="4188335"/>
                <a:ext cx="2512214" cy="581164"/>
              </a:xfrm>
              <a:custGeom>
                <a:avLst/>
                <a:gdLst>
                  <a:gd name="T0" fmla="*/ 0 w 8704"/>
                  <a:gd name="T1" fmla="*/ 387 h 2320"/>
                  <a:gd name="T2" fmla="*/ 387 w 8704"/>
                  <a:gd name="T3" fmla="*/ 0 h 2320"/>
                  <a:gd name="T4" fmla="*/ 8318 w 8704"/>
                  <a:gd name="T5" fmla="*/ 0 h 2320"/>
                  <a:gd name="T6" fmla="*/ 8704 w 8704"/>
                  <a:gd name="T7" fmla="*/ 387 h 2320"/>
                  <a:gd name="T8" fmla="*/ 8704 w 8704"/>
                  <a:gd name="T9" fmla="*/ 1934 h 2320"/>
                  <a:gd name="T10" fmla="*/ 8318 w 8704"/>
                  <a:gd name="T11" fmla="*/ 2320 h 2320"/>
                  <a:gd name="T12" fmla="*/ 387 w 8704"/>
                  <a:gd name="T13" fmla="*/ 2320 h 2320"/>
                  <a:gd name="T14" fmla="*/ 0 w 8704"/>
                  <a:gd name="T15" fmla="*/ 1934 h 2320"/>
                  <a:gd name="T16" fmla="*/ 0 w 8704"/>
                  <a:gd name="T17" fmla="*/ 38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20">
                    <a:moveTo>
                      <a:pt x="0" y="387"/>
                    </a:moveTo>
                    <a:cubicBezTo>
                      <a:pt x="0" y="174"/>
                      <a:pt x="174" y="0"/>
                      <a:pt x="387" y="0"/>
                    </a:cubicBezTo>
                    <a:lnTo>
                      <a:pt x="8318" y="0"/>
                    </a:lnTo>
                    <a:cubicBezTo>
                      <a:pt x="8531" y="0"/>
                      <a:pt x="8704" y="174"/>
                      <a:pt x="8704" y="387"/>
                    </a:cubicBezTo>
                    <a:lnTo>
                      <a:pt x="8704" y="1934"/>
                    </a:lnTo>
                    <a:cubicBezTo>
                      <a:pt x="8704" y="2147"/>
                      <a:pt x="8531" y="2320"/>
                      <a:pt x="8318" y="2320"/>
                    </a:cubicBezTo>
                    <a:lnTo>
                      <a:pt x="387" y="2320"/>
                    </a:lnTo>
                    <a:cubicBezTo>
                      <a:pt x="174" y="2320"/>
                      <a:pt x="0" y="2147"/>
                      <a:pt x="0" y="1934"/>
                    </a:cubicBezTo>
                    <a:lnTo>
                      <a:pt x="0" y="387"/>
                    </a:lnTo>
                    <a:close/>
                  </a:path>
                </a:pathLst>
              </a:custGeom>
              <a:grpFill/>
              <a:ln w="15875" cap="flat">
                <a:solidFill>
                  <a:schemeClr val="tx1"/>
                </a:solidFill>
                <a:prstDash val="solid"/>
                <a:round/>
                <a:headEnd/>
                <a:tailEnd/>
              </a:ln>
              <a:extLst/>
            </p:spPr>
            <p:txBody>
              <a:bodyPr rot="0" vert="horz" wrap="square" lIns="68580" tIns="34290" rIns="68580" bIns="34290" anchor="t" anchorCtr="0" upright="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900" b="1">
                  <a:solidFill>
                    <a:prstClr val="black"/>
                  </a:solidFill>
                  <a:latin typeface="微软雅黑"/>
                  <a:ea typeface="微软雅黑"/>
                </a:endParaRPr>
              </a:p>
            </p:txBody>
          </p:sp>
          <p:sp>
            <p:nvSpPr>
              <p:cNvPr id="100" name="Rectangle 131">
                <a:extLst>
                  <a:ext uri="{FF2B5EF4-FFF2-40B4-BE49-F238E27FC236}">
                    <a16:creationId xmlns:a16="http://schemas.microsoft.com/office/drawing/2014/main" id="{59BE90A7-4E70-48FE-AF33-46AA484B8669}"/>
                  </a:ext>
                </a:extLst>
              </p:cNvPr>
              <p:cNvSpPr>
                <a:spLocks noChangeArrowheads="1"/>
              </p:cNvSpPr>
              <p:nvPr/>
            </p:nvSpPr>
            <p:spPr bwMode="auto">
              <a:xfrm>
                <a:off x="5779253" y="4240347"/>
                <a:ext cx="2410049" cy="4087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b="1" dirty="0">
                    <a:solidFill>
                      <a:prstClr val="black"/>
                    </a:solidFill>
                    <a:latin typeface="Times New Roman" panose="02020603050405020304" pitchFamily="18" charset="0"/>
                    <a:ea typeface="DengXian"/>
                    <a:cs typeface="Times New Roman" panose="02020603050405020304" pitchFamily="18" charset="0"/>
                  </a:rPr>
                  <a:t>Source/Receptor Sensitivity Modeling</a:t>
                </a:r>
              </a:p>
            </p:txBody>
          </p:sp>
        </p:grpSp>
        <p:grpSp>
          <p:nvGrpSpPr>
            <p:cNvPr id="112" name="Group 128">
              <a:extLst>
                <a:ext uri="{FF2B5EF4-FFF2-40B4-BE49-F238E27FC236}">
                  <a16:creationId xmlns:a16="http://schemas.microsoft.com/office/drawing/2014/main" id="{8A344EA6-7F95-40CF-8705-82A075ABA7BB}"/>
                </a:ext>
              </a:extLst>
            </p:cNvPr>
            <p:cNvGrpSpPr/>
            <p:nvPr/>
          </p:nvGrpSpPr>
          <p:grpSpPr>
            <a:xfrm>
              <a:off x="4505363" y="3453727"/>
              <a:ext cx="1401144" cy="387878"/>
              <a:chOff x="5719792" y="4188335"/>
              <a:chExt cx="2524696" cy="581164"/>
            </a:xfrm>
            <a:solidFill>
              <a:srgbClr val="FDEADA"/>
            </a:solidFill>
          </p:grpSpPr>
          <p:sp>
            <p:nvSpPr>
              <p:cNvPr id="113" name="Freeform 19">
                <a:extLst>
                  <a:ext uri="{FF2B5EF4-FFF2-40B4-BE49-F238E27FC236}">
                    <a16:creationId xmlns:a16="http://schemas.microsoft.com/office/drawing/2014/main" id="{5DE4A164-9115-4A87-BACD-361F2DFCAD89}"/>
                  </a:ext>
                </a:extLst>
              </p:cNvPr>
              <p:cNvSpPr>
                <a:spLocks/>
              </p:cNvSpPr>
              <p:nvPr/>
            </p:nvSpPr>
            <p:spPr bwMode="auto">
              <a:xfrm>
                <a:off x="5719792" y="4188335"/>
                <a:ext cx="2512214" cy="581164"/>
              </a:xfrm>
              <a:custGeom>
                <a:avLst/>
                <a:gdLst>
                  <a:gd name="T0" fmla="*/ 0 w 8704"/>
                  <a:gd name="T1" fmla="*/ 387 h 2320"/>
                  <a:gd name="T2" fmla="*/ 387 w 8704"/>
                  <a:gd name="T3" fmla="*/ 0 h 2320"/>
                  <a:gd name="T4" fmla="*/ 8318 w 8704"/>
                  <a:gd name="T5" fmla="*/ 0 h 2320"/>
                  <a:gd name="T6" fmla="*/ 8704 w 8704"/>
                  <a:gd name="T7" fmla="*/ 387 h 2320"/>
                  <a:gd name="T8" fmla="*/ 8704 w 8704"/>
                  <a:gd name="T9" fmla="*/ 1934 h 2320"/>
                  <a:gd name="T10" fmla="*/ 8318 w 8704"/>
                  <a:gd name="T11" fmla="*/ 2320 h 2320"/>
                  <a:gd name="T12" fmla="*/ 387 w 8704"/>
                  <a:gd name="T13" fmla="*/ 2320 h 2320"/>
                  <a:gd name="T14" fmla="*/ 0 w 8704"/>
                  <a:gd name="T15" fmla="*/ 1934 h 2320"/>
                  <a:gd name="T16" fmla="*/ 0 w 8704"/>
                  <a:gd name="T17" fmla="*/ 38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20">
                    <a:moveTo>
                      <a:pt x="0" y="387"/>
                    </a:moveTo>
                    <a:cubicBezTo>
                      <a:pt x="0" y="174"/>
                      <a:pt x="174" y="0"/>
                      <a:pt x="387" y="0"/>
                    </a:cubicBezTo>
                    <a:lnTo>
                      <a:pt x="8318" y="0"/>
                    </a:lnTo>
                    <a:cubicBezTo>
                      <a:pt x="8531" y="0"/>
                      <a:pt x="8704" y="174"/>
                      <a:pt x="8704" y="387"/>
                    </a:cubicBezTo>
                    <a:lnTo>
                      <a:pt x="8704" y="1934"/>
                    </a:lnTo>
                    <a:cubicBezTo>
                      <a:pt x="8704" y="2147"/>
                      <a:pt x="8531" y="2320"/>
                      <a:pt x="8318" y="2320"/>
                    </a:cubicBezTo>
                    <a:lnTo>
                      <a:pt x="387" y="2320"/>
                    </a:lnTo>
                    <a:cubicBezTo>
                      <a:pt x="174" y="2320"/>
                      <a:pt x="0" y="2147"/>
                      <a:pt x="0" y="1934"/>
                    </a:cubicBezTo>
                    <a:lnTo>
                      <a:pt x="0" y="387"/>
                    </a:lnTo>
                    <a:close/>
                  </a:path>
                </a:pathLst>
              </a:custGeom>
              <a:grpFill/>
              <a:ln w="0">
                <a:solidFill>
                  <a:srgbClr val="000000"/>
                </a:solidFill>
                <a:prstDash val="solid"/>
                <a:round/>
                <a:headEnd/>
                <a:tailEnd/>
              </a:ln>
            </p:spPr>
            <p:txBody>
              <a:bodyPr rot="0" vert="horz" wrap="square" lIns="68580" tIns="34290" rIns="68580" bIns="34290" anchor="t" anchorCtr="0" upright="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900" b="1">
                  <a:solidFill>
                    <a:prstClr val="black"/>
                  </a:solidFill>
                  <a:latin typeface="微软雅黑"/>
                  <a:ea typeface="微软雅黑"/>
                </a:endParaRPr>
              </a:p>
            </p:txBody>
          </p:sp>
          <p:sp>
            <p:nvSpPr>
              <p:cNvPr id="114" name="Freeform 20">
                <a:extLst>
                  <a:ext uri="{FF2B5EF4-FFF2-40B4-BE49-F238E27FC236}">
                    <a16:creationId xmlns:a16="http://schemas.microsoft.com/office/drawing/2014/main" id="{02D30606-44A5-4FA5-AF6E-A2E1CEF81FB4}"/>
                  </a:ext>
                </a:extLst>
              </p:cNvPr>
              <p:cNvSpPr>
                <a:spLocks/>
              </p:cNvSpPr>
              <p:nvPr/>
            </p:nvSpPr>
            <p:spPr bwMode="auto">
              <a:xfrm>
                <a:off x="5732274" y="4188335"/>
                <a:ext cx="2512214" cy="581164"/>
              </a:xfrm>
              <a:custGeom>
                <a:avLst/>
                <a:gdLst>
                  <a:gd name="T0" fmla="*/ 0 w 8704"/>
                  <a:gd name="T1" fmla="*/ 387 h 2320"/>
                  <a:gd name="T2" fmla="*/ 387 w 8704"/>
                  <a:gd name="T3" fmla="*/ 0 h 2320"/>
                  <a:gd name="T4" fmla="*/ 8318 w 8704"/>
                  <a:gd name="T5" fmla="*/ 0 h 2320"/>
                  <a:gd name="T6" fmla="*/ 8704 w 8704"/>
                  <a:gd name="T7" fmla="*/ 387 h 2320"/>
                  <a:gd name="T8" fmla="*/ 8704 w 8704"/>
                  <a:gd name="T9" fmla="*/ 1934 h 2320"/>
                  <a:gd name="T10" fmla="*/ 8318 w 8704"/>
                  <a:gd name="T11" fmla="*/ 2320 h 2320"/>
                  <a:gd name="T12" fmla="*/ 387 w 8704"/>
                  <a:gd name="T13" fmla="*/ 2320 h 2320"/>
                  <a:gd name="T14" fmla="*/ 0 w 8704"/>
                  <a:gd name="T15" fmla="*/ 1934 h 2320"/>
                  <a:gd name="T16" fmla="*/ 0 w 8704"/>
                  <a:gd name="T17" fmla="*/ 38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20">
                    <a:moveTo>
                      <a:pt x="0" y="387"/>
                    </a:moveTo>
                    <a:cubicBezTo>
                      <a:pt x="0" y="174"/>
                      <a:pt x="174" y="0"/>
                      <a:pt x="387" y="0"/>
                    </a:cubicBezTo>
                    <a:lnTo>
                      <a:pt x="8318" y="0"/>
                    </a:lnTo>
                    <a:cubicBezTo>
                      <a:pt x="8531" y="0"/>
                      <a:pt x="8704" y="174"/>
                      <a:pt x="8704" y="387"/>
                    </a:cubicBezTo>
                    <a:lnTo>
                      <a:pt x="8704" y="1934"/>
                    </a:lnTo>
                    <a:cubicBezTo>
                      <a:pt x="8704" y="2147"/>
                      <a:pt x="8531" y="2320"/>
                      <a:pt x="8318" y="2320"/>
                    </a:cubicBezTo>
                    <a:lnTo>
                      <a:pt x="387" y="2320"/>
                    </a:lnTo>
                    <a:cubicBezTo>
                      <a:pt x="174" y="2320"/>
                      <a:pt x="0" y="2147"/>
                      <a:pt x="0" y="1934"/>
                    </a:cubicBezTo>
                    <a:lnTo>
                      <a:pt x="0" y="387"/>
                    </a:lnTo>
                    <a:close/>
                  </a:path>
                </a:pathLst>
              </a:custGeom>
              <a:grpFill/>
              <a:ln w="15875" cap="flat">
                <a:solidFill>
                  <a:schemeClr val="tx1"/>
                </a:solidFill>
                <a:prstDash val="solid"/>
                <a:round/>
                <a:headEnd/>
                <a:tailEnd/>
              </a:ln>
              <a:extLst/>
            </p:spPr>
            <p:txBody>
              <a:bodyPr rot="0" vert="horz" wrap="square" lIns="68580" tIns="34290" rIns="68580" bIns="34290" anchor="t" anchorCtr="0" upright="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50" b="1">
                  <a:solidFill>
                    <a:prstClr val="black"/>
                  </a:solidFill>
                  <a:latin typeface="微软雅黑"/>
                  <a:ea typeface="微软雅黑"/>
                </a:endParaRPr>
              </a:p>
            </p:txBody>
          </p:sp>
          <p:sp>
            <p:nvSpPr>
              <p:cNvPr id="115" name="Rectangle 131">
                <a:extLst>
                  <a:ext uri="{FF2B5EF4-FFF2-40B4-BE49-F238E27FC236}">
                    <a16:creationId xmlns:a16="http://schemas.microsoft.com/office/drawing/2014/main" id="{59BE90A7-4E70-48FE-AF33-46AA484B8669}"/>
                  </a:ext>
                </a:extLst>
              </p:cNvPr>
              <p:cNvSpPr>
                <a:spLocks noChangeArrowheads="1"/>
              </p:cNvSpPr>
              <p:nvPr/>
            </p:nvSpPr>
            <p:spPr bwMode="auto">
              <a:xfrm>
                <a:off x="5779253" y="4240347"/>
                <a:ext cx="2410049" cy="4087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b="1" dirty="0">
                    <a:solidFill>
                      <a:prstClr val="black"/>
                    </a:solidFill>
                    <a:latin typeface="Times New Roman" panose="02020603050405020304" pitchFamily="18" charset="0"/>
                    <a:ea typeface="DengXian"/>
                    <a:cs typeface="Times New Roman" panose="02020603050405020304" pitchFamily="18" charset="0"/>
                  </a:rPr>
                  <a:t>Response Surface Modeling</a:t>
                </a:r>
              </a:p>
            </p:txBody>
          </p:sp>
        </p:grpSp>
        <p:sp>
          <p:nvSpPr>
            <p:cNvPr id="125" name="椭圆 124"/>
            <p:cNvSpPr/>
            <p:nvPr/>
          </p:nvSpPr>
          <p:spPr>
            <a:xfrm>
              <a:off x="3455770" y="2575314"/>
              <a:ext cx="3397169" cy="1344142"/>
            </a:xfrm>
            <a:prstGeom prst="ellipse">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sz="1350">
                <a:solidFill>
                  <a:prstClr val="white"/>
                </a:solidFill>
              </a:endParaRPr>
            </a:p>
          </p:txBody>
        </p:sp>
        <p:sp>
          <p:nvSpPr>
            <p:cNvPr id="127" name="下箭头 126"/>
            <p:cNvSpPr/>
            <p:nvPr/>
          </p:nvSpPr>
          <p:spPr>
            <a:xfrm>
              <a:off x="5026486" y="3977665"/>
              <a:ext cx="351971" cy="248237"/>
            </a:xfrm>
            <a:prstGeom prst="downArrow">
              <a:avLst/>
            </a:prstGeom>
            <a:solidFill>
              <a:schemeClr val="tx1"/>
            </a:solidFill>
            <a:ln w="25400" cap="flat" cmpd="sng" algn="ctr">
              <a:solidFill>
                <a:schemeClr val="tx1"/>
              </a:solidFill>
              <a:prstDash val="solid"/>
            </a:ln>
            <a:effectLst/>
          </p:spPr>
          <p:txBody>
            <a:bodyPr rtlCol="0" anchor="ctr"/>
            <a:lstStyle/>
            <a:p>
              <a:pPr defTabSz="685800" fontAlgn="auto">
                <a:spcBef>
                  <a:spcPts val="0"/>
                </a:spcBef>
                <a:spcAft>
                  <a:spcPts val="0"/>
                </a:spcAft>
                <a:defRPr/>
              </a:pPr>
              <a:endParaRPr lang="zh-CN" altLang="en-US" sz="1050" kern="0">
                <a:solidFill>
                  <a:prstClr val="white"/>
                </a:solidFill>
                <a:latin typeface="Arial"/>
                <a:ea typeface="黑体"/>
              </a:endParaRPr>
            </a:p>
          </p:txBody>
        </p:sp>
        <p:sp>
          <p:nvSpPr>
            <p:cNvPr id="31" name="Rectangle 132">
              <a:extLst>
                <a:ext uri="{FF2B5EF4-FFF2-40B4-BE49-F238E27FC236}">
                  <a16:creationId xmlns:a16="http://schemas.microsoft.com/office/drawing/2014/main" id="{664E59F2-506A-42BB-A8DF-AE7CB6ACCBE0}"/>
                </a:ext>
              </a:extLst>
            </p:cNvPr>
            <p:cNvSpPr>
              <a:spLocks noChangeArrowheads="1"/>
            </p:cNvSpPr>
            <p:nvPr/>
          </p:nvSpPr>
          <p:spPr bwMode="auto">
            <a:xfrm>
              <a:off x="2362645" y="3286601"/>
              <a:ext cx="1295080" cy="133783"/>
            </a:xfrm>
            <a:prstGeom prst="rect">
              <a:avLst/>
            </a:prstGeom>
            <a:solidFill>
              <a:schemeClr val="bg1"/>
            </a:solidFill>
            <a:ln>
              <a:noFill/>
            </a:ln>
            <a:extLst/>
          </p:spPr>
          <p:style>
            <a:lnRef idx="2">
              <a:schemeClr val="dk1"/>
            </a:lnRef>
            <a:fillRef idx="1">
              <a:schemeClr val="lt1"/>
            </a:fillRef>
            <a:effectRef idx="0">
              <a:schemeClr val="dk1"/>
            </a:effectRef>
            <a:fontRef idx="minor">
              <a:schemeClr val="dk1"/>
            </a:fontRef>
          </p:style>
          <p:txBody>
            <a:bodyPr rot="0" vert="horz" wrap="square" lIns="0" tIns="0" rIns="0" bIns="0" anchor="t" anchorCtr="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lnSpc>
                  <a:spcPct val="107000"/>
                </a:lnSpc>
                <a:spcBef>
                  <a:spcPts val="0"/>
                </a:spcBef>
                <a:spcAft>
                  <a:spcPts val="600"/>
                </a:spcAft>
                <a:defRPr/>
              </a:pPr>
              <a:r>
                <a:rPr lang="en-US" altLang="zh-CN" sz="1100" b="1" dirty="0">
                  <a:solidFill>
                    <a:prstClr val="black"/>
                  </a:solidFill>
                  <a:latin typeface="Times New Roman" panose="02020603050405020304" pitchFamily="18" charset="0"/>
                  <a:ea typeface="DengXian"/>
                  <a:cs typeface="Times New Roman" panose="02020603050405020304" pitchFamily="18" charset="0"/>
                </a:rPr>
                <a:t>(Sensitivity coefficients)</a:t>
              </a:r>
              <a:endParaRPr lang="en-US" sz="1100" b="1" dirty="0">
                <a:solidFill>
                  <a:prstClr val="black"/>
                </a:solidFill>
                <a:latin typeface="Times New Roman" panose="02020603050405020304" pitchFamily="18" charset="0"/>
                <a:ea typeface="DengXian"/>
                <a:cs typeface="Times New Roman" panose="02020603050405020304" pitchFamily="18" charset="0"/>
              </a:endParaRPr>
            </a:p>
          </p:txBody>
        </p:sp>
        <p:cxnSp>
          <p:nvCxnSpPr>
            <p:cNvPr id="73" name="Straight Arrow Connector 162">
              <a:extLst>
                <a:ext uri="{FF2B5EF4-FFF2-40B4-BE49-F238E27FC236}">
                  <a16:creationId xmlns:a16="http://schemas.microsoft.com/office/drawing/2014/main" id="{7B4C3A53-D5FA-4151-AB38-164F955567D4}"/>
                </a:ext>
              </a:extLst>
            </p:cNvPr>
            <p:cNvCxnSpPr>
              <a:cxnSpLocks/>
            </p:cNvCxnSpPr>
            <p:nvPr/>
          </p:nvCxnSpPr>
          <p:spPr>
            <a:xfrm flipH="1">
              <a:off x="5209399" y="5183072"/>
              <a:ext cx="791" cy="2387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 Box 53"/>
            <p:cNvSpPr txBox="1">
              <a:spLocks noChangeArrowheads="1"/>
            </p:cNvSpPr>
            <p:nvPr/>
          </p:nvSpPr>
          <p:spPr bwMode="auto">
            <a:xfrm>
              <a:off x="6185784" y="2408811"/>
              <a:ext cx="1906960" cy="613743"/>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fontAlgn="auto" hangingPunct="1">
                <a:spcBef>
                  <a:spcPct val="50000"/>
                </a:spcBef>
                <a:spcAft>
                  <a:spcPts val="0"/>
                </a:spcAft>
                <a:defRPr/>
              </a:pPr>
              <a:r>
                <a:rPr lang="en-US" altLang="zh-CN" b="1"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OSAT/PSAT &amp; ISAM</a:t>
              </a:r>
            </a:p>
          </p:txBody>
        </p:sp>
      </p:grpSp>
      <p:sp>
        <p:nvSpPr>
          <p:cNvPr id="74" name="文本框 73">
            <a:extLst>
              <a:ext uri="{FF2B5EF4-FFF2-40B4-BE49-F238E27FC236}">
                <a16:creationId xmlns:a16="http://schemas.microsoft.com/office/drawing/2014/main" id="{3B2526C3-56A6-4996-970C-6361A5E54749}"/>
              </a:ext>
            </a:extLst>
          </p:cNvPr>
          <p:cNvSpPr txBox="1"/>
          <p:nvPr/>
        </p:nvSpPr>
        <p:spPr>
          <a:xfrm>
            <a:off x="36003" y="99174"/>
            <a:ext cx="9123903" cy="646331"/>
          </a:xfrm>
          <a:prstGeom prst="rect">
            <a:avLst/>
          </a:prstGeom>
          <a:solidFill>
            <a:srgbClr val="FFFFCC"/>
          </a:solidFill>
          <a:ln>
            <a:solidFill>
              <a:srgbClr val="0000FF"/>
            </a:solidFill>
          </a:ln>
        </p:spPr>
        <p:txBody>
          <a:bodyPr wrap="square" rtlCol="0" anchor="t">
            <a:spAutoFit/>
          </a:bodyPr>
          <a:lstStyle/>
          <a:p>
            <a:pPr algn="l" fontAlgn="auto">
              <a:spcBef>
                <a:spcPts val="0"/>
              </a:spcBef>
              <a:spcAft>
                <a:spcPts val="0"/>
              </a:spcAft>
            </a:pPr>
            <a:r>
              <a:rPr lang="en-US" altLang="zh-CN" sz="3600" b="1" dirty="0">
                <a:solidFill>
                  <a:srgbClr val="FF0000"/>
                </a:solidFill>
                <a:latin typeface="Times New Roman" panose="02020603050405020304" pitchFamily="18" charset="0"/>
                <a:cs typeface="Times New Roman" panose="02020603050405020304" pitchFamily="18" charset="0"/>
                <a:sym typeface="+mn-ea"/>
              </a:rPr>
              <a:t>FAST-CE: </a:t>
            </a:r>
            <a:r>
              <a:rPr lang="en-US" altLang="zh-CN" sz="2400" b="1" dirty="0">
                <a:latin typeface="Times New Roman" panose="02020603050405020304" pitchFamily="18" charset="0"/>
                <a:cs typeface="Times New Roman" panose="02020603050405020304" pitchFamily="18" charset="0"/>
                <a:sym typeface="+mn-ea"/>
              </a:rPr>
              <a:t>Flexible Air quality Scenario Tool - Community Ed.</a:t>
            </a:r>
            <a:r>
              <a:rPr lang="zh-CN" altLang="en-US" sz="2400" b="1" dirty="0">
                <a:latin typeface="Times New Roman" panose="02020603050405020304" pitchFamily="18" charset="0"/>
                <a:cs typeface="Times New Roman" panose="02020603050405020304" pitchFamily="18" charset="0"/>
                <a:sym typeface="+mn-ea"/>
              </a:rPr>
              <a:t>）</a:t>
            </a:r>
            <a:endParaRPr lang="en-US" altLang="zh-CN" sz="2800" b="1" dirty="0">
              <a:latin typeface="Times New Roman" panose="02020603050405020304" pitchFamily="18" charset="0"/>
              <a:cs typeface="Times New Roman" panose="02020603050405020304" pitchFamily="18" charset="0"/>
              <a:sym typeface="+mn-ea"/>
            </a:endParaRPr>
          </a:p>
        </p:txBody>
      </p:sp>
      <p:sp>
        <p:nvSpPr>
          <p:cNvPr id="75" name="Rectangle 6"/>
          <p:cNvSpPr>
            <a:spLocks noChangeArrowheads="1"/>
          </p:cNvSpPr>
          <p:nvPr/>
        </p:nvSpPr>
        <p:spPr bwMode="auto">
          <a:xfrm>
            <a:off x="1118775" y="740396"/>
            <a:ext cx="69583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Aft>
                <a:spcPct val="20000"/>
              </a:spcAft>
              <a:buSzPct val="90000"/>
              <a:defRPr/>
            </a:pPr>
            <a:r>
              <a:rPr lang="en-US" altLang="zh-CN" sz="2800" b="1" dirty="0">
                <a:solidFill>
                  <a:srgbClr val="7030A0"/>
                </a:solidFill>
                <a:latin typeface="Times New Roman" panose="02020603050405020304" pitchFamily="18" charset="0"/>
                <a:ea typeface="+mn-ea"/>
                <a:cs typeface="Times New Roman" panose="02020603050405020304" pitchFamily="18" charset="0"/>
              </a:rPr>
              <a:t>2019-2020 work plan</a:t>
            </a:r>
          </a:p>
        </p:txBody>
      </p:sp>
    </p:spTree>
    <p:custDataLst>
      <p:tags r:id="rId1"/>
    </p:custDataLst>
    <p:extLst>
      <p:ext uri="{BB962C8B-B14F-4D97-AF65-F5344CB8AC3E}">
        <p14:creationId xmlns:p14="http://schemas.microsoft.com/office/powerpoint/2010/main" val="2902201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kumimoji="1" lang="en-US" sz="2100" kern="1200" dirty="0"/>
              <a:t>New direction: </a:t>
            </a:r>
            <a:r>
              <a:rPr kumimoji="1" lang="en-US" sz="2100" kern="1200" dirty="0" err="1"/>
              <a:t>i</a:t>
            </a:r>
            <a:r>
              <a:rPr kumimoji="1" lang="en-US" sz="2100" kern="1200" dirty="0"/>
              <a:t>-RSM with Machine Learning </a:t>
            </a:r>
          </a:p>
        </p:txBody>
      </p:sp>
      <p:sp>
        <p:nvSpPr>
          <p:cNvPr id="6" name="TextBox 5"/>
          <p:cNvSpPr txBox="1"/>
          <p:nvPr/>
        </p:nvSpPr>
        <p:spPr>
          <a:xfrm>
            <a:off x="7607932" y="1913521"/>
            <a:ext cx="1524460" cy="1246495"/>
          </a:xfrm>
          <a:prstGeom prst="rect">
            <a:avLst/>
          </a:prstGeom>
          <a:noFill/>
        </p:spPr>
        <p:txBody>
          <a:bodyPr wrap="square" rtlCol="0">
            <a:spAutoFit/>
          </a:bodyPr>
          <a:lstStyle/>
          <a:p>
            <a:pPr algn="l" defTabSz="342900" fontAlgn="auto">
              <a:spcBef>
                <a:spcPts val="0"/>
              </a:spcBef>
              <a:spcAft>
                <a:spcPts val="0"/>
              </a:spcAft>
            </a:pPr>
            <a:r>
              <a:rPr lang="en-US" sz="1500" dirty="0">
                <a:solidFill>
                  <a:srgbClr val="FF0000"/>
                </a:solidFill>
                <a:latin typeface="微软雅黑"/>
                <a:ea typeface="微软雅黑"/>
              </a:rPr>
              <a:t>How to further reduce the number of cases required in RSM?</a:t>
            </a:r>
          </a:p>
        </p:txBody>
      </p:sp>
      <p:sp>
        <p:nvSpPr>
          <p:cNvPr id="99" name="Freeform 98"/>
          <p:cNvSpPr/>
          <p:nvPr/>
        </p:nvSpPr>
        <p:spPr>
          <a:xfrm>
            <a:off x="1" y="4833960"/>
            <a:ext cx="1667963" cy="396495"/>
          </a:xfrm>
          <a:custGeom>
            <a:avLst/>
            <a:gdLst>
              <a:gd name="connsiteX0" fmla="*/ 0 w 2223951"/>
              <a:gd name="connsiteY0" fmla="*/ 0 h 528660"/>
              <a:gd name="connsiteX1" fmla="*/ 1959621 w 2223951"/>
              <a:gd name="connsiteY1" fmla="*/ 0 h 528660"/>
              <a:gd name="connsiteX2" fmla="*/ 2223951 w 2223951"/>
              <a:gd name="connsiteY2" fmla="*/ 264330 h 528660"/>
              <a:gd name="connsiteX3" fmla="*/ 1959621 w 2223951"/>
              <a:gd name="connsiteY3" fmla="*/ 528660 h 528660"/>
              <a:gd name="connsiteX4" fmla="*/ 0 w 2223951"/>
              <a:gd name="connsiteY4" fmla="*/ 528660 h 528660"/>
              <a:gd name="connsiteX5" fmla="*/ 264330 w 2223951"/>
              <a:gd name="connsiteY5" fmla="*/ 264330 h 528660"/>
              <a:gd name="connsiteX6" fmla="*/ 0 w 2223951"/>
              <a:gd name="connsiteY6" fmla="*/ 0 h 52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951" h="528660">
                <a:moveTo>
                  <a:pt x="0" y="0"/>
                </a:moveTo>
                <a:lnTo>
                  <a:pt x="1959621" y="0"/>
                </a:lnTo>
                <a:lnTo>
                  <a:pt x="2223951" y="264330"/>
                </a:lnTo>
                <a:lnTo>
                  <a:pt x="1959621" y="528660"/>
                </a:lnTo>
                <a:lnTo>
                  <a:pt x="0" y="528660"/>
                </a:lnTo>
                <a:lnTo>
                  <a:pt x="264330" y="264330"/>
                </a:lnTo>
                <a:lnTo>
                  <a:pt x="0" y="0"/>
                </a:lnTo>
                <a:close/>
              </a:path>
            </a:pathLst>
          </a:cu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85259" tIns="29004" rIns="227252" bIns="29004" numCol="1" spcCol="1270" anchor="ctr" anchorCtr="0">
            <a:noAutofit/>
          </a:bodyPr>
          <a:lstStyle/>
          <a:p>
            <a:pPr defTabSz="966788" fontAlgn="auto">
              <a:lnSpc>
                <a:spcPct val="90000"/>
              </a:lnSpc>
              <a:spcAft>
                <a:spcPct val="35000"/>
              </a:spcAft>
              <a:defRPr/>
            </a:pPr>
            <a:r>
              <a:rPr lang="en-US" sz="2175" b="1" kern="0" dirty="0">
                <a:solidFill>
                  <a:prstClr val="white"/>
                </a:solidFill>
                <a:latin typeface="Calibri" panose="020F0502020204030204"/>
                <a:ea typeface="微软雅黑"/>
              </a:rPr>
              <a:t>CTM</a:t>
            </a:r>
          </a:p>
        </p:txBody>
      </p:sp>
      <p:sp>
        <p:nvSpPr>
          <p:cNvPr id="100" name="Freeform 99"/>
          <p:cNvSpPr/>
          <p:nvPr/>
        </p:nvSpPr>
        <p:spPr>
          <a:xfrm>
            <a:off x="1501168" y="4833960"/>
            <a:ext cx="1667963" cy="396495"/>
          </a:xfrm>
          <a:custGeom>
            <a:avLst/>
            <a:gdLst>
              <a:gd name="connsiteX0" fmla="*/ 0 w 2223951"/>
              <a:gd name="connsiteY0" fmla="*/ 0 h 528660"/>
              <a:gd name="connsiteX1" fmla="*/ 1959621 w 2223951"/>
              <a:gd name="connsiteY1" fmla="*/ 0 h 528660"/>
              <a:gd name="connsiteX2" fmla="*/ 2223951 w 2223951"/>
              <a:gd name="connsiteY2" fmla="*/ 264330 h 528660"/>
              <a:gd name="connsiteX3" fmla="*/ 1959621 w 2223951"/>
              <a:gd name="connsiteY3" fmla="*/ 528660 h 528660"/>
              <a:gd name="connsiteX4" fmla="*/ 0 w 2223951"/>
              <a:gd name="connsiteY4" fmla="*/ 528660 h 528660"/>
              <a:gd name="connsiteX5" fmla="*/ 264330 w 2223951"/>
              <a:gd name="connsiteY5" fmla="*/ 264330 h 528660"/>
              <a:gd name="connsiteX6" fmla="*/ 0 w 2223951"/>
              <a:gd name="connsiteY6" fmla="*/ 0 h 52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951" h="528660">
                <a:moveTo>
                  <a:pt x="0" y="0"/>
                </a:moveTo>
                <a:lnTo>
                  <a:pt x="1959621" y="0"/>
                </a:lnTo>
                <a:lnTo>
                  <a:pt x="2223951" y="264330"/>
                </a:lnTo>
                <a:lnTo>
                  <a:pt x="1959621" y="528660"/>
                </a:lnTo>
                <a:lnTo>
                  <a:pt x="0" y="528660"/>
                </a:lnTo>
                <a:lnTo>
                  <a:pt x="264330" y="264330"/>
                </a:lnTo>
                <a:lnTo>
                  <a:pt x="0" y="0"/>
                </a:lnTo>
                <a:close/>
              </a:path>
            </a:pathLst>
          </a:custGeom>
          <a:solidFill>
            <a:srgbClr val="FFC000">
              <a:hueOff val="3465231"/>
              <a:satOff val="-15989"/>
              <a:lumOff val="588"/>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85259" tIns="29004" rIns="227252" bIns="29004" numCol="1" spcCol="1270" anchor="ctr" anchorCtr="0">
            <a:noAutofit/>
          </a:bodyPr>
          <a:lstStyle/>
          <a:p>
            <a:pPr defTabSz="966788" fontAlgn="auto">
              <a:lnSpc>
                <a:spcPct val="90000"/>
              </a:lnSpc>
              <a:spcAft>
                <a:spcPct val="35000"/>
              </a:spcAft>
              <a:defRPr/>
            </a:pPr>
            <a:r>
              <a:rPr lang="en-US" sz="2175" b="1" kern="0" dirty="0">
                <a:solidFill>
                  <a:prstClr val="white"/>
                </a:solidFill>
                <a:latin typeface="Calibri" panose="020F0502020204030204"/>
                <a:ea typeface="微软雅黑"/>
              </a:rPr>
              <a:t>RSM</a:t>
            </a:r>
          </a:p>
        </p:txBody>
      </p:sp>
      <p:sp>
        <p:nvSpPr>
          <p:cNvPr id="101" name="Freeform 100"/>
          <p:cNvSpPr/>
          <p:nvPr/>
        </p:nvSpPr>
        <p:spPr>
          <a:xfrm>
            <a:off x="3002335" y="4833960"/>
            <a:ext cx="1667963" cy="396495"/>
          </a:xfrm>
          <a:custGeom>
            <a:avLst/>
            <a:gdLst>
              <a:gd name="connsiteX0" fmla="*/ 0 w 2223951"/>
              <a:gd name="connsiteY0" fmla="*/ 0 h 528660"/>
              <a:gd name="connsiteX1" fmla="*/ 1959621 w 2223951"/>
              <a:gd name="connsiteY1" fmla="*/ 0 h 528660"/>
              <a:gd name="connsiteX2" fmla="*/ 2223951 w 2223951"/>
              <a:gd name="connsiteY2" fmla="*/ 264330 h 528660"/>
              <a:gd name="connsiteX3" fmla="*/ 1959621 w 2223951"/>
              <a:gd name="connsiteY3" fmla="*/ 528660 h 528660"/>
              <a:gd name="connsiteX4" fmla="*/ 0 w 2223951"/>
              <a:gd name="connsiteY4" fmla="*/ 528660 h 528660"/>
              <a:gd name="connsiteX5" fmla="*/ 264330 w 2223951"/>
              <a:gd name="connsiteY5" fmla="*/ 264330 h 528660"/>
              <a:gd name="connsiteX6" fmla="*/ 0 w 2223951"/>
              <a:gd name="connsiteY6" fmla="*/ 0 h 52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951" h="528660">
                <a:moveTo>
                  <a:pt x="0" y="0"/>
                </a:moveTo>
                <a:lnTo>
                  <a:pt x="1959621" y="0"/>
                </a:lnTo>
                <a:lnTo>
                  <a:pt x="2223951" y="264330"/>
                </a:lnTo>
                <a:lnTo>
                  <a:pt x="1959621" y="528660"/>
                </a:lnTo>
                <a:lnTo>
                  <a:pt x="0" y="528660"/>
                </a:lnTo>
                <a:lnTo>
                  <a:pt x="264330" y="264330"/>
                </a:lnTo>
                <a:lnTo>
                  <a:pt x="0" y="0"/>
                </a:lnTo>
                <a:close/>
              </a:path>
            </a:pathLst>
          </a:custGeom>
          <a:solidFill>
            <a:srgbClr val="FFC000">
              <a:hueOff val="6930461"/>
              <a:satOff val="-31979"/>
              <a:lumOff val="1177"/>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85259" tIns="29004" rIns="227252" bIns="29004" numCol="1" spcCol="1270" anchor="ctr" anchorCtr="0">
            <a:noAutofit/>
          </a:bodyPr>
          <a:lstStyle/>
          <a:p>
            <a:pPr defTabSz="966788" fontAlgn="auto">
              <a:lnSpc>
                <a:spcPct val="90000"/>
              </a:lnSpc>
              <a:spcAft>
                <a:spcPct val="35000"/>
              </a:spcAft>
              <a:defRPr/>
            </a:pPr>
            <a:r>
              <a:rPr lang="en-US" sz="2175" b="1" kern="0" dirty="0">
                <a:solidFill>
                  <a:prstClr val="white"/>
                </a:solidFill>
                <a:latin typeface="Calibri" panose="020F0502020204030204"/>
                <a:ea typeface="微软雅黑"/>
              </a:rPr>
              <a:t>ERSMv1.0</a:t>
            </a:r>
          </a:p>
        </p:txBody>
      </p:sp>
      <p:sp>
        <p:nvSpPr>
          <p:cNvPr id="102" name="Freeform 101"/>
          <p:cNvSpPr/>
          <p:nvPr/>
        </p:nvSpPr>
        <p:spPr>
          <a:xfrm>
            <a:off x="4503502" y="4833960"/>
            <a:ext cx="1667963" cy="396495"/>
          </a:xfrm>
          <a:custGeom>
            <a:avLst/>
            <a:gdLst>
              <a:gd name="connsiteX0" fmla="*/ 0 w 2223951"/>
              <a:gd name="connsiteY0" fmla="*/ 0 h 528660"/>
              <a:gd name="connsiteX1" fmla="*/ 1959621 w 2223951"/>
              <a:gd name="connsiteY1" fmla="*/ 0 h 528660"/>
              <a:gd name="connsiteX2" fmla="*/ 2223951 w 2223951"/>
              <a:gd name="connsiteY2" fmla="*/ 264330 h 528660"/>
              <a:gd name="connsiteX3" fmla="*/ 1959621 w 2223951"/>
              <a:gd name="connsiteY3" fmla="*/ 528660 h 528660"/>
              <a:gd name="connsiteX4" fmla="*/ 0 w 2223951"/>
              <a:gd name="connsiteY4" fmla="*/ 528660 h 528660"/>
              <a:gd name="connsiteX5" fmla="*/ 264330 w 2223951"/>
              <a:gd name="connsiteY5" fmla="*/ 264330 h 528660"/>
              <a:gd name="connsiteX6" fmla="*/ 0 w 2223951"/>
              <a:gd name="connsiteY6" fmla="*/ 0 h 52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951" h="528660">
                <a:moveTo>
                  <a:pt x="0" y="0"/>
                </a:moveTo>
                <a:lnTo>
                  <a:pt x="1959621" y="0"/>
                </a:lnTo>
                <a:lnTo>
                  <a:pt x="2223951" y="264330"/>
                </a:lnTo>
                <a:lnTo>
                  <a:pt x="1959621" y="528660"/>
                </a:lnTo>
                <a:lnTo>
                  <a:pt x="0" y="528660"/>
                </a:lnTo>
                <a:lnTo>
                  <a:pt x="264330" y="264330"/>
                </a:lnTo>
                <a:lnTo>
                  <a:pt x="0" y="0"/>
                </a:lnTo>
                <a:close/>
              </a:path>
            </a:pathLst>
          </a:cu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85259" tIns="29004" rIns="227252" bIns="29004" numCol="1" spcCol="1270" anchor="ctr" anchorCtr="0">
            <a:noAutofit/>
          </a:bodyPr>
          <a:lstStyle/>
          <a:p>
            <a:pPr defTabSz="966788" fontAlgn="auto">
              <a:lnSpc>
                <a:spcPct val="90000"/>
              </a:lnSpc>
              <a:spcAft>
                <a:spcPct val="35000"/>
              </a:spcAft>
              <a:defRPr/>
            </a:pPr>
            <a:r>
              <a:rPr lang="en-US" sz="2175" b="1" kern="0" dirty="0">
                <a:solidFill>
                  <a:prstClr val="white"/>
                </a:solidFill>
                <a:latin typeface="Calibri" panose="020F0502020204030204"/>
                <a:ea typeface="微软雅黑"/>
              </a:rPr>
              <a:t>ERSMv2.0</a:t>
            </a:r>
          </a:p>
        </p:txBody>
      </p:sp>
      <p:sp>
        <p:nvSpPr>
          <p:cNvPr id="103" name="Cloud Callout 102"/>
          <p:cNvSpPr/>
          <p:nvPr/>
        </p:nvSpPr>
        <p:spPr>
          <a:xfrm>
            <a:off x="138249" y="1840885"/>
            <a:ext cx="1397877" cy="689480"/>
          </a:xfrm>
          <a:prstGeom prst="cloudCallout">
            <a:avLst/>
          </a:prstGeom>
          <a:solidFill>
            <a:srgbClr val="00B0F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Air pollution</a:t>
            </a:r>
          </a:p>
        </p:txBody>
      </p:sp>
      <p:sp>
        <p:nvSpPr>
          <p:cNvPr id="104" name="Can 103"/>
          <p:cNvSpPr/>
          <p:nvPr/>
        </p:nvSpPr>
        <p:spPr>
          <a:xfrm>
            <a:off x="199863" y="3912019"/>
            <a:ext cx="1184559" cy="720617"/>
          </a:xfrm>
          <a:prstGeom prst="can">
            <a:avLst/>
          </a:prstGeom>
          <a:solidFill>
            <a:srgbClr val="C0000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Emission</a:t>
            </a:r>
          </a:p>
        </p:txBody>
      </p:sp>
      <p:sp>
        <p:nvSpPr>
          <p:cNvPr id="105" name="Up Arrow 104"/>
          <p:cNvSpPr/>
          <p:nvPr/>
        </p:nvSpPr>
        <p:spPr>
          <a:xfrm>
            <a:off x="2187949" y="2637173"/>
            <a:ext cx="242477" cy="527143"/>
          </a:xfrm>
          <a:prstGeom prst="up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defTabSz="685800" fontAlgn="auto">
              <a:spcBef>
                <a:spcPts val="0"/>
              </a:spcBef>
              <a:spcAft>
                <a:spcPts val="0"/>
              </a:spcAft>
              <a:defRPr/>
            </a:pPr>
            <a:endParaRPr lang="en-US" sz="1350" kern="0">
              <a:solidFill>
                <a:prstClr val="white"/>
              </a:solidFill>
              <a:latin typeface="Calibri" panose="020F0502020204030204"/>
              <a:ea typeface="微软雅黑"/>
            </a:endParaRPr>
          </a:p>
        </p:txBody>
      </p:sp>
      <p:sp>
        <p:nvSpPr>
          <p:cNvPr id="106" name="Cloud Callout 105"/>
          <p:cNvSpPr/>
          <p:nvPr/>
        </p:nvSpPr>
        <p:spPr>
          <a:xfrm>
            <a:off x="1640811" y="1840885"/>
            <a:ext cx="1393090" cy="689480"/>
          </a:xfrm>
          <a:prstGeom prst="cloudCallout">
            <a:avLst/>
          </a:prstGeom>
          <a:solidFill>
            <a:srgbClr val="00B0F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Air pollution</a:t>
            </a:r>
          </a:p>
        </p:txBody>
      </p:sp>
      <p:sp>
        <p:nvSpPr>
          <p:cNvPr id="107" name="Can 106"/>
          <p:cNvSpPr/>
          <p:nvPr/>
        </p:nvSpPr>
        <p:spPr>
          <a:xfrm>
            <a:off x="1702421" y="3912019"/>
            <a:ext cx="1184559" cy="720617"/>
          </a:xfrm>
          <a:prstGeom prst="can">
            <a:avLst/>
          </a:prstGeom>
          <a:solidFill>
            <a:srgbClr val="C0000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Emission</a:t>
            </a:r>
          </a:p>
        </p:txBody>
      </p:sp>
      <p:sp>
        <p:nvSpPr>
          <p:cNvPr id="108" name="Cloud Callout 107"/>
          <p:cNvSpPr/>
          <p:nvPr/>
        </p:nvSpPr>
        <p:spPr>
          <a:xfrm>
            <a:off x="3111570" y="1840885"/>
            <a:ext cx="1391932" cy="689480"/>
          </a:xfrm>
          <a:prstGeom prst="cloudCallout">
            <a:avLst/>
          </a:prstGeom>
          <a:solidFill>
            <a:srgbClr val="00B0F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Air pollution</a:t>
            </a:r>
          </a:p>
        </p:txBody>
      </p:sp>
      <p:sp>
        <p:nvSpPr>
          <p:cNvPr id="109" name="Can 108"/>
          <p:cNvSpPr/>
          <p:nvPr/>
        </p:nvSpPr>
        <p:spPr>
          <a:xfrm>
            <a:off x="3163630" y="4456647"/>
            <a:ext cx="1184559" cy="306930"/>
          </a:xfrm>
          <a:prstGeom prst="can">
            <a:avLst/>
          </a:prstGeom>
          <a:solidFill>
            <a:srgbClr val="C0000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Emission A</a:t>
            </a:r>
          </a:p>
        </p:txBody>
      </p:sp>
      <p:sp>
        <p:nvSpPr>
          <p:cNvPr id="110" name="Can 109"/>
          <p:cNvSpPr/>
          <p:nvPr/>
        </p:nvSpPr>
        <p:spPr>
          <a:xfrm>
            <a:off x="3163630" y="4124381"/>
            <a:ext cx="1184559" cy="306930"/>
          </a:xfrm>
          <a:prstGeom prst="can">
            <a:avLst/>
          </a:prstGeom>
          <a:solidFill>
            <a:srgbClr val="C0000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Emission B</a:t>
            </a:r>
          </a:p>
        </p:txBody>
      </p:sp>
      <p:sp>
        <p:nvSpPr>
          <p:cNvPr id="111" name="Can 110"/>
          <p:cNvSpPr/>
          <p:nvPr/>
        </p:nvSpPr>
        <p:spPr>
          <a:xfrm>
            <a:off x="3163630" y="3789100"/>
            <a:ext cx="1184559" cy="306930"/>
          </a:xfrm>
          <a:prstGeom prst="can">
            <a:avLst/>
          </a:prstGeom>
          <a:solidFill>
            <a:srgbClr val="C0000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Emission C</a:t>
            </a:r>
          </a:p>
        </p:txBody>
      </p:sp>
      <p:sp>
        <p:nvSpPr>
          <p:cNvPr id="112" name="Cloud Callout 111"/>
          <p:cNvSpPr/>
          <p:nvPr/>
        </p:nvSpPr>
        <p:spPr>
          <a:xfrm>
            <a:off x="4653767" y="1776483"/>
            <a:ext cx="1381254" cy="359275"/>
          </a:xfrm>
          <a:prstGeom prst="cloudCallout">
            <a:avLst/>
          </a:prstGeom>
          <a:solidFill>
            <a:srgbClr val="00B0F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200" b="1" kern="0" dirty="0">
                <a:solidFill>
                  <a:prstClr val="white"/>
                </a:solidFill>
                <a:latin typeface="Calibri" panose="020F0502020204030204"/>
                <a:ea typeface="微软雅黑"/>
              </a:rPr>
              <a:t>pollution 1</a:t>
            </a:r>
          </a:p>
        </p:txBody>
      </p:sp>
      <p:sp>
        <p:nvSpPr>
          <p:cNvPr id="113" name="Cloud Callout 112"/>
          <p:cNvSpPr/>
          <p:nvPr/>
        </p:nvSpPr>
        <p:spPr>
          <a:xfrm>
            <a:off x="4666188" y="2208664"/>
            <a:ext cx="1391931" cy="359275"/>
          </a:xfrm>
          <a:prstGeom prst="cloudCallout">
            <a:avLst>
              <a:gd name="adj1" fmla="val -22771"/>
              <a:gd name="adj2" fmla="val 62500"/>
            </a:avLst>
          </a:prstGeom>
          <a:solidFill>
            <a:srgbClr val="00B0F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200" b="1" kern="0" dirty="0">
                <a:solidFill>
                  <a:prstClr val="white"/>
                </a:solidFill>
                <a:latin typeface="Calibri" panose="020F0502020204030204"/>
                <a:ea typeface="微软雅黑"/>
              </a:rPr>
              <a:t>pollution 2</a:t>
            </a:r>
          </a:p>
        </p:txBody>
      </p:sp>
      <p:sp>
        <p:nvSpPr>
          <p:cNvPr id="114" name="Can 113"/>
          <p:cNvSpPr/>
          <p:nvPr/>
        </p:nvSpPr>
        <p:spPr>
          <a:xfrm>
            <a:off x="4666189" y="4456647"/>
            <a:ext cx="1184559" cy="306930"/>
          </a:xfrm>
          <a:prstGeom prst="can">
            <a:avLst/>
          </a:prstGeom>
          <a:solidFill>
            <a:srgbClr val="C0000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Emission A</a:t>
            </a:r>
          </a:p>
        </p:txBody>
      </p:sp>
      <p:sp>
        <p:nvSpPr>
          <p:cNvPr id="115" name="Can 114"/>
          <p:cNvSpPr/>
          <p:nvPr/>
        </p:nvSpPr>
        <p:spPr>
          <a:xfrm>
            <a:off x="4666189" y="4124381"/>
            <a:ext cx="1184559" cy="306930"/>
          </a:xfrm>
          <a:prstGeom prst="can">
            <a:avLst/>
          </a:prstGeom>
          <a:solidFill>
            <a:srgbClr val="C0000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Emission B</a:t>
            </a:r>
          </a:p>
        </p:txBody>
      </p:sp>
      <p:sp>
        <p:nvSpPr>
          <p:cNvPr id="116" name="Can 115"/>
          <p:cNvSpPr/>
          <p:nvPr/>
        </p:nvSpPr>
        <p:spPr>
          <a:xfrm>
            <a:off x="4666189" y="3789100"/>
            <a:ext cx="1184559" cy="306930"/>
          </a:xfrm>
          <a:prstGeom prst="can">
            <a:avLst/>
          </a:prstGeom>
          <a:solidFill>
            <a:srgbClr val="C0000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Emission C</a:t>
            </a:r>
          </a:p>
        </p:txBody>
      </p:sp>
      <p:sp>
        <p:nvSpPr>
          <p:cNvPr id="117" name="TextBox 116"/>
          <p:cNvSpPr txBox="1"/>
          <p:nvPr/>
        </p:nvSpPr>
        <p:spPr>
          <a:xfrm>
            <a:off x="102474" y="3464150"/>
            <a:ext cx="1343560" cy="253916"/>
          </a:xfrm>
          <a:prstGeom prst="rect">
            <a:avLst/>
          </a:prstGeom>
          <a:noFill/>
        </p:spPr>
        <p:txBody>
          <a:bodyPr wrap="square" rtlCol="0">
            <a:spAutoFit/>
          </a:bodyPr>
          <a:lstStyle/>
          <a:p>
            <a:pPr defTabSz="685800" fontAlgn="auto">
              <a:spcBef>
                <a:spcPts val="0"/>
              </a:spcBef>
              <a:spcAft>
                <a:spcPts val="0"/>
              </a:spcAft>
            </a:pPr>
            <a:r>
              <a:rPr lang="en-US" sz="1050" b="1" dirty="0">
                <a:solidFill>
                  <a:prstClr val="black"/>
                </a:solidFill>
                <a:latin typeface="Calibri" panose="020F0502020204030204"/>
                <a:ea typeface="微软雅黑"/>
              </a:rPr>
              <a:t>Specific scenarios</a:t>
            </a:r>
          </a:p>
        </p:txBody>
      </p:sp>
      <p:grpSp>
        <p:nvGrpSpPr>
          <p:cNvPr id="118" name="Group 117"/>
          <p:cNvGrpSpPr/>
          <p:nvPr/>
        </p:nvGrpSpPr>
        <p:grpSpPr>
          <a:xfrm>
            <a:off x="593239" y="2752305"/>
            <a:ext cx="397805" cy="551804"/>
            <a:chOff x="2355306" y="2229890"/>
            <a:chExt cx="532031" cy="882720"/>
          </a:xfrm>
        </p:grpSpPr>
        <p:cxnSp>
          <p:nvCxnSpPr>
            <p:cNvPr id="119" name="Straight Arrow Connector 118"/>
            <p:cNvCxnSpPr/>
            <p:nvPr/>
          </p:nvCxnSpPr>
          <p:spPr>
            <a:xfrm flipV="1">
              <a:off x="2355306" y="2229890"/>
              <a:ext cx="6893" cy="882720"/>
            </a:xfrm>
            <a:prstGeom prst="straightConnector1">
              <a:avLst/>
            </a:prstGeom>
            <a:noFill/>
            <a:ln w="19050" cap="flat" cmpd="sng" algn="ctr">
              <a:solidFill>
                <a:srgbClr val="5B9BD5"/>
              </a:solidFill>
              <a:prstDash val="solid"/>
              <a:miter lim="800000"/>
              <a:tailEnd type="triangle"/>
            </a:ln>
            <a:effectLst/>
          </p:spPr>
        </p:cxnSp>
        <p:cxnSp>
          <p:nvCxnSpPr>
            <p:cNvPr id="120" name="Straight Arrow Connector 119"/>
            <p:cNvCxnSpPr/>
            <p:nvPr/>
          </p:nvCxnSpPr>
          <p:spPr>
            <a:xfrm flipV="1">
              <a:off x="2530352" y="2229890"/>
              <a:ext cx="6893" cy="882720"/>
            </a:xfrm>
            <a:prstGeom prst="straightConnector1">
              <a:avLst/>
            </a:prstGeom>
            <a:noFill/>
            <a:ln w="19050" cap="flat" cmpd="sng" algn="ctr">
              <a:solidFill>
                <a:srgbClr val="ED7D31"/>
              </a:solidFill>
              <a:prstDash val="solid"/>
              <a:miter lim="800000"/>
              <a:tailEnd type="triangle"/>
            </a:ln>
            <a:effectLst/>
          </p:spPr>
        </p:cxnSp>
        <p:cxnSp>
          <p:nvCxnSpPr>
            <p:cNvPr id="121" name="Straight Arrow Connector 120"/>
            <p:cNvCxnSpPr/>
            <p:nvPr/>
          </p:nvCxnSpPr>
          <p:spPr>
            <a:xfrm flipV="1">
              <a:off x="2705398" y="2229890"/>
              <a:ext cx="6893" cy="882720"/>
            </a:xfrm>
            <a:prstGeom prst="straightConnector1">
              <a:avLst/>
            </a:prstGeom>
            <a:noFill/>
            <a:ln w="19050" cap="flat" cmpd="sng" algn="ctr">
              <a:solidFill>
                <a:srgbClr val="FFC000"/>
              </a:solidFill>
              <a:prstDash val="solid"/>
              <a:miter lim="800000"/>
              <a:tailEnd type="triangle"/>
            </a:ln>
            <a:effectLst/>
          </p:spPr>
        </p:cxnSp>
        <p:cxnSp>
          <p:nvCxnSpPr>
            <p:cNvPr id="122" name="Straight Arrow Connector 121"/>
            <p:cNvCxnSpPr/>
            <p:nvPr/>
          </p:nvCxnSpPr>
          <p:spPr>
            <a:xfrm flipV="1">
              <a:off x="2880444" y="2229890"/>
              <a:ext cx="6893" cy="882720"/>
            </a:xfrm>
            <a:prstGeom prst="straightConnector1">
              <a:avLst/>
            </a:prstGeom>
            <a:noFill/>
            <a:ln w="19050" cap="flat" cmpd="sng" algn="ctr">
              <a:solidFill>
                <a:srgbClr val="70AD47"/>
              </a:solidFill>
              <a:prstDash val="solid"/>
              <a:miter lim="800000"/>
              <a:tailEnd type="triangle"/>
            </a:ln>
            <a:effectLst/>
          </p:spPr>
        </p:cxnSp>
      </p:grpSp>
      <p:sp>
        <p:nvSpPr>
          <p:cNvPr id="123" name="TextBox 122"/>
          <p:cNvSpPr txBox="1"/>
          <p:nvPr/>
        </p:nvSpPr>
        <p:spPr>
          <a:xfrm>
            <a:off x="1622919" y="3464150"/>
            <a:ext cx="1343560" cy="253916"/>
          </a:xfrm>
          <a:prstGeom prst="rect">
            <a:avLst/>
          </a:prstGeom>
          <a:noFill/>
        </p:spPr>
        <p:txBody>
          <a:bodyPr wrap="square" rtlCol="0">
            <a:spAutoFit/>
          </a:bodyPr>
          <a:lstStyle/>
          <a:p>
            <a:pPr defTabSz="685800" fontAlgn="auto">
              <a:spcBef>
                <a:spcPts val="0"/>
              </a:spcBef>
              <a:spcAft>
                <a:spcPts val="0"/>
              </a:spcAft>
            </a:pPr>
            <a:r>
              <a:rPr lang="en-US" sz="1050" b="1" dirty="0">
                <a:solidFill>
                  <a:prstClr val="black"/>
                </a:solidFill>
                <a:latin typeface="Calibri" panose="020F0502020204030204"/>
                <a:ea typeface="微软雅黑"/>
              </a:rPr>
              <a:t>Full range responses</a:t>
            </a:r>
          </a:p>
        </p:txBody>
      </p:sp>
      <p:sp>
        <p:nvSpPr>
          <p:cNvPr id="124" name="TextBox 123"/>
          <p:cNvSpPr txBox="1"/>
          <p:nvPr/>
        </p:nvSpPr>
        <p:spPr>
          <a:xfrm>
            <a:off x="3098632" y="3230288"/>
            <a:ext cx="1261208" cy="738664"/>
          </a:xfrm>
          <a:prstGeom prst="rect">
            <a:avLst/>
          </a:prstGeom>
          <a:noFill/>
        </p:spPr>
        <p:txBody>
          <a:bodyPr wrap="square" rtlCol="0">
            <a:spAutoFit/>
          </a:bodyPr>
          <a:lstStyle/>
          <a:p>
            <a:pPr defTabSz="685800" fontAlgn="auto">
              <a:spcBef>
                <a:spcPts val="0"/>
              </a:spcBef>
              <a:spcAft>
                <a:spcPts val="0"/>
              </a:spcAft>
            </a:pPr>
            <a:r>
              <a:rPr lang="en-US" sz="1050" b="1" dirty="0">
                <a:solidFill>
                  <a:prstClr val="black"/>
                </a:solidFill>
                <a:latin typeface="Calibri" panose="020F0502020204030204"/>
                <a:ea typeface="微软雅黑"/>
              </a:rPr>
              <a:t>Full range responses to multiregional sources</a:t>
            </a:r>
          </a:p>
        </p:txBody>
      </p:sp>
      <p:sp>
        <p:nvSpPr>
          <p:cNvPr id="125" name="Up Arrow 124"/>
          <p:cNvSpPr/>
          <p:nvPr/>
        </p:nvSpPr>
        <p:spPr>
          <a:xfrm>
            <a:off x="3658712" y="2647305"/>
            <a:ext cx="242477" cy="527143"/>
          </a:xfrm>
          <a:prstGeom prst="up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defTabSz="685800" fontAlgn="auto">
              <a:spcBef>
                <a:spcPts val="0"/>
              </a:spcBef>
              <a:spcAft>
                <a:spcPts val="0"/>
              </a:spcAft>
              <a:defRPr/>
            </a:pPr>
            <a:endParaRPr lang="en-US" sz="1350" kern="0">
              <a:solidFill>
                <a:prstClr val="white"/>
              </a:solidFill>
              <a:latin typeface="Calibri" panose="020F0502020204030204"/>
              <a:ea typeface="微软雅黑"/>
            </a:endParaRPr>
          </a:p>
        </p:txBody>
      </p:sp>
      <p:sp>
        <p:nvSpPr>
          <p:cNvPr id="126" name="TextBox 125"/>
          <p:cNvSpPr txBox="1"/>
          <p:nvPr/>
        </p:nvSpPr>
        <p:spPr>
          <a:xfrm>
            <a:off x="4338357" y="3223273"/>
            <a:ext cx="1874765" cy="577081"/>
          </a:xfrm>
          <a:prstGeom prst="rect">
            <a:avLst/>
          </a:prstGeom>
          <a:noFill/>
        </p:spPr>
        <p:txBody>
          <a:bodyPr wrap="square" rtlCol="0">
            <a:spAutoFit/>
          </a:bodyPr>
          <a:lstStyle/>
          <a:p>
            <a:pPr defTabSz="685800" fontAlgn="auto">
              <a:spcBef>
                <a:spcPts val="0"/>
              </a:spcBef>
              <a:spcAft>
                <a:spcPts val="0"/>
              </a:spcAft>
            </a:pPr>
            <a:r>
              <a:rPr lang="en-US" sz="1050" b="1" dirty="0">
                <a:solidFill>
                  <a:prstClr val="black"/>
                </a:solidFill>
                <a:latin typeface="Calibri" panose="020F0502020204030204"/>
                <a:ea typeface="微软雅黑"/>
              </a:rPr>
              <a:t>Multiple pollutant responses to multiregional sources with well-solved indirect effects</a:t>
            </a:r>
          </a:p>
        </p:txBody>
      </p:sp>
      <p:sp>
        <p:nvSpPr>
          <p:cNvPr id="127" name="Up Arrow 126"/>
          <p:cNvSpPr/>
          <p:nvPr/>
        </p:nvSpPr>
        <p:spPr>
          <a:xfrm>
            <a:off x="4666188" y="2627556"/>
            <a:ext cx="1179406" cy="582721"/>
          </a:xfrm>
          <a:prstGeom prst="upArrow">
            <a:avLst>
              <a:gd name="adj1" fmla="val 69409"/>
              <a:gd name="adj2" fmla="val 39118"/>
            </a:avLst>
          </a:prstGeom>
          <a:solidFill>
            <a:sysClr val="window" lastClr="FFFFFF">
              <a:lumMod val="85000"/>
            </a:sysClr>
          </a:solidFill>
          <a:ln w="12700" cap="flat" cmpd="sng" algn="ctr">
            <a:solidFill>
              <a:sysClr val="window" lastClr="FFFFFF"/>
            </a:solidFill>
            <a:prstDash val="solid"/>
            <a:miter lim="800000"/>
          </a:ln>
          <a:effectLst/>
        </p:spPr>
        <p:txBody>
          <a:bodyPr rtlCol="0" anchor="ctr"/>
          <a:lstStyle/>
          <a:p>
            <a:pPr marL="128588" indent="-128588" algn="l" defTabSz="685800" fontAlgn="auto">
              <a:spcBef>
                <a:spcPts val="0"/>
              </a:spcBef>
              <a:spcAft>
                <a:spcPts val="0"/>
              </a:spcAft>
              <a:buFont typeface="Arial" panose="020B0604020202020204" pitchFamily="34" charset="0"/>
              <a:buChar char="•"/>
              <a:defRPr/>
            </a:pPr>
            <a:r>
              <a:rPr lang="en-US" sz="900" b="1" kern="0" dirty="0">
                <a:solidFill>
                  <a:prstClr val="black"/>
                </a:solidFill>
                <a:latin typeface="Calibri" panose="020F0502020204030204"/>
                <a:ea typeface="微软雅黑"/>
              </a:rPr>
              <a:t>Chemistry</a:t>
            </a:r>
          </a:p>
          <a:p>
            <a:pPr marL="128588" indent="-128588" algn="l" defTabSz="685800" fontAlgn="auto">
              <a:spcBef>
                <a:spcPts val="0"/>
              </a:spcBef>
              <a:spcAft>
                <a:spcPts val="0"/>
              </a:spcAft>
              <a:buFont typeface="Arial" panose="020B0604020202020204" pitchFamily="34" charset="0"/>
              <a:buChar char="•"/>
              <a:defRPr/>
            </a:pPr>
            <a:r>
              <a:rPr lang="en-US" sz="900" b="1" kern="0" dirty="0">
                <a:solidFill>
                  <a:prstClr val="black"/>
                </a:solidFill>
                <a:latin typeface="Calibri" panose="020F0502020204030204"/>
                <a:ea typeface="微软雅黑"/>
              </a:rPr>
              <a:t>Transport</a:t>
            </a:r>
          </a:p>
          <a:p>
            <a:pPr marL="128588" indent="-128588" algn="l" defTabSz="685800" fontAlgn="auto">
              <a:spcBef>
                <a:spcPts val="0"/>
              </a:spcBef>
              <a:spcAft>
                <a:spcPts val="0"/>
              </a:spcAft>
              <a:buFont typeface="Arial" panose="020B0604020202020204" pitchFamily="34" charset="0"/>
              <a:buChar char="•"/>
              <a:defRPr/>
            </a:pPr>
            <a:r>
              <a:rPr lang="en-US" sz="900" b="1" kern="0" dirty="0">
                <a:solidFill>
                  <a:prstClr val="black"/>
                </a:solidFill>
                <a:latin typeface="Calibri" panose="020F0502020204030204"/>
                <a:ea typeface="微软雅黑"/>
              </a:rPr>
              <a:t>Indirect</a:t>
            </a:r>
          </a:p>
        </p:txBody>
      </p:sp>
      <p:sp>
        <p:nvSpPr>
          <p:cNvPr id="128" name="Freeform 127"/>
          <p:cNvSpPr/>
          <p:nvPr/>
        </p:nvSpPr>
        <p:spPr>
          <a:xfrm>
            <a:off x="6004669" y="4833960"/>
            <a:ext cx="1667963" cy="396495"/>
          </a:xfrm>
          <a:custGeom>
            <a:avLst/>
            <a:gdLst>
              <a:gd name="connsiteX0" fmla="*/ 0 w 2223951"/>
              <a:gd name="connsiteY0" fmla="*/ 0 h 528660"/>
              <a:gd name="connsiteX1" fmla="*/ 1959621 w 2223951"/>
              <a:gd name="connsiteY1" fmla="*/ 0 h 528660"/>
              <a:gd name="connsiteX2" fmla="*/ 2223951 w 2223951"/>
              <a:gd name="connsiteY2" fmla="*/ 264330 h 528660"/>
              <a:gd name="connsiteX3" fmla="*/ 1959621 w 2223951"/>
              <a:gd name="connsiteY3" fmla="*/ 528660 h 528660"/>
              <a:gd name="connsiteX4" fmla="*/ 0 w 2223951"/>
              <a:gd name="connsiteY4" fmla="*/ 528660 h 528660"/>
              <a:gd name="connsiteX5" fmla="*/ 264330 w 2223951"/>
              <a:gd name="connsiteY5" fmla="*/ 264330 h 528660"/>
              <a:gd name="connsiteX6" fmla="*/ 0 w 2223951"/>
              <a:gd name="connsiteY6" fmla="*/ 0 h 52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951" h="528660">
                <a:moveTo>
                  <a:pt x="0" y="0"/>
                </a:moveTo>
                <a:lnTo>
                  <a:pt x="1959621" y="0"/>
                </a:lnTo>
                <a:lnTo>
                  <a:pt x="2223951" y="264330"/>
                </a:lnTo>
                <a:lnTo>
                  <a:pt x="1959621" y="528660"/>
                </a:lnTo>
                <a:lnTo>
                  <a:pt x="0" y="528660"/>
                </a:lnTo>
                <a:lnTo>
                  <a:pt x="264330" y="264330"/>
                </a:lnTo>
                <a:lnTo>
                  <a:pt x="0" y="0"/>
                </a:lnTo>
                <a:close/>
              </a:path>
            </a:pathLst>
          </a:custGeom>
          <a:solidFill>
            <a:srgbClr val="7030A0"/>
          </a:solidFill>
          <a:ln w="12700" cap="flat" cmpd="sng" algn="ctr">
            <a:solidFill>
              <a:sysClr val="window" lastClr="FFFFFF">
                <a:hueOff val="0"/>
                <a:satOff val="0"/>
                <a:lumOff val="0"/>
                <a:alphaOff val="0"/>
              </a:sysClr>
            </a:solidFill>
            <a:prstDash val="solid"/>
            <a:miter lim="800000"/>
          </a:ln>
          <a:effectLst/>
        </p:spPr>
        <p:txBody>
          <a:bodyPr spcFirstLastPara="0" vert="horz" wrap="square" lIns="285259" tIns="29004" rIns="227252" bIns="29004" numCol="1" spcCol="1270" anchor="ctr" anchorCtr="0">
            <a:noAutofit/>
          </a:bodyPr>
          <a:lstStyle/>
          <a:p>
            <a:pPr defTabSz="966788" fontAlgn="auto">
              <a:lnSpc>
                <a:spcPct val="90000"/>
              </a:lnSpc>
              <a:spcAft>
                <a:spcPct val="35000"/>
              </a:spcAft>
              <a:defRPr/>
            </a:pPr>
            <a:r>
              <a:rPr lang="en-US" sz="2175" b="1" kern="0" dirty="0">
                <a:solidFill>
                  <a:prstClr val="white"/>
                </a:solidFill>
                <a:latin typeface="Calibri" panose="020F0502020204030204"/>
                <a:ea typeface="微软雅黑"/>
              </a:rPr>
              <a:t>pf-RSM</a:t>
            </a:r>
          </a:p>
        </p:txBody>
      </p:sp>
      <p:sp>
        <p:nvSpPr>
          <p:cNvPr id="129" name="Cloud Callout 128"/>
          <p:cNvSpPr/>
          <p:nvPr/>
        </p:nvSpPr>
        <p:spPr>
          <a:xfrm>
            <a:off x="6124527" y="1776483"/>
            <a:ext cx="1381254" cy="359275"/>
          </a:xfrm>
          <a:prstGeom prst="cloudCallout">
            <a:avLst/>
          </a:prstGeom>
          <a:solidFill>
            <a:srgbClr val="00B0F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200" b="1" kern="0" dirty="0">
                <a:solidFill>
                  <a:prstClr val="white"/>
                </a:solidFill>
                <a:latin typeface="Calibri" panose="020F0502020204030204"/>
                <a:ea typeface="微软雅黑"/>
              </a:rPr>
              <a:t>pollution 1</a:t>
            </a:r>
          </a:p>
        </p:txBody>
      </p:sp>
      <p:sp>
        <p:nvSpPr>
          <p:cNvPr id="130" name="Cloud Callout 129"/>
          <p:cNvSpPr/>
          <p:nvPr/>
        </p:nvSpPr>
        <p:spPr>
          <a:xfrm>
            <a:off x="6136947" y="2208664"/>
            <a:ext cx="1391931" cy="359275"/>
          </a:xfrm>
          <a:prstGeom prst="cloudCallout">
            <a:avLst>
              <a:gd name="adj1" fmla="val -22771"/>
              <a:gd name="adj2" fmla="val 62500"/>
            </a:avLst>
          </a:prstGeom>
          <a:solidFill>
            <a:srgbClr val="00B0F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200" b="1" kern="0" dirty="0">
                <a:solidFill>
                  <a:prstClr val="white"/>
                </a:solidFill>
                <a:latin typeface="Calibri" panose="020F0502020204030204"/>
                <a:ea typeface="微软雅黑"/>
              </a:rPr>
              <a:t>pollution 2</a:t>
            </a:r>
          </a:p>
        </p:txBody>
      </p:sp>
      <p:sp>
        <p:nvSpPr>
          <p:cNvPr id="131" name="Oval 130"/>
          <p:cNvSpPr/>
          <p:nvPr/>
        </p:nvSpPr>
        <p:spPr>
          <a:xfrm rot="1307425">
            <a:off x="6072489" y="3936291"/>
            <a:ext cx="457590" cy="408439"/>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NO</a:t>
            </a:r>
            <a:r>
              <a:rPr lang="en-US" sz="1350" kern="0" baseline="-25000" dirty="0">
                <a:solidFill>
                  <a:prstClr val="white"/>
                </a:solidFill>
                <a:latin typeface="Calibri" panose="020F0502020204030204"/>
                <a:ea typeface="微软雅黑"/>
              </a:rPr>
              <a:t>x</a:t>
            </a:r>
          </a:p>
        </p:txBody>
      </p:sp>
      <p:sp>
        <p:nvSpPr>
          <p:cNvPr id="132" name="Oval 131"/>
          <p:cNvSpPr/>
          <p:nvPr/>
        </p:nvSpPr>
        <p:spPr>
          <a:xfrm>
            <a:off x="6530294" y="3912018"/>
            <a:ext cx="494148" cy="441071"/>
          </a:xfrm>
          <a:prstGeom prst="ellipse">
            <a:avLst/>
          </a:prstGeom>
          <a:solidFill>
            <a:srgbClr val="00B05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NH</a:t>
            </a:r>
            <a:r>
              <a:rPr lang="en-US" sz="1350" kern="0" baseline="-25000" dirty="0">
                <a:solidFill>
                  <a:prstClr val="white"/>
                </a:solidFill>
                <a:latin typeface="Calibri" panose="020F0502020204030204"/>
                <a:ea typeface="微软雅黑"/>
              </a:rPr>
              <a:t>3</a:t>
            </a:r>
          </a:p>
        </p:txBody>
      </p:sp>
      <p:sp>
        <p:nvSpPr>
          <p:cNvPr id="133" name="Oval 132"/>
          <p:cNvSpPr/>
          <p:nvPr/>
        </p:nvSpPr>
        <p:spPr>
          <a:xfrm rot="584549">
            <a:off x="6328493" y="4270910"/>
            <a:ext cx="477536" cy="426242"/>
          </a:xfrm>
          <a:prstGeom prst="ellipse">
            <a:avLst/>
          </a:prstGeom>
          <a:solidFill>
            <a:srgbClr val="FF000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350" kern="0" dirty="0">
                <a:solidFill>
                  <a:prstClr val="white"/>
                </a:solidFill>
                <a:latin typeface="Calibri" panose="020F0502020204030204"/>
                <a:ea typeface="等线" panose="02010600030101010101" pitchFamily="2" charset="-122"/>
              </a:rPr>
              <a:t>SO</a:t>
            </a:r>
            <a:r>
              <a:rPr lang="en-US" altLang="zh-CN" sz="1350" kern="0" baseline="-25000" dirty="0">
                <a:solidFill>
                  <a:prstClr val="white"/>
                </a:solidFill>
                <a:latin typeface="Calibri" panose="020F0502020204030204"/>
                <a:ea typeface="等线" panose="02010600030101010101" pitchFamily="2" charset="-122"/>
              </a:rPr>
              <a:t>2</a:t>
            </a:r>
            <a:endParaRPr lang="en-US" sz="1350" kern="0" baseline="-25000" dirty="0">
              <a:solidFill>
                <a:prstClr val="white"/>
              </a:solidFill>
              <a:latin typeface="Calibri" panose="020F0502020204030204"/>
              <a:ea typeface="微软雅黑"/>
            </a:endParaRPr>
          </a:p>
        </p:txBody>
      </p:sp>
      <p:sp>
        <p:nvSpPr>
          <p:cNvPr id="134" name="Oval 133"/>
          <p:cNvSpPr/>
          <p:nvPr/>
        </p:nvSpPr>
        <p:spPr>
          <a:xfrm rot="19186771">
            <a:off x="7006589" y="3878136"/>
            <a:ext cx="471778" cy="421104"/>
          </a:xfrm>
          <a:prstGeom prst="ellipse">
            <a:avLst/>
          </a:prstGeom>
          <a:solidFill>
            <a:srgbClr val="7030A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350" kern="0" dirty="0">
                <a:solidFill>
                  <a:prstClr val="white"/>
                </a:solidFill>
                <a:latin typeface="Calibri" panose="020F0502020204030204"/>
                <a:ea typeface="等线" panose="02010600030101010101" pitchFamily="2" charset="-122"/>
              </a:rPr>
              <a:t>POA</a:t>
            </a:r>
            <a:endParaRPr lang="en-US" sz="1350" kern="0" baseline="-25000" dirty="0">
              <a:solidFill>
                <a:prstClr val="white"/>
              </a:solidFill>
              <a:latin typeface="Calibri" panose="020F0502020204030204"/>
              <a:ea typeface="微软雅黑"/>
            </a:endParaRPr>
          </a:p>
        </p:txBody>
      </p:sp>
      <p:sp>
        <p:nvSpPr>
          <p:cNvPr id="135" name="Oval 134"/>
          <p:cNvSpPr/>
          <p:nvPr/>
        </p:nvSpPr>
        <p:spPr>
          <a:xfrm rot="20345498">
            <a:off x="6806833" y="4234362"/>
            <a:ext cx="467947" cy="460891"/>
          </a:xfrm>
          <a:prstGeom prst="ellipse">
            <a:avLst/>
          </a:prstGeom>
          <a:solidFill>
            <a:srgbClr val="0070C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VOC</a:t>
            </a:r>
            <a:endParaRPr lang="en-US" sz="1350" kern="0" baseline="-25000" dirty="0">
              <a:solidFill>
                <a:prstClr val="white"/>
              </a:solidFill>
              <a:latin typeface="Calibri" panose="020F0502020204030204"/>
              <a:ea typeface="微软雅黑"/>
            </a:endParaRPr>
          </a:p>
        </p:txBody>
      </p:sp>
      <p:sp>
        <p:nvSpPr>
          <p:cNvPr id="137" name="TextBox 136"/>
          <p:cNvSpPr txBox="1"/>
          <p:nvPr/>
        </p:nvSpPr>
        <p:spPr>
          <a:xfrm>
            <a:off x="6012438" y="3217423"/>
            <a:ext cx="1669976" cy="738664"/>
          </a:xfrm>
          <a:prstGeom prst="rect">
            <a:avLst/>
          </a:prstGeom>
          <a:noFill/>
        </p:spPr>
        <p:txBody>
          <a:bodyPr wrap="square" rtlCol="0">
            <a:spAutoFit/>
          </a:bodyPr>
          <a:lstStyle/>
          <a:p>
            <a:pPr defTabSz="685800" fontAlgn="auto">
              <a:spcBef>
                <a:spcPts val="0"/>
              </a:spcBef>
              <a:spcAft>
                <a:spcPts val="0"/>
              </a:spcAft>
            </a:pPr>
            <a:r>
              <a:rPr lang="en-US" sz="1050" b="1" dirty="0">
                <a:solidFill>
                  <a:prstClr val="black"/>
                </a:solidFill>
                <a:latin typeface="Calibri" panose="020F0502020204030204"/>
                <a:ea typeface="微软雅黑"/>
              </a:rPr>
              <a:t>A series polynomial functions to explicitly represent the nonlinear response</a:t>
            </a:r>
          </a:p>
        </p:txBody>
      </p:sp>
      <p:sp>
        <p:nvSpPr>
          <p:cNvPr id="138" name="TextBox 137"/>
          <p:cNvSpPr txBox="1"/>
          <p:nvPr/>
        </p:nvSpPr>
        <p:spPr>
          <a:xfrm>
            <a:off x="1541280" y="5362381"/>
            <a:ext cx="1494961" cy="276999"/>
          </a:xfrm>
          <a:prstGeom prst="rect">
            <a:avLst/>
          </a:prstGeom>
          <a:noFill/>
        </p:spPr>
        <p:txBody>
          <a:bodyPr wrap="none" rtlCol="0">
            <a:spAutoFit/>
          </a:bodyPr>
          <a:lstStyle/>
          <a:p>
            <a:pPr algn="l" defTabSz="685800" fontAlgn="auto">
              <a:spcBef>
                <a:spcPts val="0"/>
              </a:spcBef>
              <a:spcAft>
                <a:spcPts val="0"/>
              </a:spcAft>
            </a:pPr>
            <a:r>
              <a:rPr lang="en-US" sz="1200" i="1" dirty="0">
                <a:solidFill>
                  <a:prstClr val="white">
                    <a:lumMod val="50000"/>
                  </a:prstClr>
                </a:solidFill>
                <a:latin typeface="Calibri" panose="020F0502020204030204"/>
                <a:ea typeface="微软雅黑"/>
              </a:rPr>
              <a:t>Xing et al., ACP, 2011</a:t>
            </a:r>
          </a:p>
        </p:txBody>
      </p:sp>
      <p:sp>
        <p:nvSpPr>
          <p:cNvPr id="139" name="TextBox 138"/>
          <p:cNvSpPr txBox="1"/>
          <p:nvPr/>
        </p:nvSpPr>
        <p:spPr>
          <a:xfrm>
            <a:off x="1455005" y="5616297"/>
            <a:ext cx="1666225" cy="276999"/>
          </a:xfrm>
          <a:prstGeom prst="rect">
            <a:avLst/>
          </a:prstGeom>
          <a:noFill/>
        </p:spPr>
        <p:txBody>
          <a:bodyPr wrap="none" rtlCol="0">
            <a:spAutoFit/>
          </a:bodyPr>
          <a:lstStyle/>
          <a:p>
            <a:pPr algn="l" defTabSz="685800" fontAlgn="auto">
              <a:spcBef>
                <a:spcPts val="0"/>
              </a:spcBef>
              <a:spcAft>
                <a:spcPts val="0"/>
              </a:spcAft>
            </a:pPr>
            <a:r>
              <a:rPr lang="en-US" sz="1200" i="1" dirty="0">
                <a:solidFill>
                  <a:prstClr val="white">
                    <a:lumMod val="50000"/>
                  </a:prstClr>
                </a:solidFill>
                <a:latin typeface="Calibri" panose="020F0502020204030204"/>
                <a:ea typeface="微软雅黑"/>
              </a:rPr>
              <a:t>Wang et al., ES&amp;T, 2011</a:t>
            </a:r>
          </a:p>
        </p:txBody>
      </p:sp>
      <p:sp>
        <p:nvSpPr>
          <p:cNvPr id="140" name="TextBox 139"/>
          <p:cNvSpPr txBox="1"/>
          <p:nvPr/>
        </p:nvSpPr>
        <p:spPr>
          <a:xfrm>
            <a:off x="3033901" y="5367629"/>
            <a:ext cx="1620187" cy="276999"/>
          </a:xfrm>
          <a:prstGeom prst="rect">
            <a:avLst/>
          </a:prstGeom>
          <a:noFill/>
        </p:spPr>
        <p:txBody>
          <a:bodyPr wrap="none" rtlCol="0">
            <a:spAutoFit/>
          </a:bodyPr>
          <a:lstStyle/>
          <a:p>
            <a:pPr algn="l" defTabSz="685800" fontAlgn="auto">
              <a:spcBef>
                <a:spcPts val="0"/>
              </a:spcBef>
              <a:spcAft>
                <a:spcPts val="0"/>
              </a:spcAft>
            </a:pPr>
            <a:r>
              <a:rPr lang="en-US" sz="1200" i="1" dirty="0">
                <a:solidFill>
                  <a:prstClr val="white">
                    <a:lumMod val="50000"/>
                  </a:prstClr>
                </a:solidFill>
                <a:latin typeface="Calibri" panose="020F0502020204030204"/>
                <a:ea typeface="微软雅黑"/>
              </a:rPr>
              <a:t>Zhao et al., GMD, 2015</a:t>
            </a:r>
          </a:p>
        </p:txBody>
      </p:sp>
      <p:sp>
        <p:nvSpPr>
          <p:cNvPr id="141" name="TextBox 140"/>
          <p:cNvSpPr txBox="1"/>
          <p:nvPr/>
        </p:nvSpPr>
        <p:spPr>
          <a:xfrm>
            <a:off x="4588317" y="5379609"/>
            <a:ext cx="1572931" cy="276999"/>
          </a:xfrm>
          <a:prstGeom prst="rect">
            <a:avLst/>
          </a:prstGeom>
          <a:noFill/>
        </p:spPr>
        <p:txBody>
          <a:bodyPr wrap="none" rtlCol="0">
            <a:spAutoFit/>
          </a:bodyPr>
          <a:lstStyle/>
          <a:p>
            <a:pPr algn="l" defTabSz="685800" fontAlgn="auto">
              <a:spcBef>
                <a:spcPts val="0"/>
              </a:spcBef>
              <a:spcAft>
                <a:spcPts val="0"/>
              </a:spcAft>
            </a:pPr>
            <a:r>
              <a:rPr lang="en-US" sz="1200" i="1" dirty="0">
                <a:solidFill>
                  <a:prstClr val="white">
                    <a:lumMod val="50000"/>
                  </a:prstClr>
                </a:solidFill>
                <a:latin typeface="Calibri" panose="020F0502020204030204"/>
                <a:ea typeface="微软雅黑"/>
              </a:rPr>
              <a:t>Xing et al., ES&amp;T, 2017</a:t>
            </a:r>
          </a:p>
        </p:txBody>
      </p:sp>
      <p:sp>
        <p:nvSpPr>
          <p:cNvPr id="142" name="TextBox 141"/>
          <p:cNvSpPr txBox="1"/>
          <p:nvPr/>
        </p:nvSpPr>
        <p:spPr>
          <a:xfrm>
            <a:off x="3063283" y="5618910"/>
            <a:ext cx="1530227" cy="276999"/>
          </a:xfrm>
          <a:prstGeom prst="rect">
            <a:avLst/>
          </a:prstGeom>
          <a:noFill/>
        </p:spPr>
        <p:txBody>
          <a:bodyPr wrap="none" rtlCol="0">
            <a:spAutoFit/>
          </a:bodyPr>
          <a:lstStyle/>
          <a:p>
            <a:pPr algn="l" defTabSz="685800" fontAlgn="auto">
              <a:spcBef>
                <a:spcPts val="0"/>
              </a:spcBef>
              <a:spcAft>
                <a:spcPts val="0"/>
              </a:spcAft>
            </a:pPr>
            <a:r>
              <a:rPr lang="en-US" sz="1200" i="1" dirty="0">
                <a:solidFill>
                  <a:prstClr val="white">
                    <a:lumMod val="50000"/>
                  </a:prstClr>
                </a:solidFill>
                <a:latin typeface="Calibri" panose="020F0502020204030204"/>
                <a:ea typeface="微软雅黑"/>
              </a:rPr>
              <a:t>Zhao et al., ACP, 2017</a:t>
            </a:r>
          </a:p>
        </p:txBody>
      </p:sp>
      <p:sp>
        <p:nvSpPr>
          <p:cNvPr id="143" name="TextBox 142"/>
          <p:cNvSpPr txBox="1"/>
          <p:nvPr/>
        </p:nvSpPr>
        <p:spPr>
          <a:xfrm>
            <a:off x="6113351" y="5385673"/>
            <a:ext cx="1532856" cy="276999"/>
          </a:xfrm>
          <a:prstGeom prst="rect">
            <a:avLst/>
          </a:prstGeom>
          <a:noFill/>
        </p:spPr>
        <p:txBody>
          <a:bodyPr wrap="none" rtlCol="0">
            <a:spAutoFit/>
          </a:bodyPr>
          <a:lstStyle/>
          <a:p>
            <a:pPr algn="l" defTabSz="685800" fontAlgn="auto">
              <a:spcBef>
                <a:spcPts val="0"/>
              </a:spcBef>
              <a:spcAft>
                <a:spcPts val="0"/>
              </a:spcAft>
            </a:pPr>
            <a:r>
              <a:rPr lang="en-US" sz="1200" b="1" i="1" dirty="0">
                <a:solidFill>
                  <a:srgbClr val="FF0000"/>
                </a:solidFill>
                <a:latin typeface="Calibri" panose="020F0502020204030204"/>
                <a:ea typeface="微软雅黑"/>
              </a:rPr>
              <a:t>Xing et al., ACP, 2018</a:t>
            </a:r>
          </a:p>
        </p:txBody>
      </p:sp>
      <p:sp>
        <p:nvSpPr>
          <p:cNvPr id="144" name="Freeform 143"/>
          <p:cNvSpPr/>
          <p:nvPr/>
        </p:nvSpPr>
        <p:spPr>
          <a:xfrm>
            <a:off x="7617004" y="4784222"/>
            <a:ext cx="1333109" cy="495972"/>
          </a:xfrm>
          <a:custGeom>
            <a:avLst/>
            <a:gdLst>
              <a:gd name="connsiteX0" fmla="*/ 0 w 2223951"/>
              <a:gd name="connsiteY0" fmla="*/ 0 h 528660"/>
              <a:gd name="connsiteX1" fmla="*/ 1959621 w 2223951"/>
              <a:gd name="connsiteY1" fmla="*/ 0 h 528660"/>
              <a:gd name="connsiteX2" fmla="*/ 2223951 w 2223951"/>
              <a:gd name="connsiteY2" fmla="*/ 264330 h 528660"/>
              <a:gd name="connsiteX3" fmla="*/ 1959621 w 2223951"/>
              <a:gd name="connsiteY3" fmla="*/ 528660 h 528660"/>
              <a:gd name="connsiteX4" fmla="*/ 0 w 2223951"/>
              <a:gd name="connsiteY4" fmla="*/ 528660 h 528660"/>
              <a:gd name="connsiteX5" fmla="*/ 264330 w 2223951"/>
              <a:gd name="connsiteY5" fmla="*/ 264330 h 528660"/>
              <a:gd name="connsiteX6" fmla="*/ 0 w 2223951"/>
              <a:gd name="connsiteY6" fmla="*/ 0 h 52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951" h="528660">
                <a:moveTo>
                  <a:pt x="0" y="0"/>
                </a:moveTo>
                <a:lnTo>
                  <a:pt x="1959621" y="0"/>
                </a:lnTo>
                <a:lnTo>
                  <a:pt x="2223951" y="264330"/>
                </a:lnTo>
                <a:lnTo>
                  <a:pt x="1959621" y="528660"/>
                </a:lnTo>
                <a:lnTo>
                  <a:pt x="0" y="528660"/>
                </a:lnTo>
                <a:lnTo>
                  <a:pt x="264330" y="264330"/>
                </a:lnTo>
                <a:lnTo>
                  <a:pt x="0" y="0"/>
                </a:lnTo>
                <a:close/>
              </a:path>
            </a:pathLst>
          </a:custGeom>
          <a:solidFill>
            <a:srgbClr val="FF0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285259" tIns="29004" rIns="227252" bIns="29004" numCol="1" spcCol="1270" anchor="ctr" anchorCtr="0">
            <a:noAutofit/>
          </a:bodyPr>
          <a:lstStyle/>
          <a:p>
            <a:pPr defTabSz="966788" fontAlgn="auto">
              <a:lnSpc>
                <a:spcPct val="90000"/>
              </a:lnSpc>
              <a:spcAft>
                <a:spcPct val="35000"/>
              </a:spcAft>
              <a:defRPr/>
            </a:pPr>
            <a:r>
              <a:rPr lang="en-US" sz="2175" b="1" kern="0" dirty="0" err="1">
                <a:solidFill>
                  <a:prstClr val="white"/>
                </a:solidFill>
                <a:latin typeface="Calibri" panose="020F0502020204030204"/>
                <a:ea typeface="微软雅黑"/>
              </a:rPr>
              <a:t>i</a:t>
            </a:r>
            <a:r>
              <a:rPr lang="en-US" sz="2175" b="1" kern="0" dirty="0">
                <a:solidFill>
                  <a:prstClr val="white"/>
                </a:solidFill>
                <a:latin typeface="Calibri" panose="020F0502020204030204"/>
                <a:ea typeface="微软雅黑"/>
              </a:rPr>
              <a:t>-RSM</a:t>
            </a:r>
          </a:p>
        </p:txBody>
      </p:sp>
      <p:sp>
        <p:nvSpPr>
          <p:cNvPr id="145" name="Freeform 144"/>
          <p:cNvSpPr/>
          <p:nvPr/>
        </p:nvSpPr>
        <p:spPr bwMode="auto">
          <a:xfrm>
            <a:off x="6634676" y="2627555"/>
            <a:ext cx="320402" cy="564324"/>
          </a:xfrm>
          <a:custGeom>
            <a:avLst/>
            <a:gdLst>
              <a:gd name="connsiteX0" fmla="*/ 427203 w 427203"/>
              <a:gd name="connsiteY0" fmla="*/ 752432 h 752432"/>
              <a:gd name="connsiteX1" fmla="*/ 60155 w 427203"/>
              <a:gd name="connsiteY1" fmla="*/ 514173 h 752432"/>
              <a:gd name="connsiteX2" fmla="*/ 34397 w 427203"/>
              <a:gd name="connsiteY2" fmla="*/ 391823 h 752432"/>
              <a:gd name="connsiteX3" fmla="*/ 401445 w 427203"/>
              <a:gd name="connsiteY3" fmla="*/ 147125 h 752432"/>
              <a:gd name="connsiteX4" fmla="*/ 150307 w 427203"/>
              <a:gd name="connsiteY4" fmla="*/ 11897 h 75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203" h="752432">
                <a:moveTo>
                  <a:pt x="427203" y="752432"/>
                </a:moveTo>
                <a:cubicBezTo>
                  <a:pt x="276413" y="663353"/>
                  <a:pt x="125623" y="574274"/>
                  <a:pt x="60155" y="514173"/>
                </a:cubicBezTo>
                <a:cubicBezTo>
                  <a:pt x="-5313" y="454072"/>
                  <a:pt x="-22485" y="452998"/>
                  <a:pt x="34397" y="391823"/>
                </a:cubicBezTo>
                <a:cubicBezTo>
                  <a:pt x="91279" y="330648"/>
                  <a:pt x="382127" y="210446"/>
                  <a:pt x="401445" y="147125"/>
                </a:cubicBezTo>
                <a:cubicBezTo>
                  <a:pt x="420763" y="83804"/>
                  <a:pt x="150307" y="-38545"/>
                  <a:pt x="150307" y="11897"/>
                </a:cubicBezTo>
              </a:path>
            </a:pathLst>
          </a:custGeom>
          <a:noFill/>
          <a:ln w="28575" cap="flat" cmpd="sng" algn="ctr">
            <a:solidFill>
              <a:srgbClr val="0000CC"/>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l" defTabSz="685800">
              <a:spcBef>
                <a:spcPct val="50000"/>
              </a:spcBef>
            </a:pPr>
            <a:endParaRPr lang="en-US" sz="1350">
              <a:solidFill>
                <a:srgbClr val="FF3300"/>
              </a:solidFill>
              <a:ea typeface="宋体" pitchFamily="2" charset="-122"/>
            </a:endParaRPr>
          </a:p>
        </p:txBody>
      </p:sp>
      <p:pic>
        <p:nvPicPr>
          <p:cNvPr id="50" name="Picture 49"/>
          <p:cNvPicPr>
            <a:picLocks noChangeAspect="1"/>
          </p:cNvPicPr>
          <p:nvPr/>
        </p:nvPicPr>
        <p:blipFill rotWithShape="1">
          <a:blip r:embed="rId2"/>
          <a:srcRect l="19053" t="-1710" r="29454" b="38224"/>
          <a:stretch/>
        </p:blipFill>
        <p:spPr>
          <a:xfrm>
            <a:off x="7485888" y="3285039"/>
            <a:ext cx="1662656" cy="1016035"/>
          </a:xfrm>
          <a:prstGeom prst="rect">
            <a:avLst/>
          </a:prstGeom>
        </p:spPr>
      </p:pic>
    </p:spTree>
    <p:extLst>
      <p:ext uri="{BB962C8B-B14F-4D97-AF65-F5344CB8AC3E}">
        <p14:creationId xmlns:p14="http://schemas.microsoft.com/office/powerpoint/2010/main" val="364612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kumimoji="1" lang="en-US" sz="2100" kern="1200" dirty="0"/>
              <a:t>Overview of the RSM evolution</a:t>
            </a:r>
          </a:p>
        </p:txBody>
      </p:sp>
      <p:sp>
        <p:nvSpPr>
          <p:cNvPr id="6" name="TextBox 5"/>
          <p:cNvSpPr txBox="1"/>
          <p:nvPr/>
        </p:nvSpPr>
        <p:spPr>
          <a:xfrm>
            <a:off x="7654198" y="3067527"/>
            <a:ext cx="1524460" cy="1754326"/>
          </a:xfrm>
          <a:prstGeom prst="rect">
            <a:avLst/>
          </a:prstGeom>
          <a:noFill/>
        </p:spPr>
        <p:txBody>
          <a:bodyPr wrap="square" rtlCol="0">
            <a:spAutoFit/>
          </a:bodyPr>
          <a:lstStyle/>
          <a:p>
            <a:pPr algn="l" defTabSz="342900" fontAlgn="auto">
              <a:spcBef>
                <a:spcPts val="0"/>
              </a:spcBef>
              <a:spcAft>
                <a:spcPts val="0"/>
              </a:spcAft>
            </a:pPr>
            <a:r>
              <a:rPr lang="en-US" dirty="0">
                <a:solidFill>
                  <a:srgbClr val="FF0000"/>
                </a:solidFill>
                <a:latin typeface="微软雅黑"/>
                <a:ea typeface="微软雅黑"/>
              </a:rPr>
              <a:t>A pathway to reduce the number of cases required in RSM</a:t>
            </a:r>
          </a:p>
        </p:txBody>
      </p:sp>
      <p:sp>
        <p:nvSpPr>
          <p:cNvPr id="99" name="Freeform 98"/>
          <p:cNvSpPr/>
          <p:nvPr/>
        </p:nvSpPr>
        <p:spPr>
          <a:xfrm>
            <a:off x="1" y="4833960"/>
            <a:ext cx="1667963" cy="396495"/>
          </a:xfrm>
          <a:custGeom>
            <a:avLst/>
            <a:gdLst>
              <a:gd name="connsiteX0" fmla="*/ 0 w 2223951"/>
              <a:gd name="connsiteY0" fmla="*/ 0 h 528660"/>
              <a:gd name="connsiteX1" fmla="*/ 1959621 w 2223951"/>
              <a:gd name="connsiteY1" fmla="*/ 0 h 528660"/>
              <a:gd name="connsiteX2" fmla="*/ 2223951 w 2223951"/>
              <a:gd name="connsiteY2" fmla="*/ 264330 h 528660"/>
              <a:gd name="connsiteX3" fmla="*/ 1959621 w 2223951"/>
              <a:gd name="connsiteY3" fmla="*/ 528660 h 528660"/>
              <a:gd name="connsiteX4" fmla="*/ 0 w 2223951"/>
              <a:gd name="connsiteY4" fmla="*/ 528660 h 528660"/>
              <a:gd name="connsiteX5" fmla="*/ 264330 w 2223951"/>
              <a:gd name="connsiteY5" fmla="*/ 264330 h 528660"/>
              <a:gd name="connsiteX6" fmla="*/ 0 w 2223951"/>
              <a:gd name="connsiteY6" fmla="*/ 0 h 52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951" h="528660">
                <a:moveTo>
                  <a:pt x="0" y="0"/>
                </a:moveTo>
                <a:lnTo>
                  <a:pt x="1959621" y="0"/>
                </a:lnTo>
                <a:lnTo>
                  <a:pt x="2223951" y="264330"/>
                </a:lnTo>
                <a:lnTo>
                  <a:pt x="1959621" y="528660"/>
                </a:lnTo>
                <a:lnTo>
                  <a:pt x="0" y="528660"/>
                </a:lnTo>
                <a:lnTo>
                  <a:pt x="264330" y="264330"/>
                </a:lnTo>
                <a:lnTo>
                  <a:pt x="0" y="0"/>
                </a:lnTo>
                <a:close/>
              </a:path>
            </a:pathLst>
          </a:cu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85259" tIns="29004" rIns="227252" bIns="29004" numCol="1" spcCol="1270" anchor="ctr" anchorCtr="0">
            <a:noAutofit/>
          </a:bodyPr>
          <a:lstStyle/>
          <a:p>
            <a:pPr defTabSz="966788" fontAlgn="auto">
              <a:lnSpc>
                <a:spcPct val="90000"/>
              </a:lnSpc>
              <a:spcAft>
                <a:spcPct val="35000"/>
              </a:spcAft>
              <a:defRPr/>
            </a:pPr>
            <a:r>
              <a:rPr lang="en-US" sz="2175" b="1" kern="0" dirty="0">
                <a:solidFill>
                  <a:prstClr val="white"/>
                </a:solidFill>
                <a:latin typeface="Calibri" panose="020F0502020204030204"/>
                <a:ea typeface="微软雅黑"/>
              </a:rPr>
              <a:t>CTM</a:t>
            </a:r>
          </a:p>
        </p:txBody>
      </p:sp>
      <p:sp>
        <p:nvSpPr>
          <p:cNvPr id="100" name="Freeform 99"/>
          <p:cNvSpPr/>
          <p:nvPr/>
        </p:nvSpPr>
        <p:spPr>
          <a:xfrm>
            <a:off x="1501168" y="4833960"/>
            <a:ext cx="1667963" cy="396495"/>
          </a:xfrm>
          <a:custGeom>
            <a:avLst/>
            <a:gdLst>
              <a:gd name="connsiteX0" fmla="*/ 0 w 2223951"/>
              <a:gd name="connsiteY0" fmla="*/ 0 h 528660"/>
              <a:gd name="connsiteX1" fmla="*/ 1959621 w 2223951"/>
              <a:gd name="connsiteY1" fmla="*/ 0 h 528660"/>
              <a:gd name="connsiteX2" fmla="*/ 2223951 w 2223951"/>
              <a:gd name="connsiteY2" fmla="*/ 264330 h 528660"/>
              <a:gd name="connsiteX3" fmla="*/ 1959621 w 2223951"/>
              <a:gd name="connsiteY3" fmla="*/ 528660 h 528660"/>
              <a:gd name="connsiteX4" fmla="*/ 0 w 2223951"/>
              <a:gd name="connsiteY4" fmla="*/ 528660 h 528660"/>
              <a:gd name="connsiteX5" fmla="*/ 264330 w 2223951"/>
              <a:gd name="connsiteY5" fmla="*/ 264330 h 528660"/>
              <a:gd name="connsiteX6" fmla="*/ 0 w 2223951"/>
              <a:gd name="connsiteY6" fmla="*/ 0 h 52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951" h="528660">
                <a:moveTo>
                  <a:pt x="0" y="0"/>
                </a:moveTo>
                <a:lnTo>
                  <a:pt x="1959621" y="0"/>
                </a:lnTo>
                <a:lnTo>
                  <a:pt x="2223951" y="264330"/>
                </a:lnTo>
                <a:lnTo>
                  <a:pt x="1959621" y="528660"/>
                </a:lnTo>
                <a:lnTo>
                  <a:pt x="0" y="528660"/>
                </a:lnTo>
                <a:lnTo>
                  <a:pt x="264330" y="264330"/>
                </a:lnTo>
                <a:lnTo>
                  <a:pt x="0" y="0"/>
                </a:lnTo>
                <a:close/>
              </a:path>
            </a:pathLst>
          </a:custGeom>
          <a:solidFill>
            <a:srgbClr val="FFC000">
              <a:hueOff val="3465231"/>
              <a:satOff val="-15989"/>
              <a:lumOff val="588"/>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85259" tIns="29004" rIns="227252" bIns="29004" numCol="1" spcCol="1270" anchor="ctr" anchorCtr="0">
            <a:noAutofit/>
          </a:bodyPr>
          <a:lstStyle/>
          <a:p>
            <a:pPr defTabSz="966788" fontAlgn="auto">
              <a:lnSpc>
                <a:spcPct val="90000"/>
              </a:lnSpc>
              <a:spcAft>
                <a:spcPct val="35000"/>
              </a:spcAft>
              <a:defRPr/>
            </a:pPr>
            <a:r>
              <a:rPr lang="en-US" sz="2175" b="1" kern="0" dirty="0">
                <a:solidFill>
                  <a:prstClr val="white"/>
                </a:solidFill>
                <a:latin typeface="Calibri" panose="020F0502020204030204"/>
                <a:ea typeface="微软雅黑"/>
              </a:rPr>
              <a:t>RSM</a:t>
            </a:r>
          </a:p>
        </p:txBody>
      </p:sp>
      <p:sp>
        <p:nvSpPr>
          <p:cNvPr id="101" name="Freeform 100"/>
          <p:cNvSpPr/>
          <p:nvPr/>
        </p:nvSpPr>
        <p:spPr>
          <a:xfrm>
            <a:off x="3002335" y="4833960"/>
            <a:ext cx="1667963" cy="396495"/>
          </a:xfrm>
          <a:custGeom>
            <a:avLst/>
            <a:gdLst>
              <a:gd name="connsiteX0" fmla="*/ 0 w 2223951"/>
              <a:gd name="connsiteY0" fmla="*/ 0 h 528660"/>
              <a:gd name="connsiteX1" fmla="*/ 1959621 w 2223951"/>
              <a:gd name="connsiteY1" fmla="*/ 0 h 528660"/>
              <a:gd name="connsiteX2" fmla="*/ 2223951 w 2223951"/>
              <a:gd name="connsiteY2" fmla="*/ 264330 h 528660"/>
              <a:gd name="connsiteX3" fmla="*/ 1959621 w 2223951"/>
              <a:gd name="connsiteY3" fmla="*/ 528660 h 528660"/>
              <a:gd name="connsiteX4" fmla="*/ 0 w 2223951"/>
              <a:gd name="connsiteY4" fmla="*/ 528660 h 528660"/>
              <a:gd name="connsiteX5" fmla="*/ 264330 w 2223951"/>
              <a:gd name="connsiteY5" fmla="*/ 264330 h 528660"/>
              <a:gd name="connsiteX6" fmla="*/ 0 w 2223951"/>
              <a:gd name="connsiteY6" fmla="*/ 0 h 52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951" h="528660">
                <a:moveTo>
                  <a:pt x="0" y="0"/>
                </a:moveTo>
                <a:lnTo>
                  <a:pt x="1959621" y="0"/>
                </a:lnTo>
                <a:lnTo>
                  <a:pt x="2223951" y="264330"/>
                </a:lnTo>
                <a:lnTo>
                  <a:pt x="1959621" y="528660"/>
                </a:lnTo>
                <a:lnTo>
                  <a:pt x="0" y="528660"/>
                </a:lnTo>
                <a:lnTo>
                  <a:pt x="264330" y="264330"/>
                </a:lnTo>
                <a:lnTo>
                  <a:pt x="0" y="0"/>
                </a:lnTo>
                <a:close/>
              </a:path>
            </a:pathLst>
          </a:custGeom>
          <a:solidFill>
            <a:srgbClr val="FFC000">
              <a:hueOff val="6930461"/>
              <a:satOff val="-31979"/>
              <a:lumOff val="1177"/>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85259" tIns="29004" rIns="227252" bIns="29004" numCol="1" spcCol="1270" anchor="ctr" anchorCtr="0">
            <a:noAutofit/>
          </a:bodyPr>
          <a:lstStyle/>
          <a:p>
            <a:pPr defTabSz="966788" fontAlgn="auto">
              <a:lnSpc>
                <a:spcPct val="90000"/>
              </a:lnSpc>
              <a:spcAft>
                <a:spcPct val="35000"/>
              </a:spcAft>
              <a:defRPr/>
            </a:pPr>
            <a:r>
              <a:rPr lang="en-US" sz="2175" b="1" kern="0" dirty="0">
                <a:solidFill>
                  <a:prstClr val="white"/>
                </a:solidFill>
                <a:latin typeface="Calibri" panose="020F0502020204030204"/>
                <a:ea typeface="微软雅黑"/>
              </a:rPr>
              <a:t>ERSMv1.0</a:t>
            </a:r>
          </a:p>
        </p:txBody>
      </p:sp>
      <p:sp>
        <p:nvSpPr>
          <p:cNvPr id="102" name="Freeform 101"/>
          <p:cNvSpPr/>
          <p:nvPr/>
        </p:nvSpPr>
        <p:spPr>
          <a:xfrm>
            <a:off x="4503502" y="4833960"/>
            <a:ext cx="1667963" cy="396495"/>
          </a:xfrm>
          <a:custGeom>
            <a:avLst/>
            <a:gdLst>
              <a:gd name="connsiteX0" fmla="*/ 0 w 2223951"/>
              <a:gd name="connsiteY0" fmla="*/ 0 h 528660"/>
              <a:gd name="connsiteX1" fmla="*/ 1959621 w 2223951"/>
              <a:gd name="connsiteY1" fmla="*/ 0 h 528660"/>
              <a:gd name="connsiteX2" fmla="*/ 2223951 w 2223951"/>
              <a:gd name="connsiteY2" fmla="*/ 264330 h 528660"/>
              <a:gd name="connsiteX3" fmla="*/ 1959621 w 2223951"/>
              <a:gd name="connsiteY3" fmla="*/ 528660 h 528660"/>
              <a:gd name="connsiteX4" fmla="*/ 0 w 2223951"/>
              <a:gd name="connsiteY4" fmla="*/ 528660 h 528660"/>
              <a:gd name="connsiteX5" fmla="*/ 264330 w 2223951"/>
              <a:gd name="connsiteY5" fmla="*/ 264330 h 528660"/>
              <a:gd name="connsiteX6" fmla="*/ 0 w 2223951"/>
              <a:gd name="connsiteY6" fmla="*/ 0 h 52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951" h="528660">
                <a:moveTo>
                  <a:pt x="0" y="0"/>
                </a:moveTo>
                <a:lnTo>
                  <a:pt x="1959621" y="0"/>
                </a:lnTo>
                <a:lnTo>
                  <a:pt x="2223951" y="264330"/>
                </a:lnTo>
                <a:lnTo>
                  <a:pt x="1959621" y="528660"/>
                </a:lnTo>
                <a:lnTo>
                  <a:pt x="0" y="528660"/>
                </a:lnTo>
                <a:lnTo>
                  <a:pt x="264330" y="264330"/>
                </a:lnTo>
                <a:lnTo>
                  <a:pt x="0" y="0"/>
                </a:lnTo>
                <a:close/>
              </a:path>
            </a:pathLst>
          </a:cu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85259" tIns="29004" rIns="227252" bIns="29004" numCol="1" spcCol="1270" anchor="ctr" anchorCtr="0">
            <a:noAutofit/>
          </a:bodyPr>
          <a:lstStyle/>
          <a:p>
            <a:pPr defTabSz="966788" fontAlgn="auto">
              <a:lnSpc>
                <a:spcPct val="90000"/>
              </a:lnSpc>
              <a:spcAft>
                <a:spcPct val="35000"/>
              </a:spcAft>
              <a:defRPr/>
            </a:pPr>
            <a:r>
              <a:rPr lang="en-US" sz="2175" b="1" kern="0" dirty="0">
                <a:solidFill>
                  <a:prstClr val="white"/>
                </a:solidFill>
                <a:latin typeface="Calibri" panose="020F0502020204030204"/>
                <a:ea typeface="微软雅黑"/>
              </a:rPr>
              <a:t>ERSMv2.0</a:t>
            </a:r>
          </a:p>
        </p:txBody>
      </p:sp>
      <p:sp>
        <p:nvSpPr>
          <p:cNvPr id="103" name="Cloud Callout 102"/>
          <p:cNvSpPr/>
          <p:nvPr/>
        </p:nvSpPr>
        <p:spPr>
          <a:xfrm>
            <a:off x="138249" y="1840885"/>
            <a:ext cx="1391932" cy="679342"/>
          </a:xfrm>
          <a:prstGeom prst="cloudCallout">
            <a:avLst/>
          </a:prstGeom>
          <a:solidFill>
            <a:srgbClr val="00B0F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Air pollution</a:t>
            </a:r>
          </a:p>
        </p:txBody>
      </p:sp>
      <p:sp>
        <p:nvSpPr>
          <p:cNvPr id="104" name="Can 103"/>
          <p:cNvSpPr/>
          <p:nvPr/>
        </p:nvSpPr>
        <p:spPr>
          <a:xfrm>
            <a:off x="199863" y="3912019"/>
            <a:ext cx="1184559" cy="720617"/>
          </a:xfrm>
          <a:prstGeom prst="can">
            <a:avLst/>
          </a:prstGeom>
          <a:solidFill>
            <a:srgbClr val="C0000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Emission</a:t>
            </a:r>
          </a:p>
        </p:txBody>
      </p:sp>
      <p:sp>
        <p:nvSpPr>
          <p:cNvPr id="105" name="Up Arrow 104"/>
          <p:cNvSpPr/>
          <p:nvPr/>
        </p:nvSpPr>
        <p:spPr>
          <a:xfrm>
            <a:off x="2187949" y="2637173"/>
            <a:ext cx="242477" cy="527143"/>
          </a:xfrm>
          <a:prstGeom prst="up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defTabSz="685800" fontAlgn="auto">
              <a:spcBef>
                <a:spcPts val="0"/>
              </a:spcBef>
              <a:spcAft>
                <a:spcPts val="0"/>
              </a:spcAft>
              <a:defRPr/>
            </a:pPr>
            <a:endParaRPr lang="en-US" sz="1350" kern="0">
              <a:solidFill>
                <a:prstClr val="white"/>
              </a:solidFill>
              <a:latin typeface="Calibri" panose="020F0502020204030204"/>
              <a:ea typeface="微软雅黑"/>
            </a:endParaRPr>
          </a:p>
        </p:txBody>
      </p:sp>
      <p:sp>
        <p:nvSpPr>
          <p:cNvPr id="106" name="Cloud Callout 105"/>
          <p:cNvSpPr/>
          <p:nvPr/>
        </p:nvSpPr>
        <p:spPr>
          <a:xfrm>
            <a:off x="1640811" y="1840885"/>
            <a:ext cx="1391932" cy="679342"/>
          </a:xfrm>
          <a:prstGeom prst="cloudCallout">
            <a:avLst/>
          </a:prstGeom>
          <a:solidFill>
            <a:srgbClr val="00B0F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Air pollution</a:t>
            </a:r>
          </a:p>
        </p:txBody>
      </p:sp>
      <p:sp>
        <p:nvSpPr>
          <p:cNvPr id="107" name="Can 106"/>
          <p:cNvSpPr/>
          <p:nvPr/>
        </p:nvSpPr>
        <p:spPr>
          <a:xfrm>
            <a:off x="1702421" y="3912019"/>
            <a:ext cx="1184559" cy="720617"/>
          </a:xfrm>
          <a:prstGeom prst="can">
            <a:avLst/>
          </a:prstGeom>
          <a:solidFill>
            <a:srgbClr val="C0000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Emission</a:t>
            </a:r>
          </a:p>
        </p:txBody>
      </p:sp>
      <p:sp>
        <p:nvSpPr>
          <p:cNvPr id="108" name="Cloud Callout 107"/>
          <p:cNvSpPr/>
          <p:nvPr/>
        </p:nvSpPr>
        <p:spPr>
          <a:xfrm>
            <a:off x="3111570" y="1840885"/>
            <a:ext cx="1391932" cy="679342"/>
          </a:xfrm>
          <a:prstGeom prst="cloudCallout">
            <a:avLst/>
          </a:prstGeom>
          <a:solidFill>
            <a:srgbClr val="00B0F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Air pollution</a:t>
            </a:r>
          </a:p>
        </p:txBody>
      </p:sp>
      <p:sp>
        <p:nvSpPr>
          <p:cNvPr id="109" name="Can 108"/>
          <p:cNvSpPr/>
          <p:nvPr/>
        </p:nvSpPr>
        <p:spPr>
          <a:xfrm>
            <a:off x="3163630" y="4456647"/>
            <a:ext cx="1184559" cy="306930"/>
          </a:xfrm>
          <a:prstGeom prst="can">
            <a:avLst/>
          </a:prstGeom>
          <a:solidFill>
            <a:srgbClr val="C0000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Emission A</a:t>
            </a:r>
          </a:p>
        </p:txBody>
      </p:sp>
      <p:sp>
        <p:nvSpPr>
          <p:cNvPr id="110" name="Can 109"/>
          <p:cNvSpPr/>
          <p:nvPr/>
        </p:nvSpPr>
        <p:spPr>
          <a:xfrm>
            <a:off x="3163630" y="4124381"/>
            <a:ext cx="1184559" cy="306930"/>
          </a:xfrm>
          <a:prstGeom prst="can">
            <a:avLst/>
          </a:prstGeom>
          <a:solidFill>
            <a:srgbClr val="C0000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Emission B</a:t>
            </a:r>
          </a:p>
        </p:txBody>
      </p:sp>
      <p:sp>
        <p:nvSpPr>
          <p:cNvPr id="111" name="Can 110"/>
          <p:cNvSpPr/>
          <p:nvPr/>
        </p:nvSpPr>
        <p:spPr>
          <a:xfrm>
            <a:off x="3163630" y="3789100"/>
            <a:ext cx="1184559" cy="306930"/>
          </a:xfrm>
          <a:prstGeom prst="can">
            <a:avLst/>
          </a:prstGeom>
          <a:solidFill>
            <a:srgbClr val="C0000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Emission C</a:t>
            </a:r>
          </a:p>
        </p:txBody>
      </p:sp>
      <p:sp>
        <p:nvSpPr>
          <p:cNvPr id="112" name="Cloud Callout 111"/>
          <p:cNvSpPr/>
          <p:nvPr/>
        </p:nvSpPr>
        <p:spPr>
          <a:xfrm>
            <a:off x="4653767" y="1748763"/>
            <a:ext cx="1355761" cy="386996"/>
          </a:xfrm>
          <a:prstGeom prst="cloudCallout">
            <a:avLst/>
          </a:prstGeom>
          <a:solidFill>
            <a:srgbClr val="00B0F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200" b="1" kern="0" dirty="0">
                <a:solidFill>
                  <a:prstClr val="white"/>
                </a:solidFill>
                <a:latin typeface="Calibri" panose="020F0502020204030204"/>
                <a:ea typeface="微软雅黑"/>
              </a:rPr>
              <a:t>pollution 1</a:t>
            </a:r>
          </a:p>
        </p:txBody>
      </p:sp>
      <p:sp>
        <p:nvSpPr>
          <p:cNvPr id="113" name="Cloud Callout 112"/>
          <p:cNvSpPr/>
          <p:nvPr/>
        </p:nvSpPr>
        <p:spPr>
          <a:xfrm>
            <a:off x="4666188" y="2180944"/>
            <a:ext cx="1366241" cy="386996"/>
          </a:xfrm>
          <a:prstGeom prst="cloudCallout">
            <a:avLst>
              <a:gd name="adj1" fmla="val -22771"/>
              <a:gd name="adj2" fmla="val 62500"/>
            </a:avLst>
          </a:prstGeom>
          <a:solidFill>
            <a:srgbClr val="00B0F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200" b="1" kern="0" dirty="0">
                <a:solidFill>
                  <a:prstClr val="white"/>
                </a:solidFill>
                <a:latin typeface="Calibri" panose="020F0502020204030204"/>
                <a:ea typeface="微软雅黑"/>
              </a:rPr>
              <a:t>pollution 2</a:t>
            </a:r>
          </a:p>
        </p:txBody>
      </p:sp>
      <p:sp>
        <p:nvSpPr>
          <p:cNvPr id="114" name="Can 113"/>
          <p:cNvSpPr/>
          <p:nvPr/>
        </p:nvSpPr>
        <p:spPr>
          <a:xfrm>
            <a:off x="4666189" y="4456647"/>
            <a:ext cx="1184559" cy="306930"/>
          </a:xfrm>
          <a:prstGeom prst="can">
            <a:avLst/>
          </a:prstGeom>
          <a:solidFill>
            <a:srgbClr val="C0000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Emission A</a:t>
            </a:r>
          </a:p>
        </p:txBody>
      </p:sp>
      <p:sp>
        <p:nvSpPr>
          <p:cNvPr id="115" name="Can 114"/>
          <p:cNvSpPr/>
          <p:nvPr/>
        </p:nvSpPr>
        <p:spPr>
          <a:xfrm>
            <a:off x="4666189" y="4124381"/>
            <a:ext cx="1184559" cy="306930"/>
          </a:xfrm>
          <a:prstGeom prst="can">
            <a:avLst/>
          </a:prstGeom>
          <a:solidFill>
            <a:srgbClr val="C0000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Emission B</a:t>
            </a:r>
          </a:p>
        </p:txBody>
      </p:sp>
      <p:sp>
        <p:nvSpPr>
          <p:cNvPr id="116" name="Can 115"/>
          <p:cNvSpPr/>
          <p:nvPr/>
        </p:nvSpPr>
        <p:spPr>
          <a:xfrm>
            <a:off x="4666189" y="3789100"/>
            <a:ext cx="1184559" cy="306930"/>
          </a:xfrm>
          <a:prstGeom prst="can">
            <a:avLst/>
          </a:prstGeom>
          <a:solidFill>
            <a:srgbClr val="C0000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500" b="1" kern="0" dirty="0">
                <a:solidFill>
                  <a:prstClr val="white"/>
                </a:solidFill>
                <a:latin typeface="Calibri" panose="020F0502020204030204"/>
                <a:ea typeface="微软雅黑"/>
              </a:rPr>
              <a:t>Emission C</a:t>
            </a:r>
          </a:p>
        </p:txBody>
      </p:sp>
      <p:sp>
        <p:nvSpPr>
          <p:cNvPr id="117" name="TextBox 116"/>
          <p:cNvSpPr txBox="1"/>
          <p:nvPr/>
        </p:nvSpPr>
        <p:spPr>
          <a:xfrm>
            <a:off x="102474" y="3464150"/>
            <a:ext cx="1343560" cy="253916"/>
          </a:xfrm>
          <a:prstGeom prst="rect">
            <a:avLst/>
          </a:prstGeom>
          <a:noFill/>
        </p:spPr>
        <p:txBody>
          <a:bodyPr wrap="square" rtlCol="0">
            <a:spAutoFit/>
          </a:bodyPr>
          <a:lstStyle/>
          <a:p>
            <a:pPr defTabSz="685800" fontAlgn="auto">
              <a:spcBef>
                <a:spcPts val="0"/>
              </a:spcBef>
              <a:spcAft>
                <a:spcPts val="0"/>
              </a:spcAft>
            </a:pPr>
            <a:r>
              <a:rPr lang="en-US" sz="1050" b="1" dirty="0">
                <a:solidFill>
                  <a:prstClr val="black"/>
                </a:solidFill>
                <a:latin typeface="Calibri" panose="020F0502020204030204"/>
                <a:ea typeface="微软雅黑"/>
              </a:rPr>
              <a:t>Specific scenarios</a:t>
            </a:r>
          </a:p>
        </p:txBody>
      </p:sp>
      <p:grpSp>
        <p:nvGrpSpPr>
          <p:cNvPr id="118" name="Group 117"/>
          <p:cNvGrpSpPr/>
          <p:nvPr/>
        </p:nvGrpSpPr>
        <p:grpSpPr>
          <a:xfrm>
            <a:off x="593239" y="2752305"/>
            <a:ext cx="397805" cy="551804"/>
            <a:chOff x="2355306" y="2229890"/>
            <a:chExt cx="532031" cy="882720"/>
          </a:xfrm>
        </p:grpSpPr>
        <p:cxnSp>
          <p:nvCxnSpPr>
            <p:cNvPr id="119" name="Straight Arrow Connector 118"/>
            <p:cNvCxnSpPr/>
            <p:nvPr/>
          </p:nvCxnSpPr>
          <p:spPr>
            <a:xfrm flipV="1">
              <a:off x="2355306" y="2229890"/>
              <a:ext cx="6893" cy="882720"/>
            </a:xfrm>
            <a:prstGeom prst="straightConnector1">
              <a:avLst/>
            </a:prstGeom>
            <a:noFill/>
            <a:ln w="19050" cap="flat" cmpd="sng" algn="ctr">
              <a:solidFill>
                <a:srgbClr val="5B9BD5"/>
              </a:solidFill>
              <a:prstDash val="solid"/>
              <a:miter lim="800000"/>
              <a:tailEnd type="triangle"/>
            </a:ln>
            <a:effectLst/>
          </p:spPr>
        </p:cxnSp>
        <p:cxnSp>
          <p:nvCxnSpPr>
            <p:cNvPr id="120" name="Straight Arrow Connector 119"/>
            <p:cNvCxnSpPr/>
            <p:nvPr/>
          </p:nvCxnSpPr>
          <p:spPr>
            <a:xfrm flipV="1">
              <a:off x="2530352" y="2229890"/>
              <a:ext cx="6893" cy="882720"/>
            </a:xfrm>
            <a:prstGeom prst="straightConnector1">
              <a:avLst/>
            </a:prstGeom>
            <a:noFill/>
            <a:ln w="19050" cap="flat" cmpd="sng" algn="ctr">
              <a:solidFill>
                <a:srgbClr val="ED7D31"/>
              </a:solidFill>
              <a:prstDash val="solid"/>
              <a:miter lim="800000"/>
              <a:tailEnd type="triangle"/>
            </a:ln>
            <a:effectLst/>
          </p:spPr>
        </p:cxnSp>
        <p:cxnSp>
          <p:nvCxnSpPr>
            <p:cNvPr id="121" name="Straight Arrow Connector 120"/>
            <p:cNvCxnSpPr/>
            <p:nvPr/>
          </p:nvCxnSpPr>
          <p:spPr>
            <a:xfrm flipV="1">
              <a:off x="2705398" y="2229890"/>
              <a:ext cx="6893" cy="882720"/>
            </a:xfrm>
            <a:prstGeom prst="straightConnector1">
              <a:avLst/>
            </a:prstGeom>
            <a:noFill/>
            <a:ln w="19050" cap="flat" cmpd="sng" algn="ctr">
              <a:solidFill>
                <a:srgbClr val="FFC000"/>
              </a:solidFill>
              <a:prstDash val="solid"/>
              <a:miter lim="800000"/>
              <a:tailEnd type="triangle"/>
            </a:ln>
            <a:effectLst/>
          </p:spPr>
        </p:cxnSp>
        <p:cxnSp>
          <p:nvCxnSpPr>
            <p:cNvPr id="122" name="Straight Arrow Connector 121"/>
            <p:cNvCxnSpPr/>
            <p:nvPr/>
          </p:nvCxnSpPr>
          <p:spPr>
            <a:xfrm flipV="1">
              <a:off x="2880444" y="2229890"/>
              <a:ext cx="6893" cy="882720"/>
            </a:xfrm>
            <a:prstGeom prst="straightConnector1">
              <a:avLst/>
            </a:prstGeom>
            <a:noFill/>
            <a:ln w="19050" cap="flat" cmpd="sng" algn="ctr">
              <a:solidFill>
                <a:srgbClr val="70AD47"/>
              </a:solidFill>
              <a:prstDash val="solid"/>
              <a:miter lim="800000"/>
              <a:tailEnd type="triangle"/>
            </a:ln>
            <a:effectLst/>
          </p:spPr>
        </p:cxnSp>
      </p:grpSp>
      <p:sp>
        <p:nvSpPr>
          <p:cNvPr id="123" name="TextBox 122"/>
          <p:cNvSpPr txBox="1"/>
          <p:nvPr/>
        </p:nvSpPr>
        <p:spPr>
          <a:xfrm>
            <a:off x="1622919" y="3464150"/>
            <a:ext cx="1343560" cy="253916"/>
          </a:xfrm>
          <a:prstGeom prst="rect">
            <a:avLst/>
          </a:prstGeom>
          <a:noFill/>
        </p:spPr>
        <p:txBody>
          <a:bodyPr wrap="square" rtlCol="0">
            <a:spAutoFit/>
          </a:bodyPr>
          <a:lstStyle/>
          <a:p>
            <a:pPr defTabSz="685800" fontAlgn="auto">
              <a:spcBef>
                <a:spcPts val="0"/>
              </a:spcBef>
              <a:spcAft>
                <a:spcPts val="0"/>
              </a:spcAft>
            </a:pPr>
            <a:r>
              <a:rPr lang="en-US" sz="1050" b="1" dirty="0">
                <a:solidFill>
                  <a:prstClr val="black"/>
                </a:solidFill>
                <a:latin typeface="Calibri" panose="020F0502020204030204"/>
                <a:ea typeface="微软雅黑"/>
              </a:rPr>
              <a:t>Full range responses</a:t>
            </a:r>
          </a:p>
        </p:txBody>
      </p:sp>
      <p:sp>
        <p:nvSpPr>
          <p:cNvPr id="124" name="TextBox 123"/>
          <p:cNvSpPr txBox="1"/>
          <p:nvPr/>
        </p:nvSpPr>
        <p:spPr>
          <a:xfrm>
            <a:off x="3098632" y="3230288"/>
            <a:ext cx="1261208" cy="738664"/>
          </a:xfrm>
          <a:prstGeom prst="rect">
            <a:avLst/>
          </a:prstGeom>
          <a:noFill/>
        </p:spPr>
        <p:txBody>
          <a:bodyPr wrap="square" rtlCol="0">
            <a:spAutoFit/>
          </a:bodyPr>
          <a:lstStyle/>
          <a:p>
            <a:pPr defTabSz="685800" fontAlgn="auto">
              <a:spcBef>
                <a:spcPts val="0"/>
              </a:spcBef>
              <a:spcAft>
                <a:spcPts val="0"/>
              </a:spcAft>
            </a:pPr>
            <a:r>
              <a:rPr lang="en-US" sz="1050" b="1" dirty="0">
                <a:solidFill>
                  <a:prstClr val="black"/>
                </a:solidFill>
                <a:latin typeface="Calibri" panose="020F0502020204030204"/>
                <a:ea typeface="微软雅黑"/>
              </a:rPr>
              <a:t>Full range responses to multiregional sources</a:t>
            </a:r>
          </a:p>
        </p:txBody>
      </p:sp>
      <p:sp>
        <p:nvSpPr>
          <p:cNvPr id="125" name="Up Arrow 124"/>
          <p:cNvSpPr/>
          <p:nvPr/>
        </p:nvSpPr>
        <p:spPr>
          <a:xfrm>
            <a:off x="3658712" y="2647305"/>
            <a:ext cx="242477" cy="527143"/>
          </a:xfrm>
          <a:prstGeom prst="up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defTabSz="685800" fontAlgn="auto">
              <a:spcBef>
                <a:spcPts val="0"/>
              </a:spcBef>
              <a:spcAft>
                <a:spcPts val="0"/>
              </a:spcAft>
              <a:defRPr/>
            </a:pPr>
            <a:endParaRPr lang="en-US" sz="1350" kern="0">
              <a:solidFill>
                <a:prstClr val="white"/>
              </a:solidFill>
              <a:latin typeface="Calibri" panose="020F0502020204030204"/>
              <a:ea typeface="微软雅黑"/>
            </a:endParaRPr>
          </a:p>
        </p:txBody>
      </p:sp>
      <p:sp>
        <p:nvSpPr>
          <p:cNvPr id="126" name="TextBox 125"/>
          <p:cNvSpPr txBox="1"/>
          <p:nvPr/>
        </p:nvSpPr>
        <p:spPr>
          <a:xfrm>
            <a:off x="4338357" y="3223273"/>
            <a:ext cx="1939271" cy="577081"/>
          </a:xfrm>
          <a:prstGeom prst="rect">
            <a:avLst/>
          </a:prstGeom>
          <a:noFill/>
        </p:spPr>
        <p:txBody>
          <a:bodyPr wrap="square" rtlCol="0">
            <a:spAutoFit/>
          </a:bodyPr>
          <a:lstStyle/>
          <a:p>
            <a:pPr defTabSz="685800" fontAlgn="auto">
              <a:spcBef>
                <a:spcPts val="0"/>
              </a:spcBef>
              <a:spcAft>
                <a:spcPts val="0"/>
              </a:spcAft>
            </a:pPr>
            <a:r>
              <a:rPr lang="en-US" sz="1050" b="1" dirty="0">
                <a:solidFill>
                  <a:prstClr val="black"/>
                </a:solidFill>
                <a:latin typeface="Calibri" panose="020F0502020204030204"/>
                <a:ea typeface="微软雅黑"/>
              </a:rPr>
              <a:t>Multiple pollutant responses to multiregional sources with well-solved indirect effects</a:t>
            </a:r>
          </a:p>
        </p:txBody>
      </p:sp>
      <p:sp>
        <p:nvSpPr>
          <p:cNvPr id="127" name="Up Arrow 126"/>
          <p:cNvSpPr/>
          <p:nvPr/>
        </p:nvSpPr>
        <p:spPr>
          <a:xfrm>
            <a:off x="4666187" y="2627556"/>
            <a:ext cx="1184559" cy="582721"/>
          </a:xfrm>
          <a:prstGeom prst="upArrow">
            <a:avLst>
              <a:gd name="adj1" fmla="val 69409"/>
              <a:gd name="adj2" fmla="val 39118"/>
            </a:avLst>
          </a:prstGeom>
          <a:solidFill>
            <a:sysClr val="window" lastClr="FFFFFF">
              <a:lumMod val="85000"/>
            </a:sysClr>
          </a:solidFill>
          <a:ln w="12700" cap="flat" cmpd="sng" algn="ctr">
            <a:solidFill>
              <a:sysClr val="window" lastClr="FFFFFF"/>
            </a:solidFill>
            <a:prstDash val="solid"/>
            <a:miter lim="800000"/>
          </a:ln>
          <a:effectLst/>
        </p:spPr>
        <p:txBody>
          <a:bodyPr rtlCol="0" anchor="ctr"/>
          <a:lstStyle/>
          <a:p>
            <a:pPr marL="128588" indent="-128588" algn="l" defTabSz="685800" fontAlgn="auto">
              <a:spcBef>
                <a:spcPts val="0"/>
              </a:spcBef>
              <a:spcAft>
                <a:spcPts val="0"/>
              </a:spcAft>
              <a:buFont typeface="Arial" panose="020B0604020202020204" pitchFamily="34" charset="0"/>
              <a:buChar char="•"/>
              <a:defRPr/>
            </a:pPr>
            <a:r>
              <a:rPr lang="en-US" sz="900" b="1" kern="0" dirty="0">
                <a:solidFill>
                  <a:prstClr val="black"/>
                </a:solidFill>
                <a:latin typeface="Calibri" panose="020F0502020204030204"/>
                <a:ea typeface="微软雅黑"/>
              </a:rPr>
              <a:t>Chemistry</a:t>
            </a:r>
          </a:p>
          <a:p>
            <a:pPr marL="128588" indent="-128588" algn="l" defTabSz="685800" fontAlgn="auto">
              <a:spcBef>
                <a:spcPts val="0"/>
              </a:spcBef>
              <a:spcAft>
                <a:spcPts val="0"/>
              </a:spcAft>
              <a:buFont typeface="Arial" panose="020B0604020202020204" pitchFamily="34" charset="0"/>
              <a:buChar char="•"/>
              <a:defRPr/>
            </a:pPr>
            <a:r>
              <a:rPr lang="en-US" sz="900" b="1" kern="0" dirty="0">
                <a:solidFill>
                  <a:prstClr val="black"/>
                </a:solidFill>
                <a:latin typeface="Calibri" panose="020F0502020204030204"/>
                <a:ea typeface="微软雅黑"/>
              </a:rPr>
              <a:t>Transport</a:t>
            </a:r>
          </a:p>
          <a:p>
            <a:pPr marL="128588" indent="-128588" algn="l" defTabSz="685800" fontAlgn="auto">
              <a:spcBef>
                <a:spcPts val="0"/>
              </a:spcBef>
              <a:spcAft>
                <a:spcPts val="0"/>
              </a:spcAft>
              <a:buFont typeface="Arial" panose="020B0604020202020204" pitchFamily="34" charset="0"/>
              <a:buChar char="•"/>
              <a:defRPr/>
            </a:pPr>
            <a:r>
              <a:rPr lang="en-US" sz="900" b="1" kern="0" dirty="0">
                <a:solidFill>
                  <a:prstClr val="black"/>
                </a:solidFill>
                <a:latin typeface="Calibri" panose="020F0502020204030204"/>
                <a:ea typeface="微软雅黑"/>
              </a:rPr>
              <a:t>Indirect</a:t>
            </a:r>
          </a:p>
        </p:txBody>
      </p:sp>
      <p:sp>
        <p:nvSpPr>
          <p:cNvPr id="128" name="Freeform 127"/>
          <p:cNvSpPr/>
          <p:nvPr/>
        </p:nvSpPr>
        <p:spPr>
          <a:xfrm>
            <a:off x="6004669" y="4833960"/>
            <a:ext cx="1667963" cy="396495"/>
          </a:xfrm>
          <a:custGeom>
            <a:avLst/>
            <a:gdLst>
              <a:gd name="connsiteX0" fmla="*/ 0 w 2223951"/>
              <a:gd name="connsiteY0" fmla="*/ 0 h 528660"/>
              <a:gd name="connsiteX1" fmla="*/ 1959621 w 2223951"/>
              <a:gd name="connsiteY1" fmla="*/ 0 h 528660"/>
              <a:gd name="connsiteX2" fmla="*/ 2223951 w 2223951"/>
              <a:gd name="connsiteY2" fmla="*/ 264330 h 528660"/>
              <a:gd name="connsiteX3" fmla="*/ 1959621 w 2223951"/>
              <a:gd name="connsiteY3" fmla="*/ 528660 h 528660"/>
              <a:gd name="connsiteX4" fmla="*/ 0 w 2223951"/>
              <a:gd name="connsiteY4" fmla="*/ 528660 h 528660"/>
              <a:gd name="connsiteX5" fmla="*/ 264330 w 2223951"/>
              <a:gd name="connsiteY5" fmla="*/ 264330 h 528660"/>
              <a:gd name="connsiteX6" fmla="*/ 0 w 2223951"/>
              <a:gd name="connsiteY6" fmla="*/ 0 h 52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951" h="528660">
                <a:moveTo>
                  <a:pt x="0" y="0"/>
                </a:moveTo>
                <a:lnTo>
                  <a:pt x="1959621" y="0"/>
                </a:lnTo>
                <a:lnTo>
                  <a:pt x="2223951" y="264330"/>
                </a:lnTo>
                <a:lnTo>
                  <a:pt x="1959621" y="528660"/>
                </a:lnTo>
                <a:lnTo>
                  <a:pt x="0" y="528660"/>
                </a:lnTo>
                <a:lnTo>
                  <a:pt x="264330" y="264330"/>
                </a:lnTo>
                <a:lnTo>
                  <a:pt x="0" y="0"/>
                </a:lnTo>
                <a:close/>
              </a:path>
            </a:pathLst>
          </a:custGeom>
          <a:solidFill>
            <a:srgbClr val="7030A0"/>
          </a:solidFill>
          <a:ln w="12700" cap="flat" cmpd="sng" algn="ctr">
            <a:solidFill>
              <a:sysClr val="window" lastClr="FFFFFF">
                <a:hueOff val="0"/>
                <a:satOff val="0"/>
                <a:lumOff val="0"/>
                <a:alphaOff val="0"/>
              </a:sysClr>
            </a:solidFill>
            <a:prstDash val="solid"/>
            <a:miter lim="800000"/>
          </a:ln>
          <a:effectLst/>
        </p:spPr>
        <p:txBody>
          <a:bodyPr spcFirstLastPara="0" vert="horz" wrap="square" lIns="285259" tIns="29004" rIns="227252" bIns="29004" numCol="1" spcCol="1270" anchor="ctr" anchorCtr="0">
            <a:noAutofit/>
          </a:bodyPr>
          <a:lstStyle/>
          <a:p>
            <a:pPr defTabSz="966788" fontAlgn="auto">
              <a:lnSpc>
                <a:spcPct val="90000"/>
              </a:lnSpc>
              <a:spcAft>
                <a:spcPct val="35000"/>
              </a:spcAft>
              <a:defRPr/>
            </a:pPr>
            <a:r>
              <a:rPr lang="en-US" sz="2175" b="1" kern="0" dirty="0">
                <a:solidFill>
                  <a:prstClr val="white"/>
                </a:solidFill>
                <a:latin typeface="Calibri" panose="020F0502020204030204"/>
                <a:ea typeface="微软雅黑"/>
              </a:rPr>
              <a:t>pf-RSM</a:t>
            </a:r>
          </a:p>
        </p:txBody>
      </p:sp>
      <p:sp>
        <p:nvSpPr>
          <p:cNvPr id="129" name="Cloud Callout 128"/>
          <p:cNvSpPr/>
          <p:nvPr/>
        </p:nvSpPr>
        <p:spPr>
          <a:xfrm>
            <a:off x="6124527" y="1748763"/>
            <a:ext cx="1355761" cy="386996"/>
          </a:xfrm>
          <a:prstGeom prst="cloudCallout">
            <a:avLst/>
          </a:prstGeom>
          <a:solidFill>
            <a:srgbClr val="00B0F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200" b="1" kern="0" dirty="0">
                <a:solidFill>
                  <a:prstClr val="white"/>
                </a:solidFill>
                <a:latin typeface="Calibri" panose="020F0502020204030204"/>
                <a:ea typeface="微软雅黑"/>
              </a:rPr>
              <a:t>pollution 1</a:t>
            </a:r>
          </a:p>
        </p:txBody>
      </p:sp>
      <p:sp>
        <p:nvSpPr>
          <p:cNvPr id="130" name="Cloud Callout 129"/>
          <p:cNvSpPr/>
          <p:nvPr/>
        </p:nvSpPr>
        <p:spPr>
          <a:xfrm>
            <a:off x="6136947" y="2180944"/>
            <a:ext cx="1366241" cy="386996"/>
          </a:xfrm>
          <a:prstGeom prst="cloudCallout">
            <a:avLst>
              <a:gd name="adj1" fmla="val -22771"/>
              <a:gd name="adj2" fmla="val 62500"/>
            </a:avLst>
          </a:prstGeom>
          <a:solidFill>
            <a:srgbClr val="00B0F0"/>
          </a:solidFill>
          <a:ln w="12700" cap="flat" cmpd="sng" algn="ctr">
            <a:solidFill>
              <a:srgbClr val="5B9BD5">
                <a:shade val="50000"/>
              </a:srgbClr>
            </a:solidFill>
            <a:prstDash val="solid"/>
            <a:miter lim="800000"/>
          </a:ln>
          <a:effectLst/>
        </p:spPr>
        <p:txBody>
          <a:bodyPr rtlCol="0" anchor="ctr"/>
          <a:lstStyle/>
          <a:p>
            <a:pPr defTabSz="685800" fontAlgn="auto">
              <a:spcBef>
                <a:spcPts val="0"/>
              </a:spcBef>
              <a:spcAft>
                <a:spcPts val="0"/>
              </a:spcAft>
              <a:defRPr/>
            </a:pPr>
            <a:r>
              <a:rPr lang="en-US" sz="1200" b="1" kern="0" dirty="0">
                <a:solidFill>
                  <a:prstClr val="white"/>
                </a:solidFill>
                <a:latin typeface="Calibri" panose="020F0502020204030204"/>
                <a:ea typeface="微软雅黑"/>
              </a:rPr>
              <a:t>pollution 2</a:t>
            </a:r>
          </a:p>
        </p:txBody>
      </p:sp>
      <p:sp>
        <p:nvSpPr>
          <p:cNvPr id="131" name="Oval 130"/>
          <p:cNvSpPr/>
          <p:nvPr/>
        </p:nvSpPr>
        <p:spPr>
          <a:xfrm rot="1307425">
            <a:off x="6072489" y="3936291"/>
            <a:ext cx="457590" cy="408439"/>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NO</a:t>
            </a:r>
            <a:r>
              <a:rPr lang="en-US" sz="1350" kern="0" baseline="-25000" dirty="0">
                <a:solidFill>
                  <a:prstClr val="white"/>
                </a:solidFill>
                <a:latin typeface="Calibri" panose="020F0502020204030204"/>
                <a:ea typeface="微软雅黑"/>
              </a:rPr>
              <a:t>x</a:t>
            </a:r>
          </a:p>
        </p:txBody>
      </p:sp>
      <p:sp>
        <p:nvSpPr>
          <p:cNvPr id="132" name="Oval 131"/>
          <p:cNvSpPr/>
          <p:nvPr/>
        </p:nvSpPr>
        <p:spPr>
          <a:xfrm>
            <a:off x="6530294" y="3912018"/>
            <a:ext cx="494148" cy="441071"/>
          </a:xfrm>
          <a:prstGeom prst="ellipse">
            <a:avLst/>
          </a:prstGeom>
          <a:solidFill>
            <a:srgbClr val="00B05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NH</a:t>
            </a:r>
            <a:r>
              <a:rPr lang="en-US" sz="1350" kern="0" baseline="-25000" dirty="0">
                <a:solidFill>
                  <a:prstClr val="white"/>
                </a:solidFill>
                <a:latin typeface="Calibri" panose="020F0502020204030204"/>
                <a:ea typeface="微软雅黑"/>
              </a:rPr>
              <a:t>3</a:t>
            </a:r>
          </a:p>
        </p:txBody>
      </p:sp>
      <p:sp>
        <p:nvSpPr>
          <p:cNvPr id="133" name="Oval 132"/>
          <p:cNvSpPr/>
          <p:nvPr/>
        </p:nvSpPr>
        <p:spPr>
          <a:xfrm rot="584549">
            <a:off x="6328493" y="4270910"/>
            <a:ext cx="477536" cy="426242"/>
          </a:xfrm>
          <a:prstGeom prst="ellipse">
            <a:avLst/>
          </a:prstGeom>
          <a:solidFill>
            <a:srgbClr val="FF000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350" kern="0" dirty="0">
                <a:solidFill>
                  <a:prstClr val="white"/>
                </a:solidFill>
                <a:latin typeface="Calibri" panose="020F0502020204030204"/>
                <a:ea typeface="等线" panose="02010600030101010101" pitchFamily="2" charset="-122"/>
              </a:rPr>
              <a:t>SO</a:t>
            </a:r>
            <a:r>
              <a:rPr lang="en-US" altLang="zh-CN" sz="1350" kern="0" baseline="-25000" dirty="0">
                <a:solidFill>
                  <a:prstClr val="white"/>
                </a:solidFill>
                <a:latin typeface="Calibri" panose="020F0502020204030204"/>
                <a:ea typeface="等线" panose="02010600030101010101" pitchFamily="2" charset="-122"/>
              </a:rPr>
              <a:t>2</a:t>
            </a:r>
            <a:endParaRPr lang="en-US" sz="1350" kern="0" baseline="-25000" dirty="0">
              <a:solidFill>
                <a:prstClr val="white"/>
              </a:solidFill>
              <a:latin typeface="Calibri" panose="020F0502020204030204"/>
              <a:ea typeface="微软雅黑"/>
            </a:endParaRPr>
          </a:p>
        </p:txBody>
      </p:sp>
      <p:sp>
        <p:nvSpPr>
          <p:cNvPr id="134" name="Oval 133"/>
          <p:cNvSpPr/>
          <p:nvPr/>
        </p:nvSpPr>
        <p:spPr>
          <a:xfrm rot="19186771">
            <a:off x="7006589" y="3878136"/>
            <a:ext cx="471778" cy="421104"/>
          </a:xfrm>
          <a:prstGeom prst="ellipse">
            <a:avLst/>
          </a:prstGeom>
          <a:solidFill>
            <a:srgbClr val="7030A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350" kern="0" dirty="0">
                <a:solidFill>
                  <a:prstClr val="white"/>
                </a:solidFill>
                <a:latin typeface="Calibri" panose="020F0502020204030204"/>
                <a:ea typeface="等线" panose="02010600030101010101" pitchFamily="2" charset="-122"/>
              </a:rPr>
              <a:t>POA</a:t>
            </a:r>
            <a:endParaRPr lang="en-US" sz="1350" kern="0" baseline="-25000" dirty="0">
              <a:solidFill>
                <a:prstClr val="white"/>
              </a:solidFill>
              <a:latin typeface="Calibri" panose="020F0502020204030204"/>
              <a:ea typeface="微软雅黑"/>
            </a:endParaRPr>
          </a:p>
        </p:txBody>
      </p:sp>
      <p:sp>
        <p:nvSpPr>
          <p:cNvPr id="135" name="Oval 134"/>
          <p:cNvSpPr/>
          <p:nvPr/>
        </p:nvSpPr>
        <p:spPr>
          <a:xfrm rot="20345498">
            <a:off x="6806833" y="4234362"/>
            <a:ext cx="467947" cy="460891"/>
          </a:xfrm>
          <a:prstGeom prst="ellipse">
            <a:avLst/>
          </a:prstGeom>
          <a:solidFill>
            <a:srgbClr val="0070C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VOC</a:t>
            </a:r>
            <a:endParaRPr lang="en-US" sz="1350" kern="0" baseline="-25000" dirty="0">
              <a:solidFill>
                <a:prstClr val="white"/>
              </a:solidFill>
              <a:latin typeface="Calibri" panose="020F0502020204030204"/>
              <a:ea typeface="微软雅黑"/>
            </a:endParaRPr>
          </a:p>
        </p:txBody>
      </p:sp>
      <p:sp>
        <p:nvSpPr>
          <p:cNvPr id="137" name="TextBox 136"/>
          <p:cNvSpPr txBox="1"/>
          <p:nvPr/>
        </p:nvSpPr>
        <p:spPr>
          <a:xfrm>
            <a:off x="6009730" y="3203901"/>
            <a:ext cx="1669976" cy="738664"/>
          </a:xfrm>
          <a:prstGeom prst="rect">
            <a:avLst/>
          </a:prstGeom>
          <a:noFill/>
        </p:spPr>
        <p:txBody>
          <a:bodyPr wrap="square" rtlCol="0">
            <a:spAutoFit/>
          </a:bodyPr>
          <a:lstStyle/>
          <a:p>
            <a:pPr defTabSz="685800" fontAlgn="auto">
              <a:spcBef>
                <a:spcPts val="0"/>
              </a:spcBef>
              <a:spcAft>
                <a:spcPts val="0"/>
              </a:spcAft>
            </a:pPr>
            <a:r>
              <a:rPr lang="en-US" sz="1050" b="1" dirty="0">
                <a:solidFill>
                  <a:prstClr val="black"/>
                </a:solidFill>
                <a:latin typeface="Calibri" panose="020F0502020204030204"/>
                <a:ea typeface="微软雅黑"/>
              </a:rPr>
              <a:t>A series polynomial functions to explicitly represent the nonlinear response</a:t>
            </a:r>
          </a:p>
        </p:txBody>
      </p:sp>
      <p:sp>
        <p:nvSpPr>
          <p:cNvPr id="138" name="TextBox 137"/>
          <p:cNvSpPr txBox="1"/>
          <p:nvPr/>
        </p:nvSpPr>
        <p:spPr>
          <a:xfrm>
            <a:off x="1541280" y="5362381"/>
            <a:ext cx="1494961" cy="276999"/>
          </a:xfrm>
          <a:prstGeom prst="rect">
            <a:avLst/>
          </a:prstGeom>
          <a:noFill/>
        </p:spPr>
        <p:txBody>
          <a:bodyPr wrap="none" rtlCol="0">
            <a:spAutoFit/>
          </a:bodyPr>
          <a:lstStyle/>
          <a:p>
            <a:pPr algn="l" defTabSz="685800" fontAlgn="auto">
              <a:spcBef>
                <a:spcPts val="0"/>
              </a:spcBef>
              <a:spcAft>
                <a:spcPts val="0"/>
              </a:spcAft>
            </a:pPr>
            <a:r>
              <a:rPr lang="en-US" sz="1200" i="1" dirty="0">
                <a:solidFill>
                  <a:prstClr val="white">
                    <a:lumMod val="50000"/>
                  </a:prstClr>
                </a:solidFill>
                <a:latin typeface="Calibri" panose="020F0502020204030204"/>
                <a:ea typeface="微软雅黑"/>
              </a:rPr>
              <a:t>Xing et al., ACP, 2011</a:t>
            </a:r>
          </a:p>
        </p:txBody>
      </p:sp>
      <p:sp>
        <p:nvSpPr>
          <p:cNvPr id="139" name="TextBox 138"/>
          <p:cNvSpPr txBox="1"/>
          <p:nvPr/>
        </p:nvSpPr>
        <p:spPr>
          <a:xfrm>
            <a:off x="1455005" y="5616297"/>
            <a:ext cx="1666225" cy="276999"/>
          </a:xfrm>
          <a:prstGeom prst="rect">
            <a:avLst/>
          </a:prstGeom>
          <a:noFill/>
        </p:spPr>
        <p:txBody>
          <a:bodyPr wrap="none" rtlCol="0">
            <a:spAutoFit/>
          </a:bodyPr>
          <a:lstStyle/>
          <a:p>
            <a:pPr algn="l" defTabSz="685800" fontAlgn="auto">
              <a:spcBef>
                <a:spcPts val="0"/>
              </a:spcBef>
              <a:spcAft>
                <a:spcPts val="0"/>
              </a:spcAft>
            </a:pPr>
            <a:r>
              <a:rPr lang="en-US" sz="1200" i="1" dirty="0">
                <a:solidFill>
                  <a:prstClr val="white">
                    <a:lumMod val="50000"/>
                  </a:prstClr>
                </a:solidFill>
                <a:latin typeface="Calibri" panose="020F0502020204030204"/>
                <a:ea typeface="微软雅黑"/>
              </a:rPr>
              <a:t>Wang et al., ES&amp;T, 2011</a:t>
            </a:r>
          </a:p>
        </p:txBody>
      </p:sp>
      <p:sp>
        <p:nvSpPr>
          <p:cNvPr id="140" name="TextBox 139"/>
          <p:cNvSpPr txBox="1"/>
          <p:nvPr/>
        </p:nvSpPr>
        <p:spPr>
          <a:xfrm>
            <a:off x="3033901" y="5367629"/>
            <a:ext cx="1620187" cy="276999"/>
          </a:xfrm>
          <a:prstGeom prst="rect">
            <a:avLst/>
          </a:prstGeom>
          <a:noFill/>
        </p:spPr>
        <p:txBody>
          <a:bodyPr wrap="none" rtlCol="0">
            <a:spAutoFit/>
          </a:bodyPr>
          <a:lstStyle/>
          <a:p>
            <a:pPr algn="l" defTabSz="685800" fontAlgn="auto">
              <a:spcBef>
                <a:spcPts val="0"/>
              </a:spcBef>
              <a:spcAft>
                <a:spcPts val="0"/>
              </a:spcAft>
            </a:pPr>
            <a:r>
              <a:rPr lang="en-US" sz="1200" i="1" dirty="0">
                <a:solidFill>
                  <a:prstClr val="white">
                    <a:lumMod val="50000"/>
                  </a:prstClr>
                </a:solidFill>
                <a:latin typeface="Calibri" panose="020F0502020204030204"/>
                <a:ea typeface="微软雅黑"/>
              </a:rPr>
              <a:t>Zhao et al., GMD, 2015</a:t>
            </a:r>
          </a:p>
        </p:txBody>
      </p:sp>
      <p:sp>
        <p:nvSpPr>
          <p:cNvPr id="141" name="TextBox 140"/>
          <p:cNvSpPr txBox="1"/>
          <p:nvPr/>
        </p:nvSpPr>
        <p:spPr>
          <a:xfrm>
            <a:off x="4588317" y="5379609"/>
            <a:ext cx="1572931" cy="276999"/>
          </a:xfrm>
          <a:prstGeom prst="rect">
            <a:avLst/>
          </a:prstGeom>
          <a:noFill/>
        </p:spPr>
        <p:txBody>
          <a:bodyPr wrap="none" rtlCol="0">
            <a:spAutoFit/>
          </a:bodyPr>
          <a:lstStyle/>
          <a:p>
            <a:pPr algn="l" defTabSz="685800" fontAlgn="auto">
              <a:spcBef>
                <a:spcPts val="0"/>
              </a:spcBef>
              <a:spcAft>
                <a:spcPts val="0"/>
              </a:spcAft>
            </a:pPr>
            <a:r>
              <a:rPr lang="en-US" sz="1200" i="1" dirty="0">
                <a:solidFill>
                  <a:prstClr val="white">
                    <a:lumMod val="50000"/>
                  </a:prstClr>
                </a:solidFill>
                <a:latin typeface="Calibri" panose="020F0502020204030204"/>
                <a:ea typeface="微软雅黑"/>
              </a:rPr>
              <a:t>Xing et al., ES&amp;T, 2017</a:t>
            </a:r>
          </a:p>
        </p:txBody>
      </p:sp>
      <p:sp>
        <p:nvSpPr>
          <p:cNvPr id="142" name="TextBox 141"/>
          <p:cNvSpPr txBox="1"/>
          <p:nvPr/>
        </p:nvSpPr>
        <p:spPr>
          <a:xfrm>
            <a:off x="3063283" y="5618910"/>
            <a:ext cx="1530227" cy="276999"/>
          </a:xfrm>
          <a:prstGeom prst="rect">
            <a:avLst/>
          </a:prstGeom>
          <a:noFill/>
        </p:spPr>
        <p:txBody>
          <a:bodyPr wrap="none" rtlCol="0">
            <a:spAutoFit/>
          </a:bodyPr>
          <a:lstStyle/>
          <a:p>
            <a:pPr algn="l" defTabSz="685800" fontAlgn="auto">
              <a:spcBef>
                <a:spcPts val="0"/>
              </a:spcBef>
              <a:spcAft>
                <a:spcPts val="0"/>
              </a:spcAft>
            </a:pPr>
            <a:r>
              <a:rPr lang="en-US" sz="1200" i="1" dirty="0">
                <a:solidFill>
                  <a:prstClr val="white">
                    <a:lumMod val="50000"/>
                  </a:prstClr>
                </a:solidFill>
                <a:latin typeface="Calibri" panose="020F0502020204030204"/>
                <a:ea typeface="微软雅黑"/>
              </a:rPr>
              <a:t>Zhao et al., ACP, 2017</a:t>
            </a:r>
          </a:p>
        </p:txBody>
      </p:sp>
      <p:sp>
        <p:nvSpPr>
          <p:cNvPr id="143" name="TextBox 142"/>
          <p:cNvSpPr txBox="1"/>
          <p:nvPr/>
        </p:nvSpPr>
        <p:spPr>
          <a:xfrm>
            <a:off x="6113351" y="5385673"/>
            <a:ext cx="1532856" cy="276999"/>
          </a:xfrm>
          <a:prstGeom prst="rect">
            <a:avLst/>
          </a:prstGeom>
          <a:noFill/>
        </p:spPr>
        <p:txBody>
          <a:bodyPr wrap="none" rtlCol="0">
            <a:spAutoFit/>
          </a:bodyPr>
          <a:lstStyle/>
          <a:p>
            <a:pPr algn="l" defTabSz="685800" fontAlgn="auto">
              <a:spcBef>
                <a:spcPts val="0"/>
              </a:spcBef>
              <a:spcAft>
                <a:spcPts val="0"/>
              </a:spcAft>
            </a:pPr>
            <a:r>
              <a:rPr lang="en-US" sz="1200" b="1" i="1" dirty="0">
                <a:solidFill>
                  <a:srgbClr val="FF0000"/>
                </a:solidFill>
                <a:latin typeface="Calibri" panose="020F0502020204030204"/>
                <a:ea typeface="微软雅黑"/>
              </a:rPr>
              <a:t>Xing et al., ACP, 2018</a:t>
            </a:r>
          </a:p>
        </p:txBody>
      </p:sp>
      <p:sp>
        <p:nvSpPr>
          <p:cNvPr id="145" name="Freeform 144"/>
          <p:cNvSpPr/>
          <p:nvPr/>
        </p:nvSpPr>
        <p:spPr bwMode="auto">
          <a:xfrm>
            <a:off x="6634676" y="2627555"/>
            <a:ext cx="320402" cy="564324"/>
          </a:xfrm>
          <a:custGeom>
            <a:avLst/>
            <a:gdLst>
              <a:gd name="connsiteX0" fmla="*/ 427203 w 427203"/>
              <a:gd name="connsiteY0" fmla="*/ 752432 h 752432"/>
              <a:gd name="connsiteX1" fmla="*/ 60155 w 427203"/>
              <a:gd name="connsiteY1" fmla="*/ 514173 h 752432"/>
              <a:gd name="connsiteX2" fmla="*/ 34397 w 427203"/>
              <a:gd name="connsiteY2" fmla="*/ 391823 h 752432"/>
              <a:gd name="connsiteX3" fmla="*/ 401445 w 427203"/>
              <a:gd name="connsiteY3" fmla="*/ 147125 h 752432"/>
              <a:gd name="connsiteX4" fmla="*/ 150307 w 427203"/>
              <a:gd name="connsiteY4" fmla="*/ 11897 h 75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203" h="752432">
                <a:moveTo>
                  <a:pt x="427203" y="752432"/>
                </a:moveTo>
                <a:cubicBezTo>
                  <a:pt x="276413" y="663353"/>
                  <a:pt x="125623" y="574274"/>
                  <a:pt x="60155" y="514173"/>
                </a:cubicBezTo>
                <a:cubicBezTo>
                  <a:pt x="-5313" y="454072"/>
                  <a:pt x="-22485" y="452998"/>
                  <a:pt x="34397" y="391823"/>
                </a:cubicBezTo>
                <a:cubicBezTo>
                  <a:pt x="91279" y="330648"/>
                  <a:pt x="382127" y="210446"/>
                  <a:pt x="401445" y="147125"/>
                </a:cubicBezTo>
                <a:cubicBezTo>
                  <a:pt x="420763" y="83804"/>
                  <a:pt x="150307" y="-38545"/>
                  <a:pt x="150307" y="11897"/>
                </a:cubicBezTo>
              </a:path>
            </a:pathLst>
          </a:custGeom>
          <a:noFill/>
          <a:ln w="28575" cap="flat" cmpd="sng" algn="ctr">
            <a:solidFill>
              <a:srgbClr val="0000CC"/>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l" defTabSz="685800">
              <a:spcBef>
                <a:spcPct val="50000"/>
              </a:spcBef>
            </a:pPr>
            <a:endParaRPr lang="en-US" sz="1350">
              <a:solidFill>
                <a:srgbClr val="FF3300"/>
              </a:solidFill>
              <a:ea typeface="宋体" pitchFamily="2" charset="-122"/>
            </a:endParaRPr>
          </a:p>
        </p:txBody>
      </p:sp>
    </p:spTree>
    <p:extLst>
      <p:ext uri="{BB962C8B-B14F-4D97-AF65-F5344CB8AC3E}">
        <p14:creationId xmlns:p14="http://schemas.microsoft.com/office/powerpoint/2010/main" val="2339187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71" y="897064"/>
            <a:ext cx="8902856" cy="501827"/>
          </a:xfrm>
        </p:spPr>
        <p:txBody>
          <a:bodyPr/>
          <a:lstStyle/>
          <a:p>
            <a:r>
              <a:rPr kumimoji="1" lang="en-US" altLang="zh-CN" sz="2100" kern="1200" dirty="0"/>
              <a:t>IAMs need fast prediction of air quality response to pollution</a:t>
            </a:r>
            <a:endParaRPr lang="en-US" dirty="0"/>
          </a:p>
        </p:txBody>
      </p:sp>
      <p:sp>
        <p:nvSpPr>
          <p:cNvPr id="64" name="TextBox 6"/>
          <p:cNvSpPr txBox="1">
            <a:spLocks noChangeArrowheads="1"/>
          </p:cNvSpPr>
          <p:nvPr/>
        </p:nvSpPr>
        <p:spPr bwMode="auto">
          <a:xfrm>
            <a:off x="786122" y="2108224"/>
            <a:ext cx="2764475" cy="300082"/>
          </a:xfrm>
          <a:prstGeom prst="rect">
            <a:avLst/>
          </a:prstGeom>
          <a:extLst/>
        </p:spPr>
        <p:txBody>
          <a:bodyPr wrap="none">
            <a:spAutoFit/>
          </a:bodyPr>
          <a:lstStyle>
            <a:defPPr>
              <a:defRPr lang="en-US"/>
            </a:defPPr>
            <a:lvl1pPr lvl="0" defTabSz="914400">
              <a:defRPr sz="1400">
                <a:solidFill>
                  <a:srgbClr val="000000"/>
                </a:solidFill>
                <a:ea typeface="黑体"/>
              </a:defRPr>
            </a:lvl1pPr>
          </a:lstStyle>
          <a:p>
            <a:pPr algn="l" defTabSz="685800" fontAlgn="auto">
              <a:spcBef>
                <a:spcPts val="0"/>
              </a:spcBef>
              <a:spcAft>
                <a:spcPts val="0"/>
              </a:spcAft>
            </a:pPr>
            <a:r>
              <a:rPr lang="en-US" altLang="zh-CN" sz="1350" b="1" dirty="0">
                <a:latin typeface="微软雅黑"/>
              </a:rPr>
              <a:t>Complex emissions of sectors</a:t>
            </a:r>
            <a:endParaRPr lang="en-US" altLang="en-US" sz="1350" b="1" dirty="0">
              <a:latin typeface="微软雅黑"/>
            </a:endParaRPr>
          </a:p>
        </p:txBody>
      </p:sp>
      <p:grpSp>
        <p:nvGrpSpPr>
          <p:cNvPr id="66" name="组合 54"/>
          <p:cNvGrpSpPr/>
          <p:nvPr/>
        </p:nvGrpSpPr>
        <p:grpSpPr>
          <a:xfrm>
            <a:off x="621066" y="2460387"/>
            <a:ext cx="3116970" cy="534013"/>
            <a:chOff x="3359104" y="1878024"/>
            <a:chExt cx="4475900" cy="766830"/>
          </a:xfrm>
        </p:grpSpPr>
        <p:pic>
          <p:nvPicPr>
            <p:cNvPr id="67" name="Picture 26" descr="MC90028114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9104" y="1878024"/>
              <a:ext cx="981790" cy="76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27" descr="MC90021582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169" y="1884362"/>
              <a:ext cx="1013957" cy="68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43" descr="MC90028095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6708" y="1917449"/>
              <a:ext cx="878296" cy="72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32" descr="MC900055123[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7324" y="1968624"/>
              <a:ext cx="951021" cy="63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p:cNvGrpSpPr/>
          <p:nvPr/>
        </p:nvGrpSpPr>
        <p:grpSpPr>
          <a:xfrm>
            <a:off x="4235059" y="2341598"/>
            <a:ext cx="4878466" cy="3571223"/>
            <a:chOff x="-87935" y="2359221"/>
            <a:chExt cx="5034700" cy="3685592"/>
          </a:xfrm>
        </p:grpSpPr>
        <p:grpSp>
          <p:nvGrpSpPr>
            <p:cNvPr id="29" name="Group 28"/>
            <p:cNvGrpSpPr/>
            <p:nvPr/>
          </p:nvGrpSpPr>
          <p:grpSpPr>
            <a:xfrm>
              <a:off x="-87935" y="2523783"/>
              <a:ext cx="5034700" cy="3356469"/>
              <a:chOff x="4410695" y="1546442"/>
              <a:chExt cx="4178488" cy="2785659"/>
            </a:xfrm>
          </p:grpSpPr>
          <p:grpSp>
            <p:nvGrpSpPr>
              <p:cNvPr id="35" name="Group 34"/>
              <p:cNvGrpSpPr/>
              <p:nvPr/>
            </p:nvGrpSpPr>
            <p:grpSpPr>
              <a:xfrm>
                <a:off x="4410695" y="1546442"/>
                <a:ext cx="4178488" cy="2785659"/>
                <a:chOff x="2524745" y="1472019"/>
                <a:chExt cx="4178488" cy="2785659"/>
              </a:xfrm>
            </p:grpSpPr>
            <p:graphicFrame>
              <p:nvGraphicFramePr>
                <p:cNvPr id="37" name="Diagram 36"/>
                <p:cNvGraphicFramePr/>
                <p:nvPr>
                  <p:extLst/>
                </p:nvPr>
              </p:nvGraphicFramePr>
              <p:xfrm>
                <a:off x="2524745" y="1472019"/>
                <a:ext cx="4178488" cy="27856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8" name="图片 21"/>
                <p:cNvPicPr>
                  <a:picLocks noChangeAspect="1"/>
                </p:cNvPicPr>
                <p:nvPr/>
              </p:nvPicPr>
              <p:blipFill>
                <a:blip r:embed="rId12"/>
                <a:stretch>
                  <a:fillRect/>
                </a:stretch>
              </p:blipFill>
              <p:spPr>
                <a:xfrm>
                  <a:off x="3405738" y="1944722"/>
                  <a:ext cx="989296" cy="667141"/>
                </a:xfrm>
                <a:prstGeom prst="rect">
                  <a:avLst/>
                </a:prstGeom>
                <a:noFill/>
                <a:ln>
                  <a:noFill/>
                </a:ln>
              </p:spPr>
            </p:pic>
            <p:pic>
              <p:nvPicPr>
                <p:cNvPr id="39" name="图片 19"/>
                <p:cNvPicPr>
                  <a:picLocks noChangeAspect="1"/>
                </p:cNvPicPr>
                <p:nvPr/>
              </p:nvPicPr>
              <p:blipFill>
                <a:blip r:embed="rId13"/>
                <a:stretch>
                  <a:fillRect/>
                </a:stretch>
              </p:blipFill>
              <p:spPr>
                <a:xfrm>
                  <a:off x="3617347" y="3179732"/>
                  <a:ext cx="927905" cy="738383"/>
                </a:xfrm>
                <a:prstGeom prst="rect">
                  <a:avLst/>
                </a:prstGeom>
                <a:noFill/>
                <a:ln>
                  <a:noFill/>
                </a:ln>
              </p:spPr>
            </p:pic>
            <p:pic>
              <p:nvPicPr>
                <p:cNvPr id="40" name="Picture 4"/>
                <p:cNvPicPr>
                  <a:picLocks noChangeAspect="1" noChangeArrowheads="1"/>
                </p:cNvPicPr>
                <p:nvPr/>
              </p:nvPicPr>
              <p:blipFill>
                <a:blip r:embed="rId14"/>
                <a:srcRect/>
                <a:stretch>
                  <a:fillRect/>
                </a:stretch>
              </p:blipFill>
              <p:spPr bwMode="auto">
                <a:xfrm>
                  <a:off x="4686785" y="1681830"/>
                  <a:ext cx="1030076" cy="855260"/>
                </a:xfrm>
                <a:prstGeom prst="rect">
                  <a:avLst/>
                </a:prstGeom>
                <a:noFill/>
                <a:ln>
                  <a:noFill/>
                </a:ln>
              </p:spPr>
            </p:pic>
            <p:sp>
              <p:nvSpPr>
                <p:cNvPr id="41" name="Rectangle 40"/>
                <p:cNvSpPr/>
                <p:nvPr/>
              </p:nvSpPr>
              <p:spPr>
                <a:xfrm rot="16200000">
                  <a:off x="4198765" y="2077481"/>
                  <a:ext cx="593191" cy="257025"/>
                </a:xfrm>
                <a:prstGeom prst="rect">
                  <a:avLst/>
                </a:prstGeom>
              </p:spPr>
              <p:txBody>
                <a:bodyPr wrap="none">
                  <a:spAutoFit/>
                </a:bodyPr>
                <a:lstStyle/>
                <a:p>
                  <a:pPr algn="l" defTabSz="342900" fontAlgn="auto">
                    <a:spcBef>
                      <a:spcPts val="0"/>
                    </a:spcBef>
                    <a:spcAft>
                      <a:spcPts val="0"/>
                    </a:spcAft>
                  </a:pPr>
                  <a:r>
                    <a:rPr lang="en-US" altLang="zh-CN" sz="1350" b="1" dirty="0">
                      <a:solidFill>
                        <a:srgbClr val="000000"/>
                      </a:solidFill>
                      <a:latin typeface="微软雅黑"/>
                      <a:ea typeface="微软雅黑"/>
                    </a:rPr>
                    <a:t>SM</a:t>
                  </a:r>
                  <a:r>
                    <a:rPr lang="en-US" altLang="zh-CN" sz="1350" b="1" dirty="0">
                      <a:solidFill>
                        <a:srgbClr val="00B050"/>
                      </a:solidFill>
                      <a:latin typeface="微软雅黑"/>
                      <a:ea typeface="微软雅黑"/>
                    </a:rPr>
                    <a:t>A</a:t>
                  </a:r>
                  <a:r>
                    <a:rPr lang="en-US" altLang="zh-CN" sz="1350" b="1" dirty="0">
                      <a:solidFill>
                        <a:srgbClr val="000000"/>
                      </a:solidFill>
                      <a:latin typeface="微软雅黑"/>
                      <a:ea typeface="微软雅黑"/>
                    </a:rPr>
                    <a:t>T</a:t>
                  </a:r>
                  <a:endParaRPr lang="en-US" sz="1350" dirty="0">
                    <a:solidFill>
                      <a:srgbClr val="000000"/>
                    </a:solidFill>
                    <a:latin typeface="微软雅黑"/>
                    <a:ea typeface="微软雅黑"/>
                  </a:endParaRPr>
                </a:p>
              </p:txBody>
            </p:sp>
            <p:sp>
              <p:nvSpPr>
                <p:cNvPr id="42" name="Rectangle 41"/>
                <p:cNvSpPr/>
                <p:nvPr/>
              </p:nvSpPr>
              <p:spPr>
                <a:xfrm>
                  <a:off x="3427112" y="2917242"/>
                  <a:ext cx="538490" cy="257025"/>
                </a:xfrm>
                <a:prstGeom prst="rect">
                  <a:avLst/>
                </a:prstGeom>
              </p:spPr>
              <p:txBody>
                <a:bodyPr wrap="none">
                  <a:spAutoFit/>
                </a:bodyPr>
                <a:lstStyle/>
                <a:p>
                  <a:pPr algn="l" defTabSz="342900" fontAlgn="auto">
                    <a:spcBef>
                      <a:spcPts val="0"/>
                    </a:spcBef>
                    <a:spcAft>
                      <a:spcPts val="0"/>
                    </a:spcAft>
                  </a:pPr>
                  <a:r>
                    <a:rPr lang="en-US" altLang="zh-CN" sz="1350" b="1" dirty="0">
                      <a:solidFill>
                        <a:srgbClr val="FF0000"/>
                      </a:solidFill>
                      <a:latin typeface="微软雅黑"/>
                      <a:ea typeface="微软雅黑"/>
                    </a:rPr>
                    <a:t>C</a:t>
                  </a:r>
                  <a:r>
                    <a:rPr lang="en-US" altLang="zh-CN" sz="1350" b="1" dirty="0">
                      <a:solidFill>
                        <a:srgbClr val="000000"/>
                      </a:solidFill>
                      <a:latin typeface="微软雅黑"/>
                      <a:ea typeface="微软雅黑"/>
                    </a:rPr>
                    <a:t>oST</a:t>
                  </a:r>
                  <a:endParaRPr lang="en-US" sz="1350" dirty="0">
                    <a:solidFill>
                      <a:srgbClr val="000000"/>
                    </a:solidFill>
                    <a:latin typeface="微软雅黑"/>
                    <a:ea typeface="微软雅黑"/>
                  </a:endParaRPr>
                </a:p>
              </p:txBody>
            </p:sp>
            <p:sp>
              <p:nvSpPr>
                <p:cNvPr id="43" name="Rectangle 42"/>
                <p:cNvSpPr/>
                <p:nvPr/>
              </p:nvSpPr>
              <p:spPr>
                <a:xfrm rot="5400000">
                  <a:off x="4356346" y="3648310"/>
                  <a:ext cx="803478" cy="257025"/>
                </a:xfrm>
                <a:prstGeom prst="rect">
                  <a:avLst/>
                </a:prstGeom>
              </p:spPr>
              <p:txBody>
                <a:bodyPr wrap="none">
                  <a:spAutoFit/>
                </a:bodyPr>
                <a:lstStyle/>
                <a:p>
                  <a:pPr algn="l" defTabSz="342900" fontAlgn="auto">
                    <a:spcBef>
                      <a:spcPts val="0"/>
                    </a:spcBef>
                    <a:spcAft>
                      <a:spcPts val="0"/>
                    </a:spcAft>
                  </a:pPr>
                  <a:r>
                    <a:rPr lang="en-US" altLang="zh-CN" sz="1350" b="1" dirty="0">
                      <a:solidFill>
                        <a:srgbClr val="7030A0"/>
                      </a:solidFill>
                      <a:latin typeface="微软雅黑"/>
                      <a:ea typeface="微软雅黑"/>
                    </a:rPr>
                    <a:t>B</a:t>
                  </a:r>
                  <a:r>
                    <a:rPr lang="en-US" altLang="zh-CN" sz="1350" b="1" dirty="0">
                      <a:solidFill>
                        <a:srgbClr val="000000"/>
                      </a:solidFill>
                      <a:latin typeface="微软雅黑"/>
                      <a:ea typeface="微软雅黑"/>
                    </a:rPr>
                    <a:t>enM</a:t>
                  </a:r>
                  <a:r>
                    <a:rPr lang="en-US" altLang="zh-CN" sz="1350" b="1" dirty="0">
                      <a:solidFill>
                        <a:srgbClr val="7030A0"/>
                      </a:solidFill>
                      <a:latin typeface="微软雅黑"/>
                      <a:ea typeface="微软雅黑"/>
                    </a:rPr>
                    <a:t>A</a:t>
                  </a:r>
                  <a:r>
                    <a:rPr lang="en-US" altLang="zh-CN" sz="1350" b="1" dirty="0">
                      <a:solidFill>
                        <a:srgbClr val="000000"/>
                      </a:solidFill>
                      <a:latin typeface="微软雅黑"/>
                      <a:ea typeface="微软雅黑"/>
                    </a:rPr>
                    <a:t>P</a:t>
                  </a:r>
                  <a:endParaRPr lang="en-US" sz="1350" dirty="0">
                    <a:solidFill>
                      <a:srgbClr val="000000"/>
                    </a:solidFill>
                    <a:latin typeface="微软雅黑"/>
                    <a:ea typeface="微软雅黑"/>
                  </a:endParaRPr>
                </a:p>
              </p:txBody>
            </p:sp>
            <p:sp>
              <p:nvSpPr>
                <p:cNvPr id="44" name="Rectangle 43"/>
                <p:cNvSpPr/>
                <p:nvPr/>
              </p:nvSpPr>
              <p:spPr>
                <a:xfrm>
                  <a:off x="5303107" y="2524294"/>
                  <a:ext cx="502792" cy="257025"/>
                </a:xfrm>
                <a:prstGeom prst="rect">
                  <a:avLst/>
                </a:prstGeom>
              </p:spPr>
              <p:txBody>
                <a:bodyPr wrap="none">
                  <a:spAutoFit/>
                </a:bodyPr>
                <a:lstStyle/>
                <a:p>
                  <a:pPr algn="l" defTabSz="342900" fontAlgn="auto">
                    <a:spcBef>
                      <a:spcPts val="0"/>
                    </a:spcBef>
                    <a:spcAft>
                      <a:spcPts val="0"/>
                    </a:spcAft>
                  </a:pPr>
                  <a:r>
                    <a:rPr lang="en-US" altLang="zh-CN" sz="1350" b="1" dirty="0">
                      <a:solidFill>
                        <a:srgbClr val="000000"/>
                      </a:solidFill>
                      <a:latin typeface="微软雅黑"/>
                      <a:ea typeface="微软雅黑"/>
                    </a:rPr>
                    <a:t>R</a:t>
                  </a:r>
                  <a:r>
                    <a:rPr lang="en-US" altLang="zh-CN" sz="1350" b="1" dirty="0">
                      <a:solidFill>
                        <a:srgbClr val="0070C0"/>
                      </a:solidFill>
                      <a:latin typeface="微软雅黑"/>
                      <a:ea typeface="微软雅黑"/>
                    </a:rPr>
                    <a:t>S</a:t>
                  </a:r>
                  <a:r>
                    <a:rPr lang="en-US" altLang="zh-CN" sz="1350" b="1" dirty="0">
                      <a:solidFill>
                        <a:srgbClr val="000000"/>
                      </a:solidFill>
                      <a:latin typeface="微软雅黑"/>
                      <a:ea typeface="微软雅黑"/>
                    </a:rPr>
                    <a:t>M</a:t>
                  </a:r>
                  <a:endParaRPr lang="en-US" sz="1350" dirty="0">
                    <a:solidFill>
                      <a:srgbClr val="000000"/>
                    </a:solidFill>
                    <a:latin typeface="微软雅黑"/>
                    <a:ea typeface="微软雅黑"/>
                  </a:endParaRPr>
                </a:p>
              </p:txBody>
            </p:sp>
            <p:pic>
              <p:nvPicPr>
                <p:cNvPr id="45" name="图片 20"/>
                <p:cNvPicPr>
                  <a:picLocks noChangeAspect="1"/>
                </p:cNvPicPr>
                <p:nvPr/>
              </p:nvPicPr>
              <p:blipFill>
                <a:blip r:embed="rId15"/>
                <a:stretch>
                  <a:fillRect/>
                </a:stretch>
              </p:blipFill>
              <p:spPr>
                <a:xfrm>
                  <a:off x="4911622" y="3106504"/>
                  <a:ext cx="692166" cy="674327"/>
                </a:xfrm>
                <a:prstGeom prst="rect">
                  <a:avLst/>
                </a:prstGeom>
                <a:noFill/>
                <a:ln>
                  <a:noFill/>
                </a:ln>
              </p:spPr>
            </p:pic>
          </p:grpSp>
          <p:sp>
            <p:nvSpPr>
              <p:cNvPr id="36" name="Rectangle 35"/>
              <p:cNvSpPr/>
              <p:nvPr/>
            </p:nvSpPr>
            <p:spPr>
              <a:xfrm>
                <a:off x="5888817" y="2775446"/>
                <a:ext cx="1222244" cy="395424"/>
              </a:xfrm>
              <a:prstGeom prst="rect">
                <a:avLst/>
              </a:prstGeom>
              <a:solidFill>
                <a:schemeClr val="bg1"/>
              </a:solidFill>
            </p:spPr>
            <p:txBody>
              <a:bodyPr wrap="none">
                <a:spAutoFit/>
              </a:bodyPr>
              <a:lstStyle/>
              <a:p>
                <a:pPr defTabSz="342900" fontAlgn="auto">
                  <a:spcBef>
                    <a:spcPts val="0"/>
                  </a:spcBef>
                  <a:spcAft>
                    <a:spcPts val="0"/>
                  </a:spcAft>
                </a:pPr>
                <a:r>
                  <a:rPr kumimoji="1" lang="en-US" altLang="zh-CN" sz="2400" b="1" dirty="0">
                    <a:solidFill>
                      <a:srgbClr val="00B050"/>
                    </a:solidFill>
                    <a:latin typeface="微软雅黑"/>
                    <a:ea typeface="微软雅黑"/>
                  </a:rPr>
                  <a:t>A</a:t>
                </a:r>
                <a:r>
                  <a:rPr kumimoji="1" lang="en-US" altLang="zh-CN" sz="2400" b="1" dirty="0">
                    <a:solidFill>
                      <a:srgbClr val="7030A0"/>
                    </a:solidFill>
                    <a:latin typeface="微软雅黑"/>
                    <a:ea typeface="微软雅黑"/>
                  </a:rPr>
                  <a:t>B</a:t>
                </a:r>
                <a:r>
                  <a:rPr kumimoji="1" lang="en-US" altLang="zh-CN" sz="2400" b="1" dirty="0">
                    <a:solidFill>
                      <a:srgbClr val="000000"/>
                    </a:solidFill>
                    <a:latin typeface="微软雅黑"/>
                    <a:ea typeface="微软雅黑"/>
                  </a:rPr>
                  <a:t>a</a:t>
                </a:r>
                <a:r>
                  <a:rPr kumimoji="1" lang="en-US" altLang="zh-CN" sz="2400" b="1" dirty="0">
                    <a:solidFill>
                      <a:srgbClr val="FF0000"/>
                    </a:solidFill>
                    <a:latin typeface="微软雅黑"/>
                    <a:ea typeface="微软雅黑"/>
                  </a:rPr>
                  <a:t>C</a:t>
                </a:r>
                <a:r>
                  <a:rPr kumimoji="1" lang="en-US" altLang="zh-CN" sz="2400" b="1" dirty="0">
                    <a:solidFill>
                      <a:srgbClr val="7030A0"/>
                    </a:solidFill>
                    <a:latin typeface="微软雅黑"/>
                    <a:ea typeface="微软雅黑"/>
                  </a:rPr>
                  <a:t>A</a:t>
                </a:r>
                <a:r>
                  <a:rPr kumimoji="1" lang="en-US" altLang="zh-CN" sz="2400" b="1" dirty="0">
                    <a:solidFill>
                      <a:srgbClr val="0070C0"/>
                    </a:solidFill>
                    <a:latin typeface="微软雅黑"/>
                    <a:ea typeface="微软雅黑"/>
                  </a:rPr>
                  <a:t>S</a:t>
                </a:r>
                <a:endParaRPr lang="en-US" sz="2400" dirty="0">
                  <a:solidFill>
                    <a:srgbClr val="000000"/>
                  </a:solidFill>
                  <a:latin typeface="微软雅黑"/>
                  <a:ea typeface="微软雅黑"/>
                </a:endParaRPr>
              </a:p>
            </p:txBody>
          </p:sp>
        </p:grpSp>
        <p:sp>
          <p:nvSpPr>
            <p:cNvPr id="28" name="Donut 27"/>
            <p:cNvSpPr/>
            <p:nvPr/>
          </p:nvSpPr>
          <p:spPr bwMode="auto">
            <a:xfrm>
              <a:off x="581271" y="2359221"/>
              <a:ext cx="3685592" cy="3685592"/>
            </a:xfrm>
            <a:prstGeom prst="donut">
              <a:avLst>
                <a:gd name="adj" fmla="val 4493"/>
              </a:avLst>
            </a:prstGeom>
            <a:solidFill>
              <a:schemeClr val="accent1">
                <a:lumMod val="20000"/>
                <a:lumOff val="80000"/>
              </a:schemeClr>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l" defTabSz="685800">
                <a:spcBef>
                  <a:spcPct val="50000"/>
                </a:spcBef>
              </a:pPr>
              <a:endParaRPr lang="en-US" sz="2100">
                <a:solidFill>
                  <a:srgbClr val="FF3300"/>
                </a:solidFill>
                <a:ea typeface="宋体" pitchFamily="2" charset="-122"/>
              </a:endParaRPr>
            </a:p>
          </p:txBody>
        </p:sp>
      </p:grpSp>
      <p:sp>
        <p:nvSpPr>
          <p:cNvPr id="3" name="Rectangle 2"/>
          <p:cNvSpPr/>
          <p:nvPr/>
        </p:nvSpPr>
        <p:spPr>
          <a:xfrm>
            <a:off x="375826" y="1660951"/>
            <a:ext cx="3548087" cy="646331"/>
          </a:xfrm>
          <a:prstGeom prst="rect">
            <a:avLst/>
          </a:prstGeom>
        </p:spPr>
        <p:txBody>
          <a:bodyPr wrap="square">
            <a:spAutoFit/>
          </a:bodyPr>
          <a:lstStyle/>
          <a:p>
            <a:pPr defTabSz="685800" eaLnBrk="0" hangingPunct="0">
              <a:spcBef>
                <a:spcPct val="50000"/>
              </a:spcBef>
            </a:pPr>
            <a:r>
              <a:rPr kumimoji="1" lang="en-US" altLang="zh-CN" b="1" kern="0" dirty="0">
                <a:solidFill>
                  <a:srgbClr val="C00000"/>
                </a:solidFill>
                <a:latin typeface="Times New Roman" pitchFamily="18" charset="0"/>
                <a:ea typeface="黑体"/>
              </a:rPr>
              <a:t>Challenge of Air Pollution Control</a:t>
            </a:r>
            <a:endParaRPr kumimoji="1" lang="zh-CN" altLang="en-US" b="1" kern="0" dirty="0">
              <a:solidFill>
                <a:srgbClr val="C00000"/>
              </a:solidFill>
              <a:latin typeface="Times New Roman" pitchFamily="18" charset="0"/>
              <a:ea typeface="黑体"/>
            </a:endParaRPr>
          </a:p>
        </p:txBody>
      </p:sp>
      <p:sp>
        <p:nvSpPr>
          <p:cNvPr id="5" name="Rectangle 4"/>
          <p:cNvSpPr/>
          <p:nvPr/>
        </p:nvSpPr>
        <p:spPr>
          <a:xfrm>
            <a:off x="786122" y="5564852"/>
            <a:ext cx="2989665" cy="300082"/>
          </a:xfrm>
          <a:prstGeom prst="rect">
            <a:avLst/>
          </a:prstGeom>
        </p:spPr>
        <p:txBody>
          <a:bodyPr wrap="none">
            <a:spAutoFit/>
          </a:bodyPr>
          <a:lstStyle/>
          <a:p>
            <a:pPr algn="l" defTabSz="685800" fontAlgn="auto">
              <a:spcBef>
                <a:spcPts val="0"/>
              </a:spcBef>
              <a:spcAft>
                <a:spcPts val="0"/>
              </a:spcAft>
            </a:pPr>
            <a:r>
              <a:rPr lang="en-US" altLang="zh-CN" sz="1350" b="1" dirty="0">
                <a:solidFill>
                  <a:srgbClr val="000000"/>
                </a:solidFill>
                <a:latin typeface="微软雅黑"/>
                <a:ea typeface="黑体"/>
              </a:rPr>
              <a:t>Complex atmospheric processes</a:t>
            </a:r>
            <a:endParaRPr lang="en-US" altLang="en-US" sz="1350" b="1" dirty="0">
              <a:solidFill>
                <a:srgbClr val="000000"/>
              </a:solidFill>
              <a:latin typeface="微软雅黑"/>
              <a:ea typeface="黑体"/>
            </a:endParaRPr>
          </a:p>
        </p:txBody>
      </p:sp>
      <p:sp>
        <p:nvSpPr>
          <p:cNvPr id="6" name="Rectangle 5"/>
          <p:cNvSpPr/>
          <p:nvPr/>
        </p:nvSpPr>
        <p:spPr>
          <a:xfrm>
            <a:off x="4444835" y="1613590"/>
            <a:ext cx="4316870" cy="646331"/>
          </a:xfrm>
          <a:prstGeom prst="rect">
            <a:avLst/>
          </a:prstGeom>
        </p:spPr>
        <p:txBody>
          <a:bodyPr wrap="square">
            <a:spAutoFit/>
          </a:bodyPr>
          <a:lstStyle/>
          <a:p>
            <a:pPr defTabSz="685800" eaLnBrk="0" hangingPunct="0">
              <a:spcBef>
                <a:spcPct val="50000"/>
              </a:spcBef>
            </a:pPr>
            <a:r>
              <a:rPr kumimoji="1" lang="en-US" altLang="zh-CN" b="1" kern="0" dirty="0">
                <a:solidFill>
                  <a:srgbClr val="C00000"/>
                </a:solidFill>
                <a:latin typeface="Times New Roman" pitchFamily="18" charset="0"/>
                <a:ea typeface="黑体"/>
              </a:rPr>
              <a:t>An integrated assessment model system (</a:t>
            </a:r>
            <a:r>
              <a:rPr kumimoji="1" lang="en-US" altLang="zh-CN" b="1" kern="0" dirty="0" err="1">
                <a:solidFill>
                  <a:srgbClr val="C00000"/>
                </a:solidFill>
                <a:latin typeface="Times New Roman" pitchFamily="18" charset="0"/>
                <a:ea typeface="黑体"/>
              </a:rPr>
              <a:t>ABaCAS</a:t>
            </a:r>
            <a:r>
              <a:rPr kumimoji="1" lang="en-US" altLang="zh-CN" b="1" kern="0" dirty="0">
                <a:solidFill>
                  <a:srgbClr val="C00000"/>
                </a:solidFill>
                <a:latin typeface="Times New Roman" pitchFamily="18" charset="0"/>
                <a:ea typeface="黑体"/>
              </a:rPr>
              <a:t>)</a:t>
            </a:r>
          </a:p>
        </p:txBody>
      </p:sp>
      <p:pic>
        <p:nvPicPr>
          <p:cNvPr id="7" name="Picture 6"/>
          <p:cNvPicPr>
            <a:picLocks noChangeAspect="1"/>
          </p:cNvPicPr>
          <p:nvPr/>
        </p:nvPicPr>
        <p:blipFill>
          <a:blip r:embed="rId16"/>
          <a:stretch>
            <a:fillRect/>
          </a:stretch>
        </p:blipFill>
        <p:spPr>
          <a:xfrm>
            <a:off x="536617" y="3150207"/>
            <a:ext cx="3321086" cy="2386166"/>
          </a:xfrm>
          <a:prstGeom prst="rect">
            <a:avLst/>
          </a:prstGeom>
        </p:spPr>
      </p:pic>
      <p:sp>
        <p:nvSpPr>
          <p:cNvPr id="8" name="Striped Right Arrow 7"/>
          <p:cNvSpPr/>
          <p:nvPr/>
        </p:nvSpPr>
        <p:spPr bwMode="auto">
          <a:xfrm>
            <a:off x="4266437" y="3807556"/>
            <a:ext cx="292842" cy="256769"/>
          </a:xfrm>
          <a:prstGeom prst="stripedRightArrow">
            <a:avLst/>
          </a:prstGeom>
          <a:solidFill>
            <a:srgbClr val="FF0000"/>
          </a:solidFill>
          <a:ln w="9525" cap="flat" cmpd="sng" algn="ctr">
            <a:solidFill>
              <a:srgbClr val="FFFF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l" defTabSz="685800">
              <a:spcBef>
                <a:spcPct val="50000"/>
              </a:spcBef>
            </a:pPr>
            <a:endParaRPr lang="en-US" sz="1350">
              <a:solidFill>
                <a:srgbClr val="FF3300"/>
              </a:solidFill>
              <a:ea typeface="宋体" pitchFamily="2" charset="-122"/>
            </a:endParaRPr>
          </a:p>
        </p:txBody>
      </p:sp>
    </p:spTree>
    <p:extLst>
      <p:ext uri="{BB962C8B-B14F-4D97-AF65-F5344CB8AC3E}">
        <p14:creationId xmlns:p14="http://schemas.microsoft.com/office/powerpoint/2010/main" val="1510054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bacas-dss.com/abacas/images/flyer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4453"/>
          <a:stretch/>
        </p:blipFill>
        <p:spPr bwMode="auto">
          <a:xfrm>
            <a:off x="-48491" y="801511"/>
            <a:ext cx="8902258" cy="399908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9244" y="4953000"/>
            <a:ext cx="8873012" cy="1828800"/>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 name="灯片编号占位符 1"/>
          <p:cNvSpPr>
            <a:spLocks noGrp="1"/>
          </p:cNvSpPr>
          <p:nvPr>
            <p:ph type="sldNum" sz="quarter" idx="12"/>
          </p:nvPr>
        </p:nvSpPr>
        <p:spPr>
          <a:xfrm>
            <a:off x="6449290" y="6280150"/>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A847EA-A0F8-42E4-AF47-D5B896815B88}" type="slidenum">
              <a:rPr kumimoji="0" lang="zh-CN" altLang="en-US" sz="1200" b="0" i="0" u="none" strike="noStrike" kern="1200" cap="none" spc="0" normalizeH="0" baseline="0" noProof="0" smtClean="0">
                <a:ln>
                  <a:noFill/>
                </a:ln>
                <a:solidFill>
                  <a:prstClr val="black">
                    <a:tint val="75000"/>
                  </a:prstClr>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dirty="0">
              <a:ln>
                <a:noFill/>
              </a:ln>
              <a:solidFill>
                <a:prstClr val="black">
                  <a:tint val="75000"/>
                </a:prstClr>
              </a:solidFill>
              <a:effectLst/>
              <a:uLnTx/>
              <a:uFillTx/>
              <a:latin typeface="Arial" charset="0"/>
              <a:ea typeface="宋体" panose="02010600030101010101" pitchFamily="2" charset="-122"/>
              <a:cs typeface="+mn-cs"/>
            </a:endParaRPr>
          </a:p>
        </p:txBody>
      </p:sp>
      <p:sp>
        <p:nvSpPr>
          <p:cNvPr id="5" name="下箭头 4"/>
          <p:cNvSpPr/>
          <p:nvPr/>
        </p:nvSpPr>
        <p:spPr>
          <a:xfrm>
            <a:off x="2468664" y="4999692"/>
            <a:ext cx="648072" cy="57606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下箭头 5"/>
          <p:cNvSpPr/>
          <p:nvPr/>
        </p:nvSpPr>
        <p:spPr>
          <a:xfrm>
            <a:off x="4188442" y="4999692"/>
            <a:ext cx="648072" cy="576064"/>
          </a:xfrm>
          <a:prstGeom prst="downArrow">
            <a:avLst/>
          </a:prstGeom>
          <a:solidFill>
            <a:srgbClr val="00B050"/>
          </a:solidFill>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下箭头 6"/>
          <p:cNvSpPr/>
          <p:nvPr/>
        </p:nvSpPr>
        <p:spPr>
          <a:xfrm>
            <a:off x="5992090" y="4999692"/>
            <a:ext cx="648072" cy="576064"/>
          </a:xfrm>
          <a:prstGeom prst="downArrow">
            <a:avLst/>
          </a:prstGeom>
          <a:solidFill>
            <a:srgbClr val="7030A0"/>
          </a:solidFill>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下箭头 7"/>
          <p:cNvSpPr/>
          <p:nvPr/>
        </p:nvSpPr>
        <p:spPr>
          <a:xfrm>
            <a:off x="7780458" y="4999692"/>
            <a:ext cx="648072" cy="576064"/>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文本框 8"/>
          <p:cNvSpPr txBox="1"/>
          <p:nvPr/>
        </p:nvSpPr>
        <p:spPr>
          <a:xfrm>
            <a:off x="2221622" y="5647764"/>
            <a:ext cx="117966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4F81BD"/>
                </a:solidFill>
                <a:effectLst/>
                <a:uLnTx/>
                <a:uFillTx/>
                <a:latin typeface="Calibri"/>
                <a:ea typeface="宋体" panose="02010600030101010101" pitchFamily="2" charset="-122"/>
                <a:cs typeface="+mn-cs"/>
              </a:rPr>
              <a:t>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4F81BD"/>
                </a:solidFill>
                <a:effectLst/>
                <a:uLnTx/>
                <a:uFillTx/>
                <a:latin typeface="Calibri"/>
                <a:ea typeface="宋体" panose="02010600030101010101" pitchFamily="2" charset="-122"/>
                <a:cs typeface="+mn-cs"/>
              </a:rPr>
              <a:t>&amp;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4F81BD"/>
                </a:solidFill>
                <a:effectLst/>
                <a:uLnTx/>
                <a:uFillTx/>
                <a:latin typeface="Calibri"/>
                <a:ea typeface="宋体" panose="02010600030101010101" pitchFamily="2" charset="-122"/>
                <a:cs typeface="+mn-cs"/>
              </a:rPr>
              <a:t>Estimate</a:t>
            </a:r>
            <a:endParaRPr kumimoji="0" lang="zh-CN" altLang="en-US" sz="1800" b="1" i="0" u="none" strike="noStrike" kern="1200" cap="none" spc="0" normalizeH="0" baseline="0" noProof="0" dirty="0">
              <a:ln>
                <a:noFill/>
              </a:ln>
              <a:solidFill>
                <a:srgbClr val="4F81BD"/>
              </a:solidFill>
              <a:effectLst/>
              <a:uLnTx/>
              <a:uFillTx/>
              <a:latin typeface="Calibri"/>
              <a:ea typeface="宋体" panose="02010600030101010101" pitchFamily="2" charset="-122"/>
              <a:cs typeface="+mn-cs"/>
            </a:endParaRPr>
          </a:p>
        </p:txBody>
      </p:sp>
      <p:sp>
        <p:nvSpPr>
          <p:cNvPr id="10" name="文本框 9"/>
          <p:cNvSpPr txBox="1"/>
          <p:nvPr/>
        </p:nvSpPr>
        <p:spPr>
          <a:xfrm>
            <a:off x="3888800" y="5647764"/>
            <a:ext cx="1265090" cy="92333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B050"/>
                </a:solidFill>
                <a:effectLst/>
                <a:uLnTx/>
                <a:uFillTx/>
                <a:latin typeface="Calibri"/>
                <a:ea typeface="宋体" panose="02010600030101010101" pitchFamily="2" charset="-122"/>
                <a:cs typeface="+mn-cs"/>
              </a:rPr>
              <a:t>Real-time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B050"/>
                </a:solidFill>
                <a:effectLst/>
                <a:uLnTx/>
                <a:uFillTx/>
                <a:latin typeface="Calibri"/>
                <a:ea typeface="宋体" panose="02010600030101010101" pitchFamily="2" charset="-122"/>
                <a:cs typeface="+mn-cs"/>
              </a:rPr>
              <a:t>Air Quality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B050"/>
                </a:solidFill>
                <a:effectLst/>
                <a:uLnTx/>
                <a:uFillTx/>
                <a:latin typeface="Calibri"/>
                <a:ea typeface="宋体" panose="02010600030101010101" pitchFamily="2" charset="-122"/>
                <a:cs typeface="+mn-cs"/>
              </a:rPr>
              <a:t>Benefit</a:t>
            </a:r>
            <a:endParaRPr kumimoji="0" lang="zh-CN" altLang="en-US" sz="1800" b="1" i="0" u="none" strike="noStrike" kern="1200" cap="none" spc="0" normalizeH="0" baseline="0" noProof="0" dirty="0">
              <a:ln>
                <a:noFill/>
              </a:ln>
              <a:solidFill>
                <a:srgbClr val="00B050"/>
              </a:solidFill>
              <a:effectLst/>
              <a:uLnTx/>
              <a:uFillTx/>
              <a:latin typeface="Calibri"/>
              <a:ea typeface="宋体" panose="02010600030101010101" pitchFamily="2" charset="-122"/>
              <a:cs typeface="+mn-cs"/>
            </a:endParaRPr>
          </a:p>
        </p:txBody>
      </p:sp>
      <p:sp>
        <p:nvSpPr>
          <p:cNvPr id="11" name="文本框 10"/>
          <p:cNvSpPr txBox="1"/>
          <p:nvPr/>
        </p:nvSpPr>
        <p:spPr>
          <a:xfrm>
            <a:off x="5687290" y="5647764"/>
            <a:ext cx="1309462" cy="923330"/>
          </a:xfrm>
          <a:prstGeom prst="rect">
            <a:avLst/>
          </a:prstGeom>
          <a:ln>
            <a:solidFill>
              <a:srgbClr val="7030A0"/>
            </a:solidFill>
          </a:ln>
        </p:spPr>
        <p:style>
          <a:lnRef idx="2">
            <a:schemeClr val="accent5"/>
          </a:lnRef>
          <a:fillRef idx="1">
            <a:schemeClr val="lt1"/>
          </a:fillRef>
          <a:effectRef idx="0">
            <a:schemeClr val="accent5"/>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7030A0"/>
                </a:solidFill>
                <a:effectLst/>
                <a:uLnTx/>
                <a:uFillTx/>
                <a:latin typeface="Calibri"/>
                <a:ea typeface="宋体" panose="02010600030101010101" pitchFamily="2" charset="-122"/>
                <a:cs typeface="+mn-cs"/>
              </a:rPr>
              <a:t>Air Quality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7030A0"/>
                </a:solidFill>
                <a:effectLst/>
                <a:uLnTx/>
                <a:uFillTx/>
                <a:latin typeface="Calibri"/>
                <a:ea typeface="宋体" panose="02010600030101010101" pitchFamily="2" charset="-122"/>
                <a:cs typeface="+mn-cs"/>
              </a:rPr>
              <a:t>Attainment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7030A0"/>
                </a:solidFill>
                <a:effectLst/>
                <a:uLnTx/>
                <a:uFillTx/>
                <a:latin typeface="Calibri"/>
                <a:ea typeface="宋体" panose="02010600030101010101" pitchFamily="2" charset="-122"/>
                <a:cs typeface="+mn-cs"/>
              </a:rPr>
              <a:t>Assessment</a:t>
            </a:r>
            <a:endParaRPr kumimoji="0" lang="zh-CN" altLang="en-US" sz="1800" b="1" i="0" u="none" strike="noStrike" kern="1200" cap="none" spc="0" normalizeH="0" baseline="0" noProof="0" dirty="0">
              <a:ln>
                <a:noFill/>
              </a:ln>
              <a:solidFill>
                <a:srgbClr val="7030A0"/>
              </a:solidFill>
              <a:effectLst/>
              <a:uLnTx/>
              <a:uFillTx/>
              <a:latin typeface="Calibri"/>
              <a:ea typeface="宋体" panose="02010600030101010101" pitchFamily="2" charset="-122"/>
              <a:cs typeface="+mn-cs"/>
            </a:endParaRPr>
          </a:p>
        </p:txBody>
      </p:sp>
      <p:sp>
        <p:nvSpPr>
          <p:cNvPr id="12" name="文本框 11"/>
          <p:cNvSpPr txBox="1"/>
          <p:nvPr/>
        </p:nvSpPr>
        <p:spPr>
          <a:xfrm>
            <a:off x="7439890" y="5647764"/>
            <a:ext cx="1337676"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79646"/>
                </a:solidFill>
                <a:effectLst/>
                <a:uLnTx/>
                <a:uFillTx/>
                <a:latin typeface="Calibri"/>
                <a:ea typeface="宋体" panose="02010600030101010101" pitchFamily="2" charset="-122"/>
                <a:cs typeface="+mn-cs"/>
              </a:rPr>
              <a:t>Health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79646"/>
                </a:solidFill>
                <a:effectLst/>
                <a:uLnTx/>
                <a:uFillTx/>
                <a:latin typeface="Calibri"/>
                <a:ea typeface="宋体" panose="02010600030101010101" pitchFamily="2" charset="-122"/>
                <a:cs typeface="+mn-cs"/>
              </a:rPr>
              <a:t>Economic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79646"/>
                </a:solidFill>
                <a:effectLst/>
                <a:uLnTx/>
                <a:uFillTx/>
                <a:latin typeface="Calibri"/>
                <a:ea typeface="宋体" panose="02010600030101010101" pitchFamily="2" charset="-122"/>
                <a:cs typeface="+mn-cs"/>
              </a:rPr>
              <a:t>Benefit</a:t>
            </a:r>
            <a:endParaRPr kumimoji="0" lang="zh-CN" altLang="en-US" sz="1800" b="1" i="0" u="none" strike="noStrike" kern="1200" cap="none" spc="0" normalizeH="0" baseline="0" noProof="0" dirty="0">
              <a:ln>
                <a:noFill/>
              </a:ln>
              <a:solidFill>
                <a:srgbClr val="F79646"/>
              </a:solidFill>
              <a:effectLst/>
              <a:uLnTx/>
              <a:uFillTx/>
              <a:latin typeface="Calibri"/>
              <a:ea typeface="宋体" panose="02010600030101010101" pitchFamily="2" charset="-122"/>
              <a:cs typeface="+mn-cs"/>
            </a:endParaRPr>
          </a:p>
        </p:txBody>
      </p:sp>
      <p:sp>
        <p:nvSpPr>
          <p:cNvPr id="14" name="文本框 13"/>
          <p:cNvSpPr txBox="1"/>
          <p:nvPr/>
        </p:nvSpPr>
        <p:spPr>
          <a:xfrm>
            <a:off x="58622" y="5059740"/>
            <a:ext cx="1922578" cy="1569660"/>
          </a:xfrm>
          <a:prstGeom prst="rect">
            <a:avLst/>
          </a:prstGeom>
          <a:solidFill>
            <a:srgbClr val="FFFFCC"/>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Integrated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Cost/Benefit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&amp; Attainment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Assessment</a:t>
            </a:r>
            <a:endParaRPr kumimoji="0" lang="zh-CN" altLang="en-US" sz="2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
        <p:nvSpPr>
          <p:cNvPr id="18" name="TextBox 17"/>
          <p:cNvSpPr txBox="1"/>
          <p:nvPr/>
        </p:nvSpPr>
        <p:spPr>
          <a:xfrm>
            <a:off x="-152400" y="0"/>
            <a:ext cx="9372600" cy="707886"/>
          </a:xfrm>
          <a:prstGeom prst="rect">
            <a:avLst/>
          </a:prstGeom>
          <a:solidFill>
            <a:srgbClr val="FFFFCC">
              <a:alpha val="50196"/>
            </a:srgbClr>
          </a:solidFill>
          <a:ln>
            <a:noFill/>
          </a:ln>
          <a:effectLst>
            <a:glow rad="101600">
              <a:schemeClr val="bg1">
                <a:alpha val="6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FF0000"/>
                </a:solidFill>
                <a:effectLst>
                  <a:glow rad="63500">
                    <a:prstClr val="white">
                      <a:alpha val="40000"/>
                    </a:prstClr>
                  </a:glow>
                  <a:outerShdw blurRad="38100" dist="38100" dir="2700000" algn="tl">
                    <a:srgbClr val="000000">
                      <a:alpha val="43137"/>
                    </a:srgbClr>
                  </a:outerShdw>
                </a:effectLst>
                <a:uLnTx/>
                <a:uFillTx/>
                <a:latin typeface="Calibri"/>
                <a:ea typeface="宋体" panose="02010600030101010101" pitchFamily="2" charset="-122"/>
                <a:cs typeface="+mn-cs"/>
              </a:rPr>
              <a:t>ABaCAS</a:t>
            </a:r>
            <a:r>
              <a:rPr kumimoji="0" lang="en-US" altLang="zh-CN" sz="4000" b="1" i="1" u="none" strike="noStrike" kern="1200" cap="none" spc="0" normalizeH="0" baseline="0" noProof="0" dirty="0">
                <a:ln>
                  <a:noFill/>
                </a:ln>
                <a:solidFill>
                  <a:srgbClr val="FF0000"/>
                </a:solidFill>
                <a:effectLst>
                  <a:glow rad="63500">
                    <a:prstClr val="white">
                      <a:alpha val="40000"/>
                    </a:prstClr>
                  </a:glow>
                  <a:outerShdw blurRad="38100" dist="38100" dir="2700000" algn="tl">
                    <a:srgbClr val="000000">
                      <a:alpha val="43137"/>
                    </a:srgbClr>
                  </a:outerShdw>
                </a:effectLst>
                <a:uLnTx/>
                <a:uFillTx/>
                <a:latin typeface="Calibri"/>
                <a:ea typeface="宋体" panose="02010600030101010101" pitchFamily="2" charset="-122"/>
                <a:cs typeface="+mn-cs"/>
              </a:rPr>
              <a:t> </a:t>
            </a:r>
            <a:r>
              <a:rPr kumimoji="0" lang="en-US" altLang="zh-CN" sz="2000" b="1" i="1" u="none" strike="noStrike" kern="1200" cap="none" spc="0" normalizeH="0" baseline="0" noProof="0" dirty="0">
                <a:ln>
                  <a:noFill/>
                </a:ln>
                <a:solidFill>
                  <a:srgbClr val="FF0000"/>
                </a:solidFill>
                <a:effectLst>
                  <a:glow rad="63500">
                    <a:prstClr val="white">
                      <a:alpha val="40000"/>
                    </a:prstClr>
                  </a:glow>
                  <a:outerShdw blurRad="38100" dist="38100" dir="2700000" algn="tl">
                    <a:srgbClr val="000000">
                      <a:alpha val="43137"/>
                    </a:srgbClr>
                  </a:outerShdw>
                </a:effectLst>
                <a:uLnTx/>
                <a:uFillTx/>
                <a:latin typeface="Calibri"/>
                <a:ea typeface="宋体" panose="02010600030101010101" pitchFamily="2" charset="-122"/>
                <a:cs typeface="+mn-cs"/>
              </a:rPr>
              <a:t>:  </a:t>
            </a:r>
            <a:r>
              <a:rPr kumimoji="0" lang="en-US" altLang="zh-CN" sz="2400" b="1" i="1" u="none" strike="noStrike" kern="1200" cap="none" spc="0" normalizeH="0" baseline="0" noProof="0" dirty="0">
                <a:ln>
                  <a:noFill/>
                </a:ln>
                <a:solidFill>
                  <a:srgbClr val="0000FF"/>
                </a:solidFill>
                <a:effectLst>
                  <a:glow rad="63500">
                    <a:prstClr val="white">
                      <a:alpha val="40000"/>
                    </a:prstClr>
                  </a:glow>
                  <a:outerShdw blurRad="38100" dist="38100" dir="2700000" algn="tl">
                    <a:srgbClr val="000000">
                      <a:alpha val="43137"/>
                    </a:srgbClr>
                  </a:outerShdw>
                </a:effectLst>
                <a:uLnTx/>
                <a:uFillTx/>
                <a:latin typeface="Calibri"/>
                <a:ea typeface="宋体" panose="02010600030101010101" pitchFamily="2" charset="-122"/>
                <a:cs typeface="+mn-cs"/>
              </a:rPr>
              <a:t>Air Benefit and Cost &amp; Attainment Assessment System</a:t>
            </a:r>
          </a:p>
        </p:txBody>
      </p:sp>
      <p:sp>
        <p:nvSpPr>
          <p:cNvPr id="15" name="Rectangle 14"/>
          <p:cNvSpPr/>
          <p:nvPr/>
        </p:nvSpPr>
        <p:spPr>
          <a:xfrm>
            <a:off x="2987824" y="860048"/>
            <a:ext cx="6156176" cy="89255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1" i="1" u="none" strike="noStrike" kern="1200" cap="none" spc="0" normalizeH="0" baseline="0" noProof="0" dirty="0">
                <a:ln>
                  <a:noFill/>
                </a:ln>
                <a:solidFill>
                  <a:srgbClr val="002060"/>
                </a:solidFill>
                <a:effectLst/>
                <a:uLnTx/>
                <a:uFillTx/>
                <a:latin typeface="Calibri"/>
                <a:ea typeface="宋体" panose="02010600030101010101" pitchFamily="2" charset="-122"/>
                <a:cs typeface="+mn-cs"/>
              </a:rPr>
              <a:t>Integrated AQ Decision Support System</a:t>
            </a:r>
            <a:r>
              <a:rPr kumimoji="0" lang="en-US" altLang="zh-CN" sz="2600" b="1" i="1" u="sng" strike="noStrike" kern="1200" cap="none" spc="0" normalizeH="0" baseline="0" noProof="0" dirty="0">
                <a:ln>
                  <a:noFill/>
                </a:ln>
                <a:solidFill>
                  <a:srgbClr val="002060"/>
                </a:solidFill>
                <a:effectLst/>
                <a:uLnTx/>
                <a:uFillTx/>
                <a:latin typeface="Calibri"/>
                <a:ea typeface="宋体" panose="02010600030101010101" pitchFamily="2" charset="-122"/>
                <a:cs typeface="+mn-cs"/>
              </a:rPr>
              <a:t> (http://www.abacas-dss.com)</a:t>
            </a:r>
          </a:p>
        </p:txBody>
      </p:sp>
      <p:sp>
        <p:nvSpPr>
          <p:cNvPr id="3" name="TextBox 2"/>
          <p:cNvSpPr txBox="1"/>
          <p:nvPr/>
        </p:nvSpPr>
        <p:spPr>
          <a:xfrm>
            <a:off x="-162606" y="3844112"/>
            <a:ext cx="2479333"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“ABaCAS 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a:ea typeface="+mn-ea"/>
                <a:cs typeface="+mn-cs"/>
              </a:rPr>
              <a:t>2016</a:t>
            </a:r>
          </a:p>
        </p:txBody>
      </p:sp>
      <p:sp>
        <p:nvSpPr>
          <p:cNvPr id="13" name="Oval 12"/>
          <p:cNvSpPr/>
          <p:nvPr/>
        </p:nvSpPr>
        <p:spPr>
          <a:xfrm>
            <a:off x="-242678" y="3686175"/>
            <a:ext cx="2642978" cy="118264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1445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2000"/>
                            </p:stCondLst>
                            <p:childTnLst>
                              <p:par>
                                <p:cTn id="39" presetID="26" presetClass="emph" presetSubtype="0" fill="hold" grpId="1" nodeType="afterEffect">
                                  <p:stCondLst>
                                    <p:cond delay="0"/>
                                  </p:stCondLst>
                                  <p:childTnLst>
                                    <p:animEffect transition="out" filter="fade">
                                      <p:cBhvr>
                                        <p:cTn id="40" dur="500" tmFilter="0, 0; .2, .5; .8, .5; 1, 0"/>
                                        <p:tgtEl>
                                          <p:spTgt spid="14"/>
                                        </p:tgtEl>
                                      </p:cBhvr>
                                    </p:animEffect>
                                    <p:animScale>
                                      <p:cBhvr>
                                        <p:cTn id="41" dur="250" autoRev="1" fill="hold"/>
                                        <p:tgtEl>
                                          <p:spTgt spid="14"/>
                                        </p:tgtEl>
                                      </p:cBhvr>
                                      <p:by x="105000" y="105000"/>
                                    </p:animScale>
                                  </p:childTnLst>
                                </p:cTn>
                              </p:par>
                            </p:childTnLst>
                          </p:cTn>
                        </p:par>
                        <p:par>
                          <p:cTn id="42" fill="hold">
                            <p:stCondLst>
                              <p:cond delay="2500"/>
                            </p:stCondLst>
                            <p:childTnLst>
                              <p:par>
                                <p:cTn id="43" presetID="1"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4" grpId="0" animBg="1"/>
      <p:bldP spid="14" grpId="1"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kumimoji="1" lang="en-US" sz="2100" kern="1200" dirty="0"/>
              <a:t>Design of RSM with polynomial functions</a:t>
            </a:r>
          </a:p>
        </p:txBody>
      </p:sp>
      <mc:AlternateContent xmlns:mc="http://schemas.openxmlformats.org/markup-compatibility/2006">
        <mc:Choice xmlns:a14="http://schemas.microsoft.com/office/drawing/2010/main" Requires="a14">
          <p:sp>
            <p:nvSpPr>
              <p:cNvPr id="4" name="Rectangle 3"/>
              <p:cNvSpPr/>
              <p:nvPr/>
            </p:nvSpPr>
            <p:spPr>
              <a:xfrm>
                <a:off x="1841364" y="1412660"/>
                <a:ext cx="5375681" cy="658578"/>
              </a:xfrm>
              <a:prstGeom prst="rect">
                <a:avLst/>
              </a:prstGeom>
              <a:noFill/>
              <a:ln>
                <a:noFill/>
              </a:ln>
              <a:effectLst/>
            </p:spPr>
            <p:txBody>
              <a:bodyPr wrap="square">
                <a:spAutoFit/>
              </a:bodyPr>
              <a:lstStyle/>
              <a:p>
                <a:pPr algn="l" defTabSz="685800" fontAlgn="auto">
                  <a:spcBef>
                    <a:spcPts val="0"/>
                  </a:spcBef>
                  <a:spcAft>
                    <a:spcPts val="0"/>
                  </a:spcAft>
                  <a:defRPr/>
                </a:pPr>
                <a14:m>
                  <m:oMathPara xmlns:m="http://schemas.openxmlformats.org/officeDocument/2006/math">
                    <m:oMathParaPr>
                      <m:jc m:val="centerGroup"/>
                    </m:oMathParaPr>
                    <m:oMath xmlns:m="http://schemas.openxmlformats.org/officeDocument/2006/math">
                      <m:r>
                        <a:rPr lang="en-US" sz="1350" b="1" kern="0">
                          <a:solidFill>
                            <a:prstClr val="black"/>
                          </a:solidFill>
                          <a:latin typeface="Cambria Math" panose="02040503050406030204" pitchFamily="18" charset="0"/>
                        </a:rPr>
                        <m:t>∆</m:t>
                      </m:r>
                      <m:r>
                        <a:rPr lang="en-US" sz="1350" b="1" i="1" kern="0">
                          <a:solidFill>
                            <a:prstClr val="black"/>
                          </a:solidFill>
                          <a:latin typeface="Cambria Math" panose="02040503050406030204" pitchFamily="18" charset="0"/>
                        </a:rPr>
                        <m:t>𝑪𝒐𝒏𝒄</m:t>
                      </m:r>
                      <m:r>
                        <a:rPr lang="en-US" sz="1350" b="1" kern="0">
                          <a:solidFill>
                            <a:prstClr val="black"/>
                          </a:solidFill>
                          <a:latin typeface="Cambria Math" panose="02040503050406030204" pitchFamily="18" charset="0"/>
                        </a:rPr>
                        <m:t>=</m:t>
                      </m:r>
                      <m:nary>
                        <m:naryPr>
                          <m:chr m:val="∑"/>
                          <m:limLoc m:val="undOvr"/>
                          <m:ctrlPr>
                            <a:rPr lang="en-US" sz="1350" b="1" i="1" kern="0">
                              <a:solidFill>
                                <a:prstClr val="black"/>
                              </a:solidFill>
                              <a:latin typeface="Cambria Math" panose="02040503050406030204" pitchFamily="18" charset="0"/>
                            </a:rPr>
                          </m:ctrlPr>
                        </m:naryPr>
                        <m:sub>
                          <m:r>
                            <a:rPr lang="en-US" sz="1350" b="1" i="1" kern="0">
                              <a:solidFill>
                                <a:prstClr val="black"/>
                              </a:solidFill>
                              <a:latin typeface="Cambria Math" panose="02040503050406030204" pitchFamily="18" charset="0"/>
                            </a:rPr>
                            <m:t>𝒊</m:t>
                          </m:r>
                          <m:r>
                            <a:rPr lang="en-US" sz="1350" b="1" kern="0">
                              <a:solidFill>
                                <a:prstClr val="black"/>
                              </a:solidFill>
                              <a:latin typeface="Cambria Math" panose="02040503050406030204" pitchFamily="18" charset="0"/>
                            </a:rPr>
                            <m:t>=</m:t>
                          </m:r>
                          <m:r>
                            <a:rPr lang="en-US" sz="1350" b="1" kern="0">
                              <a:solidFill>
                                <a:prstClr val="black"/>
                              </a:solidFill>
                              <a:latin typeface="Cambria Math" panose="02040503050406030204" pitchFamily="18" charset="0"/>
                            </a:rPr>
                            <m:t>𝟏</m:t>
                          </m:r>
                        </m:sub>
                        <m:sup>
                          <m:r>
                            <a:rPr lang="en-US" sz="1350" b="1" i="1" kern="0">
                              <a:solidFill>
                                <a:prstClr val="black"/>
                              </a:solidFill>
                              <a:latin typeface="Cambria Math" panose="02040503050406030204" pitchFamily="18" charset="0"/>
                            </a:rPr>
                            <m:t>𝒏</m:t>
                          </m:r>
                        </m:sup>
                        <m:e>
                          <m:sSub>
                            <m:sSubPr>
                              <m:ctrlPr>
                                <a:rPr lang="en-US" sz="1350" b="1" i="1" kern="0">
                                  <a:solidFill>
                                    <a:prstClr val="black"/>
                                  </a:solidFill>
                                  <a:latin typeface="Cambria Math" panose="02040503050406030204" pitchFamily="18" charset="0"/>
                                </a:rPr>
                              </m:ctrlPr>
                            </m:sSubPr>
                            <m:e>
                              <m:r>
                                <a:rPr lang="en-US" sz="1350" b="1" i="1" kern="0">
                                  <a:solidFill>
                                    <a:prstClr val="black"/>
                                  </a:solidFill>
                                  <a:latin typeface="Cambria Math" panose="02040503050406030204" pitchFamily="18" charset="0"/>
                                </a:rPr>
                                <m:t>𝑿</m:t>
                              </m:r>
                            </m:e>
                            <m:sub>
                              <m:r>
                                <a:rPr lang="en-US" sz="1350" b="1" i="1" kern="0">
                                  <a:solidFill>
                                    <a:prstClr val="black"/>
                                  </a:solidFill>
                                  <a:latin typeface="Cambria Math" panose="02040503050406030204" pitchFamily="18" charset="0"/>
                                </a:rPr>
                                <m:t>𝒊</m:t>
                              </m:r>
                            </m:sub>
                          </m:sSub>
                          <m:r>
                            <a:rPr lang="en-US" sz="1350" b="1" kern="0">
                              <a:solidFill>
                                <a:prstClr val="black"/>
                              </a:solidFill>
                              <a:latin typeface="Cambria Math" panose="02040503050406030204" pitchFamily="18" charset="0"/>
                            </a:rPr>
                            <m:t>∙</m:t>
                          </m:r>
                          <m:sSup>
                            <m:sSupPr>
                              <m:ctrlPr>
                                <a:rPr lang="en-US" sz="1350" b="1" i="1" kern="0">
                                  <a:solidFill>
                                    <a:prstClr val="black"/>
                                  </a:solidFill>
                                  <a:latin typeface="Cambria Math" panose="02040503050406030204" pitchFamily="18" charset="0"/>
                                </a:rPr>
                              </m:ctrlPr>
                            </m:sSupPr>
                            <m:e>
                              <m:d>
                                <m:dPr>
                                  <m:ctrlPr>
                                    <a:rPr lang="en-US" sz="1350" b="1" i="1" kern="0">
                                      <a:solidFill>
                                        <a:prstClr val="black"/>
                                      </a:solidFill>
                                      <a:latin typeface="Cambria Math" panose="02040503050406030204" pitchFamily="18" charset="0"/>
                                    </a:rPr>
                                  </m:ctrlPr>
                                </m:dPr>
                                <m:e>
                                  <m:sSub>
                                    <m:sSubPr>
                                      <m:ctrlPr>
                                        <a:rPr lang="en-US" sz="1350" b="1" i="1" kern="0">
                                          <a:solidFill>
                                            <a:srgbClr val="ED7D31"/>
                                          </a:solidFill>
                                          <a:latin typeface="Cambria Math" panose="02040503050406030204" pitchFamily="18" charset="0"/>
                                        </a:rPr>
                                      </m:ctrlPr>
                                    </m:sSubPr>
                                    <m:e>
                                      <m:r>
                                        <a:rPr lang="en-US" sz="1350" b="1" i="1" kern="0">
                                          <a:solidFill>
                                            <a:srgbClr val="ED7D31"/>
                                          </a:solidFill>
                                          <a:latin typeface="Cambria Math" panose="02040503050406030204" pitchFamily="18" charset="0"/>
                                        </a:rPr>
                                        <m:t>𝑬</m:t>
                                      </m:r>
                                    </m:e>
                                    <m:sub>
                                      <m:r>
                                        <a:rPr lang="en-US" sz="1350" b="1" i="1" kern="0">
                                          <a:solidFill>
                                            <a:srgbClr val="ED7D31"/>
                                          </a:solidFill>
                                          <a:latin typeface="Cambria Math" panose="02040503050406030204" pitchFamily="18" charset="0"/>
                                        </a:rPr>
                                        <m:t>𝑵𝑶𝒙</m:t>
                                      </m:r>
                                    </m:sub>
                                  </m:sSub>
                                </m:e>
                              </m:d>
                            </m:e>
                            <m:sup>
                              <m:sSub>
                                <m:sSubPr>
                                  <m:ctrlPr>
                                    <a:rPr lang="en-US" sz="1350" b="1" i="1" kern="0">
                                      <a:solidFill>
                                        <a:prstClr val="black"/>
                                      </a:solidFill>
                                      <a:latin typeface="Cambria Math" panose="02040503050406030204" pitchFamily="18" charset="0"/>
                                    </a:rPr>
                                  </m:ctrlPr>
                                </m:sSubPr>
                                <m:e>
                                  <m:r>
                                    <a:rPr lang="en-US" sz="1350" b="1" i="1" kern="0">
                                      <a:solidFill>
                                        <a:prstClr val="black"/>
                                      </a:solidFill>
                                      <a:latin typeface="Cambria Math" panose="02040503050406030204" pitchFamily="18" charset="0"/>
                                    </a:rPr>
                                    <m:t>𝒂</m:t>
                                  </m:r>
                                </m:e>
                                <m:sub>
                                  <m:r>
                                    <a:rPr lang="en-US" sz="1350" b="1" i="1" kern="0">
                                      <a:solidFill>
                                        <a:prstClr val="black"/>
                                      </a:solidFill>
                                      <a:latin typeface="Cambria Math" panose="02040503050406030204" pitchFamily="18" charset="0"/>
                                    </a:rPr>
                                    <m:t>𝒊</m:t>
                                  </m:r>
                                </m:sub>
                              </m:sSub>
                            </m:sup>
                          </m:sSup>
                          <m:r>
                            <a:rPr lang="en-US" sz="1350" b="1" kern="0">
                              <a:solidFill>
                                <a:prstClr val="black"/>
                              </a:solidFill>
                              <a:latin typeface="Cambria Math" panose="02040503050406030204" pitchFamily="18" charset="0"/>
                            </a:rPr>
                            <m:t>∙</m:t>
                          </m:r>
                          <m:sSup>
                            <m:sSupPr>
                              <m:ctrlPr>
                                <a:rPr lang="en-US" sz="1350" b="1" i="1" kern="0">
                                  <a:solidFill>
                                    <a:prstClr val="black"/>
                                  </a:solidFill>
                                  <a:latin typeface="Cambria Math" panose="02040503050406030204" pitchFamily="18" charset="0"/>
                                </a:rPr>
                              </m:ctrlPr>
                            </m:sSupPr>
                            <m:e>
                              <m:d>
                                <m:dPr>
                                  <m:ctrlPr>
                                    <a:rPr lang="en-US" sz="1350" b="1" i="1" kern="0">
                                      <a:solidFill>
                                        <a:prstClr val="black"/>
                                      </a:solidFill>
                                      <a:latin typeface="Cambria Math" panose="02040503050406030204" pitchFamily="18" charset="0"/>
                                    </a:rPr>
                                  </m:ctrlPr>
                                </m:dPr>
                                <m:e>
                                  <m:sSub>
                                    <m:sSubPr>
                                      <m:ctrlPr>
                                        <a:rPr lang="en-US" sz="1350" b="1" i="1" kern="0">
                                          <a:solidFill>
                                            <a:srgbClr val="FF0000"/>
                                          </a:solidFill>
                                          <a:latin typeface="Cambria Math" panose="02040503050406030204" pitchFamily="18" charset="0"/>
                                        </a:rPr>
                                      </m:ctrlPr>
                                    </m:sSubPr>
                                    <m:e>
                                      <m:r>
                                        <a:rPr lang="en-US" sz="1350" b="1" i="1" kern="0">
                                          <a:solidFill>
                                            <a:srgbClr val="FF0000"/>
                                          </a:solidFill>
                                          <a:latin typeface="Cambria Math" panose="02040503050406030204" pitchFamily="18" charset="0"/>
                                        </a:rPr>
                                        <m:t>𝑬</m:t>
                                      </m:r>
                                    </m:e>
                                    <m:sub>
                                      <m:r>
                                        <a:rPr lang="en-US" sz="1350" b="1" i="1" kern="0">
                                          <a:solidFill>
                                            <a:srgbClr val="FF0000"/>
                                          </a:solidFill>
                                          <a:latin typeface="Cambria Math" panose="02040503050406030204" pitchFamily="18" charset="0"/>
                                        </a:rPr>
                                        <m:t>𝑺𝑶</m:t>
                                      </m:r>
                                      <m:r>
                                        <a:rPr lang="en-US" sz="1350" b="1" kern="0">
                                          <a:solidFill>
                                            <a:srgbClr val="FF0000"/>
                                          </a:solidFill>
                                          <a:latin typeface="Cambria Math" panose="02040503050406030204" pitchFamily="18" charset="0"/>
                                        </a:rPr>
                                        <m:t>𝟐</m:t>
                                      </m:r>
                                    </m:sub>
                                  </m:sSub>
                                </m:e>
                              </m:d>
                            </m:e>
                            <m:sup>
                              <m:sSub>
                                <m:sSubPr>
                                  <m:ctrlPr>
                                    <a:rPr lang="en-US" sz="1350" b="1" i="1" kern="0">
                                      <a:solidFill>
                                        <a:prstClr val="black"/>
                                      </a:solidFill>
                                      <a:latin typeface="Cambria Math" panose="02040503050406030204" pitchFamily="18" charset="0"/>
                                    </a:rPr>
                                  </m:ctrlPr>
                                </m:sSubPr>
                                <m:e>
                                  <m:r>
                                    <a:rPr lang="en-US" sz="1350" b="1" i="1" kern="0">
                                      <a:solidFill>
                                        <a:prstClr val="black"/>
                                      </a:solidFill>
                                      <a:latin typeface="Cambria Math" panose="02040503050406030204" pitchFamily="18" charset="0"/>
                                    </a:rPr>
                                    <m:t>𝒃</m:t>
                                  </m:r>
                                </m:e>
                                <m:sub>
                                  <m:r>
                                    <a:rPr lang="en-US" sz="1350" b="1" i="1" kern="0">
                                      <a:solidFill>
                                        <a:prstClr val="black"/>
                                      </a:solidFill>
                                      <a:latin typeface="Cambria Math" panose="02040503050406030204" pitchFamily="18" charset="0"/>
                                    </a:rPr>
                                    <m:t>𝒊</m:t>
                                  </m:r>
                                </m:sub>
                              </m:sSub>
                            </m:sup>
                          </m:sSup>
                          <m:r>
                            <a:rPr lang="en-US" sz="1350" b="1" kern="0">
                              <a:solidFill>
                                <a:prstClr val="black"/>
                              </a:solidFill>
                              <a:latin typeface="Cambria Math" panose="02040503050406030204" pitchFamily="18" charset="0"/>
                            </a:rPr>
                            <m:t>∙</m:t>
                          </m:r>
                          <m:sSup>
                            <m:sSupPr>
                              <m:ctrlPr>
                                <a:rPr lang="en-US" sz="1350" b="1" i="1" kern="0">
                                  <a:solidFill>
                                    <a:prstClr val="black"/>
                                  </a:solidFill>
                                  <a:latin typeface="Cambria Math" panose="02040503050406030204" pitchFamily="18" charset="0"/>
                                </a:rPr>
                              </m:ctrlPr>
                            </m:sSupPr>
                            <m:e>
                              <m:d>
                                <m:dPr>
                                  <m:ctrlPr>
                                    <a:rPr lang="en-US" sz="1350" b="1" i="1" kern="0">
                                      <a:solidFill>
                                        <a:prstClr val="black"/>
                                      </a:solidFill>
                                      <a:latin typeface="Cambria Math" panose="02040503050406030204" pitchFamily="18" charset="0"/>
                                    </a:rPr>
                                  </m:ctrlPr>
                                </m:dPr>
                                <m:e>
                                  <m:sSub>
                                    <m:sSubPr>
                                      <m:ctrlPr>
                                        <a:rPr lang="en-US" sz="1350" b="1" i="1" kern="0">
                                          <a:solidFill>
                                            <a:srgbClr val="00B050"/>
                                          </a:solidFill>
                                          <a:latin typeface="Cambria Math" panose="02040503050406030204" pitchFamily="18" charset="0"/>
                                        </a:rPr>
                                      </m:ctrlPr>
                                    </m:sSubPr>
                                    <m:e>
                                      <m:r>
                                        <a:rPr lang="en-US" sz="1350" b="1" i="1" kern="0">
                                          <a:solidFill>
                                            <a:srgbClr val="00B050"/>
                                          </a:solidFill>
                                          <a:latin typeface="Cambria Math" panose="02040503050406030204" pitchFamily="18" charset="0"/>
                                        </a:rPr>
                                        <m:t>𝑬</m:t>
                                      </m:r>
                                    </m:e>
                                    <m:sub>
                                      <m:r>
                                        <a:rPr lang="en-US" sz="1350" b="1" i="1" kern="0">
                                          <a:solidFill>
                                            <a:srgbClr val="00B050"/>
                                          </a:solidFill>
                                          <a:latin typeface="Cambria Math" panose="02040503050406030204" pitchFamily="18" charset="0"/>
                                        </a:rPr>
                                        <m:t>𝑵𝑯</m:t>
                                      </m:r>
                                      <m:r>
                                        <a:rPr lang="en-US" sz="1350" b="1" kern="0">
                                          <a:solidFill>
                                            <a:srgbClr val="00B050"/>
                                          </a:solidFill>
                                          <a:latin typeface="Cambria Math" panose="02040503050406030204" pitchFamily="18" charset="0"/>
                                        </a:rPr>
                                        <m:t>𝟑</m:t>
                                      </m:r>
                                    </m:sub>
                                  </m:sSub>
                                </m:e>
                              </m:d>
                            </m:e>
                            <m:sup>
                              <m:sSub>
                                <m:sSubPr>
                                  <m:ctrlPr>
                                    <a:rPr lang="en-US" sz="1350" b="1" i="1" kern="0">
                                      <a:solidFill>
                                        <a:prstClr val="black"/>
                                      </a:solidFill>
                                      <a:latin typeface="Cambria Math" panose="02040503050406030204" pitchFamily="18" charset="0"/>
                                    </a:rPr>
                                  </m:ctrlPr>
                                </m:sSubPr>
                                <m:e>
                                  <m:r>
                                    <a:rPr lang="en-US" sz="1350" b="1" i="1" kern="0">
                                      <a:solidFill>
                                        <a:prstClr val="black"/>
                                      </a:solidFill>
                                      <a:latin typeface="Cambria Math" panose="02040503050406030204" pitchFamily="18" charset="0"/>
                                    </a:rPr>
                                    <m:t>𝒄</m:t>
                                  </m:r>
                                </m:e>
                                <m:sub>
                                  <m:r>
                                    <a:rPr lang="en-US" sz="1350" b="1" i="1" kern="0">
                                      <a:solidFill>
                                        <a:prstClr val="black"/>
                                      </a:solidFill>
                                      <a:latin typeface="Cambria Math" panose="02040503050406030204" pitchFamily="18" charset="0"/>
                                    </a:rPr>
                                    <m:t>𝒊</m:t>
                                  </m:r>
                                </m:sub>
                              </m:sSub>
                            </m:sup>
                          </m:sSup>
                          <m:r>
                            <a:rPr lang="en-US" sz="1350" b="1" kern="0">
                              <a:solidFill>
                                <a:prstClr val="black"/>
                              </a:solidFill>
                              <a:latin typeface="Cambria Math" panose="02040503050406030204" pitchFamily="18" charset="0"/>
                            </a:rPr>
                            <m:t>∙</m:t>
                          </m:r>
                          <m:sSup>
                            <m:sSupPr>
                              <m:ctrlPr>
                                <a:rPr lang="en-US" sz="1350" b="1" i="1" kern="0">
                                  <a:solidFill>
                                    <a:prstClr val="black"/>
                                  </a:solidFill>
                                  <a:latin typeface="Cambria Math" panose="02040503050406030204" pitchFamily="18" charset="0"/>
                                </a:rPr>
                              </m:ctrlPr>
                            </m:sSupPr>
                            <m:e>
                              <m:d>
                                <m:dPr>
                                  <m:ctrlPr>
                                    <a:rPr lang="en-US" sz="1350" b="1" i="1" kern="0">
                                      <a:solidFill>
                                        <a:prstClr val="black"/>
                                      </a:solidFill>
                                      <a:latin typeface="Cambria Math" panose="02040503050406030204" pitchFamily="18" charset="0"/>
                                    </a:rPr>
                                  </m:ctrlPr>
                                </m:dPr>
                                <m:e>
                                  <m:sSub>
                                    <m:sSubPr>
                                      <m:ctrlPr>
                                        <a:rPr lang="en-US" sz="1350" b="1" i="1" kern="0">
                                          <a:solidFill>
                                            <a:srgbClr val="0070C0"/>
                                          </a:solidFill>
                                          <a:latin typeface="Cambria Math" panose="02040503050406030204" pitchFamily="18" charset="0"/>
                                        </a:rPr>
                                      </m:ctrlPr>
                                    </m:sSubPr>
                                    <m:e>
                                      <m:r>
                                        <a:rPr lang="en-US" sz="1350" b="1" i="1" kern="0">
                                          <a:solidFill>
                                            <a:srgbClr val="0070C0"/>
                                          </a:solidFill>
                                          <a:latin typeface="Cambria Math" panose="02040503050406030204" pitchFamily="18" charset="0"/>
                                        </a:rPr>
                                        <m:t>𝑬</m:t>
                                      </m:r>
                                    </m:e>
                                    <m:sub>
                                      <m:r>
                                        <a:rPr lang="en-US" sz="1350" b="1" i="1" kern="0">
                                          <a:solidFill>
                                            <a:srgbClr val="0070C0"/>
                                          </a:solidFill>
                                          <a:latin typeface="Cambria Math" panose="02040503050406030204" pitchFamily="18" charset="0"/>
                                        </a:rPr>
                                        <m:t>𝑽𝑶𝑪𝒔</m:t>
                                      </m:r>
                                    </m:sub>
                                  </m:sSub>
                                </m:e>
                              </m:d>
                            </m:e>
                            <m:sup>
                              <m:sSub>
                                <m:sSubPr>
                                  <m:ctrlPr>
                                    <a:rPr lang="en-US" sz="1350" b="1" i="1" kern="0">
                                      <a:solidFill>
                                        <a:prstClr val="black"/>
                                      </a:solidFill>
                                      <a:latin typeface="Cambria Math" panose="02040503050406030204" pitchFamily="18" charset="0"/>
                                    </a:rPr>
                                  </m:ctrlPr>
                                </m:sSubPr>
                                <m:e>
                                  <m:r>
                                    <a:rPr lang="en-US" sz="1350" b="1" i="1" kern="0">
                                      <a:solidFill>
                                        <a:prstClr val="black"/>
                                      </a:solidFill>
                                      <a:latin typeface="Cambria Math" panose="02040503050406030204" pitchFamily="18" charset="0"/>
                                    </a:rPr>
                                    <m:t>𝒅</m:t>
                                  </m:r>
                                </m:e>
                                <m:sub>
                                  <m:r>
                                    <a:rPr lang="en-US" sz="1350" b="1" i="1" kern="0">
                                      <a:solidFill>
                                        <a:prstClr val="black"/>
                                      </a:solidFill>
                                      <a:latin typeface="Cambria Math" panose="02040503050406030204" pitchFamily="18" charset="0"/>
                                    </a:rPr>
                                    <m:t>𝒊</m:t>
                                  </m:r>
                                </m:sub>
                              </m:sSub>
                            </m:sup>
                          </m:sSup>
                          <m:r>
                            <a:rPr lang="en-US" sz="1350" b="1" kern="0">
                              <a:solidFill>
                                <a:prstClr val="black"/>
                              </a:solidFill>
                              <a:latin typeface="Cambria Math" panose="02040503050406030204" pitchFamily="18" charset="0"/>
                            </a:rPr>
                            <m:t>∙</m:t>
                          </m:r>
                          <m:sSup>
                            <m:sSupPr>
                              <m:ctrlPr>
                                <a:rPr lang="en-US" sz="1350" b="1" i="1" kern="0">
                                  <a:solidFill>
                                    <a:prstClr val="black"/>
                                  </a:solidFill>
                                  <a:latin typeface="Cambria Math" panose="02040503050406030204" pitchFamily="18" charset="0"/>
                                </a:rPr>
                              </m:ctrlPr>
                            </m:sSupPr>
                            <m:e>
                              <m:d>
                                <m:dPr>
                                  <m:ctrlPr>
                                    <a:rPr lang="en-US" sz="1350" b="1" i="1" kern="0">
                                      <a:solidFill>
                                        <a:prstClr val="black"/>
                                      </a:solidFill>
                                      <a:latin typeface="Cambria Math" panose="02040503050406030204" pitchFamily="18" charset="0"/>
                                    </a:rPr>
                                  </m:ctrlPr>
                                </m:dPr>
                                <m:e>
                                  <m:sSub>
                                    <m:sSubPr>
                                      <m:ctrlPr>
                                        <a:rPr lang="en-US" sz="1350" b="1" i="1" kern="0">
                                          <a:solidFill>
                                            <a:srgbClr val="7030A0"/>
                                          </a:solidFill>
                                          <a:latin typeface="Cambria Math" panose="02040503050406030204" pitchFamily="18" charset="0"/>
                                        </a:rPr>
                                      </m:ctrlPr>
                                    </m:sSubPr>
                                    <m:e>
                                      <m:r>
                                        <a:rPr lang="en-US" sz="1350" b="1" i="1" kern="0">
                                          <a:solidFill>
                                            <a:srgbClr val="7030A0"/>
                                          </a:solidFill>
                                          <a:latin typeface="Cambria Math" panose="02040503050406030204" pitchFamily="18" charset="0"/>
                                        </a:rPr>
                                        <m:t>𝑬</m:t>
                                      </m:r>
                                    </m:e>
                                    <m:sub>
                                      <m:r>
                                        <a:rPr lang="en-US" sz="1350" b="1" i="1" kern="0">
                                          <a:solidFill>
                                            <a:srgbClr val="7030A0"/>
                                          </a:solidFill>
                                          <a:latin typeface="Cambria Math" panose="02040503050406030204" pitchFamily="18" charset="0"/>
                                        </a:rPr>
                                        <m:t>𝑷𝑶𝑨</m:t>
                                      </m:r>
                                    </m:sub>
                                  </m:sSub>
                                </m:e>
                              </m:d>
                            </m:e>
                            <m:sup>
                              <m:sSub>
                                <m:sSubPr>
                                  <m:ctrlPr>
                                    <a:rPr lang="en-US" sz="1350" b="1" i="1" kern="0">
                                      <a:solidFill>
                                        <a:prstClr val="black"/>
                                      </a:solidFill>
                                      <a:latin typeface="Cambria Math" panose="02040503050406030204" pitchFamily="18" charset="0"/>
                                    </a:rPr>
                                  </m:ctrlPr>
                                </m:sSubPr>
                                <m:e>
                                  <m:r>
                                    <a:rPr lang="en-US" sz="1350" b="1" i="1" kern="0">
                                      <a:solidFill>
                                        <a:prstClr val="black"/>
                                      </a:solidFill>
                                      <a:latin typeface="Cambria Math" panose="02040503050406030204" pitchFamily="18" charset="0"/>
                                    </a:rPr>
                                    <m:t>𝒆</m:t>
                                  </m:r>
                                </m:e>
                                <m:sub>
                                  <m:r>
                                    <a:rPr lang="en-US" sz="1350" b="1" i="1" kern="0">
                                      <a:solidFill>
                                        <a:prstClr val="black"/>
                                      </a:solidFill>
                                      <a:latin typeface="Cambria Math" panose="02040503050406030204" pitchFamily="18" charset="0"/>
                                    </a:rPr>
                                    <m:t>𝒊</m:t>
                                  </m:r>
                                </m:sub>
                              </m:sSub>
                            </m:sup>
                          </m:sSup>
                        </m:e>
                      </m:nary>
                    </m:oMath>
                  </m:oMathPara>
                </a14:m>
                <a:endParaRPr lang="en-US" sz="1350" b="1" kern="0" dirty="0">
                  <a:solidFill>
                    <a:prstClr val="black"/>
                  </a:solidFill>
                  <a:latin typeface="Calibri" panose="020F0502020204030204"/>
                  <a:ea typeface="微软雅黑"/>
                </a:endParaRPr>
              </a:p>
            </p:txBody>
          </p:sp>
        </mc:Choice>
        <mc:Fallback>
          <p:sp>
            <p:nvSpPr>
              <p:cNvPr id="4" name="Rectangle 3"/>
              <p:cNvSpPr>
                <a:spLocks noRot="1" noChangeAspect="1" noMove="1" noResize="1" noEditPoints="1" noAdjustHandles="1" noChangeArrowheads="1" noChangeShapeType="1" noTextEdit="1"/>
              </p:cNvSpPr>
              <p:nvPr/>
            </p:nvSpPr>
            <p:spPr>
              <a:xfrm>
                <a:off x="1841364" y="1412660"/>
                <a:ext cx="5375681" cy="658578"/>
              </a:xfrm>
              <a:prstGeom prst="rect">
                <a:avLst/>
              </a:prstGeom>
              <a:blipFill>
                <a:blip r:embed="rId2"/>
                <a:stretch>
                  <a:fillRect/>
                </a:stretch>
              </a:blipFill>
              <a:ln>
                <a:noFill/>
              </a:ln>
              <a:effectLst/>
            </p:spPr>
            <p:txBody>
              <a:bodyPr/>
              <a:lstStyle/>
              <a:p>
                <a:r>
                  <a:rPr lang="en-US">
                    <a:noFill/>
                  </a:rPr>
                  <a:t> </a:t>
                </a:r>
              </a:p>
            </p:txBody>
          </p:sp>
        </mc:Fallback>
      </mc:AlternateContent>
      <p:grpSp>
        <p:nvGrpSpPr>
          <p:cNvPr id="5" name="Group 4"/>
          <p:cNvGrpSpPr/>
          <p:nvPr/>
        </p:nvGrpSpPr>
        <p:grpSpPr>
          <a:xfrm>
            <a:off x="1535269" y="3121875"/>
            <a:ext cx="5954669" cy="2560252"/>
            <a:chOff x="544634" y="2433114"/>
            <a:chExt cx="7939559" cy="3824465"/>
          </a:xfrm>
        </p:grpSpPr>
        <p:sp>
          <p:nvSpPr>
            <p:cNvPr id="6" name="Cloud Callout 5"/>
            <p:cNvSpPr/>
            <p:nvPr/>
          </p:nvSpPr>
          <p:spPr>
            <a:xfrm>
              <a:off x="4771984" y="2433114"/>
              <a:ext cx="1667455" cy="936078"/>
            </a:xfrm>
            <a:prstGeom prst="cloudCallout">
              <a:avLst/>
            </a:prstGeom>
            <a:solidFill>
              <a:sysClr val="window" lastClr="FFFFFF">
                <a:lumMod val="50000"/>
              </a:sysClr>
            </a:solidFill>
            <a:ln w="12700" cap="flat" cmpd="sng" algn="ctr">
              <a:solidFill>
                <a:srgbClr val="FFC000">
                  <a:lumMod val="50000"/>
                </a:srgbClr>
              </a:solidFill>
              <a:prstDash val="solid"/>
              <a:miter lim="800000"/>
            </a:ln>
            <a:effectLst/>
          </p:spPr>
          <p:txBody>
            <a:bodyPr rtlCol="0" anchor="ctr"/>
            <a:lstStyle/>
            <a:p>
              <a:pPr defTabSz="685800" fontAlgn="auto">
                <a:spcBef>
                  <a:spcPts val="0"/>
                </a:spcBef>
                <a:spcAft>
                  <a:spcPts val="0"/>
                </a:spcAft>
                <a:defRPr/>
              </a:pPr>
              <a:r>
                <a:rPr lang="en-US" sz="2100" b="1" kern="0" dirty="0">
                  <a:solidFill>
                    <a:prstClr val="white"/>
                  </a:solidFill>
                  <a:latin typeface="Calibri" panose="020F0502020204030204"/>
                  <a:ea typeface="微软雅黑"/>
                </a:rPr>
                <a:t>PM</a:t>
              </a:r>
              <a:r>
                <a:rPr lang="en-US" sz="2100" b="1" kern="0" baseline="-25000" dirty="0">
                  <a:solidFill>
                    <a:prstClr val="white"/>
                  </a:solidFill>
                  <a:latin typeface="Calibri" panose="020F0502020204030204"/>
                  <a:ea typeface="微软雅黑"/>
                </a:rPr>
                <a:t>2.5</a:t>
              </a:r>
            </a:p>
          </p:txBody>
        </p:sp>
        <p:sp>
          <p:nvSpPr>
            <p:cNvPr id="7" name="Cloud Callout 6"/>
            <p:cNvSpPr/>
            <p:nvPr/>
          </p:nvSpPr>
          <p:spPr>
            <a:xfrm>
              <a:off x="2331615" y="2475144"/>
              <a:ext cx="1580052" cy="936079"/>
            </a:xfrm>
            <a:prstGeom prst="cloudCallout">
              <a:avLst/>
            </a:prstGeom>
            <a:solidFill>
              <a:srgbClr val="00B0F0"/>
            </a:solidFill>
            <a:ln w="12700" cap="flat" cmpd="sng" algn="ctr">
              <a:solidFill>
                <a:srgbClr val="5B9BD5"/>
              </a:solidFill>
              <a:prstDash val="solid"/>
              <a:miter lim="800000"/>
            </a:ln>
            <a:effectLst/>
          </p:spPr>
          <p:txBody>
            <a:bodyPr rtlCol="0" anchor="ctr"/>
            <a:lstStyle/>
            <a:p>
              <a:pPr defTabSz="685800" fontAlgn="auto">
                <a:spcBef>
                  <a:spcPts val="0"/>
                </a:spcBef>
                <a:spcAft>
                  <a:spcPts val="0"/>
                </a:spcAft>
                <a:defRPr/>
              </a:pPr>
              <a:r>
                <a:rPr lang="en-US" sz="2100" b="1" kern="0" dirty="0">
                  <a:solidFill>
                    <a:prstClr val="white"/>
                  </a:solidFill>
                  <a:latin typeface="Calibri" panose="020F0502020204030204"/>
                  <a:ea typeface="微软雅黑"/>
                </a:rPr>
                <a:t>O</a:t>
              </a:r>
              <a:r>
                <a:rPr lang="en-US" sz="2100" b="1" kern="0" baseline="-25000" dirty="0">
                  <a:solidFill>
                    <a:prstClr val="white"/>
                  </a:solidFill>
                  <a:latin typeface="Calibri" panose="020F0502020204030204"/>
                  <a:ea typeface="微软雅黑"/>
                </a:rPr>
                <a:t>3</a:t>
              </a:r>
            </a:p>
          </p:txBody>
        </p:sp>
        <p:grpSp>
          <p:nvGrpSpPr>
            <p:cNvPr id="8" name="Group 7"/>
            <p:cNvGrpSpPr/>
            <p:nvPr/>
          </p:nvGrpSpPr>
          <p:grpSpPr>
            <a:xfrm rot="6707425">
              <a:off x="994901" y="3895042"/>
              <a:ext cx="1340658" cy="2241191"/>
              <a:chOff x="1279253" y="616011"/>
              <a:chExt cx="1340658" cy="2241191"/>
            </a:xfrm>
          </p:grpSpPr>
          <p:sp>
            <p:nvSpPr>
              <p:cNvPr id="42" name="Freeform 41"/>
              <p:cNvSpPr/>
              <p:nvPr/>
            </p:nvSpPr>
            <p:spPr>
              <a:xfrm rot="3571766">
                <a:off x="1662289" y="2242059"/>
                <a:ext cx="453331" cy="56601"/>
              </a:xfrm>
              <a:custGeom>
                <a:avLst/>
                <a:gdLst/>
                <a:ahLst/>
                <a:cxnLst/>
                <a:rect l="0" t="0" r="0" b="0"/>
                <a:pathLst>
                  <a:path>
                    <a:moveTo>
                      <a:pt x="0" y="28300"/>
                    </a:moveTo>
                    <a:lnTo>
                      <a:pt x="453331" y="28300"/>
                    </a:lnTo>
                  </a:path>
                </a:pathLst>
              </a:custGeom>
              <a:noFill/>
              <a:ln w="12700" cap="flat" cmpd="sng" algn="ctr">
                <a:solidFill>
                  <a:srgbClr val="ED7D31">
                    <a:shade val="60000"/>
                    <a:hueOff val="0"/>
                    <a:satOff val="0"/>
                    <a:lumOff val="0"/>
                    <a:alphaOff val="0"/>
                  </a:srgbClr>
                </a:solidFill>
                <a:prstDash val="dash"/>
                <a:miter lim="800000"/>
              </a:ln>
              <a:effectLst/>
            </p:spPr>
          </p:sp>
          <p:sp>
            <p:nvSpPr>
              <p:cNvPr id="43" name="Freeform 42"/>
              <p:cNvSpPr/>
              <p:nvPr/>
            </p:nvSpPr>
            <p:spPr>
              <a:xfrm rot="1258976">
                <a:off x="1862977" y="1960354"/>
                <a:ext cx="362371" cy="56601"/>
              </a:xfrm>
              <a:custGeom>
                <a:avLst/>
                <a:gdLst/>
                <a:ahLst/>
                <a:cxnLst/>
                <a:rect l="0" t="0" r="0" b="0"/>
                <a:pathLst>
                  <a:path>
                    <a:moveTo>
                      <a:pt x="0" y="28300"/>
                    </a:moveTo>
                    <a:lnTo>
                      <a:pt x="36237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44" name="Freeform 43"/>
              <p:cNvSpPr/>
              <p:nvPr/>
            </p:nvSpPr>
            <p:spPr>
              <a:xfrm rot="20341024">
                <a:off x="1862977" y="1642434"/>
                <a:ext cx="362371" cy="56601"/>
              </a:xfrm>
              <a:custGeom>
                <a:avLst/>
                <a:gdLst/>
                <a:ahLst/>
                <a:cxnLst/>
                <a:rect l="0" t="0" r="0" b="0"/>
                <a:pathLst>
                  <a:path>
                    <a:moveTo>
                      <a:pt x="0" y="28300"/>
                    </a:moveTo>
                    <a:lnTo>
                      <a:pt x="36237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45" name="Freeform 44"/>
              <p:cNvSpPr/>
              <p:nvPr/>
            </p:nvSpPr>
            <p:spPr>
              <a:xfrm rot="18097806">
                <a:off x="1667699" y="1353635"/>
                <a:ext cx="475551" cy="56601"/>
              </a:xfrm>
              <a:custGeom>
                <a:avLst/>
                <a:gdLst/>
                <a:ahLst/>
                <a:cxnLst/>
                <a:rect l="0" t="0" r="0" b="0"/>
                <a:pathLst>
                  <a:path>
                    <a:moveTo>
                      <a:pt x="0" y="28300"/>
                    </a:moveTo>
                    <a:lnTo>
                      <a:pt x="47555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46" name="Oval 45"/>
              <p:cNvSpPr/>
              <p:nvPr/>
            </p:nvSpPr>
            <p:spPr>
              <a:xfrm rot="16200000">
                <a:off x="1279253" y="1479260"/>
                <a:ext cx="700868" cy="700868"/>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NO</a:t>
                </a:r>
                <a:r>
                  <a:rPr lang="en-US" sz="1350" kern="0" baseline="-25000" dirty="0">
                    <a:solidFill>
                      <a:prstClr val="white"/>
                    </a:solidFill>
                    <a:latin typeface="Calibri" panose="020F0502020204030204"/>
                    <a:ea typeface="微软雅黑"/>
                  </a:rPr>
                  <a:t>x</a:t>
                </a:r>
              </a:p>
            </p:txBody>
          </p:sp>
          <p:sp>
            <p:nvSpPr>
              <p:cNvPr id="47" name="Freeform 46"/>
              <p:cNvSpPr/>
              <p:nvPr/>
            </p:nvSpPr>
            <p:spPr>
              <a:xfrm rot="16200000">
                <a:off x="1919704" y="799099"/>
                <a:ext cx="426698" cy="392351"/>
              </a:xfrm>
              <a:custGeom>
                <a:avLst/>
                <a:gdLst>
                  <a:gd name="connsiteX0" fmla="*/ 0 w 392351"/>
                  <a:gd name="connsiteY0" fmla="*/ 196176 h 392351"/>
                  <a:gd name="connsiteX1" fmla="*/ 196176 w 392351"/>
                  <a:gd name="connsiteY1" fmla="*/ 0 h 392351"/>
                  <a:gd name="connsiteX2" fmla="*/ 392352 w 392351"/>
                  <a:gd name="connsiteY2" fmla="*/ 196176 h 392351"/>
                  <a:gd name="connsiteX3" fmla="*/ 196176 w 392351"/>
                  <a:gd name="connsiteY3" fmla="*/ 392352 h 392351"/>
                  <a:gd name="connsiteX4" fmla="*/ 0 w 392351"/>
                  <a:gd name="connsiteY4" fmla="*/ 196176 h 39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51" h="392351">
                    <a:moveTo>
                      <a:pt x="0" y="196176"/>
                    </a:moveTo>
                    <a:cubicBezTo>
                      <a:pt x="0" y="87831"/>
                      <a:pt x="87831" y="0"/>
                      <a:pt x="196176" y="0"/>
                    </a:cubicBezTo>
                    <a:cubicBezTo>
                      <a:pt x="304521" y="0"/>
                      <a:pt x="392352" y="87831"/>
                      <a:pt x="392352" y="196176"/>
                    </a:cubicBezTo>
                    <a:cubicBezTo>
                      <a:pt x="392352" y="304521"/>
                      <a:pt x="304521" y="392352"/>
                      <a:pt x="196176" y="392352"/>
                    </a:cubicBezTo>
                    <a:cubicBezTo>
                      <a:pt x="87831" y="392352"/>
                      <a:pt x="0" y="304521"/>
                      <a:pt x="0" y="196176"/>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1190" tIns="51190" rIns="51190" bIns="51190"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2</a:t>
                </a:r>
                <a:r>
                  <a:rPr lang="en-US" sz="1275" kern="0" baseline="30000" dirty="0">
                    <a:solidFill>
                      <a:prstClr val="white"/>
                    </a:solidFill>
                    <a:latin typeface="Calibri" panose="020F0502020204030204"/>
                    <a:ea typeface="微软雅黑"/>
                  </a:rPr>
                  <a:t>nd</a:t>
                </a:r>
              </a:p>
            </p:txBody>
          </p:sp>
          <p:sp>
            <p:nvSpPr>
              <p:cNvPr id="48" name="Freeform 47"/>
              <p:cNvSpPr/>
              <p:nvPr/>
            </p:nvSpPr>
            <p:spPr>
              <a:xfrm rot="16200000">
                <a:off x="2199390" y="1320301"/>
                <a:ext cx="420521" cy="420521"/>
              </a:xfrm>
              <a:custGeom>
                <a:avLst/>
                <a:gdLst>
                  <a:gd name="connsiteX0" fmla="*/ 0 w 420521"/>
                  <a:gd name="connsiteY0" fmla="*/ 210261 h 420521"/>
                  <a:gd name="connsiteX1" fmla="*/ 210261 w 420521"/>
                  <a:gd name="connsiteY1" fmla="*/ 0 h 420521"/>
                  <a:gd name="connsiteX2" fmla="*/ 420522 w 420521"/>
                  <a:gd name="connsiteY2" fmla="*/ 210261 h 420521"/>
                  <a:gd name="connsiteX3" fmla="*/ 210261 w 420521"/>
                  <a:gd name="connsiteY3" fmla="*/ 420522 h 420521"/>
                  <a:gd name="connsiteX4" fmla="*/ 0 w 420521"/>
                  <a:gd name="connsiteY4" fmla="*/ 210261 h 42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21" h="420521">
                    <a:moveTo>
                      <a:pt x="0" y="210261"/>
                    </a:moveTo>
                    <a:cubicBezTo>
                      <a:pt x="0" y="94137"/>
                      <a:pt x="94137" y="0"/>
                      <a:pt x="210261" y="0"/>
                    </a:cubicBezTo>
                    <a:cubicBezTo>
                      <a:pt x="326385" y="0"/>
                      <a:pt x="420522" y="94137"/>
                      <a:pt x="420522" y="210261"/>
                    </a:cubicBezTo>
                    <a:cubicBezTo>
                      <a:pt x="420522" y="326385"/>
                      <a:pt x="326385" y="420522"/>
                      <a:pt x="210261" y="420522"/>
                    </a:cubicBezTo>
                    <a:cubicBezTo>
                      <a:pt x="94137" y="420522"/>
                      <a:pt x="0" y="326385"/>
                      <a:pt x="0" y="210261"/>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4284" tIns="54284" rIns="54284" bIns="54284"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3</a:t>
                </a:r>
                <a:r>
                  <a:rPr lang="en-US" sz="1275" kern="0" baseline="30000" dirty="0">
                    <a:solidFill>
                      <a:prstClr val="white"/>
                    </a:solidFill>
                    <a:latin typeface="Calibri" panose="020F0502020204030204"/>
                    <a:ea typeface="微软雅黑"/>
                  </a:rPr>
                  <a:t>rd</a:t>
                </a:r>
                <a:endParaRPr lang="en-US" sz="1275" kern="0" dirty="0">
                  <a:solidFill>
                    <a:prstClr val="white"/>
                  </a:solidFill>
                  <a:latin typeface="Calibri" panose="020F0502020204030204"/>
                  <a:ea typeface="微软雅黑"/>
                </a:endParaRPr>
              </a:p>
            </p:txBody>
          </p:sp>
          <p:sp>
            <p:nvSpPr>
              <p:cNvPr id="49" name="Freeform 48"/>
              <p:cNvSpPr/>
              <p:nvPr/>
            </p:nvSpPr>
            <p:spPr>
              <a:xfrm rot="16200000">
                <a:off x="2199390" y="1918567"/>
                <a:ext cx="420521" cy="420521"/>
              </a:xfrm>
              <a:custGeom>
                <a:avLst/>
                <a:gdLst>
                  <a:gd name="connsiteX0" fmla="*/ 0 w 420521"/>
                  <a:gd name="connsiteY0" fmla="*/ 210261 h 420521"/>
                  <a:gd name="connsiteX1" fmla="*/ 210261 w 420521"/>
                  <a:gd name="connsiteY1" fmla="*/ 0 h 420521"/>
                  <a:gd name="connsiteX2" fmla="*/ 420522 w 420521"/>
                  <a:gd name="connsiteY2" fmla="*/ 210261 h 420521"/>
                  <a:gd name="connsiteX3" fmla="*/ 210261 w 420521"/>
                  <a:gd name="connsiteY3" fmla="*/ 420522 h 420521"/>
                  <a:gd name="connsiteX4" fmla="*/ 0 w 420521"/>
                  <a:gd name="connsiteY4" fmla="*/ 210261 h 42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21" h="420521">
                    <a:moveTo>
                      <a:pt x="0" y="210261"/>
                    </a:moveTo>
                    <a:cubicBezTo>
                      <a:pt x="0" y="94137"/>
                      <a:pt x="94137" y="0"/>
                      <a:pt x="210261" y="0"/>
                    </a:cubicBezTo>
                    <a:cubicBezTo>
                      <a:pt x="326385" y="0"/>
                      <a:pt x="420522" y="94137"/>
                      <a:pt x="420522" y="210261"/>
                    </a:cubicBezTo>
                    <a:cubicBezTo>
                      <a:pt x="420522" y="326385"/>
                      <a:pt x="326385" y="420522"/>
                      <a:pt x="210261" y="420522"/>
                    </a:cubicBezTo>
                    <a:cubicBezTo>
                      <a:pt x="94137" y="420522"/>
                      <a:pt x="0" y="326385"/>
                      <a:pt x="0" y="210261"/>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4284" tIns="54284" rIns="54284" bIns="54284"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4</a:t>
                </a:r>
                <a:r>
                  <a:rPr lang="en-US" sz="1275" kern="0" baseline="30000" dirty="0">
                    <a:solidFill>
                      <a:prstClr val="white"/>
                    </a:solidFill>
                    <a:latin typeface="Calibri" panose="020F0502020204030204"/>
                    <a:ea typeface="微软雅黑"/>
                  </a:rPr>
                  <a:t>th</a:t>
                </a:r>
              </a:p>
            </p:txBody>
          </p:sp>
          <p:sp>
            <p:nvSpPr>
              <p:cNvPr id="50" name="Freeform 49"/>
              <p:cNvSpPr/>
              <p:nvPr/>
            </p:nvSpPr>
            <p:spPr>
              <a:xfrm rot="16200000">
                <a:off x="1900257" y="2436681"/>
                <a:ext cx="420521" cy="420521"/>
              </a:xfrm>
              <a:custGeom>
                <a:avLst/>
                <a:gdLst>
                  <a:gd name="connsiteX0" fmla="*/ 0 w 420521"/>
                  <a:gd name="connsiteY0" fmla="*/ 210261 h 420521"/>
                  <a:gd name="connsiteX1" fmla="*/ 210261 w 420521"/>
                  <a:gd name="connsiteY1" fmla="*/ 0 h 420521"/>
                  <a:gd name="connsiteX2" fmla="*/ 420522 w 420521"/>
                  <a:gd name="connsiteY2" fmla="*/ 210261 h 420521"/>
                  <a:gd name="connsiteX3" fmla="*/ 210261 w 420521"/>
                  <a:gd name="connsiteY3" fmla="*/ 420522 h 420521"/>
                  <a:gd name="connsiteX4" fmla="*/ 0 w 420521"/>
                  <a:gd name="connsiteY4" fmla="*/ 210261 h 42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21" h="420521">
                    <a:moveTo>
                      <a:pt x="0" y="210261"/>
                    </a:moveTo>
                    <a:cubicBezTo>
                      <a:pt x="0" y="94137"/>
                      <a:pt x="94137" y="0"/>
                      <a:pt x="210261" y="0"/>
                    </a:cubicBezTo>
                    <a:cubicBezTo>
                      <a:pt x="326385" y="0"/>
                      <a:pt x="420522" y="94137"/>
                      <a:pt x="420522" y="210261"/>
                    </a:cubicBezTo>
                    <a:cubicBezTo>
                      <a:pt x="420522" y="326385"/>
                      <a:pt x="326385" y="420522"/>
                      <a:pt x="210261" y="420522"/>
                    </a:cubicBezTo>
                    <a:cubicBezTo>
                      <a:pt x="94137" y="420522"/>
                      <a:pt x="0" y="326385"/>
                      <a:pt x="0" y="210261"/>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4284" tIns="54284" rIns="54284" bIns="54284"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5</a:t>
                </a:r>
                <a:r>
                  <a:rPr lang="en-US" sz="1275" kern="0" baseline="30000" dirty="0">
                    <a:solidFill>
                      <a:prstClr val="white"/>
                    </a:solidFill>
                    <a:latin typeface="Calibri" panose="020F0502020204030204"/>
                    <a:ea typeface="微软雅黑"/>
                  </a:rPr>
                  <a:t>th</a:t>
                </a:r>
                <a:r>
                  <a:rPr lang="en-US" sz="1275" kern="0" dirty="0">
                    <a:solidFill>
                      <a:prstClr val="white"/>
                    </a:solidFill>
                    <a:latin typeface="Calibri" panose="020F0502020204030204"/>
                    <a:ea typeface="微软雅黑"/>
                  </a:rPr>
                  <a:t> </a:t>
                </a:r>
              </a:p>
            </p:txBody>
          </p:sp>
          <p:sp>
            <p:nvSpPr>
              <p:cNvPr id="55" name="Freeform 54"/>
              <p:cNvSpPr/>
              <p:nvPr/>
            </p:nvSpPr>
            <p:spPr>
              <a:xfrm rot="16494951" flipV="1">
                <a:off x="1211101" y="1052264"/>
                <a:ext cx="613161" cy="160201"/>
              </a:xfrm>
              <a:custGeom>
                <a:avLst/>
                <a:gdLst/>
                <a:ahLst/>
                <a:cxnLst/>
                <a:rect l="0" t="0" r="0" b="0"/>
                <a:pathLst>
                  <a:path>
                    <a:moveTo>
                      <a:pt x="0" y="28300"/>
                    </a:moveTo>
                    <a:lnTo>
                      <a:pt x="47555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56" name="Freeform 55"/>
              <p:cNvSpPr/>
              <p:nvPr/>
            </p:nvSpPr>
            <p:spPr>
              <a:xfrm rot="16200000">
                <a:off x="1403535" y="616011"/>
                <a:ext cx="392351" cy="392351"/>
              </a:xfrm>
              <a:custGeom>
                <a:avLst/>
                <a:gdLst>
                  <a:gd name="connsiteX0" fmla="*/ 0 w 392351"/>
                  <a:gd name="connsiteY0" fmla="*/ 196176 h 392351"/>
                  <a:gd name="connsiteX1" fmla="*/ 196176 w 392351"/>
                  <a:gd name="connsiteY1" fmla="*/ 0 h 392351"/>
                  <a:gd name="connsiteX2" fmla="*/ 392352 w 392351"/>
                  <a:gd name="connsiteY2" fmla="*/ 196176 h 392351"/>
                  <a:gd name="connsiteX3" fmla="*/ 196176 w 392351"/>
                  <a:gd name="connsiteY3" fmla="*/ 392352 h 392351"/>
                  <a:gd name="connsiteX4" fmla="*/ 0 w 392351"/>
                  <a:gd name="connsiteY4" fmla="*/ 196176 h 39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51" h="392351">
                    <a:moveTo>
                      <a:pt x="0" y="196176"/>
                    </a:moveTo>
                    <a:cubicBezTo>
                      <a:pt x="0" y="87831"/>
                      <a:pt x="87831" y="0"/>
                      <a:pt x="196176" y="0"/>
                    </a:cubicBezTo>
                    <a:cubicBezTo>
                      <a:pt x="304521" y="0"/>
                      <a:pt x="392352" y="87831"/>
                      <a:pt x="392352" y="196176"/>
                    </a:cubicBezTo>
                    <a:cubicBezTo>
                      <a:pt x="392352" y="304521"/>
                      <a:pt x="304521" y="392352"/>
                      <a:pt x="196176" y="392352"/>
                    </a:cubicBezTo>
                    <a:cubicBezTo>
                      <a:pt x="87831" y="392352"/>
                      <a:pt x="0" y="304521"/>
                      <a:pt x="0" y="196176"/>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1190" tIns="51190" rIns="51190" bIns="51190"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1</a:t>
                </a:r>
                <a:r>
                  <a:rPr lang="en-US" sz="1275" kern="0" baseline="30000" dirty="0">
                    <a:solidFill>
                      <a:prstClr val="white"/>
                    </a:solidFill>
                    <a:latin typeface="Calibri" panose="020F0502020204030204"/>
                    <a:ea typeface="微软雅黑"/>
                  </a:rPr>
                  <a:t>st</a:t>
                </a:r>
              </a:p>
            </p:txBody>
          </p:sp>
        </p:grpSp>
        <p:grpSp>
          <p:nvGrpSpPr>
            <p:cNvPr id="9" name="Group 8"/>
            <p:cNvGrpSpPr/>
            <p:nvPr/>
          </p:nvGrpSpPr>
          <p:grpSpPr>
            <a:xfrm rot="5400000">
              <a:off x="4377393" y="4703269"/>
              <a:ext cx="1455954" cy="1652665"/>
              <a:chOff x="4077023" y="370811"/>
              <a:chExt cx="1486415" cy="1687241"/>
            </a:xfrm>
            <a:solidFill>
              <a:srgbClr val="00B050"/>
            </a:solidFill>
          </p:grpSpPr>
          <p:sp>
            <p:nvSpPr>
              <p:cNvPr id="35" name="Freeform 34"/>
              <p:cNvSpPr/>
              <p:nvPr/>
            </p:nvSpPr>
            <p:spPr>
              <a:xfrm rot="2485284">
                <a:off x="4690789" y="1527877"/>
                <a:ext cx="344025" cy="62402"/>
              </a:xfrm>
              <a:custGeom>
                <a:avLst/>
                <a:gdLst/>
                <a:ahLst/>
                <a:cxnLst/>
                <a:rect l="0" t="0" r="0" b="0"/>
                <a:pathLst>
                  <a:path>
                    <a:moveTo>
                      <a:pt x="0" y="31201"/>
                    </a:moveTo>
                    <a:lnTo>
                      <a:pt x="344025" y="31201"/>
                    </a:lnTo>
                  </a:path>
                </a:pathLst>
              </a:custGeom>
              <a:grpFill/>
              <a:ln w="12700" cap="flat" cmpd="sng" algn="ctr">
                <a:solidFill>
                  <a:srgbClr val="ED7D31">
                    <a:shade val="60000"/>
                    <a:hueOff val="0"/>
                    <a:satOff val="0"/>
                    <a:lumOff val="0"/>
                    <a:alphaOff val="0"/>
                  </a:srgbClr>
                </a:solidFill>
                <a:prstDash val="dash"/>
                <a:miter lim="800000"/>
              </a:ln>
              <a:effectLst/>
            </p:spPr>
          </p:sp>
          <p:sp>
            <p:nvSpPr>
              <p:cNvPr id="36" name="Freeform 35"/>
              <p:cNvSpPr/>
              <p:nvPr/>
            </p:nvSpPr>
            <p:spPr>
              <a:xfrm>
                <a:off x="4733815" y="1175467"/>
                <a:ext cx="366003" cy="62402"/>
              </a:xfrm>
              <a:custGeom>
                <a:avLst/>
                <a:gdLst/>
                <a:ahLst/>
                <a:cxnLst/>
                <a:rect l="0" t="0" r="0" b="0"/>
                <a:pathLst>
                  <a:path>
                    <a:moveTo>
                      <a:pt x="0" y="31201"/>
                    </a:moveTo>
                    <a:lnTo>
                      <a:pt x="366003" y="31201"/>
                    </a:lnTo>
                  </a:path>
                </a:pathLst>
              </a:custGeom>
              <a:grpFill/>
              <a:ln w="12700" cap="flat" cmpd="sng" algn="ctr">
                <a:solidFill>
                  <a:srgbClr val="ED7D31">
                    <a:shade val="60000"/>
                    <a:hueOff val="0"/>
                    <a:satOff val="0"/>
                    <a:lumOff val="0"/>
                    <a:alphaOff val="0"/>
                  </a:srgbClr>
                </a:solidFill>
                <a:prstDash val="dash"/>
                <a:miter lim="800000"/>
              </a:ln>
              <a:effectLst/>
            </p:spPr>
          </p:sp>
          <p:sp>
            <p:nvSpPr>
              <p:cNvPr id="37" name="Freeform 36"/>
              <p:cNvSpPr/>
              <p:nvPr/>
            </p:nvSpPr>
            <p:spPr>
              <a:xfrm rot="19173873">
                <a:off x="4687993" y="820591"/>
                <a:ext cx="383667" cy="62402"/>
              </a:xfrm>
              <a:custGeom>
                <a:avLst/>
                <a:gdLst/>
                <a:ahLst/>
                <a:cxnLst/>
                <a:rect l="0" t="0" r="0" b="0"/>
                <a:pathLst>
                  <a:path>
                    <a:moveTo>
                      <a:pt x="0" y="31201"/>
                    </a:moveTo>
                    <a:lnTo>
                      <a:pt x="383667" y="31201"/>
                    </a:lnTo>
                  </a:path>
                </a:pathLst>
              </a:custGeom>
              <a:grpFill/>
              <a:ln w="12700" cap="flat" cmpd="sng" algn="ctr">
                <a:solidFill>
                  <a:srgbClr val="ED7D31">
                    <a:shade val="60000"/>
                    <a:hueOff val="0"/>
                    <a:satOff val="0"/>
                    <a:lumOff val="0"/>
                    <a:alphaOff val="0"/>
                  </a:srgbClr>
                </a:solidFill>
                <a:prstDash val="solid"/>
                <a:miter lim="800000"/>
              </a:ln>
              <a:effectLst/>
            </p:spPr>
          </p:sp>
          <p:sp>
            <p:nvSpPr>
              <p:cNvPr id="38" name="Oval 37"/>
              <p:cNvSpPr/>
              <p:nvPr/>
            </p:nvSpPr>
            <p:spPr>
              <a:xfrm rot="16200000">
                <a:off x="4077023" y="820319"/>
                <a:ext cx="772697" cy="772697"/>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NH</a:t>
                </a:r>
                <a:r>
                  <a:rPr lang="en-US" sz="1350" kern="0" baseline="-25000" dirty="0">
                    <a:solidFill>
                      <a:prstClr val="white"/>
                    </a:solidFill>
                    <a:latin typeface="Calibri" panose="020F0502020204030204"/>
                    <a:ea typeface="微软雅黑"/>
                  </a:rPr>
                  <a:t>3</a:t>
                </a:r>
              </a:p>
            </p:txBody>
          </p:sp>
          <p:sp>
            <p:nvSpPr>
              <p:cNvPr id="39" name="Freeform 38"/>
              <p:cNvSpPr/>
              <p:nvPr/>
            </p:nvSpPr>
            <p:spPr>
              <a:xfrm rot="16200000">
                <a:off x="4974178" y="370811"/>
                <a:ext cx="432561" cy="432561"/>
              </a:xfrm>
              <a:custGeom>
                <a:avLst/>
                <a:gdLst>
                  <a:gd name="connsiteX0" fmla="*/ 0 w 432561"/>
                  <a:gd name="connsiteY0" fmla="*/ 216281 h 432561"/>
                  <a:gd name="connsiteX1" fmla="*/ 216281 w 432561"/>
                  <a:gd name="connsiteY1" fmla="*/ 0 h 432561"/>
                  <a:gd name="connsiteX2" fmla="*/ 432562 w 432561"/>
                  <a:gd name="connsiteY2" fmla="*/ 216281 h 432561"/>
                  <a:gd name="connsiteX3" fmla="*/ 216281 w 432561"/>
                  <a:gd name="connsiteY3" fmla="*/ 432562 h 432561"/>
                  <a:gd name="connsiteX4" fmla="*/ 0 w 432561"/>
                  <a:gd name="connsiteY4" fmla="*/ 216281 h 43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61" h="432561">
                    <a:moveTo>
                      <a:pt x="0" y="216281"/>
                    </a:moveTo>
                    <a:cubicBezTo>
                      <a:pt x="0" y="96832"/>
                      <a:pt x="96832" y="0"/>
                      <a:pt x="216281" y="0"/>
                    </a:cubicBezTo>
                    <a:cubicBezTo>
                      <a:pt x="335730" y="0"/>
                      <a:pt x="432562" y="96832"/>
                      <a:pt x="432562" y="216281"/>
                    </a:cubicBezTo>
                    <a:cubicBezTo>
                      <a:pt x="432562" y="335730"/>
                      <a:pt x="335730" y="432562"/>
                      <a:pt x="216281" y="432562"/>
                    </a:cubicBezTo>
                    <a:cubicBezTo>
                      <a:pt x="96832" y="432562"/>
                      <a:pt x="0" y="335730"/>
                      <a:pt x="0" y="216281"/>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559" tIns="56559" rIns="56559" bIns="56559"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1</a:t>
                </a:r>
                <a:r>
                  <a:rPr lang="en-US" sz="1425" kern="0" baseline="30000" dirty="0">
                    <a:solidFill>
                      <a:prstClr val="white"/>
                    </a:solidFill>
                    <a:latin typeface="Calibri" panose="020F0502020204030204"/>
                    <a:ea typeface="微软雅黑"/>
                  </a:rPr>
                  <a:t>st</a:t>
                </a:r>
              </a:p>
            </p:txBody>
          </p:sp>
          <p:sp>
            <p:nvSpPr>
              <p:cNvPr id="40" name="Freeform 39"/>
              <p:cNvSpPr/>
              <p:nvPr/>
            </p:nvSpPr>
            <p:spPr>
              <a:xfrm rot="16200000">
                <a:off x="5099820" y="974859"/>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2</a:t>
                </a:r>
                <a:r>
                  <a:rPr lang="en-US" sz="1425" kern="0" baseline="30000" dirty="0">
                    <a:solidFill>
                      <a:prstClr val="white"/>
                    </a:solidFill>
                    <a:latin typeface="Calibri" panose="020F0502020204030204"/>
                    <a:ea typeface="微软雅黑"/>
                  </a:rPr>
                  <a:t>nd</a:t>
                </a:r>
                <a:endParaRPr lang="en-US" sz="1425" kern="0" dirty="0">
                  <a:solidFill>
                    <a:prstClr val="white"/>
                  </a:solidFill>
                  <a:latin typeface="Calibri" panose="020F0502020204030204"/>
                  <a:ea typeface="微软雅黑"/>
                </a:endParaRPr>
              </a:p>
            </p:txBody>
          </p:sp>
          <p:sp>
            <p:nvSpPr>
              <p:cNvPr id="41" name="Freeform 40"/>
              <p:cNvSpPr/>
              <p:nvPr/>
            </p:nvSpPr>
            <p:spPr>
              <a:xfrm rot="16200000">
                <a:off x="4933806" y="1594434"/>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3</a:t>
                </a:r>
                <a:r>
                  <a:rPr lang="en-US" sz="1425" kern="0" baseline="30000" dirty="0">
                    <a:solidFill>
                      <a:prstClr val="white"/>
                    </a:solidFill>
                    <a:latin typeface="Calibri" panose="020F0502020204030204"/>
                    <a:ea typeface="微软雅黑"/>
                  </a:rPr>
                  <a:t>rd</a:t>
                </a:r>
              </a:p>
            </p:txBody>
          </p:sp>
        </p:grpSp>
        <p:grpSp>
          <p:nvGrpSpPr>
            <p:cNvPr id="10" name="Group 9"/>
            <p:cNvGrpSpPr/>
            <p:nvPr/>
          </p:nvGrpSpPr>
          <p:grpSpPr>
            <a:xfrm rot="5984549">
              <a:off x="2860516" y="4832451"/>
              <a:ext cx="1401169" cy="992020"/>
              <a:chOff x="2236981" y="2845538"/>
              <a:chExt cx="1490669" cy="1055386"/>
            </a:xfrm>
            <a:solidFill>
              <a:srgbClr val="FF0000"/>
            </a:solidFill>
          </p:grpSpPr>
          <p:sp>
            <p:nvSpPr>
              <p:cNvPr id="31" name="Freeform 30"/>
              <p:cNvSpPr/>
              <p:nvPr/>
            </p:nvSpPr>
            <p:spPr>
              <a:xfrm rot="19985571">
                <a:off x="2873073" y="3236354"/>
                <a:ext cx="467874" cy="62841"/>
              </a:xfrm>
              <a:custGeom>
                <a:avLst/>
                <a:gdLst/>
                <a:ahLst/>
                <a:cxnLst/>
                <a:rect l="0" t="0" r="0" b="0"/>
                <a:pathLst>
                  <a:path>
                    <a:moveTo>
                      <a:pt x="0" y="31420"/>
                    </a:moveTo>
                    <a:lnTo>
                      <a:pt x="467874" y="31420"/>
                    </a:lnTo>
                  </a:path>
                </a:pathLst>
              </a:custGeom>
              <a:grpFill/>
              <a:ln w="12700" cap="flat" cmpd="sng" algn="ctr">
                <a:solidFill>
                  <a:srgbClr val="ED7D31">
                    <a:shade val="60000"/>
                    <a:hueOff val="0"/>
                    <a:satOff val="0"/>
                    <a:lumOff val="0"/>
                    <a:alphaOff val="0"/>
                  </a:srgbClr>
                </a:solidFill>
                <a:prstDash val="solid"/>
                <a:miter lim="800000"/>
              </a:ln>
              <a:effectLst/>
            </p:spPr>
          </p:sp>
          <p:sp>
            <p:nvSpPr>
              <p:cNvPr id="32" name="Oval 31"/>
              <p:cNvSpPr/>
              <p:nvPr/>
            </p:nvSpPr>
            <p:spPr>
              <a:xfrm rot="16200000">
                <a:off x="2236981" y="3122786"/>
                <a:ext cx="778138" cy="778138"/>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350" kern="0" dirty="0">
                    <a:solidFill>
                      <a:prstClr val="white"/>
                    </a:solidFill>
                    <a:latin typeface="Calibri" panose="020F0502020204030204"/>
                    <a:ea typeface="等线" panose="02010600030101010101" pitchFamily="2" charset="-122"/>
                  </a:rPr>
                  <a:t>SO</a:t>
                </a:r>
                <a:r>
                  <a:rPr lang="en-US" altLang="zh-CN" sz="1350" kern="0" baseline="-25000" dirty="0">
                    <a:solidFill>
                      <a:prstClr val="white"/>
                    </a:solidFill>
                    <a:latin typeface="Calibri" panose="020F0502020204030204"/>
                    <a:ea typeface="等线" panose="02010600030101010101" pitchFamily="2" charset="-122"/>
                  </a:rPr>
                  <a:t>2</a:t>
                </a:r>
                <a:endParaRPr lang="en-US" sz="1350" kern="0" baseline="-25000" dirty="0">
                  <a:solidFill>
                    <a:prstClr val="white"/>
                  </a:solidFill>
                  <a:latin typeface="Calibri" panose="020F0502020204030204"/>
                  <a:ea typeface="微软雅黑"/>
                </a:endParaRPr>
              </a:p>
            </p:txBody>
          </p:sp>
          <p:sp>
            <p:nvSpPr>
              <p:cNvPr id="33" name="Freeform 32"/>
              <p:cNvSpPr/>
              <p:nvPr/>
            </p:nvSpPr>
            <p:spPr>
              <a:xfrm rot="16200000">
                <a:off x="3292043" y="2845538"/>
                <a:ext cx="435607" cy="435607"/>
              </a:xfrm>
              <a:custGeom>
                <a:avLst/>
                <a:gdLst>
                  <a:gd name="connsiteX0" fmla="*/ 0 w 435607"/>
                  <a:gd name="connsiteY0" fmla="*/ 217804 h 435607"/>
                  <a:gd name="connsiteX1" fmla="*/ 217804 w 435607"/>
                  <a:gd name="connsiteY1" fmla="*/ 0 h 435607"/>
                  <a:gd name="connsiteX2" fmla="*/ 435608 w 435607"/>
                  <a:gd name="connsiteY2" fmla="*/ 217804 h 435607"/>
                  <a:gd name="connsiteX3" fmla="*/ 217804 w 435607"/>
                  <a:gd name="connsiteY3" fmla="*/ 435608 h 435607"/>
                  <a:gd name="connsiteX4" fmla="*/ 0 w 435607"/>
                  <a:gd name="connsiteY4" fmla="*/ 217804 h 43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07" h="435607">
                    <a:moveTo>
                      <a:pt x="0" y="217804"/>
                    </a:moveTo>
                    <a:cubicBezTo>
                      <a:pt x="0" y="97514"/>
                      <a:pt x="97514" y="0"/>
                      <a:pt x="217804" y="0"/>
                    </a:cubicBezTo>
                    <a:cubicBezTo>
                      <a:pt x="338094" y="0"/>
                      <a:pt x="435608" y="97514"/>
                      <a:pt x="435608" y="217804"/>
                    </a:cubicBezTo>
                    <a:cubicBezTo>
                      <a:pt x="435608" y="338094"/>
                      <a:pt x="338094" y="435608"/>
                      <a:pt x="217804" y="435608"/>
                    </a:cubicBezTo>
                    <a:cubicBezTo>
                      <a:pt x="97514" y="435608"/>
                      <a:pt x="0" y="338094"/>
                      <a:pt x="0" y="217804"/>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894" tIns="56894" rIns="56894" bIns="56894" numCol="1" spcCol="1270" anchor="ctr" anchorCtr="0">
                <a:noAutofit/>
              </a:bodyPr>
              <a:lstStyle/>
              <a:p>
                <a:pPr defTabSz="633413" fontAlgn="auto">
                  <a:lnSpc>
                    <a:spcPct val="90000"/>
                  </a:lnSpc>
                  <a:spcAft>
                    <a:spcPct val="35000"/>
                  </a:spcAft>
                  <a:defRPr/>
                </a:pPr>
                <a:r>
                  <a:rPr lang="en-US" sz="1350" kern="0" dirty="0">
                    <a:solidFill>
                      <a:prstClr val="white"/>
                    </a:solidFill>
                    <a:latin typeface="Calibri" panose="020F0502020204030204"/>
                    <a:ea typeface="微软雅黑"/>
                  </a:rPr>
                  <a:t>1</a:t>
                </a:r>
                <a:r>
                  <a:rPr lang="en-US" sz="1350" kern="0" baseline="30000" dirty="0">
                    <a:solidFill>
                      <a:prstClr val="white"/>
                    </a:solidFill>
                    <a:latin typeface="Calibri" panose="020F0502020204030204"/>
                    <a:ea typeface="微软雅黑"/>
                  </a:rPr>
                  <a:t>st</a:t>
                </a:r>
              </a:p>
            </p:txBody>
          </p:sp>
        </p:grpSp>
        <p:grpSp>
          <p:nvGrpSpPr>
            <p:cNvPr id="11" name="Group 10"/>
            <p:cNvGrpSpPr/>
            <p:nvPr/>
          </p:nvGrpSpPr>
          <p:grpSpPr>
            <a:xfrm rot="4641280">
              <a:off x="7302024" y="3824076"/>
              <a:ext cx="1384278" cy="980061"/>
              <a:chOff x="2236982" y="2845537"/>
              <a:chExt cx="1490668" cy="1055385"/>
            </a:xfrm>
            <a:solidFill>
              <a:srgbClr val="7030A0"/>
            </a:solidFill>
          </p:grpSpPr>
          <p:sp>
            <p:nvSpPr>
              <p:cNvPr id="27" name="Freeform 26"/>
              <p:cNvSpPr/>
              <p:nvPr/>
            </p:nvSpPr>
            <p:spPr>
              <a:xfrm rot="19985571">
                <a:off x="2873073" y="3236354"/>
                <a:ext cx="467874" cy="62841"/>
              </a:xfrm>
              <a:custGeom>
                <a:avLst/>
                <a:gdLst/>
                <a:ahLst/>
                <a:cxnLst/>
                <a:rect l="0" t="0" r="0" b="0"/>
                <a:pathLst>
                  <a:path>
                    <a:moveTo>
                      <a:pt x="0" y="31420"/>
                    </a:moveTo>
                    <a:lnTo>
                      <a:pt x="467874" y="31420"/>
                    </a:lnTo>
                  </a:path>
                </a:pathLst>
              </a:custGeom>
              <a:grpFill/>
              <a:ln w="12700" cap="flat" cmpd="sng" algn="ctr">
                <a:solidFill>
                  <a:srgbClr val="ED7D31">
                    <a:shade val="60000"/>
                    <a:hueOff val="0"/>
                    <a:satOff val="0"/>
                    <a:lumOff val="0"/>
                    <a:alphaOff val="0"/>
                  </a:srgbClr>
                </a:solidFill>
                <a:prstDash val="solid"/>
                <a:miter lim="800000"/>
              </a:ln>
              <a:effectLst/>
            </p:spPr>
          </p:sp>
          <p:sp>
            <p:nvSpPr>
              <p:cNvPr id="28" name="Oval 27"/>
              <p:cNvSpPr/>
              <p:nvPr/>
            </p:nvSpPr>
            <p:spPr>
              <a:xfrm rot="14545491">
                <a:off x="2236982" y="3122785"/>
                <a:ext cx="778137" cy="778138"/>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350" kern="0" dirty="0">
                    <a:solidFill>
                      <a:prstClr val="white"/>
                    </a:solidFill>
                    <a:latin typeface="Calibri" panose="020F0502020204030204"/>
                    <a:ea typeface="等线" panose="02010600030101010101" pitchFamily="2" charset="-122"/>
                  </a:rPr>
                  <a:t>POA</a:t>
                </a:r>
                <a:endParaRPr lang="en-US" sz="1350" kern="0" baseline="-25000" dirty="0">
                  <a:solidFill>
                    <a:prstClr val="white"/>
                  </a:solidFill>
                  <a:latin typeface="Calibri" panose="020F0502020204030204"/>
                  <a:ea typeface="微软雅黑"/>
                </a:endParaRPr>
              </a:p>
            </p:txBody>
          </p:sp>
          <p:sp>
            <p:nvSpPr>
              <p:cNvPr id="29" name="Freeform 28"/>
              <p:cNvSpPr/>
              <p:nvPr/>
            </p:nvSpPr>
            <p:spPr>
              <a:xfrm rot="14400000">
                <a:off x="3292043" y="2845537"/>
                <a:ext cx="435607" cy="435607"/>
              </a:xfrm>
              <a:custGeom>
                <a:avLst/>
                <a:gdLst>
                  <a:gd name="connsiteX0" fmla="*/ 0 w 435607"/>
                  <a:gd name="connsiteY0" fmla="*/ 217804 h 435607"/>
                  <a:gd name="connsiteX1" fmla="*/ 217804 w 435607"/>
                  <a:gd name="connsiteY1" fmla="*/ 0 h 435607"/>
                  <a:gd name="connsiteX2" fmla="*/ 435608 w 435607"/>
                  <a:gd name="connsiteY2" fmla="*/ 217804 h 435607"/>
                  <a:gd name="connsiteX3" fmla="*/ 217804 w 435607"/>
                  <a:gd name="connsiteY3" fmla="*/ 435608 h 435607"/>
                  <a:gd name="connsiteX4" fmla="*/ 0 w 435607"/>
                  <a:gd name="connsiteY4" fmla="*/ 217804 h 43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07" h="435607">
                    <a:moveTo>
                      <a:pt x="0" y="217804"/>
                    </a:moveTo>
                    <a:cubicBezTo>
                      <a:pt x="0" y="97514"/>
                      <a:pt x="97514" y="0"/>
                      <a:pt x="217804" y="0"/>
                    </a:cubicBezTo>
                    <a:cubicBezTo>
                      <a:pt x="338094" y="0"/>
                      <a:pt x="435608" y="97514"/>
                      <a:pt x="435608" y="217804"/>
                    </a:cubicBezTo>
                    <a:cubicBezTo>
                      <a:pt x="435608" y="338094"/>
                      <a:pt x="338094" y="435608"/>
                      <a:pt x="217804" y="435608"/>
                    </a:cubicBezTo>
                    <a:cubicBezTo>
                      <a:pt x="97514" y="435608"/>
                      <a:pt x="0" y="338094"/>
                      <a:pt x="0" y="217804"/>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894" tIns="56894" rIns="56894" bIns="56894"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1</a:t>
                </a:r>
                <a:r>
                  <a:rPr lang="en-US" sz="1425" kern="0" baseline="30000" dirty="0">
                    <a:solidFill>
                      <a:prstClr val="white"/>
                    </a:solidFill>
                    <a:latin typeface="Calibri" panose="020F0502020204030204"/>
                    <a:ea typeface="微软雅黑"/>
                  </a:rPr>
                  <a:t>st</a:t>
                </a:r>
              </a:p>
            </p:txBody>
          </p:sp>
        </p:grpSp>
        <p:grpSp>
          <p:nvGrpSpPr>
            <p:cNvPr id="12" name="Group 11"/>
            <p:cNvGrpSpPr/>
            <p:nvPr/>
          </p:nvGrpSpPr>
          <p:grpSpPr>
            <a:xfrm rot="4145498">
              <a:off x="6137904" y="4173374"/>
              <a:ext cx="1455954" cy="1652665"/>
              <a:chOff x="4077023" y="370811"/>
              <a:chExt cx="1486415" cy="1687241"/>
            </a:xfrm>
            <a:solidFill>
              <a:srgbClr val="0070C0"/>
            </a:solidFill>
          </p:grpSpPr>
          <p:sp>
            <p:nvSpPr>
              <p:cNvPr id="20" name="Freeform 19"/>
              <p:cNvSpPr/>
              <p:nvPr/>
            </p:nvSpPr>
            <p:spPr>
              <a:xfrm rot="2485284">
                <a:off x="4690789" y="1527877"/>
                <a:ext cx="344025" cy="62402"/>
              </a:xfrm>
              <a:custGeom>
                <a:avLst/>
                <a:gdLst/>
                <a:ahLst/>
                <a:cxnLst/>
                <a:rect l="0" t="0" r="0" b="0"/>
                <a:pathLst>
                  <a:path>
                    <a:moveTo>
                      <a:pt x="0" y="31201"/>
                    </a:moveTo>
                    <a:lnTo>
                      <a:pt x="344025" y="31201"/>
                    </a:lnTo>
                  </a:path>
                </a:pathLst>
              </a:custGeom>
              <a:grpFill/>
              <a:ln w="12700" cap="flat" cmpd="sng" algn="ctr">
                <a:solidFill>
                  <a:srgbClr val="ED7D31">
                    <a:shade val="60000"/>
                    <a:hueOff val="0"/>
                    <a:satOff val="0"/>
                    <a:lumOff val="0"/>
                    <a:alphaOff val="0"/>
                  </a:srgbClr>
                </a:solidFill>
                <a:prstDash val="dash"/>
                <a:miter lim="800000"/>
              </a:ln>
              <a:effectLst/>
            </p:spPr>
          </p:sp>
          <p:sp>
            <p:nvSpPr>
              <p:cNvPr id="21" name="Freeform 20"/>
              <p:cNvSpPr/>
              <p:nvPr/>
            </p:nvSpPr>
            <p:spPr>
              <a:xfrm>
                <a:off x="4733815" y="1175467"/>
                <a:ext cx="366003" cy="62402"/>
              </a:xfrm>
              <a:custGeom>
                <a:avLst/>
                <a:gdLst/>
                <a:ahLst/>
                <a:cxnLst/>
                <a:rect l="0" t="0" r="0" b="0"/>
                <a:pathLst>
                  <a:path>
                    <a:moveTo>
                      <a:pt x="0" y="31201"/>
                    </a:moveTo>
                    <a:lnTo>
                      <a:pt x="366003" y="31201"/>
                    </a:lnTo>
                  </a:path>
                </a:pathLst>
              </a:custGeom>
              <a:grpFill/>
              <a:ln w="12700" cap="flat" cmpd="sng" algn="ctr">
                <a:solidFill>
                  <a:srgbClr val="ED7D31">
                    <a:shade val="60000"/>
                    <a:hueOff val="0"/>
                    <a:satOff val="0"/>
                    <a:lumOff val="0"/>
                    <a:alphaOff val="0"/>
                  </a:srgbClr>
                </a:solidFill>
                <a:prstDash val="solid"/>
                <a:miter lim="800000"/>
              </a:ln>
              <a:effectLst/>
            </p:spPr>
          </p:sp>
          <p:sp>
            <p:nvSpPr>
              <p:cNvPr id="22" name="Freeform 21"/>
              <p:cNvSpPr/>
              <p:nvPr/>
            </p:nvSpPr>
            <p:spPr>
              <a:xfrm rot="19173873">
                <a:off x="4687993" y="820591"/>
                <a:ext cx="383667" cy="62402"/>
              </a:xfrm>
              <a:custGeom>
                <a:avLst/>
                <a:gdLst/>
                <a:ahLst/>
                <a:cxnLst/>
                <a:rect l="0" t="0" r="0" b="0"/>
                <a:pathLst>
                  <a:path>
                    <a:moveTo>
                      <a:pt x="0" y="31201"/>
                    </a:moveTo>
                    <a:lnTo>
                      <a:pt x="383667" y="31201"/>
                    </a:lnTo>
                  </a:path>
                </a:pathLst>
              </a:custGeom>
              <a:grpFill/>
              <a:ln w="12700" cap="flat" cmpd="sng" algn="ctr">
                <a:solidFill>
                  <a:srgbClr val="ED7D31">
                    <a:shade val="60000"/>
                    <a:hueOff val="0"/>
                    <a:satOff val="0"/>
                    <a:lumOff val="0"/>
                    <a:alphaOff val="0"/>
                  </a:srgbClr>
                </a:solidFill>
                <a:prstDash val="solid"/>
                <a:miter lim="800000"/>
              </a:ln>
              <a:effectLst/>
            </p:spPr>
          </p:sp>
          <p:sp>
            <p:nvSpPr>
              <p:cNvPr id="23" name="Oval 22"/>
              <p:cNvSpPr/>
              <p:nvPr/>
            </p:nvSpPr>
            <p:spPr>
              <a:xfrm rot="16200000">
                <a:off x="4077023" y="820319"/>
                <a:ext cx="772697" cy="772697"/>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VOC</a:t>
                </a:r>
                <a:endParaRPr lang="en-US" sz="1350" kern="0" baseline="-25000" dirty="0">
                  <a:solidFill>
                    <a:prstClr val="white"/>
                  </a:solidFill>
                  <a:latin typeface="Calibri" panose="020F0502020204030204"/>
                  <a:ea typeface="微软雅黑"/>
                </a:endParaRPr>
              </a:p>
            </p:txBody>
          </p:sp>
          <p:sp>
            <p:nvSpPr>
              <p:cNvPr id="24" name="Freeform 23"/>
              <p:cNvSpPr/>
              <p:nvPr/>
            </p:nvSpPr>
            <p:spPr>
              <a:xfrm rot="16200000">
                <a:off x="4974178" y="370811"/>
                <a:ext cx="432561" cy="432561"/>
              </a:xfrm>
              <a:custGeom>
                <a:avLst/>
                <a:gdLst>
                  <a:gd name="connsiteX0" fmla="*/ 0 w 432561"/>
                  <a:gd name="connsiteY0" fmla="*/ 216281 h 432561"/>
                  <a:gd name="connsiteX1" fmla="*/ 216281 w 432561"/>
                  <a:gd name="connsiteY1" fmla="*/ 0 h 432561"/>
                  <a:gd name="connsiteX2" fmla="*/ 432562 w 432561"/>
                  <a:gd name="connsiteY2" fmla="*/ 216281 h 432561"/>
                  <a:gd name="connsiteX3" fmla="*/ 216281 w 432561"/>
                  <a:gd name="connsiteY3" fmla="*/ 432562 h 432561"/>
                  <a:gd name="connsiteX4" fmla="*/ 0 w 432561"/>
                  <a:gd name="connsiteY4" fmla="*/ 216281 h 43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61" h="432561">
                    <a:moveTo>
                      <a:pt x="0" y="216281"/>
                    </a:moveTo>
                    <a:cubicBezTo>
                      <a:pt x="0" y="96832"/>
                      <a:pt x="96832" y="0"/>
                      <a:pt x="216281" y="0"/>
                    </a:cubicBezTo>
                    <a:cubicBezTo>
                      <a:pt x="335730" y="0"/>
                      <a:pt x="432562" y="96832"/>
                      <a:pt x="432562" y="216281"/>
                    </a:cubicBezTo>
                    <a:cubicBezTo>
                      <a:pt x="432562" y="335730"/>
                      <a:pt x="335730" y="432562"/>
                      <a:pt x="216281" y="432562"/>
                    </a:cubicBezTo>
                    <a:cubicBezTo>
                      <a:pt x="96832" y="432562"/>
                      <a:pt x="0" y="335730"/>
                      <a:pt x="0" y="216281"/>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559" tIns="56559" rIns="56559" bIns="56559"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1</a:t>
                </a:r>
                <a:r>
                  <a:rPr lang="en-US" sz="1425" kern="0" baseline="30000" dirty="0">
                    <a:solidFill>
                      <a:prstClr val="white"/>
                    </a:solidFill>
                    <a:latin typeface="Calibri" panose="020F0502020204030204"/>
                    <a:ea typeface="微软雅黑"/>
                  </a:rPr>
                  <a:t>st</a:t>
                </a:r>
              </a:p>
            </p:txBody>
          </p:sp>
          <p:sp>
            <p:nvSpPr>
              <p:cNvPr id="25" name="Freeform 24"/>
              <p:cNvSpPr/>
              <p:nvPr/>
            </p:nvSpPr>
            <p:spPr>
              <a:xfrm rot="16200000">
                <a:off x="5099820" y="974859"/>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2</a:t>
                </a:r>
                <a:r>
                  <a:rPr lang="en-US" sz="1425" kern="0" baseline="30000" dirty="0">
                    <a:solidFill>
                      <a:prstClr val="white"/>
                    </a:solidFill>
                    <a:latin typeface="Calibri" panose="020F0502020204030204"/>
                    <a:ea typeface="微软雅黑"/>
                  </a:rPr>
                  <a:t>nd</a:t>
                </a:r>
                <a:endParaRPr lang="en-US" sz="1425" kern="0" dirty="0">
                  <a:solidFill>
                    <a:prstClr val="white"/>
                  </a:solidFill>
                  <a:latin typeface="Calibri" panose="020F0502020204030204"/>
                  <a:ea typeface="微软雅黑"/>
                </a:endParaRPr>
              </a:p>
            </p:txBody>
          </p:sp>
          <p:sp>
            <p:nvSpPr>
              <p:cNvPr id="26" name="Freeform 25"/>
              <p:cNvSpPr/>
              <p:nvPr/>
            </p:nvSpPr>
            <p:spPr>
              <a:xfrm rot="16200000">
                <a:off x="4933806" y="1594434"/>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3</a:t>
                </a:r>
                <a:r>
                  <a:rPr lang="en-US" sz="1425" kern="0" baseline="30000" dirty="0">
                    <a:solidFill>
                      <a:prstClr val="white"/>
                    </a:solidFill>
                    <a:latin typeface="Calibri" panose="020F0502020204030204"/>
                    <a:ea typeface="微软雅黑"/>
                  </a:rPr>
                  <a:t>rd</a:t>
                </a:r>
              </a:p>
            </p:txBody>
          </p:sp>
        </p:grpSp>
        <p:cxnSp>
          <p:nvCxnSpPr>
            <p:cNvPr id="13" name="Curved Connector 12"/>
            <p:cNvCxnSpPr>
              <a:stCxn id="46" idx="0"/>
              <a:endCxn id="6" idx="4"/>
            </p:cNvCxnSpPr>
            <p:nvPr/>
          </p:nvCxnSpPr>
          <p:spPr>
            <a:xfrm rot="5400000" flipH="1" flipV="1">
              <a:off x="3106755" y="2207075"/>
              <a:ext cx="872448" cy="3430703"/>
            </a:xfrm>
            <a:prstGeom prst="curvedConnector3">
              <a:avLst>
                <a:gd name="adj1" fmla="val 50000"/>
              </a:avLst>
            </a:prstGeom>
            <a:noFill/>
            <a:ln w="19050" cap="flat" cmpd="sng" algn="ctr">
              <a:solidFill>
                <a:sysClr val="windowText" lastClr="000000"/>
              </a:solidFill>
              <a:prstDash val="solid"/>
              <a:miter lim="800000"/>
              <a:tailEnd type="triangle"/>
            </a:ln>
            <a:effectLst/>
          </p:spPr>
        </p:cxnSp>
        <p:cxnSp>
          <p:nvCxnSpPr>
            <p:cNvPr id="14" name="Curved Connector 13"/>
            <p:cNvCxnSpPr>
              <a:stCxn id="32" idx="0"/>
              <a:endCxn id="6" idx="4"/>
            </p:cNvCxnSpPr>
            <p:nvPr/>
          </p:nvCxnSpPr>
          <p:spPr>
            <a:xfrm rot="5400000" flipH="1" flipV="1">
              <a:off x="3839917" y="3197517"/>
              <a:ext cx="1129729" cy="1707100"/>
            </a:xfrm>
            <a:prstGeom prst="curvedConnector3">
              <a:avLst/>
            </a:prstGeom>
            <a:noFill/>
            <a:ln w="19050" cap="flat" cmpd="sng" algn="ctr">
              <a:solidFill>
                <a:sysClr val="windowText" lastClr="000000"/>
              </a:solidFill>
              <a:prstDash val="solid"/>
              <a:miter lim="800000"/>
              <a:tailEnd type="triangle"/>
            </a:ln>
            <a:effectLst/>
          </p:spPr>
        </p:cxnSp>
        <p:cxnSp>
          <p:nvCxnSpPr>
            <p:cNvPr id="15" name="Curved Connector 14"/>
            <p:cNvCxnSpPr>
              <a:stCxn id="38" idx="0"/>
              <a:endCxn id="6" idx="4"/>
            </p:cNvCxnSpPr>
            <p:nvPr/>
          </p:nvCxnSpPr>
          <p:spPr>
            <a:xfrm rot="5400000" flipH="1" flipV="1">
              <a:off x="4527942" y="4071236"/>
              <a:ext cx="1315423" cy="145356"/>
            </a:xfrm>
            <a:prstGeom prst="curvedConnector3">
              <a:avLst/>
            </a:prstGeom>
            <a:noFill/>
            <a:ln w="19050" cap="flat" cmpd="sng" algn="ctr">
              <a:solidFill>
                <a:sysClr val="windowText" lastClr="000000"/>
              </a:solidFill>
              <a:prstDash val="solid"/>
              <a:miter lim="800000"/>
              <a:tailEnd type="triangle"/>
            </a:ln>
            <a:effectLst/>
          </p:spPr>
        </p:cxnSp>
        <p:cxnSp>
          <p:nvCxnSpPr>
            <p:cNvPr id="16" name="Curved Connector 15"/>
            <p:cNvCxnSpPr>
              <a:stCxn id="23" idx="0"/>
              <a:endCxn id="6" idx="4"/>
            </p:cNvCxnSpPr>
            <p:nvPr/>
          </p:nvCxnSpPr>
          <p:spPr>
            <a:xfrm rot="16200000" flipV="1">
              <a:off x="5520386" y="3224148"/>
              <a:ext cx="830749" cy="1354858"/>
            </a:xfrm>
            <a:prstGeom prst="curvedConnector3">
              <a:avLst/>
            </a:prstGeom>
            <a:noFill/>
            <a:ln w="19050" cap="flat" cmpd="sng" algn="ctr">
              <a:solidFill>
                <a:sysClr val="windowText" lastClr="000000"/>
              </a:solidFill>
              <a:prstDash val="solid"/>
              <a:miter lim="800000"/>
              <a:tailEnd type="triangle"/>
            </a:ln>
            <a:effectLst/>
          </p:spPr>
        </p:cxnSp>
        <p:cxnSp>
          <p:nvCxnSpPr>
            <p:cNvPr id="17" name="Curved Connector 16"/>
            <p:cNvCxnSpPr>
              <a:stCxn id="28" idx="0"/>
              <a:endCxn id="6" idx="4"/>
            </p:cNvCxnSpPr>
            <p:nvPr/>
          </p:nvCxnSpPr>
          <p:spPr>
            <a:xfrm rot="16200000" flipV="1">
              <a:off x="6281882" y="2462652"/>
              <a:ext cx="257395" cy="2304495"/>
            </a:xfrm>
            <a:prstGeom prst="curvedConnector3">
              <a:avLst>
                <a:gd name="adj1" fmla="val 50000"/>
              </a:avLst>
            </a:prstGeom>
            <a:noFill/>
            <a:ln w="19050" cap="flat" cmpd="sng" algn="ctr">
              <a:solidFill>
                <a:sysClr val="windowText" lastClr="000000"/>
              </a:solidFill>
              <a:prstDash val="solid"/>
              <a:miter lim="800000"/>
              <a:tailEnd type="triangle"/>
            </a:ln>
            <a:effectLst/>
          </p:spPr>
        </p:cxnSp>
        <p:cxnSp>
          <p:nvCxnSpPr>
            <p:cNvPr id="18" name="Curved Connector 17"/>
            <p:cNvCxnSpPr>
              <a:stCxn id="46" idx="0"/>
              <a:endCxn id="7" idx="4"/>
            </p:cNvCxnSpPr>
            <p:nvPr/>
          </p:nvCxnSpPr>
          <p:spPr>
            <a:xfrm rot="5400000" flipH="1" flipV="1">
              <a:off x="1894840" y="3461022"/>
              <a:ext cx="830417" cy="964841"/>
            </a:xfrm>
            <a:prstGeom prst="curvedConnector3">
              <a:avLst>
                <a:gd name="adj1" fmla="val 50000"/>
              </a:avLst>
            </a:prstGeom>
            <a:noFill/>
            <a:ln w="28575" cap="flat" cmpd="sng" algn="ctr">
              <a:solidFill>
                <a:srgbClr val="00B0F0"/>
              </a:solidFill>
              <a:prstDash val="dash"/>
              <a:miter lim="800000"/>
              <a:tailEnd type="triangle"/>
            </a:ln>
            <a:effectLst/>
          </p:spPr>
        </p:cxnSp>
        <p:cxnSp>
          <p:nvCxnSpPr>
            <p:cNvPr id="19" name="Curved Connector 18"/>
            <p:cNvCxnSpPr>
              <a:stCxn id="23" idx="0"/>
              <a:endCxn id="7" idx="4"/>
            </p:cNvCxnSpPr>
            <p:nvPr/>
          </p:nvCxnSpPr>
          <p:spPr>
            <a:xfrm rot="16200000" flipV="1">
              <a:off x="4308470" y="2012232"/>
              <a:ext cx="788718" cy="3820720"/>
            </a:xfrm>
            <a:prstGeom prst="curvedConnector3">
              <a:avLst>
                <a:gd name="adj1" fmla="val 50000"/>
              </a:avLst>
            </a:prstGeom>
            <a:noFill/>
            <a:ln w="28575" cap="flat" cmpd="sng" algn="ctr">
              <a:solidFill>
                <a:srgbClr val="00B0F0"/>
              </a:solidFill>
              <a:prstDash val="dash"/>
              <a:miter lim="800000"/>
              <a:tailEnd type="triangle"/>
            </a:ln>
            <a:effectLst/>
          </p:spPr>
        </p:cxnSp>
      </p:grpSp>
      <p:pic>
        <p:nvPicPr>
          <p:cNvPr id="51" name="Picture 50"/>
          <p:cNvPicPr/>
          <p:nvPr/>
        </p:nvPicPr>
        <p:blipFill rotWithShape="1">
          <a:blip r:embed="rId3" cstate="print">
            <a:extLst>
              <a:ext uri="{28A0092B-C50C-407E-A947-70E740481C1C}">
                <a14:useLocalDpi xmlns:a14="http://schemas.microsoft.com/office/drawing/2010/main" val="0"/>
              </a:ext>
            </a:extLst>
          </a:blip>
          <a:srcRect l="7354" t="6063" r="3371" b="10264"/>
          <a:stretch/>
        </p:blipFill>
        <p:spPr bwMode="auto">
          <a:xfrm>
            <a:off x="4610822" y="2094551"/>
            <a:ext cx="3367355" cy="883459"/>
          </a:xfrm>
          <a:prstGeom prst="rect">
            <a:avLst/>
          </a:prstGeom>
          <a:noFill/>
          <a:ln>
            <a:solidFill>
              <a:schemeClr val="bg1">
                <a:lumMod val="50000"/>
              </a:schemeClr>
            </a:solidFill>
          </a:ln>
        </p:spPr>
      </p:pic>
      <p:pic>
        <p:nvPicPr>
          <p:cNvPr id="52" name="Picture 51"/>
          <p:cNvPicPr/>
          <p:nvPr/>
        </p:nvPicPr>
        <p:blipFill rotWithShape="1">
          <a:blip r:embed="rId4" cstate="print">
            <a:extLst>
              <a:ext uri="{28A0092B-C50C-407E-A947-70E740481C1C}">
                <a14:useLocalDpi xmlns:a14="http://schemas.microsoft.com/office/drawing/2010/main" val="0"/>
              </a:ext>
            </a:extLst>
          </a:blip>
          <a:srcRect l="7162" t="3894" r="3972" b="11299"/>
          <a:stretch/>
        </p:blipFill>
        <p:spPr bwMode="auto">
          <a:xfrm>
            <a:off x="1197735" y="2088570"/>
            <a:ext cx="3351944" cy="886146"/>
          </a:xfrm>
          <a:prstGeom prst="rect">
            <a:avLst/>
          </a:prstGeom>
          <a:noFill/>
          <a:ln>
            <a:solidFill>
              <a:srgbClr val="00B0F0"/>
            </a:solidFill>
          </a:ln>
        </p:spPr>
      </p:pic>
      <p:sp>
        <p:nvSpPr>
          <p:cNvPr id="53" name="TextBox 52"/>
          <p:cNvSpPr txBox="1"/>
          <p:nvPr/>
        </p:nvSpPr>
        <p:spPr>
          <a:xfrm>
            <a:off x="222982" y="5562300"/>
            <a:ext cx="2695290" cy="300082"/>
          </a:xfrm>
          <a:prstGeom prst="rect">
            <a:avLst/>
          </a:prstGeom>
          <a:noFill/>
        </p:spPr>
        <p:txBody>
          <a:bodyPr wrap="none" rtlCol="0">
            <a:spAutoFit/>
          </a:bodyPr>
          <a:lstStyle/>
          <a:p>
            <a:pPr algn="l" defTabSz="342900" fontAlgn="auto">
              <a:spcBef>
                <a:spcPts val="0"/>
              </a:spcBef>
              <a:spcAft>
                <a:spcPts val="0"/>
              </a:spcAft>
            </a:pPr>
            <a:r>
              <a:rPr lang="en-US" sz="1350" b="1" dirty="0">
                <a:solidFill>
                  <a:srgbClr val="FF0000"/>
                </a:solidFill>
                <a:latin typeface="微软雅黑"/>
                <a:ea typeface="微软雅黑"/>
              </a:rPr>
              <a:t>High order for NOx and VOC</a:t>
            </a:r>
          </a:p>
        </p:txBody>
      </p:sp>
      <p:sp>
        <p:nvSpPr>
          <p:cNvPr id="54" name="TextBox 53"/>
          <p:cNvSpPr txBox="1"/>
          <p:nvPr/>
        </p:nvSpPr>
        <p:spPr>
          <a:xfrm>
            <a:off x="196162" y="3134305"/>
            <a:ext cx="2005601" cy="1302151"/>
          </a:xfrm>
          <a:prstGeom prst="rect">
            <a:avLst/>
          </a:prstGeom>
          <a:noFill/>
        </p:spPr>
        <p:txBody>
          <a:bodyPr wrap="square" rtlCol="0">
            <a:spAutoFit/>
          </a:bodyPr>
          <a:lstStyle/>
          <a:p>
            <a:pPr algn="l" defTabSz="342900" fontAlgn="auto">
              <a:lnSpc>
                <a:spcPct val="150000"/>
              </a:lnSpc>
              <a:spcBef>
                <a:spcPts val="0"/>
              </a:spcBef>
              <a:spcAft>
                <a:spcPts val="0"/>
              </a:spcAft>
            </a:pPr>
            <a:r>
              <a:rPr lang="en-US" sz="1350" b="1" dirty="0">
                <a:solidFill>
                  <a:srgbClr val="0000CC"/>
                </a:solidFill>
                <a:latin typeface="微软雅黑"/>
                <a:ea typeface="微软雅黑"/>
              </a:rPr>
              <a:t>15 coefficients of polynomial terms can be derived from 20~40 samples</a:t>
            </a:r>
          </a:p>
        </p:txBody>
      </p:sp>
      <p:sp>
        <p:nvSpPr>
          <p:cNvPr id="57" name="TextBox 56"/>
          <p:cNvSpPr txBox="1"/>
          <p:nvPr/>
        </p:nvSpPr>
        <p:spPr>
          <a:xfrm>
            <a:off x="5956372" y="5536186"/>
            <a:ext cx="3022366" cy="300082"/>
          </a:xfrm>
          <a:prstGeom prst="rect">
            <a:avLst/>
          </a:prstGeom>
          <a:noFill/>
        </p:spPr>
        <p:txBody>
          <a:bodyPr wrap="none" rtlCol="0">
            <a:spAutoFit/>
          </a:bodyPr>
          <a:lstStyle/>
          <a:p>
            <a:pPr algn="l" defTabSz="342900" fontAlgn="auto">
              <a:spcBef>
                <a:spcPts val="0"/>
              </a:spcBef>
              <a:spcAft>
                <a:spcPts val="0"/>
              </a:spcAft>
            </a:pPr>
            <a:r>
              <a:rPr lang="en-US" sz="1350" b="1" dirty="0">
                <a:solidFill>
                  <a:srgbClr val="FF0000"/>
                </a:solidFill>
                <a:latin typeface="微软雅黑"/>
                <a:ea typeface="微软雅黑"/>
              </a:rPr>
              <a:t>Linear behavior for SO</a:t>
            </a:r>
            <a:r>
              <a:rPr lang="en-US" sz="1350" b="1" baseline="-25000" dirty="0">
                <a:solidFill>
                  <a:srgbClr val="FF0000"/>
                </a:solidFill>
                <a:latin typeface="微软雅黑"/>
                <a:ea typeface="微软雅黑"/>
              </a:rPr>
              <a:t>2</a:t>
            </a:r>
            <a:r>
              <a:rPr lang="en-US" sz="1350" b="1" dirty="0">
                <a:solidFill>
                  <a:srgbClr val="FF0000"/>
                </a:solidFill>
                <a:latin typeface="微软雅黑"/>
                <a:ea typeface="微软雅黑"/>
              </a:rPr>
              <a:t> and POA</a:t>
            </a:r>
          </a:p>
        </p:txBody>
      </p:sp>
    </p:spTree>
    <p:extLst>
      <p:ext uri="{BB962C8B-B14F-4D97-AF65-F5344CB8AC3E}">
        <p14:creationId xmlns:p14="http://schemas.microsoft.com/office/powerpoint/2010/main" val="287180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par>
                                <p:cTn id="8" presetID="22" presetClass="entr" presetSubtype="4"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kumimoji="1" lang="en-US" sz="2100" kern="1200" dirty="0"/>
              <a:t>Design of RSM with polynomial functions (pf-RSM)</a:t>
            </a:r>
          </a:p>
        </p:txBody>
      </p:sp>
      <p:sp>
        <p:nvSpPr>
          <p:cNvPr id="4" name="TextBox 3"/>
          <p:cNvSpPr txBox="1"/>
          <p:nvPr/>
        </p:nvSpPr>
        <p:spPr>
          <a:xfrm>
            <a:off x="2259518" y="3308042"/>
            <a:ext cx="386426" cy="361637"/>
          </a:xfrm>
          <a:prstGeom prst="rect">
            <a:avLst/>
          </a:prstGeom>
          <a:noFill/>
        </p:spPr>
        <p:txBody>
          <a:bodyPr wrap="square" rtlCol="0">
            <a:spAutoFit/>
          </a:bodyPr>
          <a:lstStyle/>
          <a:p>
            <a:pPr defTabSz="685800" fontAlgn="auto">
              <a:spcBef>
                <a:spcPts val="0"/>
              </a:spcBef>
              <a:spcAft>
                <a:spcPts val="0"/>
              </a:spcAft>
              <a:defRPr/>
            </a:pPr>
            <a:r>
              <a:rPr lang="en-US" sz="1050" kern="0" dirty="0">
                <a:solidFill>
                  <a:prstClr val="black"/>
                </a:solidFill>
                <a:latin typeface="Times New Roman" panose="02020603050405020304" pitchFamily="18" charset="0"/>
                <a:ea typeface="微软雅黑"/>
                <a:cs typeface="Times New Roman" panose="02020603050405020304" pitchFamily="18" charset="0"/>
              </a:rPr>
              <a:t>NO</a:t>
            </a:r>
            <a:r>
              <a:rPr lang="en-US" sz="1050" kern="0" baseline="-25000" dirty="0">
                <a:solidFill>
                  <a:prstClr val="black"/>
                </a:solidFill>
                <a:latin typeface="Times New Roman" panose="02020603050405020304" pitchFamily="18" charset="0"/>
                <a:ea typeface="微软雅黑"/>
                <a:cs typeface="Times New Roman" panose="02020603050405020304" pitchFamily="18" charset="0"/>
              </a:rPr>
              <a:t>x</a:t>
            </a:r>
          </a:p>
        </p:txBody>
      </p:sp>
      <p:sp>
        <p:nvSpPr>
          <p:cNvPr id="5" name="TextBox 4"/>
          <p:cNvSpPr txBox="1"/>
          <p:nvPr/>
        </p:nvSpPr>
        <p:spPr>
          <a:xfrm rot="16200000">
            <a:off x="1178287" y="2426362"/>
            <a:ext cx="490788" cy="253916"/>
          </a:xfrm>
          <a:prstGeom prst="rect">
            <a:avLst/>
          </a:prstGeom>
          <a:noFill/>
        </p:spPr>
        <p:txBody>
          <a:bodyPr wrap="square" rtlCol="0">
            <a:spAutoFit/>
          </a:bodyPr>
          <a:lstStyle/>
          <a:p>
            <a:pPr defTabSz="685800" fontAlgn="auto">
              <a:spcBef>
                <a:spcPts val="0"/>
              </a:spcBef>
              <a:spcAft>
                <a:spcPts val="0"/>
              </a:spcAft>
              <a:defRPr/>
            </a:pPr>
            <a:r>
              <a:rPr lang="en-US" sz="1050" kern="0" dirty="0">
                <a:solidFill>
                  <a:prstClr val="black"/>
                </a:solidFill>
                <a:latin typeface="Times New Roman" panose="02020603050405020304" pitchFamily="18" charset="0"/>
                <a:ea typeface="微软雅黑"/>
                <a:cs typeface="Times New Roman" panose="02020603050405020304" pitchFamily="18" charset="0"/>
              </a:rPr>
              <a:t>VOC</a:t>
            </a:r>
            <a:endParaRPr lang="en-US" sz="1050" kern="0" baseline="-25000" dirty="0">
              <a:solidFill>
                <a:prstClr val="black"/>
              </a:solidFill>
              <a:latin typeface="Times New Roman" panose="02020603050405020304" pitchFamily="18" charset="0"/>
              <a:ea typeface="微软雅黑"/>
              <a:cs typeface="Times New Roman" panose="02020603050405020304" pitchFamily="18" charset="0"/>
            </a:endParaRPr>
          </a:p>
        </p:txBody>
      </p:sp>
      <p:grpSp>
        <p:nvGrpSpPr>
          <p:cNvPr id="6" name="Group 5"/>
          <p:cNvGrpSpPr/>
          <p:nvPr/>
        </p:nvGrpSpPr>
        <p:grpSpPr>
          <a:xfrm>
            <a:off x="1515839" y="1975123"/>
            <a:ext cx="1913350" cy="1389933"/>
            <a:chOff x="1122646" y="304863"/>
            <a:chExt cx="3414641" cy="2480531"/>
          </a:xfrm>
        </p:grpSpPr>
        <p:pic>
          <p:nvPicPr>
            <p:cNvPr id="7" name="Picture 6"/>
            <p:cNvPicPr>
              <a:picLocks noChangeAspect="1"/>
            </p:cNvPicPr>
            <p:nvPr/>
          </p:nvPicPr>
          <p:blipFill>
            <a:blip r:embed="rId2"/>
            <a:stretch>
              <a:fillRect/>
            </a:stretch>
          </p:blipFill>
          <p:spPr>
            <a:xfrm>
              <a:off x="1122646" y="304863"/>
              <a:ext cx="3414641" cy="2480531"/>
            </a:xfrm>
            <a:prstGeom prst="rect">
              <a:avLst/>
            </a:prstGeom>
          </p:spPr>
        </p:pic>
        <p:sp>
          <p:nvSpPr>
            <p:cNvPr id="8" name="Rectangle 7"/>
            <p:cNvSpPr/>
            <p:nvPr/>
          </p:nvSpPr>
          <p:spPr>
            <a:xfrm>
              <a:off x="1486903" y="414867"/>
              <a:ext cx="2825453" cy="2105377"/>
            </a:xfrm>
            <a:prstGeom prst="rect">
              <a:avLst/>
            </a:prstGeom>
            <a:solidFill>
              <a:sysClr val="window" lastClr="FFFF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grpSp>
          <p:nvGrpSpPr>
            <p:cNvPr id="9" name="Group 8"/>
            <p:cNvGrpSpPr/>
            <p:nvPr/>
          </p:nvGrpSpPr>
          <p:grpSpPr>
            <a:xfrm>
              <a:off x="1517559" y="561142"/>
              <a:ext cx="2652864" cy="1797257"/>
              <a:chOff x="1517559" y="561142"/>
              <a:chExt cx="2652864" cy="1797257"/>
            </a:xfrm>
          </p:grpSpPr>
          <p:sp>
            <p:nvSpPr>
              <p:cNvPr id="10" name="Multiply 9"/>
              <p:cNvSpPr/>
              <p:nvPr/>
            </p:nvSpPr>
            <p:spPr>
              <a:xfrm>
                <a:off x="1517559" y="561142"/>
                <a:ext cx="132817" cy="132817"/>
              </a:xfrm>
              <a:prstGeom prst="mathMultiply">
                <a:avLst/>
              </a:prstGeom>
              <a:solidFill>
                <a:srgbClr val="0000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srgbClr val="0000FF"/>
                  </a:solidFill>
                  <a:latin typeface="Times New Roman" panose="02020603050405020304" pitchFamily="18" charset="0"/>
                  <a:ea typeface="微软雅黑"/>
                  <a:cs typeface="Times New Roman" panose="02020603050405020304" pitchFamily="18" charset="0"/>
                </a:endParaRPr>
              </a:p>
            </p:txBody>
          </p:sp>
          <p:sp>
            <p:nvSpPr>
              <p:cNvPr id="11" name="Multiply 10"/>
              <p:cNvSpPr/>
              <p:nvPr/>
            </p:nvSpPr>
            <p:spPr>
              <a:xfrm>
                <a:off x="1517559" y="826776"/>
                <a:ext cx="132817" cy="132817"/>
              </a:xfrm>
              <a:prstGeom prst="mathMultiply">
                <a:avLst/>
              </a:prstGeom>
              <a:solidFill>
                <a:srgbClr val="0000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srgbClr val="0000FF"/>
                  </a:solidFill>
                  <a:latin typeface="Times New Roman" panose="02020603050405020304" pitchFamily="18" charset="0"/>
                  <a:ea typeface="微软雅黑"/>
                  <a:cs typeface="Times New Roman" panose="02020603050405020304" pitchFamily="18" charset="0"/>
                </a:endParaRPr>
              </a:p>
            </p:txBody>
          </p:sp>
          <p:sp>
            <p:nvSpPr>
              <p:cNvPr id="12" name="Multiply 11"/>
              <p:cNvSpPr/>
              <p:nvPr/>
            </p:nvSpPr>
            <p:spPr>
              <a:xfrm>
                <a:off x="1517559" y="1099568"/>
                <a:ext cx="132817" cy="132817"/>
              </a:xfrm>
              <a:prstGeom prst="mathMultiply">
                <a:avLst/>
              </a:prstGeom>
              <a:solidFill>
                <a:srgbClr val="0000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srgbClr val="0000FF"/>
                  </a:solidFill>
                  <a:latin typeface="Times New Roman" panose="02020603050405020304" pitchFamily="18" charset="0"/>
                  <a:ea typeface="微软雅黑"/>
                  <a:cs typeface="Times New Roman" panose="02020603050405020304" pitchFamily="18" charset="0"/>
                </a:endParaRPr>
              </a:p>
            </p:txBody>
          </p:sp>
          <p:sp>
            <p:nvSpPr>
              <p:cNvPr id="13" name="Multiply 12"/>
              <p:cNvSpPr/>
              <p:nvPr/>
            </p:nvSpPr>
            <p:spPr>
              <a:xfrm>
                <a:off x="1517559" y="1383591"/>
                <a:ext cx="132817" cy="132817"/>
              </a:xfrm>
              <a:prstGeom prst="mathMultiply">
                <a:avLst/>
              </a:prstGeom>
              <a:solidFill>
                <a:srgbClr val="0000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srgbClr val="0000FF"/>
                  </a:solidFill>
                  <a:latin typeface="Times New Roman" panose="02020603050405020304" pitchFamily="18" charset="0"/>
                  <a:ea typeface="微软雅黑"/>
                  <a:cs typeface="Times New Roman" panose="02020603050405020304" pitchFamily="18" charset="0"/>
                </a:endParaRPr>
              </a:p>
            </p:txBody>
          </p:sp>
          <p:sp>
            <p:nvSpPr>
              <p:cNvPr id="14" name="Multiply 13"/>
              <p:cNvSpPr/>
              <p:nvPr/>
            </p:nvSpPr>
            <p:spPr>
              <a:xfrm>
                <a:off x="1517559" y="1667614"/>
                <a:ext cx="132817" cy="132817"/>
              </a:xfrm>
              <a:prstGeom prst="mathMultiply">
                <a:avLst/>
              </a:prstGeom>
              <a:solidFill>
                <a:srgbClr val="0000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srgbClr val="0000FF"/>
                  </a:solidFill>
                  <a:latin typeface="Times New Roman" panose="02020603050405020304" pitchFamily="18" charset="0"/>
                  <a:ea typeface="微软雅黑"/>
                  <a:cs typeface="Times New Roman" panose="02020603050405020304" pitchFamily="18" charset="0"/>
                </a:endParaRPr>
              </a:p>
            </p:txBody>
          </p:sp>
          <p:sp>
            <p:nvSpPr>
              <p:cNvPr id="15" name="Multiply 14"/>
              <p:cNvSpPr/>
              <p:nvPr/>
            </p:nvSpPr>
            <p:spPr>
              <a:xfrm>
                <a:off x="1517559" y="1952790"/>
                <a:ext cx="132817" cy="132817"/>
              </a:xfrm>
              <a:prstGeom prst="mathMultiply">
                <a:avLst/>
              </a:prstGeom>
              <a:solidFill>
                <a:srgbClr val="0000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srgbClr val="0000FF"/>
                  </a:solidFill>
                  <a:latin typeface="Times New Roman" panose="02020603050405020304" pitchFamily="18" charset="0"/>
                  <a:ea typeface="微软雅黑"/>
                  <a:cs typeface="Times New Roman" panose="02020603050405020304" pitchFamily="18" charset="0"/>
                </a:endParaRPr>
              </a:p>
            </p:txBody>
          </p:sp>
          <p:sp>
            <p:nvSpPr>
              <p:cNvPr id="16" name="Multiply 15"/>
              <p:cNvSpPr/>
              <p:nvPr/>
            </p:nvSpPr>
            <p:spPr>
              <a:xfrm>
                <a:off x="1517559" y="2225582"/>
                <a:ext cx="132817" cy="132817"/>
              </a:xfrm>
              <a:prstGeom prst="mathMultiply">
                <a:avLst/>
              </a:prstGeom>
              <a:solidFill>
                <a:srgbClr val="0000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srgbClr val="0000FF"/>
                  </a:solidFill>
                  <a:latin typeface="Times New Roman" panose="02020603050405020304" pitchFamily="18" charset="0"/>
                  <a:ea typeface="微软雅黑"/>
                  <a:cs typeface="Times New Roman" panose="02020603050405020304" pitchFamily="18" charset="0"/>
                </a:endParaRPr>
              </a:p>
            </p:txBody>
          </p:sp>
          <p:sp>
            <p:nvSpPr>
              <p:cNvPr id="17" name="Multiply 16"/>
              <p:cNvSpPr/>
              <p:nvPr/>
            </p:nvSpPr>
            <p:spPr>
              <a:xfrm>
                <a:off x="1773740" y="561142"/>
                <a:ext cx="132817" cy="132817"/>
              </a:xfrm>
              <a:prstGeom prst="mathMultiply">
                <a:avLst/>
              </a:prstGeom>
              <a:solidFill>
                <a:srgbClr val="80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18" name="Multiply 17"/>
              <p:cNvSpPr/>
              <p:nvPr/>
            </p:nvSpPr>
            <p:spPr>
              <a:xfrm>
                <a:off x="1773740" y="826776"/>
                <a:ext cx="132817" cy="132817"/>
              </a:xfrm>
              <a:prstGeom prst="mathMultiply">
                <a:avLst/>
              </a:prstGeom>
              <a:solidFill>
                <a:srgbClr val="80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19" name="Multiply 18"/>
              <p:cNvSpPr/>
              <p:nvPr/>
            </p:nvSpPr>
            <p:spPr>
              <a:xfrm>
                <a:off x="1773740" y="1099568"/>
                <a:ext cx="132817" cy="132817"/>
              </a:xfrm>
              <a:prstGeom prst="mathMultiply">
                <a:avLst/>
              </a:prstGeom>
              <a:solidFill>
                <a:srgbClr val="80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20" name="Multiply 19"/>
              <p:cNvSpPr/>
              <p:nvPr/>
            </p:nvSpPr>
            <p:spPr>
              <a:xfrm>
                <a:off x="1773740" y="1383591"/>
                <a:ext cx="132817" cy="132817"/>
              </a:xfrm>
              <a:prstGeom prst="mathMultiply">
                <a:avLst/>
              </a:prstGeom>
              <a:solidFill>
                <a:srgbClr val="80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21" name="Multiply 20"/>
              <p:cNvSpPr/>
              <p:nvPr/>
            </p:nvSpPr>
            <p:spPr>
              <a:xfrm>
                <a:off x="1773740" y="1667614"/>
                <a:ext cx="132817" cy="132817"/>
              </a:xfrm>
              <a:prstGeom prst="mathMultiply">
                <a:avLst/>
              </a:prstGeom>
              <a:solidFill>
                <a:srgbClr val="80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22" name="Multiply 21"/>
              <p:cNvSpPr/>
              <p:nvPr/>
            </p:nvSpPr>
            <p:spPr>
              <a:xfrm>
                <a:off x="1773740" y="1952790"/>
                <a:ext cx="132817" cy="132817"/>
              </a:xfrm>
              <a:prstGeom prst="mathMultiply">
                <a:avLst/>
              </a:prstGeom>
              <a:solidFill>
                <a:srgbClr val="80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23" name="Multiply 22"/>
              <p:cNvSpPr/>
              <p:nvPr/>
            </p:nvSpPr>
            <p:spPr>
              <a:xfrm>
                <a:off x="1773740" y="2225582"/>
                <a:ext cx="132817" cy="132817"/>
              </a:xfrm>
              <a:prstGeom prst="mathMultiply">
                <a:avLst/>
              </a:prstGeom>
              <a:solidFill>
                <a:srgbClr val="80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24" name="Multiply 23"/>
              <p:cNvSpPr/>
              <p:nvPr/>
            </p:nvSpPr>
            <p:spPr>
              <a:xfrm>
                <a:off x="2046559" y="563259"/>
                <a:ext cx="132817" cy="132817"/>
              </a:xfrm>
              <a:prstGeom prst="mathMultiply">
                <a:avLst/>
              </a:prstGeom>
              <a:solidFill>
                <a:srgbClr val="FF02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25" name="Multiply 24"/>
              <p:cNvSpPr/>
              <p:nvPr/>
            </p:nvSpPr>
            <p:spPr>
              <a:xfrm>
                <a:off x="2048676" y="826776"/>
                <a:ext cx="132817" cy="132817"/>
              </a:xfrm>
              <a:prstGeom prst="mathMultiply">
                <a:avLst/>
              </a:prstGeom>
              <a:solidFill>
                <a:srgbClr val="FF02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26" name="Multiply 25"/>
              <p:cNvSpPr/>
              <p:nvPr/>
            </p:nvSpPr>
            <p:spPr>
              <a:xfrm>
                <a:off x="2048676" y="1099568"/>
                <a:ext cx="132817" cy="132817"/>
              </a:xfrm>
              <a:prstGeom prst="mathMultiply">
                <a:avLst/>
              </a:prstGeom>
              <a:solidFill>
                <a:srgbClr val="FF02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27" name="Multiply 26"/>
              <p:cNvSpPr/>
              <p:nvPr/>
            </p:nvSpPr>
            <p:spPr>
              <a:xfrm>
                <a:off x="2048676" y="1383591"/>
                <a:ext cx="132817" cy="132817"/>
              </a:xfrm>
              <a:prstGeom prst="mathMultiply">
                <a:avLst/>
              </a:prstGeom>
              <a:solidFill>
                <a:srgbClr val="FF02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28" name="Multiply 27"/>
              <p:cNvSpPr/>
              <p:nvPr/>
            </p:nvSpPr>
            <p:spPr>
              <a:xfrm>
                <a:off x="2048676" y="1667614"/>
                <a:ext cx="132817" cy="132817"/>
              </a:xfrm>
              <a:prstGeom prst="mathMultiply">
                <a:avLst/>
              </a:prstGeom>
              <a:solidFill>
                <a:srgbClr val="80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29" name="Multiply 28"/>
              <p:cNvSpPr/>
              <p:nvPr/>
            </p:nvSpPr>
            <p:spPr>
              <a:xfrm>
                <a:off x="2048676" y="1952790"/>
                <a:ext cx="132817" cy="132817"/>
              </a:xfrm>
              <a:prstGeom prst="mathMultiply">
                <a:avLst/>
              </a:prstGeom>
              <a:solidFill>
                <a:srgbClr val="80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30" name="Multiply 29"/>
              <p:cNvSpPr/>
              <p:nvPr/>
            </p:nvSpPr>
            <p:spPr>
              <a:xfrm>
                <a:off x="2048676" y="2225582"/>
                <a:ext cx="132817" cy="132817"/>
              </a:xfrm>
              <a:prstGeom prst="mathMultiply">
                <a:avLst/>
              </a:prstGeom>
              <a:solidFill>
                <a:srgbClr val="80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31" name="Multiply 30"/>
              <p:cNvSpPr/>
              <p:nvPr/>
            </p:nvSpPr>
            <p:spPr>
              <a:xfrm>
                <a:off x="2323612" y="561142"/>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32" name="Multiply 31"/>
              <p:cNvSpPr/>
              <p:nvPr/>
            </p:nvSpPr>
            <p:spPr>
              <a:xfrm>
                <a:off x="2323612" y="826776"/>
                <a:ext cx="132817" cy="132817"/>
              </a:xfrm>
              <a:prstGeom prst="mathMultiply">
                <a:avLst/>
              </a:prstGeom>
              <a:solidFill>
                <a:srgbClr val="80808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33" name="Multiply 32"/>
              <p:cNvSpPr/>
              <p:nvPr/>
            </p:nvSpPr>
            <p:spPr>
              <a:xfrm>
                <a:off x="2323612" y="1099568"/>
                <a:ext cx="132817" cy="132817"/>
              </a:xfrm>
              <a:prstGeom prst="mathMultiply">
                <a:avLst/>
              </a:prstGeom>
              <a:solidFill>
                <a:srgbClr val="80808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34" name="Multiply 33"/>
              <p:cNvSpPr/>
              <p:nvPr/>
            </p:nvSpPr>
            <p:spPr>
              <a:xfrm>
                <a:off x="2323612" y="1383591"/>
                <a:ext cx="132817" cy="132817"/>
              </a:xfrm>
              <a:prstGeom prst="mathMultiply">
                <a:avLst/>
              </a:prstGeom>
              <a:solidFill>
                <a:srgbClr val="80808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35" name="Multiply 34"/>
              <p:cNvSpPr/>
              <p:nvPr/>
            </p:nvSpPr>
            <p:spPr>
              <a:xfrm>
                <a:off x="2323612" y="1667614"/>
                <a:ext cx="132817" cy="132817"/>
              </a:xfrm>
              <a:prstGeom prst="mathMultiply">
                <a:avLst/>
              </a:prstGeom>
              <a:solidFill>
                <a:srgbClr val="80808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36" name="Multiply 35"/>
              <p:cNvSpPr/>
              <p:nvPr/>
            </p:nvSpPr>
            <p:spPr>
              <a:xfrm>
                <a:off x="2323612" y="1952790"/>
                <a:ext cx="132817" cy="132817"/>
              </a:xfrm>
              <a:prstGeom prst="mathMultiply">
                <a:avLst/>
              </a:prstGeom>
              <a:solidFill>
                <a:srgbClr val="FF02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37" name="Multiply 36"/>
              <p:cNvSpPr/>
              <p:nvPr/>
            </p:nvSpPr>
            <p:spPr>
              <a:xfrm>
                <a:off x="2323612" y="2225582"/>
                <a:ext cx="132817" cy="132817"/>
              </a:xfrm>
              <a:prstGeom prst="mathMultiply">
                <a:avLst/>
              </a:prstGeom>
              <a:solidFill>
                <a:srgbClr val="FF02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38" name="Multiply 37"/>
              <p:cNvSpPr/>
              <p:nvPr/>
            </p:nvSpPr>
            <p:spPr>
              <a:xfrm>
                <a:off x="2627448" y="561142"/>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39" name="Multiply 38"/>
              <p:cNvSpPr/>
              <p:nvPr/>
            </p:nvSpPr>
            <p:spPr>
              <a:xfrm>
                <a:off x="2627448" y="826776"/>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40" name="Multiply 39"/>
              <p:cNvSpPr/>
              <p:nvPr/>
            </p:nvSpPr>
            <p:spPr>
              <a:xfrm>
                <a:off x="2627448" y="1099568"/>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41" name="Multiply 40"/>
              <p:cNvSpPr/>
              <p:nvPr/>
            </p:nvSpPr>
            <p:spPr>
              <a:xfrm>
                <a:off x="2627448" y="1383591"/>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42" name="Multiply 41"/>
              <p:cNvSpPr/>
              <p:nvPr/>
            </p:nvSpPr>
            <p:spPr>
              <a:xfrm>
                <a:off x="2627448" y="1667614"/>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43" name="Multiply 42"/>
              <p:cNvSpPr/>
              <p:nvPr/>
            </p:nvSpPr>
            <p:spPr>
              <a:xfrm>
                <a:off x="2627448" y="1952790"/>
                <a:ext cx="132817" cy="132817"/>
              </a:xfrm>
              <a:prstGeom prst="mathMultiply">
                <a:avLst/>
              </a:prstGeom>
              <a:solidFill>
                <a:srgbClr val="80808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44" name="Multiply 43"/>
              <p:cNvSpPr/>
              <p:nvPr/>
            </p:nvSpPr>
            <p:spPr>
              <a:xfrm>
                <a:off x="2627120" y="2225581"/>
                <a:ext cx="132817" cy="132817"/>
              </a:xfrm>
              <a:prstGeom prst="mathMultiply">
                <a:avLst/>
              </a:prstGeom>
              <a:solidFill>
                <a:srgbClr val="80808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45" name="Multiply 44"/>
              <p:cNvSpPr/>
              <p:nvPr/>
            </p:nvSpPr>
            <p:spPr>
              <a:xfrm>
                <a:off x="2927717" y="561142"/>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46" name="Multiply 45"/>
              <p:cNvSpPr/>
              <p:nvPr/>
            </p:nvSpPr>
            <p:spPr>
              <a:xfrm>
                <a:off x="2927717" y="826776"/>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47" name="Multiply 46"/>
              <p:cNvSpPr/>
              <p:nvPr/>
            </p:nvSpPr>
            <p:spPr>
              <a:xfrm>
                <a:off x="2927717" y="1099568"/>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48" name="Multiply 47"/>
              <p:cNvSpPr/>
              <p:nvPr/>
            </p:nvSpPr>
            <p:spPr>
              <a:xfrm>
                <a:off x="2927717" y="1383591"/>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49" name="Multiply 48"/>
              <p:cNvSpPr/>
              <p:nvPr/>
            </p:nvSpPr>
            <p:spPr>
              <a:xfrm>
                <a:off x="2927717" y="1667614"/>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50" name="Multiply 49"/>
              <p:cNvSpPr/>
              <p:nvPr/>
            </p:nvSpPr>
            <p:spPr>
              <a:xfrm>
                <a:off x="2927717" y="1952790"/>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51" name="Multiply 50"/>
              <p:cNvSpPr/>
              <p:nvPr/>
            </p:nvSpPr>
            <p:spPr>
              <a:xfrm>
                <a:off x="2927717" y="2225582"/>
                <a:ext cx="132817" cy="132817"/>
              </a:xfrm>
              <a:prstGeom prst="mathMultiply">
                <a:avLst/>
              </a:prstGeom>
              <a:solidFill>
                <a:srgbClr val="80808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52" name="Multiply 51"/>
              <p:cNvSpPr/>
              <p:nvPr/>
            </p:nvSpPr>
            <p:spPr>
              <a:xfrm>
                <a:off x="3183898" y="561142"/>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53" name="Multiply 52"/>
              <p:cNvSpPr/>
              <p:nvPr/>
            </p:nvSpPr>
            <p:spPr>
              <a:xfrm>
                <a:off x="3183898" y="826776"/>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54" name="Multiply 53"/>
              <p:cNvSpPr/>
              <p:nvPr/>
            </p:nvSpPr>
            <p:spPr>
              <a:xfrm>
                <a:off x="3183898" y="1099568"/>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55" name="Multiply 54"/>
              <p:cNvSpPr/>
              <p:nvPr/>
            </p:nvSpPr>
            <p:spPr>
              <a:xfrm>
                <a:off x="3183898" y="1383591"/>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56" name="Multiply 55"/>
              <p:cNvSpPr/>
              <p:nvPr/>
            </p:nvSpPr>
            <p:spPr>
              <a:xfrm>
                <a:off x="3183898" y="1667614"/>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57" name="Multiply 56"/>
              <p:cNvSpPr/>
              <p:nvPr/>
            </p:nvSpPr>
            <p:spPr>
              <a:xfrm>
                <a:off x="3183898" y="1952790"/>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58" name="Multiply 57"/>
              <p:cNvSpPr/>
              <p:nvPr/>
            </p:nvSpPr>
            <p:spPr>
              <a:xfrm>
                <a:off x="3183898" y="2225582"/>
                <a:ext cx="132817" cy="132817"/>
              </a:xfrm>
              <a:prstGeom prst="mathMultiply">
                <a:avLst/>
              </a:prstGeom>
              <a:solidFill>
                <a:srgbClr val="80808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59" name="Multiply 58"/>
              <p:cNvSpPr/>
              <p:nvPr/>
            </p:nvSpPr>
            <p:spPr>
              <a:xfrm>
                <a:off x="3458834" y="561142"/>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60" name="Multiply 59"/>
              <p:cNvSpPr/>
              <p:nvPr/>
            </p:nvSpPr>
            <p:spPr>
              <a:xfrm>
                <a:off x="3458834" y="826776"/>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61" name="Multiply 60"/>
              <p:cNvSpPr/>
              <p:nvPr/>
            </p:nvSpPr>
            <p:spPr>
              <a:xfrm>
                <a:off x="3458834" y="1099568"/>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62" name="Multiply 61"/>
              <p:cNvSpPr/>
              <p:nvPr/>
            </p:nvSpPr>
            <p:spPr>
              <a:xfrm>
                <a:off x="3458834" y="1383591"/>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63" name="Multiply 62"/>
              <p:cNvSpPr/>
              <p:nvPr/>
            </p:nvSpPr>
            <p:spPr>
              <a:xfrm>
                <a:off x="3458834" y="1667614"/>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64" name="Multiply 63"/>
              <p:cNvSpPr/>
              <p:nvPr/>
            </p:nvSpPr>
            <p:spPr>
              <a:xfrm>
                <a:off x="3458834" y="1952790"/>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65" name="Multiply 64"/>
              <p:cNvSpPr/>
              <p:nvPr/>
            </p:nvSpPr>
            <p:spPr>
              <a:xfrm>
                <a:off x="3458834" y="2225582"/>
                <a:ext cx="132817" cy="132817"/>
              </a:xfrm>
              <a:prstGeom prst="mathMultiply">
                <a:avLst/>
              </a:prstGeom>
              <a:solidFill>
                <a:srgbClr val="80808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66" name="Multiply 65"/>
              <p:cNvSpPr/>
              <p:nvPr/>
            </p:nvSpPr>
            <p:spPr>
              <a:xfrm>
                <a:off x="3733770" y="561142"/>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67" name="Multiply 66"/>
              <p:cNvSpPr/>
              <p:nvPr/>
            </p:nvSpPr>
            <p:spPr>
              <a:xfrm>
                <a:off x="3733770" y="826776"/>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68" name="Multiply 67"/>
              <p:cNvSpPr/>
              <p:nvPr/>
            </p:nvSpPr>
            <p:spPr>
              <a:xfrm>
                <a:off x="3733770" y="1099568"/>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69" name="Multiply 68"/>
              <p:cNvSpPr/>
              <p:nvPr/>
            </p:nvSpPr>
            <p:spPr>
              <a:xfrm>
                <a:off x="3733770" y="1383591"/>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70" name="Multiply 69"/>
              <p:cNvSpPr/>
              <p:nvPr/>
            </p:nvSpPr>
            <p:spPr>
              <a:xfrm>
                <a:off x="3733770" y="1667614"/>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71" name="Multiply 70"/>
              <p:cNvSpPr/>
              <p:nvPr/>
            </p:nvSpPr>
            <p:spPr>
              <a:xfrm>
                <a:off x="3733770" y="1952790"/>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72" name="Multiply 71"/>
              <p:cNvSpPr/>
              <p:nvPr/>
            </p:nvSpPr>
            <p:spPr>
              <a:xfrm>
                <a:off x="3733770" y="2225582"/>
                <a:ext cx="132817" cy="132817"/>
              </a:xfrm>
              <a:prstGeom prst="mathMultiply">
                <a:avLst/>
              </a:prstGeom>
              <a:solidFill>
                <a:srgbClr val="80808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73" name="Multiply 72"/>
              <p:cNvSpPr/>
              <p:nvPr/>
            </p:nvSpPr>
            <p:spPr>
              <a:xfrm>
                <a:off x="4037606" y="561142"/>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74" name="Multiply 73"/>
              <p:cNvSpPr/>
              <p:nvPr/>
            </p:nvSpPr>
            <p:spPr>
              <a:xfrm>
                <a:off x="4037606" y="826776"/>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75" name="Multiply 74"/>
              <p:cNvSpPr/>
              <p:nvPr/>
            </p:nvSpPr>
            <p:spPr>
              <a:xfrm>
                <a:off x="4037606" y="1099568"/>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76" name="Multiply 75"/>
              <p:cNvSpPr/>
              <p:nvPr/>
            </p:nvSpPr>
            <p:spPr>
              <a:xfrm>
                <a:off x="4037606" y="1383591"/>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77" name="Multiply 76"/>
              <p:cNvSpPr/>
              <p:nvPr/>
            </p:nvSpPr>
            <p:spPr>
              <a:xfrm>
                <a:off x="4037606" y="1667614"/>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78" name="Multiply 77"/>
              <p:cNvSpPr/>
              <p:nvPr/>
            </p:nvSpPr>
            <p:spPr>
              <a:xfrm>
                <a:off x="4037606" y="1952790"/>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79" name="Multiply 78"/>
              <p:cNvSpPr/>
              <p:nvPr/>
            </p:nvSpPr>
            <p:spPr>
              <a:xfrm>
                <a:off x="4037606" y="2225582"/>
                <a:ext cx="132817" cy="132817"/>
              </a:xfrm>
              <a:prstGeom prst="mathMultiply">
                <a:avLst/>
              </a:prstGeom>
              <a:solidFill>
                <a:srgbClr val="80808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grpSp>
      </p:grpSp>
      <p:sp>
        <p:nvSpPr>
          <p:cNvPr id="80" name="TextBox 79"/>
          <p:cNvSpPr txBox="1"/>
          <p:nvPr/>
        </p:nvSpPr>
        <p:spPr>
          <a:xfrm>
            <a:off x="1754224" y="1769605"/>
            <a:ext cx="1548822" cy="253916"/>
          </a:xfrm>
          <a:prstGeom prst="rect">
            <a:avLst/>
          </a:prstGeom>
          <a:noFill/>
        </p:spPr>
        <p:txBody>
          <a:bodyPr wrap="none" rtlCol="0">
            <a:spAutoFit/>
          </a:bodyPr>
          <a:lstStyle/>
          <a:p>
            <a:pPr algn="l" defTabSz="685800" fontAlgn="auto">
              <a:spcBef>
                <a:spcPts val="0"/>
              </a:spcBef>
              <a:spcAft>
                <a:spcPts val="0"/>
              </a:spcAft>
              <a:defRPr/>
            </a:pPr>
            <a:r>
              <a:rPr lang="en-US" sz="1050" kern="0" dirty="0">
                <a:solidFill>
                  <a:prstClr val="black"/>
                </a:solidFill>
                <a:latin typeface="Times New Roman" panose="02020603050405020304" pitchFamily="18" charset="0"/>
                <a:ea typeface="微软雅黑"/>
                <a:cs typeface="Times New Roman" panose="02020603050405020304" pitchFamily="18" charset="0"/>
              </a:rPr>
              <a:t>Original training samples</a:t>
            </a:r>
          </a:p>
        </p:txBody>
      </p:sp>
      <p:grpSp>
        <p:nvGrpSpPr>
          <p:cNvPr id="81" name="Group 80"/>
          <p:cNvGrpSpPr/>
          <p:nvPr/>
        </p:nvGrpSpPr>
        <p:grpSpPr>
          <a:xfrm>
            <a:off x="3741433" y="3632546"/>
            <a:ext cx="2141528" cy="1906046"/>
            <a:chOff x="5236932" y="3224468"/>
            <a:chExt cx="2855370" cy="2541395"/>
          </a:xfrm>
        </p:grpSpPr>
        <p:pic>
          <p:nvPicPr>
            <p:cNvPr id="82" name="Picture 81"/>
            <p:cNvPicPr>
              <a:picLocks noChangeAspect="1"/>
            </p:cNvPicPr>
            <p:nvPr/>
          </p:nvPicPr>
          <p:blipFill>
            <a:blip r:embed="rId2"/>
            <a:stretch>
              <a:fillRect/>
            </a:stretch>
          </p:blipFill>
          <p:spPr>
            <a:xfrm>
              <a:off x="5541169" y="3506220"/>
              <a:ext cx="2551133" cy="1853244"/>
            </a:xfrm>
            <a:prstGeom prst="rect">
              <a:avLst/>
            </a:prstGeom>
          </p:spPr>
        </p:pic>
        <p:sp>
          <p:nvSpPr>
            <p:cNvPr id="83" name="Rectangle 82"/>
            <p:cNvSpPr/>
            <p:nvPr/>
          </p:nvSpPr>
          <p:spPr>
            <a:xfrm>
              <a:off x="5813311" y="3588406"/>
              <a:ext cx="2110941" cy="1572960"/>
            </a:xfrm>
            <a:prstGeom prst="rect">
              <a:avLst/>
            </a:prstGeom>
            <a:solidFill>
              <a:sysClr val="window" lastClr="FFFF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84" name="TextBox 83"/>
            <p:cNvSpPr txBox="1"/>
            <p:nvPr/>
          </p:nvSpPr>
          <p:spPr>
            <a:xfrm rot="16200000">
              <a:off x="5035193" y="4233471"/>
              <a:ext cx="742033" cy="338555"/>
            </a:xfrm>
            <a:prstGeom prst="rect">
              <a:avLst/>
            </a:prstGeom>
            <a:noFill/>
          </p:spPr>
          <p:txBody>
            <a:bodyPr wrap="square" rtlCol="0">
              <a:spAutoFit/>
            </a:bodyPr>
            <a:lstStyle/>
            <a:p>
              <a:pPr defTabSz="685800" fontAlgn="auto">
                <a:spcBef>
                  <a:spcPts val="0"/>
                </a:spcBef>
                <a:spcAft>
                  <a:spcPts val="0"/>
                </a:spcAft>
                <a:defRPr/>
              </a:pPr>
              <a:r>
                <a:rPr lang="en-US" sz="1050" kern="0" dirty="0">
                  <a:solidFill>
                    <a:prstClr val="black"/>
                  </a:solidFill>
                  <a:latin typeface="Times New Roman" panose="02020603050405020304" pitchFamily="18" charset="0"/>
                  <a:ea typeface="微软雅黑"/>
                  <a:cs typeface="Times New Roman" panose="02020603050405020304" pitchFamily="18" charset="0"/>
                </a:rPr>
                <a:t>VOC</a:t>
              </a:r>
              <a:endParaRPr lang="en-US" sz="1050" kern="0" baseline="-25000"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85" name="TextBox 84"/>
            <p:cNvSpPr txBox="1"/>
            <p:nvPr/>
          </p:nvSpPr>
          <p:spPr>
            <a:xfrm>
              <a:off x="6544026" y="5283680"/>
              <a:ext cx="515235" cy="482183"/>
            </a:xfrm>
            <a:prstGeom prst="rect">
              <a:avLst/>
            </a:prstGeom>
            <a:noFill/>
          </p:spPr>
          <p:txBody>
            <a:bodyPr wrap="square" rtlCol="0">
              <a:spAutoFit/>
            </a:bodyPr>
            <a:lstStyle/>
            <a:p>
              <a:pPr defTabSz="685800" fontAlgn="auto">
                <a:spcBef>
                  <a:spcPts val="0"/>
                </a:spcBef>
                <a:spcAft>
                  <a:spcPts val="0"/>
                </a:spcAft>
                <a:defRPr/>
              </a:pPr>
              <a:r>
                <a:rPr lang="en-US" sz="1050" kern="0" dirty="0">
                  <a:solidFill>
                    <a:prstClr val="black"/>
                  </a:solidFill>
                  <a:latin typeface="Times New Roman" panose="02020603050405020304" pitchFamily="18" charset="0"/>
                  <a:ea typeface="微软雅黑"/>
                  <a:cs typeface="Times New Roman" panose="02020603050405020304" pitchFamily="18" charset="0"/>
                </a:rPr>
                <a:t>NO</a:t>
              </a:r>
              <a:r>
                <a:rPr lang="en-US" sz="1050" kern="0" baseline="-25000" dirty="0">
                  <a:solidFill>
                    <a:prstClr val="black"/>
                  </a:solidFill>
                  <a:latin typeface="Times New Roman" panose="02020603050405020304" pitchFamily="18" charset="0"/>
                  <a:ea typeface="微软雅黑"/>
                  <a:cs typeface="Times New Roman" panose="02020603050405020304" pitchFamily="18" charset="0"/>
                </a:rPr>
                <a:t>x</a:t>
              </a:r>
            </a:p>
          </p:txBody>
        </p:sp>
        <p:pic>
          <p:nvPicPr>
            <p:cNvPr id="86" name="Picture 85"/>
            <p:cNvPicPr>
              <a:picLocks noChangeAspect="1"/>
            </p:cNvPicPr>
            <p:nvPr/>
          </p:nvPicPr>
          <p:blipFill>
            <a:blip r:embed="rId3">
              <a:duotone>
                <a:srgbClr val="ED7D31">
                  <a:shade val="45000"/>
                  <a:satMod val="135000"/>
                </a:srgbClr>
                <a:prstClr val="white"/>
              </a:duotone>
            </a:blip>
            <a:stretch>
              <a:fillRect/>
            </a:stretch>
          </p:blipFill>
          <p:spPr>
            <a:xfrm>
              <a:off x="5925090" y="3652834"/>
              <a:ext cx="1882505" cy="1433923"/>
            </a:xfrm>
            <a:prstGeom prst="rect">
              <a:avLst/>
            </a:prstGeom>
          </p:spPr>
        </p:pic>
        <p:pic>
          <p:nvPicPr>
            <p:cNvPr id="87" name="Picture 86"/>
            <p:cNvPicPr>
              <a:picLocks noChangeAspect="1"/>
            </p:cNvPicPr>
            <p:nvPr/>
          </p:nvPicPr>
          <p:blipFill>
            <a:blip r:embed="rId4">
              <a:clrChange>
                <a:clrFrom>
                  <a:srgbClr val="FFFFFF"/>
                </a:clrFrom>
                <a:clrTo>
                  <a:srgbClr val="FFFFFF">
                    <a:alpha val="0"/>
                  </a:srgbClr>
                </a:clrTo>
              </a:clrChange>
              <a:lum bright="70000" contrast="-70000"/>
            </a:blip>
            <a:stretch>
              <a:fillRect/>
            </a:stretch>
          </p:blipFill>
          <p:spPr>
            <a:xfrm>
              <a:off x="5860630" y="3706649"/>
              <a:ext cx="1930325" cy="1370152"/>
            </a:xfrm>
            <a:prstGeom prst="rect">
              <a:avLst/>
            </a:prstGeom>
          </p:spPr>
        </p:pic>
        <p:sp>
          <p:nvSpPr>
            <p:cNvPr id="88" name="TextBox 87"/>
            <p:cNvSpPr txBox="1"/>
            <p:nvPr/>
          </p:nvSpPr>
          <p:spPr>
            <a:xfrm>
              <a:off x="6253796" y="3224468"/>
              <a:ext cx="1436718" cy="338555"/>
            </a:xfrm>
            <a:prstGeom prst="rect">
              <a:avLst/>
            </a:prstGeom>
            <a:noFill/>
          </p:spPr>
          <p:txBody>
            <a:bodyPr wrap="none" rtlCol="0">
              <a:spAutoFit/>
            </a:bodyPr>
            <a:lstStyle/>
            <a:p>
              <a:pPr algn="l" defTabSz="685800" fontAlgn="auto">
                <a:spcBef>
                  <a:spcPts val="0"/>
                </a:spcBef>
                <a:spcAft>
                  <a:spcPts val="0"/>
                </a:spcAft>
                <a:defRPr/>
              </a:pPr>
              <a:r>
                <a:rPr lang="en-US" sz="1050" kern="0" dirty="0">
                  <a:solidFill>
                    <a:prstClr val="black"/>
                  </a:solidFill>
                  <a:latin typeface="Times New Roman" panose="02020603050405020304" pitchFamily="18" charset="0"/>
                  <a:ea typeface="微软雅黑"/>
                  <a:cs typeface="Times New Roman" panose="02020603050405020304" pitchFamily="18" charset="0"/>
                </a:rPr>
                <a:t>Prior knowledge</a:t>
              </a:r>
            </a:p>
          </p:txBody>
        </p:sp>
      </p:grpSp>
      <p:sp>
        <p:nvSpPr>
          <p:cNvPr id="89" name="TextBox 88"/>
          <p:cNvSpPr txBox="1"/>
          <p:nvPr/>
        </p:nvSpPr>
        <p:spPr>
          <a:xfrm>
            <a:off x="-29638" y="2307927"/>
            <a:ext cx="1419439" cy="715581"/>
          </a:xfrm>
          <a:prstGeom prst="rect">
            <a:avLst/>
          </a:prstGeom>
          <a:noFill/>
        </p:spPr>
        <p:txBody>
          <a:bodyPr wrap="square" rtlCol="0">
            <a:spAutoFit/>
          </a:bodyPr>
          <a:lstStyle/>
          <a:p>
            <a:pPr defTabSz="685800" fontAlgn="auto">
              <a:spcBef>
                <a:spcPts val="0"/>
              </a:spcBef>
              <a:spcAft>
                <a:spcPts val="0"/>
              </a:spcAft>
              <a:defRPr/>
            </a:pPr>
            <a:r>
              <a:rPr lang="en-US" sz="1350" kern="0" dirty="0">
                <a:solidFill>
                  <a:srgbClr val="0000FF"/>
                </a:solidFill>
                <a:latin typeface="Times New Roman" panose="02020603050405020304" pitchFamily="18" charset="0"/>
                <a:ea typeface="微软雅黑"/>
                <a:cs typeface="Times New Roman" panose="02020603050405020304" pitchFamily="18" charset="0"/>
              </a:rPr>
              <a:t>Regression-based</a:t>
            </a:r>
          </a:p>
          <a:p>
            <a:pPr defTabSz="685800" fontAlgn="auto">
              <a:spcBef>
                <a:spcPts val="0"/>
              </a:spcBef>
              <a:spcAft>
                <a:spcPts val="0"/>
              </a:spcAft>
              <a:defRPr/>
            </a:pPr>
            <a:r>
              <a:rPr lang="en-US" sz="1350" kern="0" dirty="0">
                <a:solidFill>
                  <a:srgbClr val="0000FF"/>
                </a:solidFill>
                <a:latin typeface="Times New Roman" panose="02020603050405020304" pitchFamily="18" charset="0"/>
                <a:ea typeface="微软雅黑"/>
                <a:cs typeface="Times New Roman" panose="02020603050405020304" pitchFamily="18" charset="0"/>
              </a:rPr>
              <a:t>RSM (Traditional)</a:t>
            </a:r>
          </a:p>
        </p:txBody>
      </p:sp>
      <p:grpSp>
        <p:nvGrpSpPr>
          <p:cNvPr id="90" name="Group 89"/>
          <p:cNvGrpSpPr/>
          <p:nvPr/>
        </p:nvGrpSpPr>
        <p:grpSpPr>
          <a:xfrm>
            <a:off x="3229612" y="1810643"/>
            <a:ext cx="2692382" cy="1925068"/>
            <a:chOff x="4554504" y="795264"/>
            <a:chExt cx="3589843" cy="2566757"/>
          </a:xfrm>
        </p:grpSpPr>
        <p:pic>
          <p:nvPicPr>
            <p:cNvPr id="91" name="Picture 90"/>
            <p:cNvPicPr>
              <a:picLocks noChangeAspect="1"/>
            </p:cNvPicPr>
            <p:nvPr/>
          </p:nvPicPr>
          <p:blipFill>
            <a:blip r:embed="rId2"/>
            <a:stretch>
              <a:fillRect/>
            </a:stretch>
          </p:blipFill>
          <p:spPr>
            <a:xfrm>
              <a:off x="5593214" y="1081154"/>
              <a:ext cx="2551133" cy="1853244"/>
            </a:xfrm>
            <a:prstGeom prst="rect">
              <a:avLst/>
            </a:prstGeom>
          </p:spPr>
        </p:pic>
        <p:sp>
          <p:nvSpPr>
            <p:cNvPr id="92" name="TextBox 91"/>
            <p:cNvSpPr txBox="1"/>
            <p:nvPr/>
          </p:nvSpPr>
          <p:spPr>
            <a:xfrm>
              <a:off x="6655618" y="2879838"/>
              <a:ext cx="515235" cy="482183"/>
            </a:xfrm>
            <a:prstGeom prst="rect">
              <a:avLst/>
            </a:prstGeom>
            <a:noFill/>
          </p:spPr>
          <p:txBody>
            <a:bodyPr wrap="square" rtlCol="0">
              <a:spAutoFit/>
            </a:bodyPr>
            <a:lstStyle/>
            <a:p>
              <a:pPr defTabSz="685800" fontAlgn="auto">
                <a:spcBef>
                  <a:spcPts val="0"/>
                </a:spcBef>
                <a:spcAft>
                  <a:spcPts val="0"/>
                </a:spcAft>
                <a:defRPr/>
              </a:pPr>
              <a:r>
                <a:rPr lang="en-US" sz="1050" kern="0" dirty="0">
                  <a:solidFill>
                    <a:prstClr val="black"/>
                  </a:solidFill>
                  <a:latin typeface="Times New Roman" panose="02020603050405020304" pitchFamily="18" charset="0"/>
                  <a:ea typeface="微软雅黑"/>
                  <a:cs typeface="Times New Roman" panose="02020603050405020304" pitchFamily="18" charset="0"/>
                </a:rPr>
                <a:t>NO</a:t>
              </a:r>
              <a:r>
                <a:rPr lang="en-US" sz="1050" kern="0" baseline="-25000" dirty="0">
                  <a:solidFill>
                    <a:prstClr val="black"/>
                  </a:solidFill>
                  <a:latin typeface="Times New Roman" panose="02020603050405020304" pitchFamily="18" charset="0"/>
                  <a:ea typeface="微软雅黑"/>
                  <a:cs typeface="Times New Roman" panose="02020603050405020304" pitchFamily="18" charset="0"/>
                </a:rPr>
                <a:t>x</a:t>
              </a:r>
            </a:p>
          </p:txBody>
        </p:sp>
        <p:sp>
          <p:nvSpPr>
            <p:cNvPr id="93" name="TextBox 92"/>
            <p:cNvSpPr txBox="1"/>
            <p:nvPr/>
          </p:nvSpPr>
          <p:spPr>
            <a:xfrm rot="16200000">
              <a:off x="5213057" y="1703344"/>
              <a:ext cx="656225" cy="338555"/>
            </a:xfrm>
            <a:prstGeom prst="rect">
              <a:avLst/>
            </a:prstGeom>
            <a:noFill/>
          </p:spPr>
          <p:txBody>
            <a:bodyPr wrap="square" rtlCol="0">
              <a:spAutoFit/>
            </a:bodyPr>
            <a:lstStyle/>
            <a:p>
              <a:pPr defTabSz="685800" fontAlgn="auto">
                <a:spcBef>
                  <a:spcPts val="0"/>
                </a:spcBef>
                <a:spcAft>
                  <a:spcPts val="0"/>
                </a:spcAft>
                <a:defRPr/>
              </a:pPr>
              <a:r>
                <a:rPr lang="en-US" sz="1050" kern="0" dirty="0">
                  <a:solidFill>
                    <a:prstClr val="black"/>
                  </a:solidFill>
                  <a:latin typeface="Times New Roman" panose="02020603050405020304" pitchFamily="18" charset="0"/>
                  <a:ea typeface="微软雅黑"/>
                  <a:cs typeface="Times New Roman" panose="02020603050405020304" pitchFamily="18" charset="0"/>
                </a:rPr>
                <a:t>VOC</a:t>
              </a:r>
              <a:endParaRPr lang="en-US" sz="1050" kern="0" baseline="-25000"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94" name="TextBox 93"/>
            <p:cNvSpPr txBox="1"/>
            <p:nvPr/>
          </p:nvSpPr>
          <p:spPr>
            <a:xfrm>
              <a:off x="6236125" y="795264"/>
              <a:ext cx="1387560" cy="338555"/>
            </a:xfrm>
            <a:prstGeom prst="rect">
              <a:avLst/>
            </a:prstGeom>
            <a:noFill/>
          </p:spPr>
          <p:txBody>
            <a:bodyPr wrap="none" rtlCol="0">
              <a:spAutoFit/>
            </a:bodyPr>
            <a:lstStyle/>
            <a:p>
              <a:pPr algn="l" defTabSz="685800" fontAlgn="auto">
                <a:spcBef>
                  <a:spcPts val="0"/>
                </a:spcBef>
                <a:spcAft>
                  <a:spcPts val="0"/>
                </a:spcAft>
                <a:defRPr/>
              </a:pPr>
              <a:r>
                <a:rPr lang="en-US" sz="1050" kern="0" dirty="0">
                  <a:solidFill>
                    <a:prstClr val="black"/>
                  </a:solidFill>
                  <a:latin typeface="Times New Roman" panose="02020603050405020304" pitchFamily="18" charset="0"/>
                  <a:ea typeface="微软雅黑"/>
                  <a:cs typeface="Times New Roman" panose="02020603050405020304" pitchFamily="18" charset="0"/>
                </a:rPr>
                <a:t>Ozone response</a:t>
              </a:r>
            </a:p>
          </p:txBody>
        </p:sp>
        <p:sp>
          <p:nvSpPr>
            <p:cNvPr id="95" name="Right Arrow 94"/>
            <p:cNvSpPr/>
            <p:nvPr/>
          </p:nvSpPr>
          <p:spPr>
            <a:xfrm>
              <a:off x="4877489" y="1776337"/>
              <a:ext cx="456068" cy="424396"/>
            </a:xfrm>
            <a:prstGeom prst="rightArrow">
              <a:avLst/>
            </a:prstGeom>
            <a:solidFill>
              <a:srgbClr val="0000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96" name="TextBox 95"/>
            <p:cNvSpPr txBox="1"/>
            <p:nvPr/>
          </p:nvSpPr>
          <p:spPr>
            <a:xfrm>
              <a:off x="4554504" y="1469431"/>
              <a:ext cx="1042765" cy="338555"/>
            </a:xfrm>
            <a:prstGeom prst="rect">
              <a:avLst/>
            </a:prstGeom>
            <a:noFill/>
          </p:spPr>
          <p:txBody>
            <a:bodyPr wrap="square" rtlCol="0">
              <a:spAutoFit/>
            </a:bodyPr>
            <a:lstStyle/>
            <a:p>
              <a:pPr defTabSz="685800" fontAlgn="auto">
                <a:spcBef>
                  <a:spcPts val="0"/>
                </a:spcBef>
                <a:spcAft>
                  <a:spcPts val="0"/>
                </a:spcAft>
                <a:defRPr/>
              </a:pPr>
              <a:r>
                <a:rPr lang="en-US" sz="1050" kern="0" dirty="0">
                  <a:solidFill>
                    <a:srgbClr val="0000FF"/>
                  </a:solidFill>
                  <a:latin typeface="Times New Roman" panose="02020603050405020304" pitchFamily="18" charset="0"/>
                  <a:ea typeface="微软雅黑"/>
                  <a:cs typeface="Times New Roman" panose="02020603050405020304" pitchFamily="18" charset="0"/>
                </a:rPr>
                <a:t>regression</a:t>
              </a:r>
            </a:p>
          </p:txBody>
        </p:sp>
      </p:grpSp>
      <p:grpSp>
        <p:nvGrpSpPr>
          <p:cNvPr id="97" name="Group 96"/>
          <p:cNvGrpSpPr/>
          <p:nvPr/>
        </p:nvGrpSpPr>
        <p:grpSpPr>
          <a:xfrm>
            <a:off x="178733" y="3439639"/>
            <a:ext cx="6242454" cy="2082987"/>
            <a:chOff x="486665" y="2967258"/>
            <a:chExt cx="8323272" cy="2777317"/>
          </a:xfrm>
        </p:grpSpPr>
        <p:pic>
          <p:nvPicPr>
            <p:cNvPr id="98" name="Picture 97"/>
            <p:cNvPicPr>
              <a:picLocks noChangeAspect="1"/>
            </p:cNvPicPr>
            <p:nvPr/>
          </p:nvPicPr>
          <p:blipFill>
            <a:blip r:embed="rId2"/>
            <a:stretch>
              <a:fillRect/>
            </a:stretch>
          </p:blipFill>
          <p:spPr>
            <a:xfrm>
              <a:off x="2295125" y="3484932"/>
              <a:ext cx="2551133" cy="1853244"/>
            </a:xfrm>
            <a:prstGeom prst="rect">
              <a:avLst/>
            </a:prstGeom>
          </p:spPr>
        </p:pic>
        <p:sp>
          <p:nvSpPr>
            <p:cNvPr id="99" name="Rectangle 98"/>
            <p:cNvSpPr/>
            <p:nvPr/>
          </p:nvSpPr>
          <p:spPr>
            <a:xfrm>
              <a:off x="2567267" y="3567118"/>
              <a:ext cx="2110941" cy="1572960"/>
            </a:xfrm>
            <a:prstGeom prst="rect">
              <a:avLst/>
            </a:prstGeom>
            <a:solidFill>
              <a:sysClr val="window" lastClr="FFFF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100" name="TextBox 99"/>
            <p:cNvSpPr txBox="1"/>
            <p:nvPr/>
          </p:nvSpPr>
          <p:spPr>
            <a:xfrm rot="16200000">
              <a:off x="1874010" y="4210611"/>
              <a:ext cx="572309" cy="553997"/>
            </a:xfrm>
            <a:prstGeom prst="rect">
              <a:avLst/>
            </a:prstGeom>
            <a:noFill/>
          </p:spPr>
          <p:txBody>
            <a:bodyPr wrap="square" rtlCol="0">
              <a:spAutoFit/>
            </a:bodyPr>
            <a:lstStyle/>
            <a:p>
              <a:pPr defTabSz="685800" fontAlgn="auto">
                <a:spcBef>
                  <a:spcPts val="0"/>
                </a:spcBef>
                <a:spcAft>
                  <a:spcPts val="0"/>
                </a:spcAft>
                <a:defRPr/>
              </a:pPr>
              <a:r>
                <a:rPr lang="en-US" sz="1050" kern="0" dirty="0">
                  <a:solidFill>
                    <a:prstClr val="black"/>
                  </a:solidFill>
                  <a:latin typeface="Times New Roman" panose="02020603050405020304" pitchFamily="18" charset="0"/>
                  <a:ea typeface="微软雅黑"/>
                  <a:cs typeface="Times New Roman" panose="02020603050405020304" pitchFamily="18" charset="0"/>
                </a:rPr>
                <a:t>VOC</a:t>
              </a:r>
              <a:endParaRPr lang="en-US" sz="1050" kern="0" baseline="-25000"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101" name="TextBox 100"/>
            <p:cNvSpPr txBox="1"/>
            <p:nvPr/>
          </p:nvSpPr>
          <p:spPr>
            <a:xfrm>
              <a:off x="3297984" y="5262392"/>
              <a:ext cx="515235" cy="482183"/>
            </a:xfrm>
            <a:prstGeom prst="rect">
              <a:avLst/>
            </a:prstGeom>
            <a:noFill/>
          </p:spPr>
          <p:txBody>
            <a:bodyPr wrap="square" rtlCol="0">
              <a:spAutoFit/>
            </a:bodyPr>
            <a:lstStyle/>
            <a:p>
              <a:pPr defTabSz="685800" fontAlgn="auto">
                <a:spcBef>
                  <a:spcPts val="0"/>
                </a:spcBef>
                <a:spcAft>
                  <a:spcPts val="0"/>
                </a:spcAft>
                <a:defRPr/>
              </a:pPr>
              <a:r>
                <a:rPr lang="en-US" sz="1050" kern="0" dirty="0">
                  <a:solidFill>
                    <a:prstClr val="black"/>
                  </a:solidFill>
                  <a:latin typeface="Times New Roman" panose="02020603050405020304" pitchFamily="18" charset="0"/>
                  <a:ea typeface="微软雅黑"/>
                  <a:cs typeface="Times New Roman" panose="02020603050405020304" pitchFamily="18" charset="0"/>
                </a:rPr>
                <a:t>NO</a:t>
              </a:r>
              <a:r>
                <a:rPr lang="en-US" sz="1050" kern="0" baseline="-25000" dirty="0">
                  <a:solidFill>
                    <a:prstClr val="black"/>
                  </a:solidFill>
                  <a:latin typeface="Times New Roman" panose="02020603050405020304" pitchFamily="18" charset="0"/>
                  <a:ea typeface="微软雅黑"/>
                  <a:cs typeface="Times New Roman" panose="02020603050405020304" pitchFamily="18" charset="0"/>
                </a:rPr>
                <a:t>x</a:t>
              </a:r>
            </a:p>
          </p:txBody>
        </p:sp>
        <p:grpSp>
          <p:nvGrpSpPr>
            <p:cNvPr id="102" name="Group 101"/>
            <p:cNvGrpSpPr/>
            <p:nvPr/>
          </p:nvGrpSpPr>
          <p:grpSpPr>
            <a:xfrm>
              <a:off x="2635397" y="3734043"/>
              <a:ext cx="1754996" cy="1342759"/>
              <a:chOff x="-2885263" y="3703158"/>
              <a:chExt cx="2349028" cy="1797257"/>
            </a:xfrm>
          </p:grpSpPr>
          <p:sp>
            <p:nvSpPr>
              <p:cNvPr id="108" name="Multiply 107"/>
              <p:cNvSpPr/>
              <p:nvPr/>
            </p:nvSpPr>
            <p:spPr>
              <a:xfrm>
                <a:off x="-2885263" y="3703158"/>
                <a:ext cx="132817" cy="132817"/>
              </a:xfrm>
              <a:prstGeom prst="mathMultiply">
                <a:avLst/>
              </a:prstGeom>
              <a:solidFill>
                <a:srgbClr val="0000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srgbClr val="0000FF"/>
                  </a:solidFill>
                  <a:latin typeface="Times New Roman" panose="02020603050405020304" pitchFamily="18" charset="0"/>
                  <a:ea typeface="微软雅黑"/>
                  <a:cs typeface="Times New Roman" panose="02020603050405020304" pitchFamily="18" charset="0"/>
                </a:endParaRPr>
              </a:p>
            </p:txBody>
          </p:sp>
          <p:sp>
            <p:nvSpPr>
              <p:cNvPr id="109" name="Multiply 108"/>
              <p:cNvSpPr/>
              <p:nvPr/>
            </p:nvSpPr>
            <p:spPr>
              <a:xfrm>
                <a:off x="-2885263" y="4241584"/>
                <a:ext cx="132817" cy="132817"/>
              </a:xfrm>
              <a:prstGeom prst="mathMultiply">
                <a:avLst/>
              </a:prstGeom>
              <a:solidFill>
                <a:srgbClr val="0000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srgbClr val="0000FF"/>
                  </a:solidFill>
                  <a:latin typeface="Times New Roman" panose="02020603050405020304" pitchFamily="18" charset="0"/>
                  <a:ea typeface="微软雅黑"/>
                  <a:cs typeface="Times New Roman" panose="02020603050405020304" pitchFamily="18" charset="0"/>
                </a:endParaRPr>
              </a:p>
            </p:txBody>
          </p:sp>
          <p:sp>
            <p:nvSpPr>
              <p:cNvPr id="110" name="Multiply 109"/>
              <p:cNvSpPr/>
              <p:nvPr/>
            </p:nvSpPr>
            <p:spPr>
              <a:xfrm>
                <a:off x="-2885263" y="4809630"/>
                <a:ext cx="132817" cy="132817"/>
              </a:xfrm>
              <a:prstGeom prst="mathMultiply">
                <a:avLst/>
              </a:prstGeom>
              <a:solidFill>
                <a:srgbClr val="0000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srgbClr val="0000FF"/>
                  </a:solidFill>
                  <a:latin typeface="Times New Roman" panose="02020603050405020304" pitchFamily="18" charset="0"/>
                  <a:ea typeface="微软雅黑"/>
                  <a:cs typeface="Times New Roman" panose="02020603050405020304" pitchFamily="18" charset="0"/>
                </a:endParaRPr>
              </a:p>
            </p:txBody>
          </p:sp>
          <p:sp>
            <p:nvSpPr>
              <p:cNvPr id="111" name="Multiply 110"/>
              <p:cNvSpPr/>
              <p:nvPr/>
            </p:nvSpPr>
            <p:spPr>
              <a:xfrm>
                <a:off x="-2885263" y="5367598"/>
                <a:ext cx="132817" cy="132817"/>
              </a:xfrm>
              <a:prstGeom prst="mathMultiply">
                <a:avLst/>
              </a:prstGeom>
              <a:solidFill>
                <a:srgbClr val="0000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srgbClr val="0000FF"/>
                  </a:solidFill>
                  <a:latin typeface="Times New Roman" panose="02020603050405020304" pitchFamily="18" charset="0"/>
                  <a:ea typeface="微软雅黑"/>
                  <a:cs typeface="Times New Roman" panose="02020603050405020304" pitchFamily="18" charset="0"/>
                </a:endParaRPr>
              </a:p>
            </p:txBody>
          </p:sp>
          <p:sp>
            <p:nvSpPr>
              <p:cNvPr id="112" name="Multiply 111"/>
              <p:cNvSpPr/>
              <p:nvPr/>
            </p:nvSpPr>
            <p:spPr>
              <a:xfrm>
                <a:off x="-2354146" y="3968792"/>
                <a:ext cx="132817" cy="132817"/>
              </a:xfrm>
              <a:prstGeom prst="mathMultiply">
                <a:avLst/>
              </a:prstGeom>
              <a:solidFill>
                <a:srgbClr val="FF02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113" name="Multiply 112"/>
              <p:cNvSpPr/>
              <p:nvPr/>
            </p:nvSpPr>
            <p:spPr>
              <a:xfrm>
                <a:off x="-2354146" y="4525607"/>
                <a:ext cx="132817" cy="132817"/>
              </a:xfrm>
              <a:prstGeom prst="mathMultiply">
                <a:avLst/>
              </a:prstGeom>
              <a:solidFill>
                <a:srgbClr val="FF02FF"/>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114" name="Multiply 113"/>
              <p:cNvSpPr/>
              <p:nvPr/>
            </p:nvSpPr>
            <p:spPr>
              <a:xfrm>
                <a:off x="-2354146" y="5094806"/>
                <a:ext cx="132817" cy="132817"/>
              </a:xfrm>
              <a:prstGeom prst="mathMultiply">
                <a:avLst/>
              </a:prstGeom>
              <a:solidFill>
                <a:srgbClr val="80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115" name="Multiply 114"/>
              <p:cNvSpPr/>
              <p:nvPr/>
            </p:nvSpPr>
            <p:spPr>
              <a:xfrm>
                <a:off x="-1775374" y="3703158"/>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116" name="Multiply 115"/>
              <p:cNvSpPr/>
              <p:nvPr/>
            </p:nvSpPr>
            <p:spPr>
              <a:xfrm>
                <a:off x="-1775374" y="4241584"/>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117" name="Multiply 116"/>
              <p:cNvSpPr/>
              <p:nvPr/>
            </p:nvSpPr>
            <p:spPr>
              <a:xfrm>
                <a:off x="-1775374" y="4809630"/>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118" name="Multiply 117"/>
              <p:cNvSpPr/>
              <p:nvPr/>
            </p:nvSpPr>
            <p:spPr>
              <a:xfrm>
                <a:off x="-1775702" y="5367597"/>
                <a:ext cx="132817" cy="132817"/>
              </a:xfrm>
              <a:prstGeom prst="mathMultiply">
                <a:avLst/>
              </a:prstGeom>
              <a:solidFill>
                <a:srgbClr val="80808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119" name="Multiply 118"/>
              <p:cNvSpPr/>
              <p:nvPr/>
            </p:nvSpPr>
            <p:spPr>
              <a:xfrm>
                <a:off x="-1218924" y="3968792"/>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120" name="Multiply 119"/>
              <p:cNvSpPr/>
              <p:nvPr/>
            </p:nvSpPr>
            <p:spPr>
              <a:xfrm>
                <a:off x="-1218924" y="4525607"/>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121" name="Multiply 120"/>
              <p:cNvSpPr/>
              <p:nvPr/>
            </p:nvSpPr>
            <p:spPr>
              <a:xfrm>
                <a:off x="-1218924" y="5094806"/>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122" name="Multiply 121"/>
              <p:cNvSpPr/>
              <p:nvPr/>
            </p:nvSpPr>
            <p:spPr>
              <a:xfrm>
                <a:off x="-669052" y="3703158"/>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123" name="Multiply 122"/>
              <p:cNvSpPr/>
              <p:nvPr/>
            </p:nvSpPr>
            <p:spPr>
              <a:xfrm>
                <a:off x="-669052" y="4241584"/>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124" name="Multiply 123"/>
              <p:cNvSpPr/>
              <p:nvPr/>
            </p:nvSpPr>
            <p:spPr>
              <a:xfrm>
                <a:off x="-669052" y="4809630"/>
                <a:ext cx="132817" cy="132817"/>
              </a:xfrm>
              <a:prstGeom prst="mathMultiply">
                <a:avLst/>
              </a:prstGeom>
              <a:solidFill>
                <a:srgbClr val="FF8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125" name="Multiply 124"/>
              <p:cNvSpPr/>
              <p:nvPr/>
            </p:nvSpPr>
            <p:spPr>
              <a:xfrm>
                <a:off x="-669052" y="5367598"/>
                <a:ext cx="132817" cy="132817"/>
              </a:xfrm>
              <a:prstGeom prst="mathMultiply">
                <a:avLst/>
              </a:prstGeom>
              <a:solidFill>
                <a:srgbClr val="80808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grpSp>
        <p:sp>
          <p:nvSpPr>
            <p:cNvPr id="103" name="Multiply 102"/>
            <p:cNvSpPr/>
            <p:nvPr/>
          </p:nvSpPr>
          <p:spPr>
            <a:xfrm rot="19019326">
              <a:off x="4798284" y="4182314"/>
              <a:ext cx="458480" cy="458480"/>
            </a:xfrm>
            <a:prstGeom prst="mathMultiply">
              <a:avLst/>
            </a:prstGeom>
            <a:solidFill>
              <a:srgbClr val="FF0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white"/>
                </a:solidFill>
                <a:latin typeface="Times New Roman" panose="02020603050405020304" pitchFamily="18" charset="0"/>
                <a:ea typeface="微软雅黑"/>
                <a:cs typeface="Times New Roman" panose="02020603050405020304" pitchFamily="18" charset="0"/>
              </a:endParaRPr>
            </a:p>
          </p:txBody>
        </p:sp>
        <p:sp>
          <p:nvSpPr>
            <p:cNvPr id="104" name="TextBox 103"/>
            <p:cNvSpPr txBox="1"/>
            <p:nvPr/>
          </p:nvSpPr>
          <p:spPr>
            <a:xfrm>
              <a:off x="2959744" y="3206898"/>
              <a:ext cx="1317028" cy="338555"/>
            </a:xfrm>
            <a:prstGeom prst="rect">
              <a:avLst/>
            </a:prstGeom>
            <a:noFill/>
          </p:spPr>
          <p:txBody>
            <a:bodyPr wrap="none" rtlCol="0">
              <a:spAutoFit/>
            </a:bodyPr>
            <a:lstStyle/>
            <a:p>
              <a:pPr algn="l" defTabSz="685800" fontAlgn="auto">
                <a:spcBef>
                  <a:spcPts val="0"/>
                </a:spcBef>
                <a:spcAft>
                  <a:spcPts val="0"/>
                </a:spcAft>
                <a:defRPr/>
              </a:pPr>
              <a:r>
                <a:rPr lang="en-US" sz="1050" kern="0" dirty="0">
                  <a:solidFill>
                    <a:prstClr val="black"/>
                  </a:solidFill>
                  <a:latin typeface="Times New Roman" panose="02020603050405020304" pitchFamily="18" charset="0"/>
                  <a:ea typeface="微软雅黑"/>
                  <a:cs typeface="Times New Roman" panose="02020603050405020304" pitchFamily="18" charset="0"/>
                </a:rPr>
                <a:t>Fewer samples</a:t>
              </a:r>
            </a:p>
          </p:txBody>
        </p:sp>
        <p:sp>
          <p:nvSpPr>
            <p:cNvPr id="105" name="Bent Arrow 104"/>
            <p:cNvSpPr/>
            <p:nvPr/>
          </p:nvSpPr>
          <p:spPr>
            <a:xfrm rot="13506656" flipV="1">
              <a:off x="7880799" y="2980107"/>
              <a:ext cx="632558" cy="738250"/>
            </a:xfrm>
            <a:prstGeom prst="bentArrow">
              <a:avLst/>
            </a:prstGeom>
            <a:solidFill>
              <a:srgbClr val="FF0000"/>
            </a:solidFill>
            <a:ln w="12700" cap="flat" cmpd="sng" algn="ctr">
              <a:noFill/>
              <a:prstDash val="solid"/>
              <a:miter lim="800000"/>
            </a:ln>
            <a:effectLst/>
          </p:spPr>
          <p:txBody>
            <a:bodyPr rtlCol="0" anchor="ctr"/>
            <a:lstStyle/>
            <a:p>
              <a:pPr defTabSz="685800" fontAlgn="auto">
                <a:spcBef>
                  <a:spcPts val="0"/>
                </a:spcBef>
                <a:spcAft>
                  <a:spcPts val="0"/>
                </a:spcAft>
                <a:defRPr/>
              </a:pPr>
              <a:endParaRPr lang="en-US" sz="1050" kern="0">
                <a:solidFill>
                  <a:prstClr val="black"/>
                </a:solidFill>
                <a:latin typeface="Times New Roman" panose="02020603050405020304" pitchFamily="18" charset="0"/>
                <a:ea typeface="微软雅黑"/>
                <a:cs typeface="Times New Roman" panose="02020603050405020304" pitchFamily="18" charset="0"/>
              </a:endParaRPr>
            </a:p>
          </p:txBody>
        </p:sp>
        <p:sp>
          <p:nvSpPr>
            <p:cNvPr id="106" name="TextBox 105"/>
            <p:cNvSpPr txBox="1"/>
            <p:nvPr/>
          </p:nvSpPr>
          <p:spPr>
            <a:xfrm>
              <a:off x="486665" y="3904477"/>
              <a:ext cx="1547773" cy="954108"/>
            </a:xfrm>
            <a:prstGeom prst="rect">
              <a:avLst/>
            </a:prstGeom>
            <a:noFill/>
          </p:spPr>
          <p:txBody>
            <a:bodyPr wrap="square" rtlCol="0">
              <a:spAutoFit/>
            </a:bodyPr>
            <a:lstStyle/>
            <a:p>
              <a:pPr defTabSz="685800" fontAlgn="auto">
                <a:spcBef>
                  <a:spcPts val="0"/>
                </a:spcBef>
                <a:spcAft>
                  <a:spcPts val="0"/>
                </a:spcAft>
                <a:defRPr/>
              </a:pPr>
              <a:r>
                <a:rPr lang="en-US" sz="1350" kern="0" dirty="0">
                  <a:solidFill>
                    <a:srgbClr val="FF0000"/>
                  </a:solidFill>
                  <a:latin typeface="Times New Roman" panose="02020603050405020304" pitchFamily="18" charset="0"/>
                  <a:ea typeface="微软雅黑"/>
                  <a:cs typeface="Times New Roman" panose="02020603050405020304" pitchFamily="18" charset="0"/>
                </a:rPr>
                <a:t>Fitting-based RSM </a:t>
              </a:r>
            </a:p>
            <a:p>
              <a:pPr defTabSz="685800" fontAlgn="auto">
                <a:spcBef>
                  <a:spcPts val="0"/>
                </a:spcBef>
                <a:spcAft>
                  <a:spcPts val="0"/>
                </a:spcAft>
                <a:defRPr/>
              </a:pPr>
              <a:r>
                <a:rPr lang="en-US" sz="1350" kern="0" dirty="0">
                  <a:solidFill>
                    <a:srgbClr val="FF0000"/>
                  </a:solidFill>
                  <a:latin typeface="Times New Roman" panose="02020603050405020304" pitchFamily="18" charset="0"/>
                  <a:ea typeface="微软雅黑"/>
                  <a:cs typeface="Times New Roman" panose="02020603050405020304" pitchFamily="18" charset="0"/>
                </a:rPr>
                <a:t>(pf-RSM)</a:t>
              </a:r>
            </a:p>
          </p:txBody>
        </p:sp>
        <p:sp>
          <p:nvSpPr>
            <p:cNvPr id="107" name="TextBox 106"/>
            <p:cNvSpPr txBox="1"/>
            <p:nvPr/>
          </p:nvSpPr>
          <p:spPr>
            <a:xfrm rot="16200000">
              <a:off x="8207652" y="3230988"/>
              <a:ext cx="866016" cy="338555"/>
            </a:xfrm>
            <a:prstGeom prst="rect">
              <a:avLst/>
            </a:prstGeom>
            <a:noFill/>
          </p:spPr>
          <p:txBody>
            <a:bodyPr wrap="square" rtlCol="0">
              <a:spAutoFit/>
            </a:bodyPr>
            <a:lstStyle/>
            <a:p>
              <a:pPr defTabSz="685800" fontAlgn="auto">
                <a:spcBef>
                  <a:spcPts val="0"/>
                </a:spcBef>
                <a:spcAft>
                  <a:spcPts val="0"/>
                </a:spcAft>
                <a:defRPr/>
              </a:pPr>
              <a:r>
                <a:rPr lang="en-US" sz="1050" kern="0" dirty="0">
                  <a:solidFill>
                    <a:srgbClr val="FF0000"/>
                  </a:solidFill>
                  <a:latin typeface="Times New Roman" panose="02020603050405020304" pitchFamily="18" charset="0"/>
                  <a:ea typeface="微软雅黑"/>
                  <a:cs typeface="Times New Roman" panose="02020603050405020304" pitchFamily="18" charset="0"/>
                </a:rPr>
                <a:t>fitting</a:t>
              </a:r>
            </a:p>
          </p:txBody>
        </p:sp>
      </p:grpSp>
      <p:sp>
        <p:nvSpPr>
          <p:cNvPr id="126" name="TextBox 16"/>
          <p:cNvSpPr txBox="1">
            <a:spLocks noChangeArrowheads="1"/>
          </p:cNvSpPr>
          <p:nvPr/>
        </p:nvSpPr>
        <p:spPr bwMode="auto">
          <a:xfrm>
            <a:off x="7043738" y="5677297"/>
            <a:ext cx="19561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defTabSz="342900" fontAlgn="auto">
              <a:spcBef>
                <a:spcPts val="0"/>
              </a:spcBef>
              <a:spcAft>
                <a:spcPts val="0"/>
              </a:spcAft>
            </a:pPr>
            <a:r>
              <a:rPr lang="en-US" altLang="zh-CN" sz="1200" b="1" i="1" dirty="0">
                <a:solidFill>
                  <a:srgbClr val="FF0000"/>
                </a:solidFill>
              </a:rPr>
              <a:t>(Xing J. et al. ACP, 2018)</a:t>
            </a:r>
          </a:p>
        </p:txBody>
      </p:sp>
      <p:sp>
        <p:nvSpPr>
          <p:cNvPr id="127" name="Rectangle 126"/>
          <p:cNvSpPr/>
          <p:nvPr/>
        </p:nvSpPr>
        <p:spPr>
          <a:xfrm>
            <a:off x="6475090" y="2120774"/>
            <a:ext cx="2624615" cy="2944396"/>
          </a:xfrm>
          <a:prstGeom prst="rect">
            <a:avLst/>
          </a:prstGeom>
        </p:spPr>
        <p:txBody>
          <a:bodyPr wrap="square">
            <a:spAutoFit/>
          </a:bodyPr>
          <a:lstStyle/>
          <a:p>
            <a:pPr algn="l" defTabSz="342900" fontAlgn="auto">
              <a:spcBef>
                <a:spcPts val="450"/>
              </a:spcBef>
              <a:spcAft>
                <a:spcPts val="0"/>
              </a:spcAft>
            </a:pPr>
            <a:r>
              <a:rPr lang="en-US" dirty="0">
                <a:solidFill>
                  <a:srgbClr val="0000CC"/>
                </a:solidFill>
                <a:latin typeface="微软雅黑"/>
                <a:ea typeface="微软雅黑"/>
              </a:rPr>
              <a:t>the prior knowledge was characterized as a series polynomial functions</a:t>
            </a:r>
          </a:p>
          <a:p>
            <a:pPr marL="214313" indent="-214313" algn="l" defTabSz="342900" fontAlgn="auto">
              <a:spcBef>
                <a:spcPts val="450"/>
              </a:spcBef>
              <a:spcAft>
                <a:spcPts val="0"/>
              </a:spcAft>
              <a:buFont typeface="Wingdings" panose="05000000000000000000" pitchFamily="2" charset="2"/>
              <a:buChar char="ü"/>
            </a:pPr>
            <a:r>
              <a:rPr lang="en-US" sz="1500" dirty="0">
                <a:solidFill>
                  <a:srgbClr val="0000CC"/>
                </a:solidFill>
                <a:latin typeface="微软雅黑"/>
                <a:ea typeface="微软雅黑"/>
              </a:rPr>
              <a:t>Fewer samples-&gt;</a:t>
            </a:r>
            <a:r>
              <a:rPr lang="en-US" sz="1500" dirty="0">
                <a:solidFill>
                  <a:srgbClr val="FF0000"/>
                </a:solidFill>
                <a:latin typeface="微软雅黑"/>
                <a:ea typeface="微软雅黑"/>
              </a:rPr>
              <a:t>high</a:t>
            </a:r>
            <a:r>
              <a:rPr lang="en-US" sz="1500" dirty="0">
                <a:solidFill>
                  <a:srgbClr val="0000CC"/>
                </a:solidFill>
                <a:latin typeface="微软雅黑"/>
                <a:ea typeface="微软雅黑"/>
              </a:rPr>
              <a:t> </a:t>
            </a:r>
            <a:r>
              <a:rPr lang="en-US" sz="1500" dirty="0">
                <a:solidFill>
                  <a:srgbClr val="FF0000"/>
                </a:solidFill>
                <a:latin typeface="微软雅黑"/>
                <a:ea typeface="微软雅黑"/>
              </a:rPr>
              <a:t>efficiency</a:t>
            </a:r>
            <a:r>
              <a:rPr lang="en-US" sz="1500" dirty="0">
                <a:solidFill>
                  <a:srgbClr val="0000CC"/>
                </a:solidFill>
                <a:latin typeface="微软雅黑"/>
                <a:ea typeface="微软雅黑"/>
              </a:rPr>
              <a:t> (60% reduction in the sample number)</a:t>
            </a:r>
          </a:p>
          <a:p>
            <a:pPr marL="214313" indent="-214313" algn="l" defTabSz="342900" fontAlgn="auto">
              <a:spcBef>
                <a:spcPts val="450"/>
              </a:spcBef>
              <a:spcAft>
                <a:spcPts val="0"/>
              </a:spcAft>
              <a:buFont typeface="Wingdings" panose="05000000000000000000" pitchFamily="2" charset="2"/>
              <a:buChar char="ü"/>
            </a:pPr>
            <a:r>
              <a:rPr lang="en-US" sz="1500" dirty="0">
                <a:solidFill>
                  <a:srgbClr val="0000CC"/>
                </a:solidFill>
                <a:latin typeface="微软雅黑"/>
                <a:ea typeface="微软雅黑"/>
              </a:rPr>
              <a:t>Easier investigation on the nonlinearity (e.g., peak value, derivative) </a:t>
            </a:r>
          </a:p>
        </p:txBody>
      </p:sp>
      <mc:AlternateContent xmlns:mc="http://schemas.openxmlformats.org/markup-compatibility/2006">
        <mc:Choice xmlns:a14="http://schemas.microsoft.com/office/drawing/2010/main" Requires="a14">
          <p:sp>
            <p:nvSpPr>
              <p:cNvPr id="128" name="Rectangle 127"/>
              <p:cNvSpPr/>
              <p:nvPr/>
            </p:nvSpPr>
            <p:spPr>
              <a:xfrm>
                <a:off x="4213762" y="4316913"/>
                <a:ext cx="1443188" cy="541880"/>
              </a:xfrm>
              <a:prstGeom prst="rect">
                <a:avLst/>
              </a:prstGeom>
              <a:solidFill>
                <a:srgbClr val="70AD47">
                  <a:lumMod val="20000"/>
                  <a:lumOff val="80000"/>
                </a:srgbClr>
              </a:solidFill>
              <a:ln>
                <a:noFill/>
              </a:ln>
              <a:effectLst/>
            </p:spPr>
            <p:txBody>
              <a:bodyPr wrap="square">
                <a:spAutoFit/>
              </a:bodyPr>
              <a:lstStyle/>
              <a:p>
                <a:pPr algn="l" defTabSz="685800" fontAlgn="auto">
                  <a:spcBef>
                    <a:spcPts val="0"/>
                  </a:spcBef>
                  <a:spcAft>
                    <a:spcPts val="0"/>
                  </a:spcAft>
                  <a:defRPr/>
                </a:pPr>
                <a14:m>
                  <m:oMathPara xmlns:m="http://schemas.openxmlformats.org/officeDocument/2006/math">
                    <m:oMathParaPr>
                      <m:jc m:val="centerGroup"/>
                    </m:oMathParaPr>
                    <m:oMath xmlns:m="http://schemas.openxmlformats.org/officeDocument/2006/math">
                      <m:r>
                        <a:rPr lang="en-US" sz="788" b="1" i="1" kern="0">
                          <a:solidFill>
                            <a:prstClr val="black"/>
                          </a:solidFill>
                          <a:latin typeface="Cambria Math" panose="02040503050406030204" pitchFamily="18" charset="0"/>
                        </a:rPr>
                        <m:t>𝑪𝒐𝒏𝒄</m:t>
                      </m:r>
                      <m:r>
                        <a:rPr lang="en-US" sz="788" b="1" kern="0">
                          <a:solidFill>
                            <a:prstClr val="black"/>
                          </a:solidFill>
                          <a:latin typeface="Cambria Math" panose="02040503050406030204" pitchFamily="18" charset="0"/>
                        </a:rPr>
                        <m:t>=</m:t>
                      </m:r>
                      <m:nary>
                        <m:naryPr>
                          <m:chr m:val="∑"/>
                          <m:limLoc m:val="undOvr"/>
                          <m:ctrlPr>
                            <a:rPr lang="en-US" sz="788" b="1" i="1" kern="0">
                              <a:solidFill>
                                <a:prstClr val="black"/>
                              </a:solidFill>
                              <a:latin typeface="Cambria Math" panose="02040503050406030204" pitchFamily="18" charset="0"/>
                            </a:rPr>
                          </m:ctrlPr>
                        </m:naryPr>
                        <m:sub>
                          <m:r>
                            <a:rPr lang="en-US" sz="788" b="1" i="1" kern="0">
                              <a:solidFill>
                                <a:prstClr val="black"/>
                              </a:solidFill>
                              <a:latin typeface="Cambria Math" panose="02040503050406030204" pitchFamily="18" charset="0"/>
                            </a:rPr>
                            <m:t>𝒊</m:t>
                          </m:r>
                          <m:r>
                            <a:rPr lang="en-US" sz="788" b="1" kern="0">
                              <a:solidFill>
                                <a:prstClr val="black"/>
                              </a:solidFill>
                              <a:latin typeface="Cambria Math" panose="02040503050406030204" pitchFamily="18" charset="0"/>
                            </a:rPr>
                            <m:t>=</m:t>
                          </m:r>
                          <m:r>
                            <a:rPr lang="en-US" sz="788" b="1" kern="0">
                              <a:solidFill>
                                <a:prstClr val="black"/>
                              </a:solidFill>
                              <a:latin typeface="Cambria Math" panose="02040503050406030204" pitchFamily="18" charset="0"/>
                            </a:rPr>
                            <m:t>𝟏</m:t>
                          </m:r>
                        </m:sub>
                        <m:sup>
                          <m:r>
                            <a:rPr lang="en-US" sz="788" b="1" i="1" kern="0">
                              <a:solidFill>
                                <a:prstClr val="black"/>
                              </a:solidFill>
                              <a:latin typeface="Cambria Math" panose="02040503050406030204" pitchFamily="18" charset="0"/>
                            </a:rPr>
                            <m:t>𝒏</m:t>
                          </m:r>
                        </m:sup>
                        <m:e>
                          <m:sSub>
                            <m:sSubPr>
                              <m:ctrlPr>
                                <a:rPr lang="en-US" sz="788" b="1" i="1" kern="0">
                                  <a:solidFill>
                                    <a:prstClr val="black"/>
                                  </a:solidFill>
                                  <a:latin typeface="Cambria Math" panose="02040503050406030204" pitchFamily="18" charset="0"/>
                                </a:rPr>
                              </m:ctrlPr>
                            </m:sSubPr>
                            <m:e>
                              <m:r>
                                <a:rPr lang="en-US" sz="788" b="1" i="1" kern="0">
                                  <a:solidFill>
                                    <a:prstClr val="black"/>
                                  </a:solidFill>
                                  <a:latin typeface="Cambria Math" panose="02040503050406030204" pitchFamily="18" charset="0"/>
                                </a:rPr>
                                <m:t>𝑿</m:t>
                              </m:r>
                            </m:e>
                            <m:sub>
                              <m:r>
                                <a:rPr lang="en-US" sz="788" b="1" i="1" kern="0">
                                  <a:solidFill>
                                    <a:prstClr val="black"/>
                                  </a:solidFill>
                                  <a:latin typeface="Cambria Math" panose="02040503050406030204" pitchFamily="18" charset="0"/>
                                </a:rPr>
                                <m:t>𝒊</m:t>
                              </m:r>
                            </m:sub>
                          </m:sSub>
                          <m:r>
                            <a:rPr lang="en-US" sz="788" b="1" kern="0">
                              <a:solidFill>
                                <a:prstClr val="black"/>
                              </a:solidFill>
                              <a:latin typeface="Cambria Math" panose="02040503050406030204" pitchFamily="18" charset="0"/>
                            </a:rPr>
                            <m:t>∙</m:t>
                          </m:r>
                          <m:sSup>
                            <m:sSupPr>
                              <m:ctrlPr>
                                <a:rPr lang="en-US" sz="788" b="1" i="1" kern="0">
                                  <a:solidFill>
                                    <a:prstClr val="black"/>
                                  </a:solidFill>
                                  <a:latin typeface="Cambria Math" panose="02040503050406030204" pitchFamily="18" charset="0"/>
                                </a:rPr>
                              </m:ctrlPr>
                            </m:sSupPr>
                            <m:e>
                              <m:d>
                                <m:dPr>
                                  <m:ctrlPr>
                                    <a:rPr lang="en-US" sz="788" b="1" i="1" kern="0">
                                      <a:solidFill>
                                        <a:prstClr val="black"/>
                                      </a:solidFill>
                                      <a:latin typeface="Cambria Math" panose="02040503050406030204" pitchFamily="18" charset="0"/>
                                    </a:rPr>
                                  </m:ctrlPr>
                                </m:dPr>
                                <m:e>
                                  <m:sSub>
                                    <m:sSubPr>
                                      <m:ctrlPr>
                                        <a:rPr lang="en-US" sz="788" b="1" i="1" kern="0">
                                          <a:solidFill>
                                            <a:srgbClr val="ED7D31"/>
                                          </a:solidFill>
                                          <a:latin typeface="Cambria Math" panose="02040503050406030204" pitchFamily="18" charset="0"/>
                                        </a:rPr>
                                      </m:ctrlPr>
                                    </m:sSubPr>
                                    <m:e>
                                      <m:r>
                                        <a:rPr lang="en-US" sz="788" b="1" i="1" kern="0">
                                          <a:solidFill>
                                            <a:srgbClr val="ED7D31"/>
                                          </a:solidFill>
                                          <a:latin typeface="Cambria Math" panose="02040503050406030204" pitchFamily="18" charset="0"/>
                                        </a:rPr>
                                        <m:t>𝑬</m:t>
                                      </m:r>
                                    </m:e>
                                    <m:sub>
                                      <m:r>
                                        <a:rPr lang="en-US" sz="788" b="1" i="1" kern="0">
                                          <a:solidFill>
                                            <a:srgbClr val="ED7D31"/>
                                          </a:solidFill>
                                          <a:latin typeface="Cambria Math" panose="02040503050406030204" pitchFamily="18" charset="0"/>
                                        </a:rPr>
                                        <m:t>𝑵𝑶𝒙</m:t>
                                      </m:r>
                                    </m:sub>
                                  </m:sSub>
                                </m:e>
                              </m:d>
                            </m:e>
                            <m:sup>
                              <m:sSub>
                                <m:sSubPr>
                                  <m:ctrlPr>
                                    <a:rPr lang="en-US" sz="788" b="1" i="1" kern="0">
                                      <a:solidFill>
                                        <a:prstClr val="black"/>
                                      </a:solidFill>
                                      <a:latin typeface="Cambria Math" panose="02040503050406030204" pitchFamily="18" charset="0"/>
                                    </a:rPr>
                                  </m:ctrlPr>
                                </m:sSubPr>
                                <m:e>
                                  <m:r>
                                    <a:rPr lang="en-US" sz="788" b="1" i="1" kern="0">
                                      <a:solidFill>
                                        <a:prstClr val="black"/>
                                      </a:solidFill>
                                      <a:latin typeface="Cambria Math" panose="02040503050406030204" pitchFamily="18" charset="0"/>
                                    </a:rPr>
                                    <m:t>𝒂</m:t>
                                  </m:r>
                                </m:e>
                                <m:sub>
                                  <m:r>
                                    <a:rPr lang="en-US" sz="788" b="1" i="1" kern="0">
                                      <a:solidFill>
                                        <a:prstClr val="black"/>
                                      </a:solidFill>
                                      <a:latin typeface="Cambria Math" panose="02040503050406030204" pitchFamily="18" charset="0"/>
                                    </a:rPr>
                                    <m:t>𝒊</m:t>
                                  </m:r>
                                </m:sub>
                              </m:sSub>
                            </m:sup>
                          </m:sSup>
                          <m:r>
                            <a:rPr lang="en-US" sz="788" b="1" kern="0">
                              <a:solidFill>
                                <a:prstClr val="black"/>
                              </a:solidFill>
                              <a:latin typeface="Cambria Math" panose="02040503050406030204" pitchFamily="18" charset="0"/>
                            </a:rPr>
                            <m:t>∙</m:t>
                          </m:r>
                          <m:sSup>
                            <m:sSupPr>
                              <m:ctrlPr>
                                <a:rPr lang="en-US" sz="788" b="1" i="1" kern="0">
                                  <a:solidFill>
                                    <a:prstClr val="black"/>
                                  </a:solidFill>
                                  <a:latin typeface="Cambria Math" panose="02040503050406030204" pitchFamily="18" charset="0"/>
                                </a:rPr>
                              </m:ctrlPr>
                            </m:sSupPr>
                            <m:e>
                              <m:d>
                                <m:dPr>
                                  <m:ctrlPr>
                                    <a:rPr lang="en-US" sz="788" b="1" i="1" kern="0">
                                      <a:solidFill>
                                        <a:prstClr val="black"/>
                                      </a:solidFill>
                                      <a:latin typeface="Cambria Math" panose="02040503050406030204" pitchFamily="18" charset="0"/>
                                    </a:rPr>
                                  </m:ctrlPr>
                                </m:dPr>
                                <m:e>
                                  <m:sSub>
                                    <m:sSubPr>
                                      <m:ctrlPr>
                                        <a:rPr lang="en-US" sz="788" b="1" i="1" kern="0">
                                          <a:solidFill>
                                            <a:srgbClr val="0070C0"/>
                                          </a:solidFill>
                                          <a:latin typeface="Cambria Math" panose="02040503050406030204" pitchFamily="18" charset="0"/>
                                        </a:rPr>
                                      </m:ctrlPr>
                                    </m:sSubPr>
                                    <m:e>
                                      <m:r>
                                        <a:rPr lang="en-US" sz="788" b="1" i="1" kern="0">
                                          <a:solidFill>
                                            <a:srgbClr val="0070C0"/>
                                          </a:solidFill>
                                          <a:latin typeface="Cambria Math" panose="02040503050406030204" pitchFamily="18" charset="0"/>
                                        </a:rPr>
                                        <m:t>𝑬</m:t>
                                      </m:r>
                                    </m:e>
                                    <m:sub>
                                      <m:r>
                                        <a:rPr lang="en-US" sz="788" b="1" i="1" kern="0">
                                          <a:solidFill>
                                            <a:srgbClr val="0070C0"/>
                                          </a:solidFill>
                                          <a:latin typeface="Cambria Math" panose="02040503050406030204" pitchFamily="18" charset="0"/>
                                        </a:rPr>
                                        <m:t>𝑽𝑶𝑪𝒔</m:t>
                                      </m:r>
                                    </m:sub>
                                  </m:sSub>
                                </m:e>
                              </m:d>
                            </m:e>
                            <m:sup>
                              <m:sSub>
                                <m:sSubPr>
                                  <m:ctrlPr>
                                    <a:rPr lang="en-US" sz="788" b="1" i="1" kern="0">
                                      <a:solidFill>
                                        <a:prstClr val="black"/>
                                      </a:solidFill>
                                      <a:latin typeface="Cambria Math" panose="02040503050406030204" pitchFamily="18" charset="0"/>
                                    </a:rPr>
                                  </m:ctrlPr>
                                </m:sSubPr>
                                <m:e>
                                  <m:r>
                                    <a:rPr lang="en-US" sz="788" b="1" i="1" kern="0">
                                      <a:solidFill>
                                        <a:prstClr val="black"/>
                                      </a:solidFill>
                                      <a:latin typeface="Cambria Math" panose="02040503050406030204" pitchFamily="18" charset="0"/>
                                    </a:rPr>
                                    <m:t>𝒃</m:t>
                                  </m:r>
                                </m:e>
                                <m:sub>
                                  <m:r>
                                    <a:rPr lang="en-US" sz="788" b="1" i="1" kern="0">
                                      <a:solidFill>
                                        <a:prstClr val="black"/>
                                      </a:solidFill>
                                      <a:latin typeface="Cambria Math" panose="02040503050406030204" pitchFamily="18" charset="0"/>
                                    </a:rPr>
                                    <m:t>𝒊</m:t>
                                  </m:r>
                                </m:sub>
                              </m:sSub>
                            </m:sup>
                          </m:sSup>
                        </m:e>
                      </m:nary>
                    </m:oMath>
                  </m:oMathPara>
                </a14:m>
                <a:endParaRPr lang="en-US" sz="788" b="1" kern="0" dirty="0">
                  <a:solidFill>
                    <a:prstClr val="black"/>
                  </a:solidFill>
                  <a:latin typeface="Times New Roman" panose="02020603050405020304" pitchFamily="18" charset="0"/>
                  <a:ea typeface="微软雅黑"/>
                  <a:cs typeface="Times New Roman" panose="02020603050405020304" pitchFamily="18" charset="0"/>
                </a:endParaRPr>
              </a:p>
            </p:txBody>
          </p:sp>
        </mc:Choice>
        <mc:Fallback>
          <p:sp>
            <p:nvSpPr>
              <p:cNvPr id="128" name="Rectangle 127"/>
              <p:cNvSpPr>
                <a:spLocks noRot="1" noChangeAspect="1" noMove="1" noResize="1" noEditPoints="1" noAdjustHandles="1" noChangeArrowheads="1" noChangeShapeType="1" noTextEdit="1"/>
              </p:cNvSpPr>
              <p:nvPr/>
            </p:nvSpPr>
            <p:spPr>
              <a:xfrm>
                <a:off x="4213762" y="4316913"/>
                <a:ext cx="1443188" cy="541880"/>
              </a:xfrm>
              <a:prstGeom prst="rect">
                <a:avLst/>
              </a:prstGeom>
              <a:blipFill>
                <a:blip r:embed="rId5"/>
                <a:stretch>
                  <a:fillRect l="-12658" t="-42697" b="-102247"/>
                </a:stretch>
              </a:blipFill>
              <a:ln>
                <a:noFill/>
              </a:ln>
              <a:effectLst/>
            </p:spPr>
            <p:txBody>
              <a:bodyPr/>
              <a:lstStyle/>
              <a:p>
                <a:r>
                  <a:rPr lang="en-US">
                    <a:noFill/>
                  </a:rPr>
                  <a:t> </a:t>
                </a:r>
              </a:p>
            </p:txBody>
          </p:sp>
        </mc:Fallback>
      </mc:AlternateContent>
    </p:spTree>
    <p:extLst>
      <p:ext uri="{BB962C8B-B14F-4D97-AF65-F5344CB8AC3E}">
        <p14:creationId xmlns:p14="http://schemas.microsoft.com/office/powerpoint/2010/main" val="413196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barn(inVertical)">
                                      <p:cBhvr>
                                        <p:cTn id="12" dur="500"/>
                                        <p:tgtEl>
                                          <p:spTgt spid="8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8"/>
                                        </p:tgtEl>
                                        <p:attrNameLst>
                                          <p:attrName>style.visibility</p:attrName>
                                        </p:attrNameLst>
                                      </p:cBhvr>
                                      <p:to>
                                        <p:strVal val="visible"/>
                                      </p:to>
                                    </p:set>
                                    <p:animEffect transition="in" filter="wipe(up)">
                                      <p:cBhvr>
                                        <p:cTn id="17" dur="500"/>
                                        <p:tgtEl>
                                          <p:spTgt spid="1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wipe(left)">
                                      <p:cBhvr>
                                        <p:cTn id="22" dur="5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7"/>
                                        </p:tgtEl>
                                        <p:attrNameLst>
                                          <p:attrName>style.visibility</p:attrName>
                                        </p:attrNameLst>
                                      </p:cBhvr>
                                      <p:to>
                                        <p:strVal val="visible"/>
                                      </p:to>
                                    </p:set>
                                    <p:animEffect transition="in" filter="barn(inVertical)">
                                      <p:cBhvr>
                                        <p:cTn id="27"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kumimoji="1" lang="en-US" sz="2100" kern="1200" dirty="0"/>
              <a:t>Validation of pf-RSM prediction</a:t>
            </a:r>
          </a:p>
        </p:txBody>
      </p:sp>
      <p:pic>
        <p:nvPicPr>
          <p:cNvPr id="4" name="Picture 62" descr="PM25_nc1_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5489" y="1857727"/>
            <a:ext cx="1594247" cy="19204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8" descr="PM25_nc53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3476" y="1855940"/>
            <a:ext cx="1575197" cy="1924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2" descr="PM25_nc88_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8841" y="1855940"/>
            <a:ext cx="1575197" cy="19240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3" descr="PM25_nc1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5489" y="3823947"/>
            <a:ext cx="1594247" cy="19204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1" descr="PM25_nc53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3476" y="3823946"/>
            <a:ext cx="1575197" cy="1924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4" descr="PM25_nc88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8841" y="3820374"/>
            <a:ext cx="1575197" cy="19240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2"/>
          <p:cNvSpPr txBox="1">
            <a:spLocks noChangeArrowheads="1"/>
          </p:cNvSpPr>
          <p:nvPr/>
        </p:nvSpPr>
        <p:spPr bwMode="auto">
          <a:xfrm>
            <a:off x="2210515" y="1817024"/>
            <a:ext cx="838874" cy="300082"/>
          </a:xfrm>
          <a:prstGeom prst="rect">
            <a:avLst/>
          </a:prstGeom>
          <a:solidFill>
            <a:schemeClr val="bg1"/>
          </a:solidFill>
          <a:ln>
            <a:noFill/>
          </a:ln>
          <a:effectLst/>
        </p:spPr>
        <p:txBody>
          <a:bodyPr wrap="square">
            <a:spAutoFit/>
          </a:bodyPr>
          <a:lstStyle/>
          <a:p>
            <a:pPr algn="l" defTabSz="342900" fontAlgn="auto">
              <a:spcBef>
                <a:spcPct val="50000"/>
              </a:spcBef>
              <a:spcAft>
                <a:spcPts val="0"/>
              </a:spcAft>
            </a:pPr>
            <a:r>
              <a:rPr lang="en-US" altLang="zh-CN" sz="1350" b="1" dirty="0">
                <a:solidFill>
                  <a:srgbClr val="0000CC"/>
                </a:solidFill>
                <a:latin typeface="微软雅黑"/>
                <a:ea typeface="微软雅黑"/>
              </a:rPr>
              <a:t>CMAQ</a:t>
            </a:r>
            <a:endParaRPr lang="zh-CN" altLang="en-US" sz="1350" b="1" baseline="30000" dirty="0">
              <a:solidFill>
                <a:srgbClr val="0000CC"/>
              </a:solidFill>
              <a:latin typeface="微软雅黑"/>
              <a:ea typeface="微软雅黑"/>
            </a:endParaRPr>
          </a:p>
        </p:txBody>
      </p:sp>
      <p:sp>
        <p:nvSpPr>
          <p:cNvPr id="11" name="Text Box 13"/>
          <p:cNvSpPr txBox="1">
            <a:spLocks noChangeArrowheads="1"/>
          </p:cNvSpPr>
          <p:nvPr/>
        </p:nvSpPr>
        <p:spPr bwMode="auto">
          <a:xfrm>
            <a:off x="2245754" y="3778204"/>
            <a:ext cx="883505" cy="300082"/>
          </a:xfrm>
          <a:prstGeom prst="rect">
            <a:avLst/>
          </a:prstGeom>
          <a:solidFill>
            <a:schemeClr val="bg1"/>
          </a:solidFill>
          <a:ln>
            <a:noFill/>
          </a:ln>
          <a:effectLst/>
        </p:spPr>
        <p:txBody>
          <a:bodyPr wrap="square">
            <a:spAutoFit/>
          </a:bodyPr>
          <a:lstStyle/>
          <a:p>
            <a:pPr algn="l" defTabSz="342900" fontAlgn="auto">
              <a:spcBef>
                <a:spcPct val="50000"/>
              </a:spcBef>
              <a:spcAft>
                <a:spcPts val="0"/>
              </a:spcAft>
            </a:pPr>
            <a:r>
              <a:rPr lang="en-US" altLang="zh-CN" sz="1350" b="1" dirty="0">
                <a:solidFill>
                  <a:srgbClr val="0000CC"/>
                </a:solidFill>
                <a:latin typeface="微软雅黑"/>
                <a:ea typeface="微软雅黑"/>
              </a:rPr>
              <a:t>pf-RSM</a:t>
            </a:r>
            <a:endParaRPr lang="zh-CN" altLang="en-US" sz="1350" b="1" baseline="30000" dirty="0">
              <a:solidFill>
                <a:srgbClr val="0000CC"/>
              </a:solidFill>
              <a:latin typeface="微软雅黑"/>
              <a:ea typeface="微软雅黑"/>
            </a:endParaRPr>
          </a:p>
        </p:txBody>
      </p:sp>
      <p:sp>
        <p:nvSpPr>
          <p:cNvPr id="12" name="Rectangle 11"/>
          <p:cNvSpPr/>
          <p:nvPr/>
        </p:nvSpPr>
        <p:spPr>
          <a:xfrm>
            <a:off x="3546332" y="1569132"/>
            <a:ext cx="865943" cy="300082"/>
          </a:xfrm>
          <a:prstGeom prst="rect">
            <a:avLst/>
          </a:prstGeom>
        </p:spPr>
        <p:txBody>
          <a:bodyPr wrap="none">
            <a:spAutoFit/>
          </a:bodyPr>
          <a:lstStyle/>
          <a:p>
            <a:pPr algn="l" defTabSz="342900" fontAlgn="auto">
              <a:spcBef>
                <a:spcPts val="0"/>
              </a:spcBef>
              <a:spcAft>
                <a:spcPts val="0"/>
              </a:spcAft>
            </a:pPr>
            <a:r>
              <a:rPr lang="en-US" sz="1350" dirty="0">
                <a:solidFill>
                  <a:srgbClr val="000000"/>
                </a:solidFill>
                <a:latin typeface="微软雅黑"/>
                <a:ea typeface="微软雅黑"/>
              </a:rPr>
              <a:t>Baseline</a:t>
            </a:r>
          </a:p>
        </p:txBody>
      </p:sp>
      <p:sp>
        <p:nvSpPr>
          <p:cNvPr id="13" name="Rectangle 12"/>
          <p:cNvSpPr/>
          <p:nvPr/>
        </p:nvSpPr>
        <p:spPr>
          <a:xfrm>
            <a:off x="4809736" y="1561081"/>
            <a:ext cx="2407390" cy="300082"/>
          </a:xfrm>
          <a:prstGeom prst="rect">
            <a:avLst/>
          </a:prstGeom>
        </p:spPr>
        <p:txBody>
          <a:bodyPr wrap="none">
            <a:spAutoFit/>
          </a:bodyPr>
          <a:lstStyle/>
          <a:p>
            <a:pPr algn="l" defTabSz="342900" fontAlgn="auto">
              <a:spcBef>
                <a:spcPts val="0"/>
              </a:spcBef>
              <a:spcAft>
                <a:spcPts val="0"/>
              </a:spcAft>
            </a:pPr>
            <a:r>
              <a:rPr lang="el-GR" sz="1350" dirty="0">
                <a:solidFill>
                  <a:srgbClr val="000000"/>
                </a:solidFill>
                <a:latin typeface="微软雅黑"/>
                <a:ea typeface="微软雅黑"/>
              </a:rPr>
              <a:t>Δ</a:t>
            </a:r>
            <a:r>
              <a:rPr lang="en-US" sz="1350" dirty="0">
                <a:solidFill>
                  <a:srgbClr val="000000"/>
                </a:solidFill>
                <a:latin typeface="微软雅黑"/>
                <a:ea typeface="微软雅黑"/>
              </a:rPr>
              <a:t>Case1 (moderate control)</a:t>
            </a:r>
          </a:p>
        </p:txBody>
      </p:sp>
      <p:sp>
        <p:nvSpPr>
          <p:cNvPr id="14" name="Rectangle 13"/>
          <p:cNvSpPr/>
          <p:nvPr/>
        </p:nvSpPr>
        <p:spPr>
          <a:xfrm>
            <a:off x="7175720" y="1570515"/>
            <a:ext cx="2011256" cy="300082"/>
          </a:xfrm>
          <a:prstGeom prst="rect">
            <a:avLst/>
          </a:prstGeom>
        </p:spPr>
        <p:txBody>
          <a:bodyPr wrap="none">
            <a:spAutoFit/>
          </a:bodyPr>
          <a:lstStyle/>
          <a:p>
            <a:pPr algn="l" defTabSz="342900" fontAlgn="auto">
              <a:spcBef>
                <a:spcPts val="0"/>
              </a:spcBef>
              <a:spcAft>
                <a:spcPts val="0"/>
              </a:spcAft>
            </a:pPr>
            <a:r>
              <a:rPr lang="el-GR" sz="1350" dirty="0">
                <a:solidFill>
                  <a:srgbClr val="000000"/>
                </a:solidFill>
                <a:latin typeface="微软雅黑"/>
                <a:ea typeface="微软雅黑"/>
              </a:rPr>
              <a:t>Δ</a:t>
            </a:r>
            <a:r>
              <a:rPr lang="en-US" sz="1350" dirty="0">
                <a:solidFill>
                  <a:srgbClr val="000000"/>
                </a:solidFill>
                <a:latin typeface="微软雅黑"/>
                <a:ea typeface="微软雅黑"/>
              </a:rPr>
              <a:t>Case2 (strict control)</a:t>
            </a:r>
          </a:p>
        </p:txBody>
      </p:sp>
      <p:sp>
        <p:nvSpPr>
          <p:cNvPr id="15" name="Rectangle 14"/>
          <p:cNvSpPr/>
          <p:nvPr/>
        </p:nvSpPr>
        <p:spPr>
          <a:xfrm>
            <a:off x="178890" y="1838398"/>
            <a:ext cx="2066864" cy="877163"/>
          </a:xfrm>
          <a:prstGeom prst="rect">
            <a:avLst/>
          </a:prstGeom>
        </p:spPr>
        <p:txBody>
          <a:bodyPr wrap="square">
            <a:spAutoFit/>
          </a:bodyPr>
          <a:lstStyle/>
          <a:p>
            <a:pPr algn="l" defTabSz="342900" fontAlgn="auto">
              <a:spcBef>
                <a:spcPts val="0"/>
              </a:spcBef>
              <a:spcAft>
                <a:spcPts val="0"/>
              </a:spcAft>
            </a:pPr>
            <a:r>
              <a:rPr lang="en-US" sz="2100" b="1" dirty="0">
                <a:solidFill>
                  <a:srgbClr val="000000"/>
                </a:solidFill>
                <a:latin typeface="微软雅黑"/>
                <a:ea typeface="微软雅黑"/>
              </a:rPr>
              <a:t>PM</a:t>
            </a:r>
            <a:r>
              <a:rPr lang="en-US" sz="2100" b="1" baseline="-25000" dirty="0">
                <a:solidFill>
                  <a:srgbClr val="000000"/>
                </a:solidFill>
                <a:latin typeface="微软雅黑"/>
                <a:ea typeface="微软雅黑"/>
              </a:rPr>
              <a:t>2.5</a:t>
            </a:r>
            <a:r>
              <a:rPr lang="en-US" sz="2100" b="1" dirty="0">
                <a:solidFill>
                  <a:srgbClr val="000000"/>
                </a:solidFill>
                <a:latin typeface="微软雅黑"/>
                <a:ea typeface="微软雅黑"/>
              </a:rPr>
              <a:t> </a:t>
            </a:r>
            <a:r>
              <a:rPr lang="en-US" sz="1500" dirty="0">
                <a:solidFill>
                  <a:srgbClr val="000000"/>
                </a:solidFill>
                <a:latin typeface="微软雅黑"/>
                <a:ea typeface="微软雅黑"/>
              </a:rPr>
              <a:t>(monthly averages in January 2014, unit: µg m</a:t>
            </a:r>
            <a:r>
              <a:rPr lang="en-US" sz="1500" baseline="30000" dirty="0">
                <a:solidFill>
                  <a:srgbClr val="000000"/>
                </a:solidFill>
                <a:latin typeface="微软雅黑"/>
                <a:ea typeface="微软雅黑"/>
              </a:rPr>
              <a:t>-3</a:t>
            </a:r>
            <a:r>
              <a:rPr lang="en-US" sz="1500" dirty="0">
                <a:solidFill>
                  <a:srgbClr val="000000"/>
                </a:solidFill>
                <a:latin typeface="微软雅黑"/>
                <a:ea typeface="微软雅黑"/>
              </a:rPr>
              <a:t>)</a:t>
            </a:r>
          </a:p>
        </p:txBody>
      </p:sp>
      <p:sp>
        <p:nvSpPr>
          <p:cNvPr id="17" name="Rectangle 16"/>
          <p:cNvSpPr/>
          <p:nvPr/>
        </p:nvSpPr>
        <p:spPr>
          <a:xfrm>
            <a:off x="35490" y="4376659"/>
            <a:ext cx="3058425" cy="1613647"/>
          </a:xfrm>
          <a:prstGeom prst="rect">
            <a:avLst/>
          </a:prstGeom>
        </p:spPr>
        <p:txBody>
          <a:bodyPr wrap="square">
            <a:spAutoFit/>
          </a:bodyPr>
          <a:lstStyle/>
          <a:p>
            <a:pPr algn="l" defTabSz="342900" fontAlgn="auto">
              <a:lnSpc>
                <a:spcPct val="150000"/>
              </a:lnSpc>
              <a:spcBef>
                <a:spcPts val="0"/>
              </a:spcBef>
              <a:spcAft>
                <a:spcPts val="0"/>
              </a:spcAft>
            </a:pPr>
            <a:r>
              <a:rPr lang="en-US" sz="1350" b="1" kern="100" dirty="0" err="1">
                <a:solidFill>
                  <a:srgbClr val="0000CC"/>
                </a:solidFill>
                <a:latin typeface="Times New Roman" panose="02020603050405020304" pitchFamily="18" charset="0"/>
                <a:ea typeface="等线" panose="02010600030101010101" pitchFamily="2" charset="-122"/>
              </a:rPr>
              <a:t>E</a:t>
            </a:r>
            <a:r>
              <a:rPr lang="en-US" sz="1350" b="1" kern="100" baseline="-25000" dirty="0" err="1">
                <a:solidFill>
                  <a:srgbClr val="0000CC"/>
                </a:solidFill>
                <a:latin typeface="Times New Roman" panose="02020603050405020304" pitchFamily="18" charset="0"/>
                <a:ea typeface="等线" panose="02010600030101010101" pitchFamily="2" charset="-122"/>
              </a:rPr>
              <a:t>NOx</a:t>
            </a:r>
            <a:r>
              <a:rPr lang="en-US" sz="1350" b="1" kern="100" dirty="0">
                <a:solidFill>
                  <a:srgbClr val="0000CC"/>
                </a:solidFill>
                <a:latin typeface="Times New Roman" panose="02020603050405020304" pitchFamily="18" charset="0"/>
                <a:ea typeface="等线" panose="02010600030101010101" pitchFamily="2" charset="-122"/>
              </a:rPr>
              <a:t>, E</a:t>
            </a:r>
            <a:r>
              <a:rPr lang="en-US" sz="1350" b="1" kern="100" baseline="-25000" dirty="0">
                <a:solidFill>
                  <a:srgbClr val="0000CC"/>
                </a:solidFill>
                <a:latin typeface="Times New Roman" panose="02020603050405020304" pitchFamily="18" charset="0"/>
                <a:ea typeface="等线" panose="02010600030101010101" pitchFamily="2" charset="-122"/>
              </a:rPr>
              <a:t>SO2</a:t>
            </a:r>
            <a:r>
              <a:rPr lang="en-US" sz="1350" b="1" kern="100" dirty="0">
                <a:solidFill>
                  <a:srgbClr val="0000CC"/>
                </a:solidFill>
                <a:latin typeface="Times New Roman" panose="02020603050405020304" pitchFamily="18" charset="0"/>
                <a:ea typeface="等线" panose="02010600030101010101" pitchFamily="2" charset="-122"/>
              </a:rPr>
              <a:t>, E</a:t>
            </a:r>
            <a:r>
              <a:rPr lang="en-US" sz="1350" b="1" kern="100" baseline="-25000" dirty="0">
                <a:solidFill>
                  <a:srgbClr val="0000CC"/>
                </a:solidFill>
                <a:latin typeface="Times New Roman" panose="02020603050405020304" pitchFamily="18" charset="0"/>
                <a:ea typeface="等线" panose="02010600030101010101" pitchFamily="2" charset="-122"/>
              </a:rPr>
              <a:t>NH3</a:t>
            </a:r>
            <a:r>
              <a:rPr lang="en-US" sz="1350" b="1" kern="100" dirty="0">
                <a:solidFill>
                  <a:srgbClr val="0000CC"/>
                </a:solidFill>
                <a:latin typeface="Times New Roman" panose="02020603050405020304" pitchFamily="18" charset="0"/>
                <a:ea typeface="等线" panose="02010600030101010101" pitchFamily="2" charset="-122"/>
              </a:rPr>
              <a:t>, E</a:t>
            </a:r>
            <a:r>
              <a:rPr lang="en-US" sz="1350" b="1" kern="100" baseline="-25000" dirty="0">
                <a:solidFill>
                  <a:srgbClr val="0000CC"/>
                </a:solidFill>
                <a:latin typeface="Times New Roman" panose="02020603050405020304" pitchFamily="18" charset="0"/>
                <a:ea typeface="等线" panose="02010600030101010101" pitchFamily="2" charset="-122"/>
              </a:rPr>
              <a:t>VOCs</a:t>
            </a:r>
            <a:r>
              <a:rPr lang="en-US" sz="1350" b="1" kern="100" dirty="0">
                <a:solidFill>
                  <a:srgbClr val="0000CC"/>
                </a:solidFill>
                <a:latin typeface="Times New Roman" panose="02020603050405020304" pitchFamily="18" charset="0"/>
                <a:ea typeface="等线" panose="02010600030101010101" pitchFamily="2" charset="-122"/>
              </a:rPr>
              <a:t> and E</a:t>
            </a:r>
            <a:r>
              <a:rPr lang="en-US" sz="1350" b="1" kern="100" baseline="-25000" dirty="0">
                <a:solidFill>
                  <a:srgbClr val="0000CC"/>
                </a:solidFill>
                <a:latin typeface="Times New Roman" panose="02020603050405020304" pitchFamily="18" charset="0"/>
                <a:ea typeface="等线" panose="02010600030101010101" pitchFamily="2" charset="-122"/>
              </a:rPr>
              <a:t>POA </a:t>
            </a:r>
          </a:p>
          <a:p>
            <a:pPr algn="l" defTabSz="342900" fontAlgn="auto">
              <a:lnSpc>
                <a:spcPct val="150000"/>
              </a:lnSpc>
              <a:spcBef>
                <a:spcPts val="0"/>
              </a:spcBef>
              <a:spcAft>
                <a:spcPts val="0"/>
              </a:spcAft>
            </a:pPr>
            <a:r>
              <a:rPr lang="en-US" sz="1350" b="1" kern="100" dirty="0">
                <a:solidFill>
                  <a:srgbClr val="0000CC"/>
                </a:solidFill>
                <a:latin typeface="Times New Roman" panose="02020603050405020304" pitchFamily="18" charset="0"/>
                <a:ea typeface="等线" panose="02010600030101010101" pitchFamily="2" charset="-122"/>
              </a:rPr>
              <a:t>case1 : -49%, -45%, -20%, -64%, -20% </a:t>
            </a:r>
          </a:p>
          <a:p>
            <a:pPr algn="l" defTabSz="342900" fontAlgn="auto">
              <a:lnSpc>
                <a:spcPct val="150000"/>
              </a:lnSpc>
              <a:spcBef>
                <a:spcPts val="0"/>
              </a:spcBef>
              <a:spcAft>
                <a:spcPts val="0"/>
              </a:spcAft>
            </a:pPr>
            <a:r>
              <a:rPr lang="en-US" sz="1350" b="1" kern="100" dirty="0">
                <a:solidFill>
                  <a:srgbClr val="0000CC"/>
                </a:solidFill>
                <a:latin typeface="Times New Roman" panose="02020603050405020304" pitchFamily="18" charset="0"/>
                <a:ea typeface="等线" panose="02010600030101010101" pitchFamily="2" charset="-122"/>
              </a:rPr>
              <a:t>case2 : -76%, -79%, -81%, -83%, -73%</a:t>
            </a:r>
            <a:endParaRPr lang="en-US" sz="1350" dirty="0">
              <a:solidFill>
                <a:srgbClr val="0000CC"/>
              </a:solidFill>
              <a:latin typeface="微软雅黑"/>
              <a:ea typeface="微软雅黑"/>
            </a:endParaRPr>
          </a:p>
        </p:txBody>
      </p:sp>
    </p:spTree>
    <p:extLst>
      <p:ext uri="{BB962C8B-B14F-4D97-AF65-F5344CB8AC3E}">
        <p14:creationId xmlns:p14="http://schemas.microsoft.com/office/powerpoint/2010/main" val="376249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kumimoji="1" lang="en-US" sz="2100" kern="1200" dirty="0"/>
              <a:t>Validation of pf-RSM prediction</a:t>
            </a:r>
          </a:p>
        </p:txBody>
      </p:sp>
      <p:sp>
        <p:nvSpPr>
          <p:cNvPr id="10" name="Text Box 12"/>
          <p:cNvSpPr txBox="1">
            <a:spLocks noChangeArrowheads="1"/>
          </p:cNvSpPr>
          <p:nvPr/>
        </p:nvSpPr>
        <p:spPr bwMode="auto">
          <a:xfrm>
            <a:off x="2210515" y="1817024"/>
            <a:ext cx="838874" cy="300082"/>
          </a:xfrm>
          <a:prstGeom prst="rect">
            <a:avLst/>
          </a:prstGeom>
          <a:solidFill>
            <a:schemeClr val="bg1"/>
          </a:solidFill>
          <a:ln>
            <a:noFill/>
          </a:ln>
          <a:effectLst/>
        </p:spPr>
        <p:txBody>
          <a:bodyPr wrap="square">
            <a:spAutoFit/>
          </a:bodyPr>
          <a:lstStyle/>
          <a:p>
            <a:pPr algn="l" defTabSz="342900" fontAlgn="auto">
              <a:spcBef>
                <a:spcPct val="50000"/>
              </a:spcBef>
              <a:spcAft>
                <a:spcPts val="0"/>
              </a:spcAft>
            </a:pPr>
            <a:r>
              <a:rPr lang="en-US" altLang="zh-CN" sz="1350" b="1" dirty="0">
                <a:solidFill>
                  <a:srgbClr val="0000CC"/>
                </a:solidFill>
                <a:latin typeface="微软雅黑"/>
                <a:ea typeface="微软雅黑"/>
              </a:rPr>
              <a:t>CMAQ</a:t>
            </a:r>
            <a:endParaRPr lang="zh-CN" altLang="en-US" sz="1350" b="1" baseline="30000" dirty="0">
              <a:solidFill>
                <a:srgbClr val="0000CC"/>
              </a:solidFill>
              <a:latin typeface="微软雅黑"/>
              <a:ea typeface="微软雅黑"/>
            </a:endParaRPr>
          </a:p>
        </p:txBody>
      </p:sp>
      <p:sp>
        <p:nvSpPr>
          <p:cNvPr id="11" name="Text Box 13"/>
          <p:cNvSpPr txBox="1">
            <a:spLocks noChangeArrowheads="1"/>
          </p:cNvSpPr>
          <p:nvPr/>
        </p:nvSpPr>
        <p:spPr bwMode="auto">
          <a:xfrm>
            <a:off x="2245754" y="3778204"/>
            <a:ext cx="883505" cy="300082"/>
          </a:xfrm>
          <a:prstGeom prst="rect">
            <a:avLst/>
          </a:prstGeom>
          <a:solidFill>
            <a:schemeClr val="bg1"/>
          </a:solidFill>
          <a:ln>
            <a:noFill/>
          </a:ln>
          <a:effectLst/>
        </p:spPr>
        <p:txBody>
          <a:bodyPr wrap="square">
            <a:spAutoFit/>
          </a:bodyPr>
          <a:lstStyle/>
          <a:p>
            <a:pPr algn="l" defTabSz="342900" fontAlgn="auto">
              <a:spcBef>
                <a:spcPct val="50000"/>
              </a:spcBef>
              <a:spcAft>
                <a:spcPts val="0"/>
              </a:spcAft>
            </a:pPr>
            <a:r>
              <a:rPr lang="en-US" altLang="zh-CN" sz="1350" b="1" dirty="0">
                <a:solidFill>
                  <a:srgbClr val="0000CC"/>
                </a:solidFill>
                <a:latin typeface="微软雅黑"/>
                <a:ea typeface="微软雅黑"/>
              </a:rPr>
              <a:t>pf-RSM</a:t>
            </a:r>
            <a:endParaRPr lang="zh-CN" altLang="en-US" sz="1350" b="1" baseline="30000" dirty="0">
              <a:solidFill>
                <a:srgbClr val="0000CC"/>
              </a:solidFill>
              <a:latin typeface="微软雅黑"/>
              <a:ea typeface="微软雅黑"/>
            </a:endParaRPr>
          </a:p>
        </p:txBody>
      </p:sp>
      <p:sp>
        <p:nvSpPr>
          <p:cNvPr id="12" name="Rectangle 11"/>
          <p:cNvSpPr/>
          <p:nvPr/>
        </p:nvSpPr>
        <p:spPr>
          <a:xfrm>
            <a:off x="3546332" y="1569132"/>
            <a:ext cx="865943" cy="300082"/>
          </a:xfrm>
          <a:prstGeom prst="rect">
            <a:avLst/>
          </a:prstGeom>
        </p:spPr>
        <p:txBody>
          <a:bodyPr wrap="none">
            <a:spAutoFit/>
          </a:bodyPr>
          <a:lstStyle/>
          <a:p>
            <a:pPr algn="l" defTabSz="342900" fontAlgn="auto">
              <a:spcBef>
                <a:spcPts val="0"/>
              </a:spcBef>
              <a:spcAft>
                <a:spcPts val="0"/>
              </a:spcAft>
            </a:pPr>
            <a:r>
              <a:rPr lang="en-US" sz="1350" dirty="0">
                <a:solidFill>
                  <a:srgbClr val="000000"/>
                </a:solidFill>
                <a:latin typeface="微软雅黑"/>
                <a:ea typeface="微软雅黑"/>
              </a:rPr>
              <a:t>Baseline</a:t>
            </a:r>
          </a:p>
        </p:txBody>
      </p:sp>
      <p:sp>
        <p:nvSpPr>
          <p:cNvPr id="13" name="Rectangle 12"/>
          <p:cNvSpPr/>
          <p:nvPr/>
        </p:nvSpPr>
        <p:spPr>
          <a:xfrm>
            <a:off x="4809736" y="1561081"/>
            <a:ext cx="2407390" cy="300082"/>
          </a:xfrm>
          <a:prstGeom prst="rect">
            <a:avLst/>
          </a:prstGeom>
        </p:spPr>
        <p:txBody>
          <a:bodyPr wrap="none">
            <a:spAutoFit/>
          </a:bodyPr>
          <a:lstStyle/>
          <a:p>
            <a:pPr algn="l" defTabSz="342900" fontAlgn="auto">
              <a:spcBef>
                <a:spcPts val="0"/>
              </a:spcBef>
              <a:spcAft>
                <a:spcPts val="0"/>
              </a:spcAft>
            </a:pPr>
            <a:r>
              <a:rPr lang="el-GR" sz="1350" dirty="0">
                <a:solidFill>
                  <a:srgbClr val="000000"/>
                </a:solidFill>
                <a:latin typeface="微软雅黑"/>
                <a:ea typeface="微软雅黑"/>
              </a:rPr>
              <a:t>Δ</a:t>
            </a:r>
            <a:r>
              <a:rPr lang="en-US" sz="1350" dirty="0">
                <a:solidFill>
                  <a:srgbClr val="000000"/>
                </a:solidFill>
                <a:latin typeface="微软雅黑"/>
                <a:ea typeface="微软雅黑"/>
              </a:rPr>
              <a:t>Case1 (moderate control)</a:t>
            </a:r>
          </a:p>
        </p:txBody>
      </p:sp>
      <p:sp>
        <p:nvSpPr>
          <p:cNvPr id="14" name="Rectangle 13"/>
          <p:cNvSpPr/>
          <p:nvPr/>
        </p:nvSpPr>
        <p:spPr>
          <a:xfrm>
            <a:off x="7175720" y="1570515"/>
            <a:ext cx="2011256" cy="300082"/>
          </a:xfrm>
          <a:prstGeom prst="rect">
            <a:avLst/>
          </a:prstGeom>
        </p:spPr>
        <p:txBody>
          <a:bodyPr wrap="none">
            <a:spAutoFit/>
          </a:bodyPr>
          <a:lstStyle/>
          <a:p>
            <a:pPr algn="l" defTabSz="342900" fontAlgn="auto">
              <a:spcBef>
                <a:spcPts val="0"/>
              </a:spcBef>
              <a:spcAft>
                <a:spcPts val="0"/>
              </a:spcAft>
            </a:pPr>
            <a:r>
              <a:rPr lang="el-GR" sz="1350" dirty="0">
                <a:solidFill>
                  <a:srgbClr val="000000"/>
                </a:solidFill>
                <a:latin typeface="微软雅黑"/>
                <a:ea typeface="微软雅黑"/>
              </a:rPr>
              <a:t>Δ</a:t>
            </a:r>
            <a:r>
              <a:rPr lang="en-US" sz="1350" dirty="0">
                <a:solidFill>
                  <a:srgbClr val="000000"/>
                </a:solidFill>
                <a:latin typeface="微软雅黑"/>
                <a:ea typeface="微软雅黑"/>
              </a:rPr>
              <a:t>Case2 (strict control)</a:t>
            </a:r>
          </a:p>
        </p:txBody>
      </p:sp>
      <p:sp>
        <p:nvSpPr>
          <p:cNvPr id="15" name="Rectangle 14"/>
          <p:cNvSpPr/>
          <p:nvPr/>
        </p:nvSpPr>
        <p:spPr>
          <a:xfrm>
            <a:off x="178890" y="1838398"/>
            <a:ext cx="2066864" cy="1107996"/>
          </a:xfrm>
          <a:prstGeom prst="rect">
            <a:avLst/>
          </a:prstGeom>
        </p:spPr>
        <p:txBody>
          <a:bodyPr wrap="square">
            <a:spAutoFit/>
          </a:bodyPr>
          <a:lstStyle/>
          <a:p>
            <a:pPr algn="l" defTabSz="342900" fontAlgn="auto">
              <a:spcBef>
                <a:spcPts val="0"/>
              </a:spcBef>
              <a:spcAft>
                <a:spcPts val="0"/>
              </a:spcAft>
            </a:pPr>
            <a:r>
              <a:rPr lang="en-US" altLang="zh-CN" sz="2100" b="1" dirty="0">
                <a:solidFill>
                  <a:srgbClr val="000000"/>
                </a:solidFill>
                <a:latin typeface="微软雅黑"/>
                <a:ea typeface="微软雅黑"/>
              </a:rPr>
              <a:t>O</a:t>
            </a:r>
            <a:r>
              <a:rPr lang="en-US" sz="2100" b="1" baseline="-25000" dirty="0">
                <a:solidFill>
                  <a:srgbClr val="000000"/>
                </a:solidFill>
                <a:latin typeface="微软雅黑"/>
                <a:ea typeface="微软雅黑"/>
              </a:rPr>
              <a:t>3</a:t>
            </a:r>
            <a:r>
              <a:rPr lang="en-US" sz="2100" b="1" dirty="0">
                <a:solidFill>
                  <a:srgbClr val="000000"/>
                </a:solidFill>
                <a:latin typeface="微软雅黑"/>
                <a:ea typeface="微软雅黑"/>
              </a:rPr>
              <a:t> </a:t>
            </a:r>
            <a:r>
              <a:rPr lang="en-US" sz="1500" dirty="0">
                <a:solidFill>
                  <a:srgbClr val="000000"/>
                </a:solidFill>
                <a:latin typeface="微软雅黑"/>
                <a:ea typeface="微软雅黑"/>
              </a:rPr>
              <a:t>(monthly averages of daily 1-hour maxima in July 2014, unit: ppb)</a:t>
            </a:r>
          </a:p>
        </p:txBody>
      </p:sp>
      <p:sp>
        <p:nvSpPr>
          <p:cNvPr id="17" name="Rectangle 16"/>
          <p:cNvSpPr/>
          <p:nvPr/>
        </p:nvSpPr>
        <p:spPr>
          <a:xfrm>
            <a:off x="35490" y="4376659"/>
            <a:ext cx="3058425" cy="1613647"/>
          </a:xfrm>
          <a:prstGeom prst="rect">
            <a:avLst/>
          </a:prstGeom>
        </p:spPr>
        <p:txBody>
          <a:bodyPr wrap="square">
            <a:spAutoFit/>
          </a:bodyPr>
          <a:lstStyle/>
          <a:p>
            <a:pPr algn="l" defTabSz="342900" fontAlgn="auto">
              <a:lnSpc>
                <a:spcPct val="150000"/>
              </a:lnSpc>
              <a:spcBef>
                <a:spcPts val="0"/>
              </a:spcBef>
              <a:spcAft>
                <a:spcPts val="0"/>
              </a:spcAft>
            </a:pPr>
            <a:r>
              <a:rPr lang="en-US" sz="1350" b="1" kern="100" dirty="0" err="1">
                <a:solidFill>
                  <a:srgbClr val="0000CC"/>
                </a:solidFill>
                <a:latin typeface="Times New Roman" panose="02020603050405020304" pitchFamily="18" charset="0"/>
                <a:ea typeface="等线" panose="02010600030101010101" pitchFamily="2" charset="-122"/>
              </a:rPr>
              <a:t>E</a:t>
            </a:r>
            <a:r>
              <a:rPr lang="en-US" sz="1350" b="1" kern="100" baseline="-25000" dirty="0" err="1">
                <a:solidFill>
                  <a:srgbClr val="0000CC"/>
                </a:solidFill>
                <a:latin typeface="Times New Roman" panose="02020603050405020304" pitchFamily="18" charset="0"/>
                <a:ea typeface="等线" panose="02010600030101010101" pitchFamily="2" charset="-122"/>
              </a:rPr>
              <a:t>NOx</a:t>
            </a:r>
            <a:r>
              <a:rPr lang="en-US" sz="1350" b="1" kern="100" dirty="0">
                <a:solidFill>
                  <a:srgbClr val="0000CC"/>
                </a:solidFill>
                <a:latin typeface="Times New Roman" panose="02020603050405020304" pitchFamily="18" charset="0"/>
                <a:ea typeface="等线" panose="02010600030101010101" pitchFamily="2" charset="-122"/>
              </a:rPr>
              <a:t>, E</a:t>
            </a:r>
            <a:r>
              <a:rPr lang="en-US" sz="1350" b="1" kern="100" baseline="-25000" dirty="0">
                <a:solidFill>
                  <a:srgbClr val="0000CC"/>
                </a:solidFill>
                <a:latin typeface="Times New Roman" panose="02020603050405020304" pitchFamily="18" charset="0"/>
                <a:ea typeface="等线" panose="02010600030101010101" pitchFamily="2" charset="-122"/>
              </a:rPr>
              <a:t>SO2</a:t>
            </a:r>
            <a:r>
              <a:rPr lang="en-US" sz="1350" b="1" kern="100" dirty="0">
                <a:solidFill>
                  <a:srgbClr val="0000CC"/>
                </a:solidFill>
                <a:latin typeface="Times New Roman" panose="02020603050405020304" pitchFamily="18" charset="0"/>
                <a:ea typeface="等线" panose="02010600030101010101" pitchFamily="2" charset="-122"/>
              </a:rPr>
              <a:t>, E</a:t>
            </a:r>
            <a:r>
              <a:rPr lang="en-US" sz="1350" b="1" kern="100" baseline="-25000" dirty="0">
                <a:solidFill>
                  <a:srgbClr val="0000CC"/>
                </a:solidFill>
                <a:latin typeface="Times New Roman" panose="02020603050405020304" pitchFamily="18" charset="0"/>
                <a:ea typeface="等线" panose="02010600030101010101" pitchFamily="2" charset="-122"/>
              </a:rPr>
              <a:t>NH3</a:t>
            </a:r>
            <a:r>
              <a:rPr lang="en-US" sz="1350" b="1" kern="100" dirty="0">
                <a:solidFill>
                  <a:srgbClr val="0000CC"/>
                </a:solidFill>
                <a:latin typeface="Times New Roman" panose="02020603050405020304" pitchFamily="18" charset="0"/>
                <a:ea typeface="等线" panose="02010600030101010101" pitchFamily="2" charset="-122"/>
              </a:rPr>
              <a:t>, E</a:t>
            </a:r>
            <a:r>
              <a:rPr lang="en-US" sz="1350" b="1" kern="100" baseline="-25000" dirty="0">
                <a:solidFill>
                  <a:srgbClr val="0000CC"/>
                </a:solidFill>
                <a:latin typeface="Times New Roman" panose="02020603050405020304" pitchFamily="18" charset="0"/>
                <a:ea typeface="等线" panose="02010600030101010101" pitchFamily="2" charset="-122"/>
              </a:rPr>
              <a:t>VOCs</a:t>
            </a:r>
            <a:r>
              <a:rPr lang="en-US" sz="1350" b="1" kern="100" dirty="0">
                <a:solidFill>
                  <a:srgbClr val="0000CC"/>
                </a:solidFill>
                <a:latin typeface="Times New Roman" panose="02020603050405020304" pitchFamily="18" charset="0"/>
                <a:ea typeface="等线" panose="02010600030101010101" pitchFamily="2" charset="-122"/>
              </a:rPr>
              <a:t> and E</a:t>
            </a:r>
            <a:r>
              <a:rPr lang="en-US" sz="1350" b="1" kern="100" baseline="-25000" dirty="0">
                <a:solidFill>
                  <a:srgbClr val="0000CC"/>
                </a:solidFill>
                <a:latin typeface="Times New Roman" panose="02020603050405020304" pitchFamily="18" charset="0"/>
                <a:ea typeface="等线" panose="02010600030101010101" pitchFamily="2" charset="-122"/>
              </a:rPr>
              <a:t>POA </a:t>
            </a:r>
          </a:p>
          <a:p>
            <a:pPr algn="l" defTabSz="342900" fontAlgn="auto">
              <a:lnSpc>
                <a:spcPct val="150000"/>
              </a:lnSpc>
              <a:spcBef>
                <a:spcPts val="0"/>
              </a:spcBef>
              <a:spcAft>
                <a:spcPts val="0"/>
              </a:spcAft>
            </a:pPr>
            <a:r>
              <a:rPr lang="en-US" sz="1350" b="1" kern="100" dirty="0">
                <a:solidFill>
                  <a:srgbClr val="0000CC"/>
                </a:solidFill>
                <a:latin typeface="Times New Roman" panose="02020603050405020304" pitchFamily="18" charset="0"/>
                <a:ea typeface="等线" panose="02010600030101010101" pitchFamily="2" charset="-122"/>
              </a:rPr>
              <a:t>case1 : -49%, -45%, -20%, -64%, -20% </a:t>
            </a:r>
          </a:p>
          <a:p>
            <a:pPr algn="l" defTabSz="342900" fontAlgn="auto">
              <a:lnSpc>
                <a:spcPct val="150000"/>
              </a:lnSpc>
              <a:spcBef>
                <a:spcPts val="0"/>
              </a:spcBef>
              <a:spcAft>
                <a:spcPts val="0"/>
              </a:spcAft>
            </a:pPr>
            <a:r>
              <a:rPr lang="en-US" sz="1350" b="1" kern="100" dirty="0">
                <a:solidFill>
                  <a:srgbClr val="0000CC"/>
                </a:solidFill>
                <a:latin typeface="Times New Roman" panose="02020603050405020304" pitchFamily="18" charset="0"/>
                <a:ea typeface="等线" panose="02010600030101010101" pitchFamily="2" charset="-122"/>
              </a:rPr>
              <a:t>case2 : -76%, -79%, -81%, -83%, -73%</a:t>
            </a:r>
            <a:endParaRPr lang="en-US" sz="1350" dirty="0">
              <a:solidFill>
                <a:srgbClr val="0000CC"/>
              </a:solidFill>
              <a:latin typeface="微软雅黑"/>
              <a:ea typeface="微软雅黑"/>
            </a:endParaRPr>
          </a:p>
        </p:txBody>
      </p:sp>
      <p:pic>
        <p:nvPicPr>
          <p:cNvPr id="18" name="Picture 1" descr="O3_nc1_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5489" y="1922519"/>
            <a:ext cx="1594247" cy="19204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5" descr="O3_nc53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2743" y="1912990"/>
            <a:ext cx="1575197" cy="19240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7" descr="O3_nc88_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0723" y="1912990"/>
            <a:ext cx="1575197" cy="19240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O3_nc1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5488" y="3889404"/>
            <a:ext cx="1594247" cy="192047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6" descr="O3_nc53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2742" y="3885832"/>
            <a:ext cx="1575197" cy="19240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8" descr="O3_nc88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37157" y="3895266"/>
            <a:ext cx="1575197"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40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par>
                                <p:cTn id="11" presetID="22" presetClass="entr" presetSubtype="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par>
                                <p:cTn id="14" presetID="22" presetClass="entr" presetSubtype="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alpha val="21000"/>
          </a:schemeClr>
        </a:solidFill>
        <a:effectLst/>
      </p:bgPr>
    </p:bg>
    <p:spTree>
      <p:nvGrpSpPr>
        <p:cNvPr id="1" name=""/>
        <p:cNvGrpSpPr/>
        <p:nvPr/>
      </p:nvGrpSpPr>
      <p:grpSpPr>
        <a:xfrm>
          <a:off x="0" y="0"/>
          <a:ext cx="0" cy="0"/>
          <a:chOff x="0" y="0"/>
          <a:chExt cx="0" cy="0"/>
        </a:xfrm>
      </p:grpSpPr>
      <p:cxnSp>
        <p:nvCxnSpPr>
          <p:cNvPr id="111" name="Straight Connector 110"/>
          <p:cNvCxnSpPr/>
          <p:nvPr/>
        </p:nvCxnSpPr>
        <p:spPr>
          <a:xfrm>
            <a:off x="8210366" y="1959332"/>
            <a:ext cx="13024" cy="1093953"/>
          </a:xfrm>
          <a:prstGeom prst="line">
            <a:avLst/>
          </a:prstGeom>
          <a:ln w="28575">
            <a:solidFill>
              <a:srgbClr val="FF0000"/>
            </a:solidFill>
          </a:ln>
          <a:effectLst>
            <a:glow rad="63500">
              <a:schemeClr val="accent1">
                <a:satMod val="175000"/>
                <a:alpha val="40000"/>
              </a:schemeClr>
            </a:glow>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38777" y="1965122"/>
            <a:ext cx="13024" cy="1093953"/>
          </a:xfrm>
          <a:prstGeom prst="line">
            <a:avLst/>
          </a:prstGeom>
          <a:ln w="28575">
            <a:solidFill>
              <a:srgbClr val="FF0000"/>
            </a:solidFill>
          </a:ln>
          <a:effectLst>
            <a:glow rad="63500">
              <a:schemeClr val="accent1">
                <a:satMod val="175000"/>
                <a:alpha val="40000"/>
              </a:schemeClr>
            </a:glow>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a:off x="3387968" y="4982421"/>
            <a:ext cx="1982145" cy="0"/>
          </a:xfrm>
          <a:prstGeom prst="straightConnector1">
            <a:avLst/>
          </a:prstGeom>
          <a:ln w="28575">
            <a:solidFill>
              <a:srgbClr val="00206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63" name="直接箭头连接符 962"/>
          <p:cNvCxnSpPr/>
          <p:nvPr/>
        </p:nvCxnSpPr>
        <p:spPr>
          <a:xfrm flipV="1">
            <a:off x="1659882" y="3716619"/>
            <a:ext cx="583292" cy="503736"/>
          </a:xfrm>
          <a:prstGeom prst="straightConnector1">
            <a:avLst/>
          </a:prstGeom>
          <a:ln w="28575">
            <a:solidFill>
              <a:srgbClr val="00206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直接箭头连接符 21"/>
          <p:cNvCxnSpPr/>
          <p:nvPr/>
        </p:nvCxnSpPr>
        <p:spPr>
          <a:xfrm flipV="1">
            <a:off x="4613052" y="3922108"/>
            <a:ext cx="351656" cy="59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直接箭头连接符 21"/>
          <p:cNvCxnSpPr/>
          <p:nvPr/>
        </p:nvCxnSpPr>
        <p:spPr>
          <a:xfrm flipV="1">
            <a:off x="5788272" y="3935765"/>
            <a:ext cx="351656" cy="59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直接箭头连接符 21"/>
          <p:cNvCxnSpPr/>
          <p:nvPr/>
        </p:nvCxnSpPr>
        <p:spPr>
          <a:xfrm>
            <a:off x="6954837" y="3944815"/>
            <a:ext cx="588963"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直接箭头连接符 21"/>
          <p:cNvCxnSpPr/>
          <p:nvPr/>
        </p:nvCxnSpPr>
        <p:spPr>
          <a:xfrm flipV="1">
            <a:off x="4404944" y="3184284"/>
            <a:ext cx="351656" cy="59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直接箭头连接符 23"/>
          <p:cNvCxnSpPr/>
          <p:nvPr/>
        </p:nvCxnSpPr>
        <p:spPr>
          <a:xfrm>
            <a:off x="8050824" y="3222901"/>
            <a:ext cx="0" cy="472259"/>
          </a:xfrm>
          <a:prstGeom prst="straightConnector1">
            <a:avLst/>
          </a:prstGeom>
          <a:ln w="28575">
            <a:solidFill>
              <a:srgbClr val="7030A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8" name="矩形 6"/>
          <p:cNvSpPr/>
          <p:nvPr/>
        </p:nvSpPr>
        <p:spPr>
          <a:xfrm>
            <a:off x="7517423" y="3706943"/>
            <a:ext cx="1016975" cy="403716"/>
          </a:xfrm>
          <a:prstGeom prst="rect">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Health/Econ. Benefit</a:t>
            </a:r>
            <a:endParaRPr kumimoji="0" lang="zh-CN" altLang="en-US" sz="12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endParaRPr>
          </a:p>
        </p:txBody>
      </p:sp>
      <p:cxnSp>
        <p:nvCxnSpPr>
          <p:cNvPr id="75" name="直接箭头连接符 23"/>
          <p:cNvCxnSpPr/>
          <p:nvPr/>
        </p:nvCxnSpPr>
        <p:spPr>
          <a:xfrm>
            <a:off x="6548130" y="3244360"/>
            <a:ext cx="0" cy="472259"/>
          </a:xfrm>
          <a:prstGeom prst="straightConnector1">
            <a:avLst/>
          </a:prstGeom>
          <a:ln w="28575">
            <a:solidFill>
              <a:srgbClr val="7030A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3" name="直接箭头连接符 23"/>
          <p:cNvCxnSpPr/>
          <p:nvPr/>
        </p:nvCxnSpPr>
        <p:spPr>
          <a:xfrm>
            <a:off x="5405130" y="3235568"/>
            <a:ext cx="0" cy="472259"/>
          </a:xfrm>
          <a:prstGeom prst="straightConnector1">
            <a:avLst/>
          </a:prstGeom>
          <a:ln w="28575">
            <a:solidFill>
              <a:srgbClr val="7030A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4" name="矩形 6"/>
          <p:cNvSpPr/>
          <p:nvPr/>
        </p:nvSpPr>
        <p:spPr>
          <a:xfrm>
            <a:off x="4953000" y="3719610"/>
            <a:ext cx="851330" cy="403716"/>
          </a:xfrm>
          <a:prstGeom prst="rect">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AQ Benefit</a:t>
            </a:r>
            <a:endParaRPr kumimoji="0" lang="zh-CN" altLang="en-US" sz="14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endParaRPr>
          </a:p>
        </p:txBody>
      </p:sp>
      <p:cxnSp>
        <p:nvCxnSpPr>
          <p:cNvPr id="24" name="直接箭头连接符 23"/>
          <p:cNvCxnSpPr/>
          <p:nvPr/>
        </p:nvCxnSpPr>
        <p:spPr>
          <a:xfrm>
            <a:off x="4235754" y="3224274"/>
            <a:ext cx="0" cy="472259"/>
          </a:xfrm>
          <a:prstGeom prst="straightConnector1">
            <a:avLst/>
          </a:prstGeom>
          <a:ln w="28575">
            <a:solidFill>
              <a:srgbClr val="7030A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直接箭头连接符 21"/>
          <p:cNvCxnSpPr/>
          <p:nvPr/>
        </p:nvCxnSpPr>
        <p:spPr>
          <a:xfrm flipV="1">
            <a:off x="5838088" y="3197941"/>
            <a:ext cx="351656" cy="59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7" name="直接箭头连接符 21"/>
          <p:cNvCxnSpPr/>
          <p:nvPr/>
        </p:nvCxnSpPr>
        <p:spPr>
          <a:xfrm>
            <a:off x="6814157" y="3198199"/>
            <a:ext cx="588963"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99" name="圆角矩形 998"/>
          <p:cNvSpPr/>
          <p:nvPr/>
        </p:nvSpPr>
        <p:spPr>
          <a:xfrm>
            <a:off x="7329487" y="4665948"/>
            <a:ext cx="1738313" cy="484188"/>
          </a:xfrm>
          <a:prstGeom prst="roundRect">
            <a:avLst>
              <a:gd name="adj" fmla="val 44413"/>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sng" strike="noStrike" kern="1200" cap="none" spc="0" normalizeH="0" baseline="0" noProof="0" dirty="0">
                <a:ln>
                  <a:noFill/>
                </a:ln>
                <a:solidFill>
                  <a:srgbClr val="FF0000"/>
                </a:solidFill>
                <a:effectLst/>
                <a:uLnTx/>
                <a:uFillTx/>
                <a:latin typeface="Calibri"/>
                <a:ea typeface="宋体" panose="02010600030101010101" pitchFamily="2" charset="-122"/>
                <a:cs typeface="+mn-cs"/>
              </a:rPr>
              <a:t>AQ</a:t>
            </a:r>
            <a:r>
              <a:rPr kumimoji="0" lang="en-US" altLang="zh-CN" sz="1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  benefit/Cost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assessment</a:t>
            </a:r>
            <a:endParaRPr kumimoji="0" lang="zh-CN" altLang="en-US" sz="1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
        <p:nvSpPr>
          <p:cNvPr id="2" name="标题 3"/>
          <p:cNvSpPr txBox="1">
            <a:spLocks/>
          </p:cNvSpPr>
          <p:nvPr/>
        </p:nvSpPr>
        <p:spPr>
          <a:xfrm>
            <a:off x="278177" y="127000"/>
            <a:ext cx="8752021" cy="863600"/>
          </a:xfrm>
          <a:prstGeom prst="rect">
            <a:avLst/>
          </a:prstGeom>
        </p:spPr>
        <p:txBody>
          <a:bodyPr/>
          <a:lstStyle>
            <a:defPPr>
              <a:defRPr lang="zh-CN"/>
            </a:defPPr>
            <a:lvl1pPr lvl="0" algn="ctr">
              <a:spcBef>
                <a:spcPct val="0"/>
              </a:spcBef>
              <a:buNone/>
              <a:defRPr sz="36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j-cs"/>
              </a:rPr>
              <a:t>“GCAM-</a:t>
            </a:r>
            <a:r>
              <a:rPr kumimoji="0" lang="en-US" altLang="zh-CN" sz="4400" b="1" i="0" u="none" strike="noStrike" kern="1200" cap="none" spc="0" normalizeH="0" baseline="0" noProof="0" dirty="0" err="1">
                <a:ln>
                  <a:noFill/>
                </a:ln>
                <a:solidFill>
                  <a:srgbClr val="FF0000"/>
                </a:solidFill>
                <a:effectLst/>
                <a:uLnTx/>
                <a:uFillTx/>
                <a:latin typeface="Calibri"/>
                <a:ea typeface="宋体" panose="02010600030101010101" pitchFamily="2" charset="-122"/>
                <a:cs typeface="+mj-cs"/>
              </a:rPr>
              <a:t>ABaCAS</a:t>
            </a:r>
            <a:r>
              <a:rPr kumimoji="0" lang="en-US" altLang="zh-CN" sz="4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j-cs"/>
              </a:rPr>
              <a:t>”: </a:t>
            </a:r>
            <a:r>
              <a:rPr kumimoji="0" lang="en-US" altLang="zh-CN" sz="3200" b="1" i="0" u="none" strike="noStrike" kern="1200" cap="none" spc="0" normalizeH="0" baseline="0" noProof="0" dirty="0">
                <a:ln>
                  <a:noFill/>
                </a:ln>
                <a:solidFill>
                  <a:prstClr val="black"/>
                </a:solidFill>
                <a:effectLst/>
                <a:uLnTx/>
                <a:uFillTx/>
                <a:latin typeface="Calibri"/>
                <a:ea typeface="宋体" panose="02010600030101010101" pitchFamily="2" charset="-122"/>
                <a:cs typeface="+mj-cs"/>
              </a:rPr>
              <a:t>Conceptual Framework</a:t>
            </a:r>
            <a:endParaRPr kumimoji="0" lang="en-US" altLang="zh-CN" sz="3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j-cs"/>
              </a:rPr>
              <a:t>Integrated Climate-AQ Benefit/cost Assessment</a:t>
            </a:r>
          </a:p>
        </p:txBody>
      </p:sp>
      <p:sp>
        <p:nvSpPr>
          <p:cNvPr id="15364" name="文本框 979"/>
          <p:cNvSpPr txBox="1">
            <a:spLocks noChangeArrowheads="1"/>
          </p:cNvSpPr>
          <p:nvPr/>
        </p:nvSpPr>
        <p:spPr bwMode="auto">
          <a:xfrm>
            <a:off x="3619770" y="5906436"/>
            <a:ext cx="5448030" cy="461665"/>
          </a:xfrm>
          <a:prstGeom prst="rect">
            <a:avLst/>
          </a:prstGeom>
          <a:solidFill>
            <a:srgbClr val="EBF1DE"/>
          </a:solidFill>
          <a:ln w="28575">
            <a:solidFill>
              <a:srgbClr val="FF0000"/>
            </a:solidFill>
          </a:ln>
          <a:extLst/>
        </p:spPr>
        <p:txBody>
          <a:bodyPr wrap="none">
            <a:spAutoFit/>
          </a:bodyPr>
          <a:lstStyle>
            <a:lvl1pPr>
              <a:spcBef>
                <a:spcPct val="20000"/>
              </a:spcBef>
              <a:buBlip>
                <a:blip r:embed="rId3"/>
              </a:buBlip>
              <a:defRPr sz="3200">
                <a:solidFill>
                  <a:schemeClr val="tx1"/>
                </a:solidFill>
                <a:latin typeface="Calibri" panose="020F0502020204030204" pitchFamily="34" charset="0"/>
              </a:defRPr>
            </a:lvl1pPr>
            <a:lvl2pPr marL="742950" indent="-285750">
              <a:spcBef>
                <a:spcPct val="20000"/>
              </a:spcBef>
              <a:buBlip>
                <a:blip r:embed="rId3"/>
              </a:buBlip>
              <a:defRPr sz="2800">
                <a:solidFill>
                  <a:schemeClr val="tx1"/>
                </a:solidFill>
                <a:latin typeface="Calibri" panose="020F0502020204030204" pitchFamily="34" charset="0"/>
              </a:defRPr>
            </a:lvl2pPr>
            <a:lvl3pPr marL="1143000" indent="-228600">
              <a:spcBef>
                <a:spcPct val="20000"/>
              </a:spcBef>
              <a:buBlip>
                <a:blip r:embed="rId3"/>
              </a:buBlip>
              <a:defRPr sz="2400">
                <a:solidFill>
                  <a:schemeClr val="tx1"/>
                </a:solidFill>
                <a:latin typeface="Calibri" panose="020F0502020204030204" pitchFamily="34" charset="0"/>
              </a:defRPr>
            </a:lvl3pPr>
            <a:lvl4pPr marL="1600200" indent="-228600">
              <a:spcBef>
                <a:spcPct val="20000"/>
              </a:spcBef>
              <a:buBlip>
                <a:blip r:embed="rId3"/>
              </a:buBlip>
              <a:defRPr sz="2000">
                <a:solidFill>
                  <a:schemeClr val="tx1"/>
                </a:solidFill>
                <a:latin typeface="Calibri" panose="020F0502020204030204" pitchFamily="34" charset="0"/>
              </a:defRPr>
            </a:lvl4pPr>
            <a:lvl5pPr marL="2057400" indent="-228600">
              <a:spcBef>
                <a:spcPct val="20000"/>
              </a:spcBef>
              <a:buBlip>
                <a:blip r:embed="rId3"/>
              </a:buBlip>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1"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Climate &amp; AQ co-benefit/cost Assessment</a:t>
            </a:r>
            <a:endParaRPr kumimoji="0" lang="zh-CN" altLang="en-US" sz="2400" b="1" i="1"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365" name="Rectangle 134"/>
          <p:cNvSpPr>
            <a:spLocks noChangeArrowheads="1"/>
          </p:cNvSpPr>
          <p:nvPr/>
        </p:nvSpPr>
        <p:spPr bwMode="auto">
          <a:xfrm>
            <a:off x="5447506" y="1678146"/>
            <a:ext cx="1639094" cy="553998"/>
          </a:xfrm>
          <a:prstGeom prst="rect">
            <a:avLst/>
          </a:prstGeom>
          <a:solidFill>
            <a:schemeClr val="accent4">
              <a:lumMod val="40000"/>
              <a:lumOff val="60000"/>
            </a:schemeClr>
          </a:solidFill>
          <a:ln w="28575">
            <a:solidFill>
              <a:schemeClr val="accent4">
                <a:lumMod val="60000"/>
                <a:lumOff val="40000"/>
              </a:schemeClr>
            </a:solidFill>
            <a:miter lim="800000"/>
            <a:headEnd/>
            <a:tailEnd/>
          </a:ln>
        </p:spPr>
        <p:txBody>
          <a:bodyPr wrap="square" lIns="0" tIns="0" rIns="0" bIns="0">
            <a:spAutoFit/>
          </a:bodyPr>
          <a:lstStyle>
            <a:lvl1pPr>
              <a:spcBef>
                <a:spcPct val="20000"/>
              </a:spcBef>
              <a:buBlip>
                <a:blip r:embed="rId3"/>
              </a:buBlip>
              <a:defRPr sz="3200">
                <a:solidFill>
                  <a:schemeClr val="tx1"/>
                </a:solidFill>
                <a:latin typeface="Calibri" panose="020F0502020204030204" pitchFamily="34" charset="0"/>
              </a:defRPr>
            </a:lvl1pPr>
            <a:lvl2pPr marL="742950" indent="-285750">
              <a:spcBef>
                <a:spcPct val="20000"/>
              </a:spcBef>
              <a:buBlip>
                <a:blip r:embed="rId3"/>
              </a:buBlip>
              <a:defRPr sz="2800">
                <a:solidFill>
                  <a:schemeClr val="tx1"/>
                </a:solidFill>
                <a:latin typeface="Calibri" panose="020F0502020204030204" pitchFamily="34" charset="0"/>
              </a:defRPr>
            </a:lvl2pPr>
            <a:lvl3pPr marL="1143000" indent="-228600">
              <a:spcBef>
                <a:spcPct val="20000"/>
              </a:spcBef>
              <a:buBlip>
                <a:blip r:embed="rId3"/>
              </a:buBlip>
              <a:defRPr sz="2400">
                <a:solidFill>
                  <a:schemeClr val="tx1"/>
                </a:solidFill>
                <a:latin typeface="Calibri" panose="020F0502020204030204" pitchFamily="34" charset="0"/>
              </a:defRPr>
            </a:lvl3pPr>
            <a:lvl4pPr marL="1600200" indent="-228600">
              <a:spcBef>
                <a:spcPct val="20000"/>
              </a:spcBef>
              <a:buBlip>
                <a:blip r:embed="rId3"/>
              </a:buBlip>
              <a:defRPr sz="2000">
                <a:solidFill>
                  <a:schemeClr val="tx1"/>
                </a:solidFill>
                <a:latin typeface="Calibri" panose="020F0502020204030204" pitchFamily="34" charset="0"/>
              </a:defRPr>
            </a:lvl4pPr>
            <a:lvl5pPr marL="2057400" indent="-228600">
              <a:spcBef>
                <a:spcPct val="20000"/>
              </a:spcBef>
              <a:buBlip>
                <a:blip r:embed="rId3"/>
              </a:buBlip>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mn-cs"/>
              </a:rPr>
              <a:t>ABaCAS</a:t>
            </a:r>
            <a:endParaRPr kumimoji="0" lang="en-US" altLang="en-US" sz="4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7" name="矩形 6"/>
          <p:cNvSpPr/>
          <p:nvPr/>
        </p:nvSpPr>
        <p:spPr>
          <a:xfrm>
            <a:off x="3846694" y="3708316"/>
            <a:ext cx="851330" cy="403716"/>
          </a:xfrm>
          <a:prstGeom prst="rect">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Control cost</a:t>
            </a:r>
            <a:endParaRPr kumimoji="0" lang="zh-CN" altLang="en-US" sz="14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endParaRPr>
          </a:p>
        </p:txBody>
      </p:sp>
      <p:sp>
        <p:nvSpPr>
          <p:cNvPr id="14" name="矩形 13"/>
          <p:cNvSpPr/>
          <p:nvPr/>
        </p:nvSpPr>
        <p:spPr>
          <a:xfrm>
            <a:off x="4757318" y="2997905"/>
            <a:ext cx="1213924" cy="346782"/>
          </a:xfrm>
          <a:prstGeom prst="rect">
            <a:avLst/>
          </a:prstGeom>
          <a:solidFill>
            <a:schemeClr val="accent4">
              <a:lumMod val="60000"/>
              <a:lumOff val="40000"/>
            </a:schemeClr>
          </a:solidFill>
          <a:ln w="3175">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RSM/CMAQ</a:t>
            </a:r>
            <a:endParaRPr kumimoji="0" lang="zh-CN" altLang="en-US" sz="14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 name="矩形 14"/>
          <p:cNvSpPr/>
          <p:nvPr/>
        </p:nvSpPr>
        <p:spPr>
          <a:xfrm>
            <a:off x="6186521" y="2996157"/>
            <a:ext cx="1008519" cy="329244"/>
          </a:xfrm>
          <a:prstGeom prst="rect">
            <a:avLst/>
          </a:prstGeom>
          <a:solidFill>
            <a:schemeClr val="accent4">
              <a:lumMod val="60000"/>
              <a:lumOff val="40000"/>
            </a:schemeClr>
          </a:solidFill>
          <a:ln w="3175">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err="1">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SMAT</a:t>
            </a:r>
            <a:r>
              <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-CE</a:t>
            </a:r>
            <a:endParaRPr kumimoji="0" lang="zh-CN" altLang="en-US" sz="14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 name="矩形 15"/>
          <p:cNvSpPr/>
          <p:nvPr/>
        </p:nvSpPr>
        <p:spPr>
          <a:xfrm>
            <a:off x="7385536" y="3026416"/>
            <a:ext cx="1295400" cy="307778"/>
          </a:xfrm>
          <a:prstGeom prst="rect">
            <a:avLst/>
          </a:prstGeom>
          <a:solidFill>
            <a:schemeClr val="accent4">
              <a:lumMod val="60000"/>
              <a:lumOff val="40000"/>
            </a:schemeClr>
          </a:solidFill>
          <a:ln w="3175">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err="1">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BenMAP</a:t>
            </a:r>
            <a:r>
              <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-CE</a:t>
            </a:r>
            <a:endParaRPr kumimoji="0" lang="zh-CN" altLang="en-US" sz="14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22" name="直接箭头连接符 21"/>
          <p:cNvCxnSpPr/>
          <p:nvPr/>
        </p:nvCxnSpPr>
        <p:spPr>
          <a:xfrm flipV="1">
            <a:off x="3527870" y="3187270"/>
            <a:ext cx="351656" cy="59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流程图: 过程 40"/>
          <p:cNvSpPr/>
          <p:nvPr/>
        </p:nvSpPr>
        <p:spPr>
          <a:xfrm>
            <a:off x="2209800" y="4627154"/>
            <a:ext cx="1492675" cy="788350"/>
          </a:xfrm>
          <a:prstGeom prst="flowChartProcess">
            <a:avLst/>
          </a:prstGeom>
          <a:solidFill>
            <a:srgbClr val="CCFF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1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6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cxnSp>
        <p:nvCxnSpPr>
          <p:cNvPr id="39" name="直接箭头连接符 38"/>
          <p:cNvCxnSpPr/>
          <p:nvPr/>
        </p:nvCxnSpPr>
        <p:spPr>
          <a:xfrm>
            <a:off x="5943600" y="5194096"/>
            <a:ext cx="814909" cy="708909"/>
          </a:xfrm>
          <a:prstGeom prst="straightConnector1">
            <a:avLst/>
          </a:prstGeom>
          <a:ln w="28575">
            <a:solidFill>
              <a:srgbClr val="002060"/>
            </a:solidFill>
            <a:prstDash val="solid"/>
            <a:tailEnd type="arrow"/>
          </a:ln>
          <a:effectLst>
            <a:glow rad="139700">
              <a:schemeClr val="accent1">
                <a:satMod val="175000"/>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直接箭头连接符 48"/>
          <p:cNvCxnSpPr>
            <a:endCxn id="41" idx="1"/>
          </p:cNvCxnSpPr>
          <p:nvPr/>
        </p:nvCxnSpPr>
        <p:spPr>
          <a:xfrm>
            <a:off x="1698989" y="4583519"/>
            <a:ext cx="510811" cy="437810"/>
          </a:xfrm>
          <a:prstGeom prst="straightConnector1">
            <a:avLst/>
          </a:prstGeom>
          <a:ln w="28575">
            <a:solidFill>
              <a:srgbClr val="00206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100174" y="2967281"/>
            <a:ext cx="0" cy="1126331"/>
          </a:xfrm>
          <a:prstGeom prst="line">
            <a:avLst/>
          </a:prstGeom>
          <a:ln w="28575">
            <a:solidFill>
              <a:srgbClr val="002060"/>
            </a:solidFill>
            <a:prstDash val="solid"/>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46088" y="2369690"/>
            <a:ext cx="1382712" cy="584775"/>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rial" charset="0"/>
                <a:ea typeface="宋体" panose="02010600030101010101" pitchFamily="2" charset="-122"/>
                <a:cs typeface="+mn-cs"/>
              </a:rPr>
              <a:t>Climate/AQ Policies</a:t>
            </a:r>
            <a:endParaRPr kumimoji="0" lang="zh-CN" altLang="en-US" sz="1600" b="1" i="0" u="none" strike="noStrike" kern="1200" cap="none" spc="0" normalizeH="0" baseline="0" noProof="0" dirty="0">
              <a:ln>
                <a:noFill/>
              </a:ln>
              <a:solidFill>
                <a:prstClr val="white"/>
              </a:solidFill>
              <a:effectLst/>
              <a:uLnTx/>
              <a:uFillTx/>
              <a:latin typeface="Arial" charset="0"/>
              <a:ea typeface="宋体" panose="02010600030101010101" pitchFamily="2" charset="-122"/>
              <a:cs typeface="+mn-cs"/>
            </a:endParaRPr>
          </a:p>
        </p:txBody>
      </p:sp>
      <p:sp>
        <p:nvSpPr>
          <p:cNvPr id="63" name="TextBox 62"/>
          <p:cNvSpPr txBox="1"/>
          <p:nvPr/>
        </p:nvSpPr>
        <p:spPr>
          <a:xfrm>
            <a:off x="2133600" y="2868529"/>
            <a:ext cx="1412227" cy="830997"/>
          </a:xfrm>
          <a:prstGeom prst="rect">
            <a:avLst/>
          </a:prstGeom>
          <a:solidFill>
            <a:srgbClr val="CCFFFF"/>
          </a:solidFill>
          <a:ln>
            <a:solidFill>
              <a:srgbClr val="0000FF"/>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宋体" panose="02010600030101010101" pitchFamily="2" charset="-122"/>
                <a:cs typeface="+mn-cs"/>
              </a:rPr>
              <a:t>Air Pollutant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宋体" panose="02010600030101010101" pitchFamily="2" charset="-122"/>
                <a:cs typeface="+mn-cs"/>
              </a:rPr>
              <a:t>Emissions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宋体" panose="02010600030101010101" pitchFamily="2" charset="-122"/>
                <a:cs typeface="+mn-cs"/>
              </a:rPr>
              <a:t>Reduction</a:t>
            </a:r>
          </a:p>
        </p:txBody>
      </p:sp>
      <p:sp>
        <p:nvSpPr>
          <p:cNvPr id="53" name="TextBox 52"/>
          <p:cNvSpPr txBox="1"/>
          <p:nvPr/>
        </p:nvSpPr>
        <p:spPr>
          <a:xfrm>
            <a:off x="3886200" y="3017624"/>
            <a:ext cx="681038" cy="307777"/>
          </a:xfrm>
          <a:prstGeom prst="rect">
            <a:avLst/>
          </a:prstGeom>
          <a:solidFill>
            <a:schemeClr val="accent4">
              <a:lumMod val="60000"/>
              <a:lumOff val="40000"/>
            </a:schemeClr>
          </a:solidFill>
          <a:ln>
            <a:solidFill>
              <a:srgbClr val="7030A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 ICET </a:t>
            </a:r>
            <a:endParaRPr kumimoji="0" lang="zh-CN" altLang="en-US" sz="14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TextBox 55"/>
          <p:cNvSpPr txBox="1"/>
          <p:nvPr/>
        </p:nvSpPr>
        <p:spPr>
          <a:xfrm>
            <a:off x="278177" y="4132039"/>
            <a:ext cx="1420812" cy="523220"/>
          </a:xfrm>
          <a:prstGeom prst="rect">
            <a:avLst/>
          </a:prstGeom>
          <a:solidFill>
            <a:schemeClr val="accent4">
              <a:lumMod val="40000"/>
              <a:lumOff val="60000"/>
            </a:schemeClr>
          </a:solidFill>
          <a:ln>
            <a:solidFill>
              <a:srgbClr val="7030A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rial" charset="0"/>
                <a:ea typeface="宋体" panose="02010600030101010101" pitchFamily="2" charset="-122"/>
                <a:cs typeface="+mn-cs"/>
              </a:rPr>
              <a:t>GCAM</a:t>
            </a:r>
            <a:endParaRPr kumimoji="0" lang="zh-CN" altLang="en-US" sz="2800" b="1" i="0" u="none" strike="noStrike" kern="1200" cap="none" spc="0" normalizeH="0" baseline="0" noProof="0" dirty="0">
              <a:ln>
                <a:noFill/>
              </a:ln>
              <a:solidFill>
                <a:srgbClr val="C00000"/>
              </a:solidFill>
              <a:effectLst/>
              <a:uLnTx/>
              <a:uFillTx/>
              <a:latin typeface="Arial" charset="0"/>
              <a:ea typeface="宋体" panose="02010600030101010101" pitchFamily="2" charset="-122"/>
              <a:cs typeface="+mn-cs"/>
            </a:endParaRPr>
          </a:p>
        </p:txBody>
      </p:sp>
      <p:sp>
        <p:nvSpPr>
          <p:cNvPr id="961" name="对角圆角矩形 960"/>
          <p:cNvSpPr/>
          <p:nvPr/>
        </p:nvSpPr>
        <p:spPr>
          <a:xfrm>
            <a:off x="3759200" y="4494947"/>
            <a:ext cx="1498600" cy="388362"/>
          </a:xfrm>
          <a:prstGeom prst="round2Diag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Radiative Forcing      &amp; Global mean temp</a:t>
            </a:r>
            <a:endParaRPr kumimoji="0" lang="zh-CN" altLang="en-US" sz="11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71" name="对角圆角矩形 70"/>
          <p:cNvSpPr/>
          <p:nvPr/>
        </p:nvSpPr>
        <p:spPr>
          <a:xfrm>
            <a:off x="3779938" y="5082437"/>
            <a:ext cx="1477862" cy="255252"/>
          </a:xfrm>
          <a:prstGeom prst="round2Diag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Social Cost of Carbon</a:t>
            </a:r>
            <a:endParaRPr kumimoji="0" lang="zh-CN" altLang="en-US" sz="11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9" name="TextBox 8"/>
          <p:cNvSpPr txBox="1"/>
          <p:nvPr/>
        </p:nvSpPr>
        <p:spPr>
          <a:xfrm>
            <a:off x="154689" y="2064890"/>
            <a:ext cx="2235035"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charset="0"/>
                <a:ea typeface="+mn-ea"/>
                <a:cs typeface="+mn-cs"/>
              </a:rPr>
              <a:t>(CPP, Paris Agreement, etc.)</a:t>
            </a:r>
          </a:p>
        </p:txBody>
      </p:sp>
      <p:sp>
        <p:nvSpPr>
          <p:cNvPr id="54" name="Rectangle 53"/>
          <p:cNvSpPr/>
          <p:nvPr/>
        </p:nvSpPr>
        <p:spPr>
          <a:xfrm>
            <a:off x="368421" y="2898902"/>
            <a:ext cx="1377300"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B050"/>
                </a:solidFill>
                <a:effectLst/>
                <a:uLnTx/>
                <a:uFillTx/>
                <a:latin typeface="Arial" charset="0"/>
                <a:ea typeface="宋体" panose="02010600030101010101" pitchFamily="2" charset="-122"/>
                <a:cs typeface="+mn-cs"/>
              </a:rPr>
              <a:t>Input  Data</a:t>
            </a:r>
            <a:endParaRPr kumimoji="0" lang="zh-CN" altLang="en-US" sz="1800" b="1" i="0" u="none" strike="noStrike" kern="1200" cap="none" spc="0" normalizeH="0" baseline="0" noProof="0" dirty="0">
              <a:ln>
                <a:noFill/>
              </a:ln>
              <a:solidFill>
                <a:srgbClr val="00B050"/>
              </a:solidFill>
              <a:effectLst/>
              <a:uLnTx/>
              <a:uFillTx/>
              <a:latin typeface="Arial" charset="0"/>
              <a:ea typeface="宋体" panose="02010600030101010101" pitchFamily="2" charset="-122"/>
              <a:cs typeface="+mn-cs"/>
            </a:endParaRPr>
          </a:p>
        </p:txBody>
      </p:sp>
      <p:sp>
        <p:nvSpPr>
          <p:cNvPr id="55" name="Rectangle 54"/>
          <p:cNvSpPr/>
          <p:nvPr/>
        </p:nvSpPr>
        <p:spPr>
          <a:xfrm>
            <a:off x="1633885" y="4196046"/>
            <a:ext cx="1569661"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B050"/>
                </a:solidFill>
                <a:effectLst/>
                <a:uLnTx/>
                <a:uFillTx/>
                <a:latin typeface="Arial" charset="0"/>
                <a:ea typeface="宋体" panose="02010600030101010101" pitchFamily="2" charset="-122"/>
                <a:cs typeface="+mn-cs"/>
              </a:rPr>
              <a:t>Output  Data</a:t>
            </a:r>
            <a:endParaRPr kumimoji="0" lang="zh-CN" altLang="en-US" sz="1800" b="1" i="0" u="none" strike="noStrike" kern="1200" cap="none" spc="0" normalizeH="0" baseline="0" noProof="0" dirty="0">
              <a:ln>
                <a:noFill/>
              </a:ln>
              <a:solidFill>
                <a:srgbClr val="00B050"/>
              </a:solidFill>
              <a:effectLst/>
              <a:uLnTx/>
              <a:uFillTx/>
              <a:latin typeface="Arial" charset="0"/>
              <a:ea typeface="宋体" panose="02010600030101010101" pitchFamily="2" charset="-122"/>
              <a:cs typeface="+mn-cs"/>
            </a:endParaRPr>
          </a:p>
        </p:txBody>
      </p:sp>
      <p:cxnSp>
        <p:nvCxnSpPr>
          <p:cNvPr id="968" name="Straight Connector 967"/>
          <p:cNvCxnSpPr>
            <a:stCxn id="15365" idx="3"/>
          </p:cNvCxnSpPr>
          <p:nvPr/>
        </p:nvCxnSpPr>
        <p:spPr>
          <a:xfrm>
            <a:off x="7086600" y="1955145"/>
            <a:ext cx="1143000" cy="0"/>
          </a:xfrm>
          <a:prstGeom prst="line">
            <a:avLst/>
          </a:prstGeom>
          <a:ln w="28575">
            <a:solidFill>
              <a:srgbClr val="FF0000"/>
            </a:solidFill>
          </a:ln>
          <a:effectLst>
            <a:glow rad="63500">
              <a:schemeClr val="accent1">
                <a:satMod val="175000"/>
                <a:alpha val="40000"/>
              </a:schemeClr>
            </a:glow>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15365" idx="1"/>
          </p:cNvCxnSpPr>
          <p:nvPr/>
        </p:nvCxnSpPr>
        <p:spPr>
          <a:xfrm>
            <a:off x="4235754" y="1955145"/>
            <a:ext cx="1211752" cy="0"/>
          </a:xfrm>
          <a:prstGeom prst="line">
            <a:avLst/>
          </a:prstGeom>
          <a:ln w="28575">
            <a:solidFill>
              <a:srgbClr val="FF0000"/>
            </a:solidFill>
          </a:ln>
          <a:effectLst>
            <a:glow rad="63500">
              <a:schemeClr val="accent1">
                <a:satMod val="175000"/>
                <a:alpha val="40000"/>
              </a:schemeClr>
            </a:glow>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2362200" y="4584507"/>
            <a:ext cx="1210588" cy="83099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宋体" panose="02010600030101010101" pitchFamily="2" charset="-122"/>
                <a:cs typeface="+mn-cs"/>
              </a:rPr>
              <a:t>GHG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宋体" panose="02010600030101010101" pitchFamily="2" charset="-122"/>
                <a:cs typeface="+mn-cs"/>
              </a:rPr>
              <a:t>Emissions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Arial" charset="0"/>
                <a:ea typeface="+mn-ea"/>
                <a:cs typeface="+mn-cs"/>
              </a:rPr>
              <a:t>Reduction</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 name="Rectangle 2"/>
          <p:cNvSpPr/>
          <p:nvPr/>
        </p:nvSpPr>
        <p:spPr>
          <a:xfrm>
            <a:off x="57276" y="4658380"/>
            <a:ext cx="1805302"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1" u="none" strike="noStrike" kern="1200" cap="none" spc="0" normalizeH="0" baseline="0" noProof="0">
                <a:ln>
                  <a:noFill/>
                </a:ln>
                <a:solidFill>
                  <a:prstClr val="black"/>
                </a:solidFill>
                <a:effectLst/>
                <a:uLnTx/>
                <a:uFillTx/>
                <a:latin typeface="Arial" charset="0"/>
                <a:ea typeface="宋体" panose="02010600030101010101" pitchFamily="2" charset="-122"/>
                <a:cs typeface="+mn-cs"/>
              </a:rPr>
              <a:t>Global Change</a:t>
            </a:r>
            <a:endParaRPr kumimoji="0" lang="en-US" altLang="zh-CN" sz="1400" b="1" i="1" u="none" strike="noStrike" kern="1200" cap="none" spc="0" normalizeH="0" baseline="0" noProof="0" dirty="0">
              <a:ln>
                <a:noFill/>
              </a:ln>
              <a:solidFill>
                <a:prstClr val="black"/>
              </a:solidFill>
              <a:effectLst/>
              <a:uLnTx/>
              <a:uFillTx/>
              <a:latin typeface="Arial" charset="0"/>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charset="0"/>
                <a:ea typeface="+mn-ea"/>
                <a:cs typeface="+mn-cs"/>
              </a:rPr>
              <a:t>Assessment Model</a:t>
            </a:r>
            <a:endParaRPr kumimoji="0" lang="en-US" sz="1400" b="0" i="1" u="none" strike="noStrike" kern="1200" cap="none" spc="0" normalizeH="0" baseline="0" noProof="0" dirty="0">
              <a:ln>
                <a:noFill/>
              </a:ln>
              <a:solidFill>
                <a:prstClr val="black"/>
              </a:solidFill>
              <a:effectLst/>
              <a:uLnTx/>
              <a:uFillTx/>
              <a:latin typeface="Arial" charset="0"/>
              <a:ea typeface="+mn-ea"/>
              <a:cs typeface="+mn-cs"/>
            </a:endParaRPr>
          </a:p>
        </p:txBody>
      </p:sp>
      <p:cxnSp>
        <p:nvCxnSpPr>
          <p:cNvPr id="38" name="直接箭头连接符 38"/>
          <p:cNvCxnSpPr/>
          <p:nvPr/>
        </p:nvCxnSpPr>
        <p:spPr>
          <a:xfrm>
            <a:off x="8910638" y="3194536"/>
            <a:ext cx="0" cy="1471412"/>
          </a:xfrm>
          <a:prstGeom prst="straightConnector1">
            <a:avLst/>
          </a:prstGeom>
          <a:ln w="28575">
            <a:solidFill>
              <a:srgbClr val="00206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6" name="矩形 6"/>
          <p:cNvSpPr/>
          <p:nvPr/>
        </p:nvSpPr>
        <p:spPr>
          <a:xfrm>
            <a:off x="6107380" y="3711084"/>
            <a:ext cx="903020" cy="403716"/>
          </a:xfrm>
          <a:prstGeom prst="rect">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Attainment Benefit</a:t>
            </a:r>
            <a:endParaRPr kumimoji="0" lang="zh-CN" altLang="en-US" sz="12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endParaRPr>
          </a:p>
        </p:txBody>
      </p:sp>
      <p:sp>
        <p:nvSpPr>
          <p:cNvPr id="83" name="圆角矩形 998"/>
          <p:cNvSpPr/>
          <p:nvPr/>
        </p:nvSpPr>
        <p:spPr>
          <a:xfrm>
            <a:off x="5367807" y="4692500"/>
            <a:ext cx="1884217" cy="484188"/>
          </a:xfrm>
          <a:prstGeom prst="roundRect">
            <a:avLst>
              <a:gd name="adj" fmla="val 44413"/>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sng" strike="noStrike" kern="1200" cap="none" spc="0" normalizeH="0" baseline="0" noProof="0" dirty="0">
                <a:ln>
                  <a:noFill/>
                </a:ln>
                <a:solidFill>
                  <a:srgbClr val="FF0000"/>
                </a:solidFill>
                <a:effectLst/>
                <a:uLnTx/>
                <a:uFillTx/>
                <a:latin typeface="Calibri"/>
                <a:ea typeface="宋体" panose="02010600030101010101" pitchFamily="2" charset="-122"/>
                <a:cs typeface="+mn-cs"/>
              </a:rPr>
              <a:t>Climate</a:t>
            </a:r>
            <a:r>
              <a:rPr kumimoji="0" lang="en-US" altLang="zh-CN" sz="1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  benefit/Cost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assessment</a:t>
            </a:r>
            <a:endParaRPr kumimoji="0" lang="zh-CN" altLang="en-US" sz="1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cxnSp>
        <p:nvCxnSpPr>
          <p:cNvPr id="86" name="直接箭头连接符 38"/>
          <p:cNvCxnSpPr/>
          <p:nvPr/>
        </p:nvCxnSpPr>
        <p:spPr>
          <a:xfrm flipH="1">
            <a:off x="7239000" y="5194096"/>
            <a:ext cx="838198" cy="708909"/>
          </a:xfrm>
          <a:prstGeom prst="straightConnector1">
            <a:avLst/>
          </a:prstGeom>
          <a:ln w="28575">
            <a:solidFill>
              <a:srgbClr val="002060"/>
            </a:solidFill>
            <a:prstDash val="solid"/>
            <a:tailEnd type="arrow"/>
          </a:ln>
          <a:effectLst>
            <a:glow rad="139700">
              <a:schemeClr val="accent1">
                <a:satMod val="175000"/>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9" name="直接箭头连接符 21"/>
          <p:cNvCxnSpPr/>
          <p:nvPr/>
        </p:nvCxnSpPr>
        <p:spPr>
          <a:xfrm>
            <a:off x="8685390" y="3201498"/>
            <a:ext cx="225248" cy="518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直接箭头连接符 21"/>
          <p:cNvCxnSpPr/>
          <p:nvPr/>
        </p:nvCxnSpPr>
        <p:spPr>
          <a:xfrm flipV="1">
            <a:off x="8534400" y="3944815"/>
            <a:ext cx="376238" cy="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50271" y="6462585"/>
            <a:ext cx="7045711"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charset="0"/>
                <a:ea typeface="+mn-ea"/>
                <a:cs typeface="+mn-cs"/>
              </a:rPr>
              <a:t>Development Plan for 2019-2020, PI: Prof. Jia Xing, Tsinghua Univ.</a:t>
            </a:r>
          </a:p>
        </p:txBody>
      </p:sp>
    </p:spTree>
    <p:extLst>
      <p:ext uri="{BB962C8B-B14F-4D97-AF65-F5344CB8AC3E}">
        <p14:creationId xmlns:p14="http://schemas.microsoft.com/office/powerpoint/2010/main" val="3292609697"/>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87000">
              <a:schemeClr val="bg1"/>
            </a:gs>
            <a:gs pos="10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381000" y="76201"/>
            <a:ext cx="8534400" cy="685800"/>
          </a:xfrm>
          <a:ln>
            <a:solidFill>
              <a:schemeClr val="tx1"/>
            </a:solidFill>
          </a:ln>
        </p:spPr>
        <p:txBody>
          <a:bodyPr anchor="ctr">
            <a:normAutofit/>
          </a:bodyPr>
          <a:lstStyle/>
          <a:p>
            <a:pPr algn="ctr"/>
            <a:r>
              <a:rPr lang="en-US" sz="3600" b="1" dirty="0">
                <a:solidFill>
                  <a:srgbClr val="0000FF"/>
                </a:solidFill>
                <a:latin typeface="+mn-lt"/>
              </a:rPr>
              <a:t>2019 </a:t>
            </a:r>
            <a:r>
              <a:rPr lang="en-US" sz="3600" b="1" dirty="0" err="1">
                <a:solidFill>
                  <a:srgbClr val="0000FF"/>
                </a:solidFill>
                <a:latin typeface="+mn-lt"/>
              </a:rPr>
              <a:t>ABaCAS</a:t>
            </a:r>
            <a:r>
              <a:rPr lang="en-US" sz="3600" b="1" dirty="0">
                <a:solidFill>
                  <a:srgbClr val="0000FF"/>
                </a:solidFill>
                <a:latin typeface="+mn-lt"/>
              </a:rPr>
              <a:t> Conference Presentations</a:t>
            </a:r>
          </a:p>
        </p:txBody>
      </p:sp>
      <p:sp>
        <p:nvSpPr>
          <p:cNvPr id="3" name="Rectangle 2">
            <a:extLst>
              <a:ext uri="{FF2B5EF4-FFF2-40B4-BE49-F238E27FC236}">
                <a16:creationId xmlns:a16="http://schemas.microsoft.com/office/drawing/2014/main" id="{A6DBCEE3-5AB5-4589-8BB7-BA827F2DA4BF}"/>
              </a:ext>
            </a:extLst>
          </p:cNvPr>
          <p:cNvSpPr/>
          <p:nvPr/>
        </p:nvSpPr>
        <p:spPr>
          <a:xfrm>
            <a:off x="143435" y="990600"/>
            <a:ext cx="8991600" cy="7263014"/>
          </a:xfrm>
          <a:prstGeom prst="rect">
            <a:avLst/>
          </a:prstGeom>
        </p:spPr>
        <p:txBody>
          <a:bodyPr wrap="square">
            <a:spAutoFit/>
          </a:bodyPr>
          <a:lstStyle/>
          <a:p>
            <a:pPr marL="0" marR="0" lvl="0" indent="0" algn="l" defTabSz="914400" rtl="0" eaLnBrk="1" fontAlgn="base" latinLnBrk="0" hangingPunct="1">
              <a:lnSpc>
                <a:spcPct val="130000"/>
              </a:lnSpc>
              <a:spcBef>
                <a:spcPct val="0"/>
              </a:spcBef>
              <a:spcAft>
                <a:spcPts val="600"/>
              </a:spcAft>
              <a:buClrTx/>
              <a:buSzTx/>
              <a:buFontTx/>
              <a:buNone/>
              <a:tabLst/>
              <a:defRPr/>
            </a:pPr>
            <a:r>
              <a:rPr lang="en-US" sz="2400" b="1" dirty="0"/>
              <a:t>5</a:t>
            </a:r>
            <a:r>
              <a:rPr kumimoji="0" lang="en-US" sz="2400" b="1" i="0" u="none" strike="noStrike" kern="1200" cap="none" spc="0" normalizeH="0" baseline="0" noProof="0" dirty="0">
                <a:ln>
                  <a:noFill/>
                </a:ln>
                <a:effectLst/>
                <a:uLnTx/>
                <a:uFillTx/>
                <a:latin typeface="Arial" charset="0"/>
                <a:ea typeface="+mn-ea"/>
                <a:cs typeface="+mn-cs"/>
              </a:rPr>
              <a:t>/21 (Mon.): </a:t>
            </a:r>
          </a:p>
          <a:p>
            <a:pPr marL="690563" indent="-457200" algn="l">
              <a:lnSpc>
                <a:spcPct val="130000"/>
              </a:lnSpc>
              <a:spcAft>
                <a:spcPts val="600"/>
              </a:spcAft>
              <a:buFont typeface="Wingdings" panose="05000000000000000000" pitchFamily="2" charset="2"/>
              <a:buChar char="Ø"/>
              <a:defRPr/>
            </a:pPr>
            <a:r>
              <a:rPr kumimoji="0" lang="en-US" sz="2000" b="1" i="0" u="none" strike="noStrike" kern="1200" cap="none" spc="0" normalizeH="0" baseline="0" noProof="0" dirty="0">
                <a:ln>
                  <a:noFill/>
                </a:ln>
                <a:solidFill>
                  <a:srgbClr val="0000FF"/>
                </a:solidFill>
                <a:effectLst/>
                <a:uLnTx/>
                <a:uFillTx/>
                <a:latin typeface="Arial" charset="0"/>
                <a:ea typeface="+mn-ea"/>
                <a:cs typeface="+mn-cs"/>
              </a:rPr>
              <a:t>Dale EVARTS: </a:t>
            </a:r>
            <a:r>
              <a:rPr lang="en-US" sz="2000" b="1" dirty="0">
                <a:solidFill>
                  <a:srgbClr val="FF0000"/>
                </a:solidFill>
              </a:rPr>
              <a:t>“Role of </a:t>
            </a:r>
            <a:r>
              <a:rPr lang="en-US" sz="2000" b="1" dirty="0" err="1">
                <a:solidFill>
                  <a:srgbClr val="FF0000"/>
                </a:solidFill>
              </a:rPr>
              <a:t>ABaCAS</a:t>
            </a:r>
            <a:r>
              <a:rPr lang="en-US" sz="2000" b="1" dirty="0">
                <a:solidFill>
                  <a:srgbClr val="FF0000"/>
                </a:solidFill>
              </a:rPr>
              <a:t>- Air Quality and Climate”</a:t>
            </a:r>
            <a:endParaRPr kumimoji="0" lang="en-US" sz="2000" b="1" i="0" u="none" strike="noStrike" kern="1200" cap="none" spc="0" normalizeH="0" baseline="0" noProof="0" dirty="0">
              <a:ln>
                <a:noFill/>
              </a:ln>
              <a:solidFill>
                <a:srgbClr val="0000FF"/>
              </a:solidFill>
              <a:effectLst/>
              <a:uLnTx/>
              <a:uFillTx/>
              <a:latin typeface="Arial" charset="0"/>
              <a:ea typeface="+mn-ea"/>
              <a:cs typeface="+mn-cs"/>
            </a:endParaRPr>
          </a:p>
          <a:p>
            <a:pPr marL="690563" marR="0" lvl="0" indent="-457200" algn="l" defTabSz="914400" rtl="0" eaLnBrk="1" fontAlgn="base" latinLnBrk="0" hangingPunct="1">
              <a:lnSpc>
                <a:spcPct val="130000"/>
              </a:lnSpc>
              <a:spcBef>
                <a:spcPct val="0"/>
              </a:spcBef>
              <a:spcAft>
                <a:spcPts val="60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0000FF"/>
                </a:solidFill>
                <a:effectLst/>
                <a:uLnTx/>
                <a:uFillTx/>
                <a:latin typeface="Arial" charset="0"/>
                <a:ea typeface="+mn-ea"/>
                <a:cs typeface="+mn-cs"/>
              </a:rPr>
              <a:t>Carey JANG (USEPA): </a:t>
            </a:r>
            <a:r>
              <a:rPr kumimoji="0" lang="en-US" sz="2000" b="1" i="0" u="none" strike="noStrike" kern="1200" cap="none" spc="0" normalizeH="0" baseline="0" noProof="0" dirty="0">
                <a:ln>
                  <a:noFill/>
                </a:ln>
                <a:solidFill>
                  <a:srgbClr val="FF0000"/>
                </a:solidFill>
                <a:effectLst/>
                <a:uLnTx/>
                <a:uFillTx/>
                <a:latin typeface="Arial" charset="0"/>
                <a:ea typeface="+mn-ea"/>
                <a:cs typeface="+mn-cs"/>
              </a:rPr>
              <a:t>“</a:t>
            </a:r>
            <a:r>
              <a:rPr kumimoji="0" lang="en-US" sz="2000" b="1" i="0" u="none" strike="noStrike" kern="1200" cap="none" spc="0" normalizeH="0" baseline="0" noProof="0" dirty="0" err="1">
                <a:ln>
                  <a:noFill/>
                </a:ln>
                <a:solidFill>
                  <a:srgbClr val="FF0000"/>
                </a:solidFill>
                <a:effectLst/>
                <a:uLnTx/>
                <a:uFillTx/>
                <a:latin typeface="Arial" charset="0"/>
                <a:ea typeface="+mn-ea"/>
                <a:cs typeface="+mn-cs"/>
              </a:rPr>
              <a:t>ABaCAS</a:t>
            </a:r>
            <a:r>
              <a:rPr kumimoji="0" lang="en-US" sz="2000" b="1" i="0" u="none" strike="noStrike" kern="1200" cap="none" spc="0" normalizeH="0" baseline="0" noProof="0" dirty="0">
                <a:ln>
                  <a:noFill/>
                </a:ln>
                <a:solidFill>
                  <a:srgbClr val="FF0000"/>
                </a:solidFill>
                <a:effectLst/>
                <a:uLnTx/>
                <a:uFillTx/>
                <a:latin typeface="Arial" charset="0"/>
                <a:ea typeface="+mn-ea"/>
                <a:cs typeface="+mn-cs"/>
              </a:rPr>
              <a:t> </a:t>
            </a:r>
            <a:r>
              <a:rPr lang="en-US" sz="2000" b="1" dirty="0">
                <a:solidFill>
                  <a:srgbClr val="FF0000"/>
                </a:solidFill>
              </a:rPr>
              <a:t>Recent Development</a:t>
            </a:r>
            <a:r>
              <a:rPr kumimoji="0" lang="en-US" sz="2000" b="1" i="0" u="none" strike="noStrike" kern="1200" cap="none" spc="0" normalizeH="0" baseline="0" noProof="0" dirty="0">
                <a:ln>
                  <a:noFill/>
                </a:ln>
                <a:solidFill>
                  <a:srgbClr val="FF0000"/>
                </a:solidFill>
                <a:effectLst/>
                <a:uLnTx/>
                <a:uFillTx/>
                <a:latin typeface="Arial" charset="0"/>
                <a:ea typeface="+mn-ea"/>
                <a:cs typeface="+mn-cs"/>
              </a:rPr>
              <a:t>”</a:t>
            </a:r>
            <a:endParaRPr lang="en-US" sz="2000" b="1" dirty="0">
              <a:solidFill>
                <a:srgbClr val="FF0000"/>
              </a:solidFill>
            </a:endParaRPr>
          </a:p>
          <a:p>
            <a:pPr marL="690563" marR="0" lvl="0" indent="-457200" algn="l" defTabSz="914400" rtl="0" eaLnBrk="1" fontAlgn="base" latinLnBrk="0" hangingPunct="1">
              <a:lnSpc>
                <a:spcPct val="130000"/>
              </a:lnSpc>
              <a:spcBef>
                <a:spcPct val="0"/>
              </a:spcBef>
              <a:spcAft>
                <a:spcPts val="600"/>
              </a:spcAft>
              <a:buClrTx/>
              <a:buSzTx/>
              <a:buFont typeface="Wingdings" panose="05000000000000000000" pitchFamily="2" charset="2"/>
              <a:buChar char="Ø"/>
              <a:tabLst/>
              <a:defRPr/>
            </a:pPr>
            <a:r>
              <a:rPr lang="en-US" sz="2000" b="1" dirty="0" err="1">
                <a:solidFill>
                  <a:srgbClr val="0000FF"/>
                </a:solidFill>
              </a:rPr>
              <a:t>Shuxiao</a:t>
            </a:r>
            <a:r>
              <a:rPr lang="en-US" sz="2000" b="1" dirty="0">
                <a:solidFill>
                  <a:srgbClr val="0000FF"/>
                </a:solidFill>
              </a:rPr>
              <a:t> WANG (Tsinghua U.): </a:t>
            </a:r>
            <a:r>
              <a:rPr lang="en-US" sz="2000" b="1" dirty="0">
                <a:solidFill>
                  <a:srgbClr val="FF0000"/>
                </a:solidFill>
              </a:rPr>
              <a:t>“</a:t>
            </a:r>
            <a:r>
              <a:rPr lang="en-US" sz="2000" b="1" dirty="0" err="1">
                <a:solidFill>
                  <a:srgbClr val="FF0000"/>
                </a:solidFill>
              </a:rPr>
              <a:t>ABaCAS</a:t>
            </a:r>
            <a:r>
              <a:rPr lang="en-US" sz="2000" b="1" dirty="0">
                <a:solidFill>
                  <a:srgbClr val="FF0000"/>
                </a:solidFill>
              </a:rPr>
              <a:t> Applications in China”</a:t>
            </a:r>
          </a:p>
          <a:p>
            <a:pPr marL="690563" marR="0" lvl="0" indent="-457200" algn="l" defTabSz="914400" rtl="0" eaLnBrk="1" fontAlgn="base" latinLnBrk="0" hangingPunct="1">
              <a:lnSpc>
                <a:spcPct val="130000"/>
              </a:lnSpc>
              <a:spcBef>
                <a:spcPct val="0"/>
              </a:spcBef>
              <a:spcAft>
                <a:spcPts val="600"/>
              </a:spcAft>
              <a:buClrTx/>
              <a:buSzTx/>
              <a:buFont typeface="Wingdings" panose="05000000000000000000" pitchFamily="2" charset="2"/>
              <a:buChar char="Ø"/>
              <a:tabLst/>
              <a:defRPr/>
            </a:pPr>
            <a:r>
              <a:rPr lang="en-US" sz="2000" b="1" dirty="0">
                <a:solidFill>
                  <a:srgbClr val="0000FF"/>
                </a:solidFill>
              </a:rPr>
              <a:t>Jim KELLY: </a:t>
            </a:r>
            <a:r>
              <a:rPr lang="en-US" sz="2000" b="1" dirty="0">
                <a:solidFill>
                  <a:srgbClr val="FF0000"/>
                </a:solidFill>
              </a:rPr>
              <a:t>“Data Fusion Tool for PM2.5 spatial fields”</a:t>
            </a:r>
          </a:p>
          <a:p>
            <a:pPr marL="690563" indent="-457200" algn="l">
              <a:lnSpc>
                <a:spcPct val="130000"/>
              </a:lnSpc>
              <a:spcAft>
                <a:spcPts val="600"/>
              </a:spcAft>
              <a:buFont typeface="Wingdings" panose="05000000000000000000" pitchFamily="2" charset="2"/>
              <a:buChar char="Ø"/>
              <a:defRPr/>
            </a:pPr>
            <a:r>
              <a:rPr lang="en-US" sz="2000" b="1" dirty="0">
                <a:solidFill>
                  <a:srgbClr val="0000FF"/>
                </a:solidFill>
              </a:rPr>
              <a:t>Joshua FU (U. of TN): </a:t>
            </a:r>
            <a:r>
              <a:rPr lang="en-US" sz="2000" b="1" dirty="0">
                <a:solidFill>
                  <a:srgbClr val="FF0000"/>
                </a:solidFill>
              </a:rPr>
              <a:t>“Least Cost in ABaCAS-Taiwan” </a:t>
            </a:r>
          </a:p>
          <a:p>
            <a:pPr marL="690563" indent="-457200" algn="l">
              <a:lnSpc>
                <a:spcPct val="130000"/>
              </a:lnSpc>
              <a:spcAft>
                <a:spcPts val="600"/>
              </a:spcAft>
              <a:buFont typeface="Wingdings" panose="05000000000000000000" pitchFamily="2" charset="2"/>
              <a:buChar char="Ø"/>
              <a:defRPr/>
            </a:pPr>
            <a:r>
              <a:rPr lang="en-US" sz="2000" b="1" dirty="0">
                <a:solidFill>
                  <a:srgbClr val="0000FF"/>
                </a:solidFill>
              </a:rPr>
              <a:t>Yun ZHU (S. China U. of Tech) : </a:t>
            </a:r>
            <a:r>
              <a:rPr lang="en-US" sz="2000" b="1" dirty="0">
                <a:solidFill>
                  <a:srgbClr val="FF0000"/>
                </a:solidFill>
              </a:rPr>
              <a:t>“pf-RSM” with differential method</a:t>
            </a:r>
          </a:p>
          <a:p>
            <a:pPr marL="0" marR="0" lvl="0" indent="0" algn="l" defTabSz="914400" rtl="0" eaLnBrk="1" fontAlgn="base" latinLnBrk="0" hangingPunct="1">
              <a:lnSpc>
                <a:spcPct val="130000"/>
              </a:lnSpc>
              <a:spcBef>
                <a:spcPct val="0"/>
              </a:spcBef>
              <a:spcAft>
                <a:spcPts val="600"/>
              </a:spcAft>
              <a:buClrTx/>
              <a:buSzTx/>
              <a:buFontTx/>
              <a:buNone/>
              <a:tabLst/>
              <a:defRPr/>
            </a:pPr>
            <a:r>
              <a:rPr lang="en-US" sz="2400" b="1" dirty="0"/>
              <a:t>5</a:t>
            </a:r>
            <a:r>
              <a:rPr kumimoji="0" lang="en-US" sz="2400" b="1" i="0" u="none" strike="noStrike" kern="1200" cap="none" spc="0" normalizeH="0" baseline="0" noProof="0" dirty="0">
                <a:ln>
                  <a:noFill/>
                </a:ln>
                <a:effectLst/>
                <a:uLnTx/>
                <a:uFillTx/>
              </a:rPr>
              <a:t>/22 (Tue): </a:t>
            </a:r>
            <a:endParaRPr lang="en-US" sz="2400" b="1" dirty="0"/>
          </a:p>
          <a:p>
            <a:pPr marL="690563" marR="0" lvl="0" indent="-457200" algn="l" defTabSz="914400" rtl="0" eaLnBrk="1" fontAlgn="base" latinLnBrk="0" hangingPunct="1">
              <a:lnSpc>
                <a:spcPct val="130000"/>
              </a:lnSpc>
              <a:spcBef>
                <a:spcPct val="0"/>
              </a:spcBef>
              <a:spcAft>
                <a:spcPts val="600"/>
              </a:spcAft>
              <a:buClrTx/>
              <a:buSzTx/>
              <a:buFont typeface="Wingdings" panose="05000000000000000000" pitchFamily="2" charset="2"/>
              <a:buChar char="Ø"/>
              <a:tabLst/>
              <a:defRPr/>
            </a:pPr>
            <a:r>
              <a:rPr kumimoji="0" lang="en-US" sz="2000" b="1" i="0" u="none" strike="noStrike" kern="1200" cap="none" spc="0" normalizeH="0" baseline="0" noProof="0" dirty="0" err="1">
                <a:ln>
                  <a:noFill/>
                </a:ln>
                <a:solidFill>
                  <a:srgbClr val="0000FF"/>
                </a:solidFill>
                <a:effectLst/>
                <a:uLnTx/>
                <a:uFillTx/>
                <a:latin typeface="Arial" charset="0"/>
                <a:ea typeface="+mn-ea"/>
                <a:cs typeface="+mn-cs"/>
              </a:rPr>
              <a:t>Junghun</a:t>
            </a:r>
            <a:r>
              <a:rPr kumimoji="0" lang="en-US" sz="2000" b="1" i="0" u="none" strike="noStrike" kern="1200" cap="none" spc="0" normalizeH="0" baseline="0" noProof="0" dirty="0">
                <a:ln>
                  <a:noFill/>
                </a:ln>
                <a:solidFill>
                  <a:srgbClr val="0000FF"/>
                </a:solidFill>
                <a:effectLst/>
                <a:uLnTx/>
                <a:uFillTx/>
                <a:latin typeface="Arial" charset="0"/>
                <a:ea typeface="+mn-ea"/>
                <a:cs typeface="+mn-cs"/>
              </a:rPr>
              <a:t> WOO (</a:t>
            </a:r>
            <a:r>
              <a:rPr kumimoji="0" lang="en-US" sz="2000" b="1" i="0" u="none" strike="noStrike" kern="1200" cap="none" spc="0" normalizeH="0" baseline="0" noProof="0" dirty="0" err="1">
                <a:ln>
                  <a:noFill/>
                </a:ln>
                <a:solidFill>
                  <a:srgbClr val="0000FF"/>
                </a:solidFill>
                <a:effectLst/>
                <a:uLnTx/>
                <a:uFillTx/>
                <a:latin typeface="Arial" charset="0"/>
                <a:ea typeface="+mn-ea"/>
                <a:cs typeface="+mn-cs"/>
              </a:rPr>
              <a:t>Konkuk</a:t>
            </a:r>
            <a:r>
              <a:rPr kumimoji="0" lang="en-US" sz="2000" b="1" i="0" u="none" strike="noStrike" kern="1200" cap="none" spc="0" normalizeH="0" baseline="0" noProof="0" dirty="0">
                <a:ln>
                  <a:noFill/>
                </a:ln>
                <a:solidFill>
                  <a:srgbClr val="0000FF"/>
                </a:solidFill>
                <a:effectLst/>
                <a:uLnTx/>
                <a:uFillTx/>
                <a:latin typeface="Arial" charset="0"/>
                <a:ea typeface="+mn-ea"/>
                <a:cs typeface="+mn-cs"/>
              </a:rPr>
              <a:t> U.) : </a:t>
            </a:r>
            <a:r>
              <a:rPr kumimoji="0" lang="en-US" sz="2000" b="1" i="0" u="none" strike="noStrike" kern="1200" cap="none" spc="0" normalizeH="0" baseline="0" noProof="0" dirty="0">
                <a:ln>
                  <a:noFill/>
                </a:ln>
                <a:solidFill>
                  <a:srgbClr val="FF0000"/>
                </a:solidFill>
                <a:effectLst/>
                <a:uLnTx/>
                <a:uFillTx/>
                <a:latin typeface="Arial" charset="0"/>
                <a:ea typeface="+mn-ea"/>
                <a:cs typeface="+mn-cs"/>
              </a:rPr>
              <a:t>“RSM” application in Korean “GUIDE”</a:t>
            </a:r>
          </a:p>
          <a:p>
            <a:pPr marL="690563" marR="0" lvl="0" indent="-457200" algn="l" defTabSz="914400" rtl="0" eaLnBrk="1" fontAlgn="base" latinLnBrk="0" hangingPunct="1">
              <a:lnSpc>
                <a:spcPct val="130000"/>
              </a:lnSpc>
              <a:spcBef>
                <a:spcPct val="0"/>
              </a:spcBef>
              <a:spcAft>
                <a:spcPts val="600"/>
              </a:spcAft>
              <a:buClrTx/>
              <a:buSzTx/>
              <a:buFont typeface="Wingdings" panose="05000000000000000000" pitchFamily="2" charset="2"/>
              <a:buChar char="Ø"/>
              <a:tabLst/>
              <a:defRPr/>
            </a:pPr>
            <a:r>
              <a:rPr lang="en-US" sz="2000" b="1" dirty="0" err="1">
                <a:solidFill>
                  <a:srgbClr val="0000FF"/>
                </a:solidFill>
              </a:rPr>
              <a:t>Hsin</a:t>
            </a:r>
            <a:r>
              <a:rPr lang="en-US" sz="2000" b="1" dirty="0">
                <a:solidFill>
                  <a:srgbClr val="0000FF"/>
                </a:solidFill>
              </a:rPr>
              <a:t>-Chi LAI (CJCU Taiwan): </a:t>
            </a:r>
            <a:r>
              <a:rPr lang="en-US" sz="2000" b="1" dirty="0">
                <a:solidFill>
                  <a:srgbClr val="FF0000"/>
                </a:solidFill>
              </a:rPr>
              <a:t>“ABaCAS-Taiwan Development</a:t>
            </a:r>
            <a:r>
              <a:rPr kumimoji="0" lang="en-US" sz="2000" b="1" i="0" u="none" strike="noStrike" kern="1200" cap="none" spc="0" normalizeH="0" baseline="0" noProof="0" dirty="0">
                <a:ln>
                  <a:noFill/>
                </a:ln>
                <a:solidFill>
                  <a:srgbClr val="FF0000"/>
                </a:solidFill>
                <a:effectLst/>
                <a:uLnTx/>
                <a:uFillTx/>
                <a:latin typeface="Arial" charset="0"/>
                <a:ea typeface="+mn-ea"/>
                <a:cs typeface="+mn-cs"/>
              </a:rPr>
              <a:t>”</a:t>
            </a:r>
          </a:p>
          <a:p>
            <a:pPr marL="690563" indent="-457200" algn="l">
              <a:lnSpc>
                <a:spcPct val="130000"/>
              </a:lnSpc>
              <a:spcAft>
                <a:spcPts val="600"/>
              </a:spcAft>
              <a:buFont typeface="Wingdings" panose="05000000000000000000" pitchFamily="2" charset="2"/>
              <a:buChar char="Ø"/>
              <a:defRPr/>
            </a:pPr>
            <a:r>
              <a:rPr lang="en-US" sz="2000" b="1" dirty="0">
                <a:solidFill>
                  <a:srgbClr val="0000FF"/>
                </a:solidFill>
              </a:rPr>
              <a:t>Savitri GARIVAIT (KMUTT): </a:t>
            </a:r>
            <a:r>
              <a:rPr lang="en-US" sz="2000" b="1" dirty="0">
                <a:solidFill>
                  <a:srgbClr val="FF0000"/>
                </a:solidFill>
              </a:rPr>
              <a:t>“</a:t>
            </a:r>
            <a:r>
              <a:rPr lang="en-US" sz="2000" b="1" dirty="0" err="1">
                <a:solidFill>
                  <a:srgbClr val="FF0000"/>
                </a:solidFill>
              </a:rPr>
              <a:t>BenMAP</a:t>
            </a:r>
            <a:r>
              <a:rPr lang="en-US" sz="2000" b="1" dirty="0">
                <a:solidFill>
                  <a:srgbClr val="FF0000"/>
                </a:solidFill>
              </a:rPr>
              <a:t>-CE application in Thailand”</a:t>
            </a:r>
          </a:p>
          <a:p>
            <a:pPr marL="0" marR="0" lvl="0" indent="0" algn="l" defTabSz="914400" rtl="0" eaLnBrk="1" fontAlgn="base" latinLnBrk="0" hangingPunct="1">
              <a:lnSpc>
                <a:spcPct val="130000"/>
              </a:lnSpc>
              <a:spcBef>
                <a:spcPct val="0"/>
              </a:spcBef>
              <a:spcAft>
                <a:spcPct val="0"/>
              </a:spcAft>
              <a:buClrTx/>
              <a:buSzTx/>
              <a:buFontTx/>
              <a:buNone/>
              <a:tabLst/>
              <a:defRPr/>
            </a:pPr>
            <a:endParaRPr kumimoji="0" lang="en-US"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914400" rtl="0" eaLnBrk="1" fontAlgn="base" latinLnBrk="0" hangingPunct="1">
              <a:lnSpc>
                <a:spcPct val="13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30000"/>
              </a:lnSpc>
              <a:spcBef>
                <a:spcPct val="0"/>
              </a:spcBef>
              <a:spcAft>
                <a:spcPct val="0"/>
              </a:spcAft>
              <a:buClrTx/>
              <a:buSzTx/>
              <a:buFontTx/>
              <a:buNone/>
              <a:tabLst/>
              <a:defRPr/>
            </a:pPr>
            <a:endParaRPr kumimoji="0" lang="en-US" b="1" i="0" u="none" strike="noStrike" kern="1200" cap="none" spc="0" normalizeH="0" baseline="0" noProof="0" dirty="0">
              <a:ln>
                <a:noFill/>
              </a:ln>
              <a:solidFill>
                <a:srgbClr val="000000"/>
              </a:solidFill>
              <a:effectLst/>
              <a:uLnTx/>
              <a:uFillTx/>
              <a:latin typeface="Arial" charset="0"/>
              <a:ea typeface="SimSun" panose="02010600030101010101" pitchFamily="2" charset="-122"/>
              <a:cs typeface="+mn-cs"/>
            </a:endParaRPr>
          </a:p>
          <a:p>
            <a:pPr marL="0" marR="0" lvl="0" indent="0" algn="l" defTabSz="914400" rtl="0" eaLnBrk="1" fontAlgn="base" latinLnBrk="0" hangingPunct="1">
              <a:lnSpc>
                <a:spcPct val="13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SimSun" panose="02010600030101010101" pitchFamily="2" charset="-122"/>
              <a:cs typeface="+mn-cs"/>
            </a:endParaRPr>
          </a:p>
          <a:p>
            <a:pPr marL="0" marR="0" lvl="0" indent="0" algn="l" defTabSz="914400" rtl="0" eaLnBrk="1" fontAlgn="base" latinLnBrk="0" hangingPunct="1">
              <a:lnSpc>
                <a:spcPct val="13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72295323"/>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83000">
              <a:schemeClr val="bg1"/>
            </a:gs>
            <a:gs pos="10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327212" y="17930"/>
            <a:ext cx="8534400" cy="591670"/>
          </a:xfrm>
          <a:ln>
            <a:solidFill>
              <a:schemeClr val="tx1"/>
            </a:solidFill>
          </a:ln>
        </p:spPr>
        <p:txBody>
          <a:bodyPr anchor="ctr">
            <a:noAutofit/>
          </a:bodyPr>
          <a:lstStyle/>
          <a:p>
            <a:pPr algn="ctr"/>
            <a:r>
              <a:rPr lang="en-US" sz="3600" b="1" dirty="0">
                <a:solidFill>
                  <a:srgbClr val="0000FF"/>
                </a:solidFill>
                <a:latin typeface="+mn-lt"/>
              </a:rPr>
              <a:t>2018-2019 </a:t>
            </a:r>
            <a:r>
              <a:rPr lang="en-US" sz="3600" b="1" dirty="0" err="1">
                <a:solidFill>
                  <a:srgbClr val="0000FF"/>
                </a:solidFill>
                <a:latin typeface="+mn-lt"/>
              </a:rPr>
              <a:t>ABaCAS</a:t>
            </a:r>
            <a:r>
              <a:rPr lang="en-US" sz="3600" b="1" dirty="0">
                <a:solidFill>
                  <a:srgbClr val="0000FF"/>
                </a:solidFill>
                <a:latin typeface="+mn-lt"/>
              </a:rPr>
              <a:t> Papers/Publications</a:t>
            </a:r>
          </a:p>
        </p:txBody>
      </p:sp>
      <p:sp>
        <p:nvSpPr>
          <p:cNvPr id="3" name="Rectangle 2">
            <a:extLst>
              <a:ext uri="{FF2B5EF4-FFF2-40B4-BE49-F238E27FC236}">
                <a16:creationId xmlns:a16="http://schemas.microsoft.com/office/drawing/2014/main" id="{A6DBCEE3-5AB5-4589-8BB7-BA827F2DA4BF}"/>
              </a:ext>
            </a:extLst>
          </p:cNvPr>
          <p:cNvSpPr/>
          <p:nvPr/>
        </p:nvSpPr>
        <p:spPr>
          <a:xfrm>
            <a:off x="129988" y="685800"/>
            <a:ext cx="8884024" cy="8224046"/>
          </a:xfrm>
          <a:prstGeom prst="rect">
            <a:avLst/>
          </a:prstGeom>
        </p:spPr>
        <p:txBody>
          <a:bodyPr wrap="square">
            <a:spAutoFit/>
          </a:bodyPr>
          <a:lstStyle/>
          <a:p>
            <a:pPr marL="914400" marR="0" lvl="0" indent="-914400" algn="l" defTabSz="914400" rtl="0" eaLnBrk="1" fontAlgn="base" latinLnBrk="0" hangingPunct="1">
              <a:lnSpc>
                <a:spcPct val="120000"/>
              </a:lnSpc>
              <a:spcBef>
                <a:spcPct val="0"/>
              </a:spcBef>
              <a:spcAft>
                <a:spcPct val="0"/>
              </a:spcAft>
              <a:buClrTx/>
              <a:buSzTx/>
              <a:buFontTx/>
              <a:buNone/>
              <a:tabLst>
                <a:tab pos="461963" algn="l"/>
                <a:tab pos="1085850" algn="l"/>
              </a:tabLst>
              <a:defRPr/>
            </a:pPr>
            <a:r>
              <a:rPr kumimoji="0" lang="en-US" sz="2000" b="1" i="0" u="none" strike="noStrike" kern="1200" cap="none" spc="0" normalizeH="0" baseline="0" noProof="0" dirty="0">
                <a:ln>
                  <a:noFill/>
                </a:ln>
                <a:solidFill>
                  <a:srgbClr val="FF0000"/>
                </a:solidFill>
                <a:effectLst/>
                <a:uLnTx/>
                <a:uFillTx/>
                <a:latin typeface="Arial"/>
                <a:ea typeface="+mn-ea"/>
                <a:cs typeface="+mn-cs"/>
              </a:rPr>
              <a:t>“pf-RSM”: </a:t>
            </a:r>
            <a:r>
              <a:rPr kumimoji="0" lang="en-US" b="1" i="0" u="none" strike="noStrike" kern="1200" cap="none" spc="0" normalizeH="0" baseline="0" noProof="0" dirty="0">
                <a:ln>
                  <a:noFill/>
                </a:ln>
                <a:solidFill>
                  <a:srgbClr val="000000"/>
                </a:solidFill>
                <a:effectLst/>
                <a:uLnTx/>
                <a:uFillTx/>
                <a:latin typeface="Arial"/>
                <a:ea typeface="+mn-ea"/>
                <a:cs typeface="+mn-cs"/>
              </a:rPr>
              <a:t>“</a:t>
            </a:r>
            <a:r>
              <a:rPr kumimoji="0" lang="en-US" b="0" i="0" u="none" strike="noStrike" kern="1200" cap="none" spc="0" normalizeH="0" baseline="0" noProof="0" dirty="0">
                <a:ln>
                  <a:noFill/>
                </a:ln>
                <a:solidFill>
                  <a:srgbClr val="000000"/>
                </a:solidFill>
                <a:effectLst/>
                <a:uLnTx/>
                <a:uFillTx/>
                <a:latin typeface="Arial"/>
                <a:ea typeface="+mn-ea"/>
                <a:cs typeface="+mn-cs"/>
              </a:rPr>
              <a:t>Quantification of the enhanced effectiveness of NOx control from simultaneous reductions of VOC and NH3 for reducing air pollution in the Beijing–Tianjin–Hebei region, China”, Xing, et al., </a:t>
            </a:r>
            <a:r>
              <a:rPr kumimoji="0" lang="en-US" b="0" i="0" u="none" strike="noStrike" kern="1200" cap="none" spc="0" normalizeH="0" baseline="0" noProof="0" dirty="0">
                <a:ln>
                  <a:noFill/>
                </a:ln>
                <a:solidFill>
                  <a:srgbClr val="0070C0"/>
                </a:solidFill>
                <a:effectLst/>
                <a:uLnTx/>
                <a:uFillTx/>
                <a:latin typeface="Arial"/>
                <a:ea typeface="+mn-ea"/>
                <a:cs typeface="+mn-cs"/>
              </a:rPr>
              <a:t>2018, Atm. Chem. &amp; Phys.</a:t>
            </a:r>
            <a:r>
              <a:rPr kumimoji="0" lang="en-US" b="1" i="0" u="none" strike="noStrike" kern="1200" cap="none" spc="0" normalizeH="0" baseline="0" noProof="0" dirty="0">
                <a:ln>
                  <a:noFill/>
                </a:ln>
                <a:solidFill>
                  <a:srgbClr val="0070C0"/>
                </a:solidFill>
                <a:effectLst/>
                <a:uLnTx/>
                <a:uFillTx/>
                <a:latin typeface="Arial"/>
                <a:ea typeface="SimSun" panose="02010600030101010101" pitchFamily="2" charset="-122"/>
                <a:cs typeface="+mn-cs"/>
              </a:rPr>
              <a:t> </a:t>
            </a:r>
          </a:p>
          <a:p>
            <a:pPr marL="914400" marR="0" lvl="0" indent="-914400" algn="l" defTabSz="914400" rtl="0" eaLnBrk="1" fontAlgn="base" latinLnBrk="0" hangingPunct="1">
              <a:lnSpc>
                <a:spcPct val="120000"/>
              </a:lnSpc>
              <a:spcBef>
                <a:spcPct val="0"/>
              </a:spcBef>
              <a:spcAft>
                <a:spcPct val="0"/>
              </a:spcAft>
              <a:buClrTx/>
              <a:buSzTx/>
              <a:buFontTx/>
              <a:buNone/>
              <a:tabLst>
                <a:tab pos="461963" algn="l"/>
                <a:tab pos="1085850" algn="l"/>
              </a:tabLst>
              <a:defRPr/>
            </a:pPr>
            <a:r>
              <a:rPr kumimoji="0" lang="en-US" sz="2000" b="1" i="0" u="none" strike="noStrike" kern="1200" cap="none" spc="0" normalizeH="0" baseline="0" noProof="0" dirty="0">
                <a:ln>
                  <a:noFill/>
                </a:ln>
                <a:solidFill>
                  <a:srgbClr val="FF0000"/>
                </a:solidFill>
                <a:effectLst/>
                <a:uLnTx/>
                <a:uFillTx/>
                <a:latin typeface="Arial"/>
                <a:ea typeface="SimSun" panose="02010600030101010101" pitchFamily="2" charset="-122"/>
                <a:cs typeface="+mn-cs"/>
              </a:rPr>
              <a:t>“LE-CO”: </a:t>
            </a:r>
            <a:r>
              <a:rPr kumimoji="0" lang="en-US" b="0" i="0" u="none" strike="noStrike" kern="1200" cap="none" spc="0" normalizeH="0" baseline="0" noProof="0" dirty="0">
                <a:ln>
                  <a:noFill/>
                </a:ln>
                <a:solidFill>
                  <a:srgbClr val="000000"/>
                </a:solidFill>
                <a:effectLst/>
                <a:uLnTx/>
                <a:uFillTx/>
                <a:latin typeface="Arial"/>
                <a:ea typeface="SimSun" panose="02010600030101010101" pitchFamily="2" charset="-122"/>
                <a:cs typeface="+mn-cs"/>
              </a:rPr>
              <a:t>“Least-cost control strategy optimization for air quality attainment: A case study of PM</a:t>
            </a:r>
            <a:r>
              <a:rPr kumimoji="0" lang="en-US" b="0" i="0" u="none" strike="noStrike" kern="1200" cap="none" spc="0" normalizeH="0" baseline="-25000" noProof="0" dirty="0">
                <a:ln>
                  <a:noFill/>
                </a:ln>
                <a:solidFill>
                  <a:srgbClr val="000000"/>
                </a:solidFill>
                <a:effectLst/>
                <a:uLnTx/>
                <a:uFillTx/>
                <a:latin typeface="Arial"/>
                <a:ea typeface="SimSun" panose="02010600030101010101" pitchFamily="2" charset="-122"/>
                <a:cs typeface="+mn-cs"/>
              </a:rPr>
              <a:t>2.5</a:t>
            </a:r>
            <a:r>
              <a:rPr kumimoji="0" lang="en-US" b="0" i="0" u="none" strike="noStrike" kern="1200" cap="none" spc="0" normalizeH="0" baseline="0" noProof="0" dirty="0">
                <a:ln>
                  <a:noFill/>
                </a:ln>
                <a:solidFill>
                  <a:srgbClr val="000000"/>
                </a:solidFill>
                <a:effectLst/>
                <a:uLnTx/>
                <a:uFillTx/>
                <a:latin typeface="Arial"/>
                <a:ea typeface="SimSun" panose="02010600030101010101" pitchFamily="2" charset="-122"/>
                <a:cs typeface="+mn-cs"/>
              </a:rPr>
              <a:t> and O</a:t>
            </a:r>
            <a:r>
              <a:rPr kumimoji="0" lang="en-US" b="0" i="0" u="none" strike="noStrike" kern="1200" cap="none" spc="0" normalizeH="0" baseline="-25000" noProof="0" dirty="0">
                <a:ln>
                  <a:noFill/>
                </a:ln>
                <a:solidFill>
                  <a:srgbClr val="000000"/>
                </a:solidFill>
                <a:effectLst/>
                <a:uLnTx/>
                <a:uFillTx/>
                <a:latin typeface="Arial"/>
                <a:ea typeface="SimSun" panose="02010600030101010101" pitchFamily="2" charset="-122"/>
                <a:cs typeface="+mn-cs"/>
              </a:rPr>
              <a:t>3</a:t>
            </a:r>
            <a:r>
              <a:rPr kumimoji="0" lang="en-US" b="0" i="0" u="none" strike="noStrike" kern="1200" cap="none" spc="0" normalizeH="0" baseline="0" noProof="0" dirty="0">
                <a:ln>
                  <a:noFill/>
                </a:ln>
                <a:solidFill>
                  <a:srgbClr val="000000"/>
                </a:solidFill>
                <a:effectLst/>
                <a:uLnTx/>
                <a:uFillTx/>
                <a:latin typeface="Arial"/>
                <a:ea typeface="SimSun" panose="02010600030101010101" pitchFamily="2" charset="-122"/>
                <a:cs typeface="+mn-cs"/>
              </a:rPr>
              <a:t> in China’s Beijing</a:t>
            </a:r>
            <a:r>
              <a:rPr kumimoji="0" lang="en-US" b="0" i="0" u="none" strike="noStrike" kern="1200" cap="none" spc="0" normalizeH="0" baseline="0" noProof="0" dirty="0">
                <a:ln>
                  <a:noFill/>
                </a:ln>
                <a:solidFill>
                  <a:srgbClr val="545454"/>
                </a:solidFill>
                <a:effectLst/>
                <a:uLnTx/>
                <a:uFillTx/>
                <a:latin typeface="Arial"/>
                <a:ea typeface="SimSun" panose="02010600030101010101" pitchFamily="2" charset="-122"/>
                <a:cs typeface="+mn-cs"/>
              </a:rPr>
              <a:t>–</a:t>
            </a:r>
            <a:r>
              <a:rPr kumimoji="0" lang="en-US" b="0" i="0" u="none" strike="noStrike" kern="1200" cap="none" spc="0" normalizeH="0" baseline="0" noProof="0" dirty="0">
                <a:ln>
                  <a:noFill/>
                </a:ln>
                <a:solidFill>
                  <a:srgbClr val="000000"/>
                </a:solidFill>
                <a:effectLst/>
                <a:uLnTx/>
                <a:uFillTx/>
                <a:latin typeface="Arial"/>
                <a:ea typeface="SimSun" panose="02010600030101010101" pitchFamily="2" charset="-122"/>
                <a:cs typeface="+mn-cs"/>
              </a:rPr>
              <a:t>Tianjin</a:t>
            </a:r>
            <a:r>
              <a:rPr kumimoji="0" lang="en-US" b="0" i="0" u="none" strike="noStrike" kern="1200" cap="none" spc="0" normalizeH="0" baseline="0" noProof="0" dirty="0">
                <a:ln>
                  <a:noFill/>
                </a:ln>
                <a:solidFill>
                  <a:srgbClr val="545454"/>
                </a:solidFill>
                <a:effectLst/>
                <a:uLnTx/>
                <a:uFillTx/>
                <a:latin typeface="Arial"/>
                <a:ea typeface="SimSun" panose="02010600030101010101" pitchFamily="2" charset="-122"/>
                <a:cs typeface="+mn-cs"/>
              </a:rPr>
              <a:t>–</a:t>
            </a:r>
            <a:r>
              <a:rPr kumimoji="0" lang="en-US" b="0" i="0" u="none" strike="noStrike" kern="1200" cap="none" spc="0" normalizeH="0" baseline="0" noProof="0" dirty="0">
                <a:ln>
                  <a:noFill/>
                </a:ln>
                <a:solidFill>
                  <a:srgbClr val="000000"/>
                </a:solidFill>
                <a:effectLst/>
                <a:uLnTx/>
                <a:uFillTx/>
                <a:latin typeface="Arial"/>
                <a:ea typeface="SimSun" panose="02010600030101010101" pitchFamily="2" charset="-122"/>
                <a:cs typeface="+mn-cs"/>
              </a:rPr>
              <a:t>Hebei region”, </a:t>
            </a:r>
            <a:r>
              <a:rPr kumimoji="0" lang="en-US" b="0" i="0" u="none" strike="noStrike" kern="1200" cap="none" spc="0" normalizeH="0" baseline="0" noProof="0" dirty="0">
                <a:ln>
                  <a:noFill/>
                </a:ln>
                <a:solidFill>
                  <a:srgbClr val="000000"/>
                </a:solidFill>
                <a:effectLst/>
                <a:uLnTx/>
                <a:uFillTx/>
                <a:latin typeface="Arial" charset="0"/>
                <a:ea typeface="+mn-ea"/>
                <a:cs typeface="+mn-cs"/>
              </a:rPr>
              <a:t>Xing, et al., </a:t>
            </a:r>
            <a:r>
              <a:rPr kumimoji="0" lang="en-US" b="0" i="0" u="none" strike="noStrike" kern="1200" cap="none" spc="0" normalizeH="0" baseline="0" noProof="0" dirty="0">
                <a:ln>
                  <a:noFill/>
                </a:ln>
                <a:solidFill>
                  <a:srgbClr val="0070C0"/>
                </a:solidFill>
                <a:effectLst/>
                <a:uLnTx/>
                <a:uFillTx/>
                <a:latin typeface="Arial"/>
                <a:ea typeface="SimSun" panose="02010600030101010101" pitchFamily="2" charset="-122"/>
                <a:cs typeface="+mn-cs"/>
              </a:rPr>
              <a:t>submitted to J. of Environ. Management</a:t>
            </a:r>
          </a:p>
          <a:p>
            <a:pPr marL="914400" marR="0" lvl="0" indent="-914400" algn="l" defTabSz="914400" rtl="0" eaLnBrk="1" fontAlgn="base" latinLnBrk="0" hangingPunct="1">
              <a:lnSpc>
                <a:spcPct val="120000"/>
              </a:lnSpc>
              <a:spcBef>
                <a:spcPct val="0"/>
              </a:spcBef>
              <a:spcAft>
                <a:spcPct val="0"/>
              </a:spcAft>
              <a:buClrTx/>
              <a:buSzTx/>
              <a:buFontTx/>
              <a:buNone/>
              <a:tabLst>
                <a:tab pos="461963" algn="l"/>
                <a:tab pos="1085850" algn="l"/>
              </a:tabLst>
              <a:defRPr/>
            </a:pPr>
            <a:r>
              <a:rPr kumimoji="0" lang="en-US" sz="2000" b="1" i="0" u="none" strike="noStrike" kern="1200" cap="none" spc="0" normalizeH="0" baseline="0" noProof="0" dirty="0">
                <a:ln>
                  <a:noFill/>
                </a:ln>
                <a:solidFill>
                  <a:srgbClr val="FF0000"/>
                </a:solidFill>
                <a:effectLst/>
                <a:uLnTx/>
                <a:uFillTx/>
                <a:latin typeface="Arial" charset="0"/>
                <a:ea typeface="+mn-ea"/>
                <a:cs typeface="+mn-cs"/>
              </a:rPr>
              <a:t>“</a:t>
            </a:r>
            <a:r>
              <a:rPr kumimoji="0" lang="en-US" sz="2000" b="1" i="0" u="none" strike="noStrike" kern="1200" cap="none" spc="0" normalizeH="0" baseline="0" noProof="0" dirty="0" err="1">
                <a:ln>
                  <a:noFill/>
                </a:ln>
                <a:solidFill>
                  <a:srgbClr val="FF0000"/>
                </a:solidFill>
                <a:effectLst/>
                <a:uLnTx/>
                <a:uFillTx/>
                <a:latin typeface="Arial" charset="0"/>
                <a:ea typeface="+mn-ea"/>
                <a:cs typeface="+mn-cs"/>
              </a:rPr>
              <a:t>i</a:t>
            </a:r>
            <a:r>
              <a:rPr kumimoji="0" lang="en-US" sz="2000" b="1" i="0" u="none" strike="noStrike" kern="1200" cap="none" spc="0" normalizeH="0" baseline="0" noProof="0" dirty="0">
                <a:ln>
                  <a:noFill/>
                </a:ln>
                <a:solidFill>
                  <a:srgbClr val="FF0000"/>
                </a:solidFill>
                <a:effectLst/>
                <a:uLnTx/>
                <a:uFillTx/>
                <a:latin typeface="Arial" charset="0"/>
                <a:ea typeface="+mn-ea"/>
                <a:cs typeface="+mn-cs"/>
              </a:rPr>
              <a:t>-RSM”: </a:t>
            </a:r>
            <a:r>
              <a:rPr kumimoji="0" lang="en-US" b="1" i="0" u="none" strike="noStrike" kern="1200" cap="none" spc="0" normalizeH="0" baseline="0" noProof="0" dirty="0">
                <a:ln>
                  <a:noFill/>
                </a:ln>
                <a:solidFill>
                  <a:srgbClr val="000000"/>
                </a:solidFill>
                <a:effectLst/>
                <a:uLnTx/>
                <a:uFillTx/>
                <a:latin typeface="Arial" charset="0"/>
                <a:ea typeface="+mn-ea"/>
                <a:cs typeface="+mn-cs"/>
              </a:rPr>
              <a:t>“</a:t>
            </a:r>
            <a:r>
              <a:rPr kumimoji="0" lang="en-US" b="0" i="0" u="none" strike="noStrike" kern="1200" cap="none" spc="0" normalizeH="0" baseline="0" noProof="0" dirty="0">
                <a:ln>
                  <a:noFill/>
                </a:ln>
                <a:solidFill>
                  <a:srgbClr val="000000"/>
                </a:solidFill>
                <a:effectLst/>
                <a:uLnTx/>
                <a:uFillTx/>
                <a:latin typeface="Arial" charset="0"/>
                <a:ea typeface="+mn-ea"/>
                <a:cs typeface="+mn-cs"/>
              </a:rPr>
              <a:t>An efficient way in quantifying the nonlinear response of air pollution to emission changes with the indicator-based response surface model ”, Xing, et al., </a:t>
            </a:r>
            <a:r>
              <a:rPr kumimoji="0" lang="en-US" b="0" i="0" u="none" strike="noStrike" kern="1200" cap="none" spc="0" normalizeH="0" baseline="0" noProof="0" dirty="0">
                <a:ln>
                  <a:noFill/>
                </a:ln>
                <a:solidFill>
                  <a:srgbClr val="0070C0"/>
                </a:solidFill>
                <a:effectLst/>
                <a:uLnTx/>
                <a:uFillTx/>
                <a:latin typeface="Arial" charset="0"/>
                <a:ea typeface="+mn-ea"/>
                <a:cs typeface="+mn-cs"/>
              </a:rPr>
              <a:t>in preparation</a:t>
            </a:r>
          </a:p>
          <a:p>
            <a:pPr marL="914400" indent="-914400" algn="l">
              <a:lnSpc>
                <a:spcPct val="120000"/>
              </a:lnSpc>
              <a:tabLst>
                <a:tab pos="461963" algn="l"/>
                <a:tab pos="1085850" algn="l"/>
              </a:tabLst>
              <a:defRPr/>
            </a:pPr>
            <a:r>
              <a:rPr lang="en-US" sz="2000" b="1" dirty="0">
                <a:solidFill>
                  <a:srgbClr val="FF0000"/>
                </a:solidFill>
              </a:rPr>
              <a:t>“DFT”: </a:t>
            </a:r>
            <a:r>
              <a:rPr lang="en-US" b="1" dirty="0">
                <a:solidFill>
                  <a:srgbClr val="000000"/>
                </a:solidFill>
              </a:rPr>
              <a:t>“</a:t>
            </a:r>
            <a:r>
              <a:rPr lang="en-US" dirty="0">
                <a:solidFill>
                  <a:srgbClr val="000000"/>
                </a:solidFill>
              </a:rPr>
              <a:t>Projecting PM</a:t>
            </a:r>
            <a:r>
              <a:rPr lang="en-US" baseline="-25000" dirty="0">
                <a:solidFill>
                  <a:srgbClr val="000000"/>
                </a:solidFill>
              </a:rPr>
              <a:t>2.5</a:t>
            </a:r>
            <a:r>
              <a:rPr lang="en-US" dirty="0">
                <a:solidFill>
                  <a:srgbClr val="000000"/>
                </a:solidFill>
              </a:rPr>
              <a:t> Spatial Fields to Correspond to Just Meeting National Ambient Air Quality Standards”, Kelly, et al., </a:t>
            </a:r>
            <a:r>
              <a:rPr lang="en-US" dirty="0">
                <a:solidFill>
                  <a:srgbClr val="0070C0"/>
                </a:solidFill>
              </a:rPr>
              <a:t>2019, Atmospheric Environ.</a:t>
            </a:r>
          </a:p>
          <a:p>
            <a:pPr marL="914400" marR="0" lvl="0" indent="-914400" algn="l" defTabSz="914400" rtl="0" eaLnBrk="1" fontAlgn="base" latinLnBrk="0" hangingPunct="1">
              <a:lnSpc>
                <a:spcPct val="120000"/>
              </a:lnSpc>
              <a:spcBef>
                <a:spcPct val="0"/>
              </a:spcBef>
              <a:spcAft>
                <a:spcPct val="0"/>
              </a:spcAft>
              <a:buClrTx/>
              <a:buSzTx/>
              <a:buFontTx/>
              <a:buNone/>
              <a:tabLst>
                <a:tab pos="461963" algn="l"/>
                <a:tab pos="1085850" algn="l"/>
              </a:tabLst>
              <a:defRPr/>
            </a:pPr>
            <a:r>
              <a:rPr kumimoji="0" lang="en-US" sz="2000" b="1" i="0" u="none" strike="noStrike" kern="1200" cap="none" spc="0" normalizeH="0" baseline="0" noProof="0" dirty="0">
                <a:ln>
                  <a:noFill/>
                </a:ln>
                <a:solidFill>
                  <a:srgbClr val="FF0000"/>
                </a:solidFill>
                <a:effectLst/>
                <a:uLnTx/>
                <a:uFillTx/>
                <a:latin typeface="Arial" charset="0"/>
                <a:ea typeface="+mn-ea"/>
                <a:cs typeface="+mn-cs"/>
              </a:rPr>
              <a:t>“DFT &amp; </a:t>
            </a:r>
            <a:r>
              <a:rPr kumimoji="0" lang="en-US" sz="2000" b="1" i="0" u="none" strike="noStrike" kern="1200" cap="none" spc="0" normalizeH="0" baseline="0" noProof="0" dirty="0" err="1">
                <a:ln>
                  <a:noFill/>
                </a:ln>
                <a:solidFill>
                  <a:srgbClr val="FF0000"/>
                </a:solidFill>
                <a:effectLst/>
                <a:uLnTx/>
                <a:uFillTx/>
                <a:latin typeface="Arial" charset="0"/>
                <a:ea typeface="+mn-ea"/>
                <a:cs typeface="+mn-cs"/>
              </a:rPr>
              <a:t>BenMAP</a:t>
            </a:r>
            <a:r>
              <a:rPr kumimoji="0" lang="en-US" sz="2000" b="1" i="0" u="none" strike="noStrike" kern="1200" cap="none" spc="0" normalizeH="0" baseline="0" noProof="0" dirty="0">
                <a:ln>
                  <a:noFill/>
                </a:ln>
                <a:solidFill>
                  <a:srgbClr val="FF0000"/>
                </a:solidFill>
                <a:effectLst/>
                <a:uLnTx/>
                <a:uFillTx/>
                <a:latin typeface="Arial" charset="0"/>
                <a:ea typeface="+mn-ea"/>
                <a:cs typeface="+mn-cs"/>
              </a:rPr>
              <a:t>-CE”: </a:t>
            </a:r>
            <a:r>
              <a:rPr kumimoji="0" lang="en-US" b="1" i="0" u="none" strike="noStrike" kern="1200" cap="none" spc="0" normalizeH="0" baseline="0" noProof="0" dirty="0">
                <a:ln>
                  <a:noFill/>
                </a:ln>
                <a:solidFill>
                  <a:srgbClr val="000000"/>
                </a:solidFill>
                <a:effectLst/>
                <a:uLnTx/>
                <a:uFillTx/>
                <a:latin typeface="Arial" charset="0"/>
                <a:ea typeface="+mn-ea"/>
                <a:cs typeface="+mn-cs"/>
              </a:rPr>
              <a:t>“</a:t>
            </a:r>
            <a:r>
              <a:rPr kumimoji="0" lang="en-US" b="0" i="0" u="none" strike="noStrike" kern="1200" cap="none" spc="0" normalizeH="0" baseline="0" noProof="0" dirty="0">
                <a:ln>
                  <a:noFill/>
                </a:ln>
                <a:solidFill>
                  <a:srgbClr val="000000"/>
                </a:solidFill>
                <a:effectLst/>
                <a:uLnTx/>
                <a:uFillTx/>
                <a:latin typeface="Arial" charset="0"/>
                <a:ea typeface="+mn-ea"/>
                <a:cs typeface="+mn-cs"/>
              </a:rPr>
              <a:t>Health Benefit Assessment of PM</a:t>
            </a:r>
            <a:r>
              <a:rPr kumimoji="0" lang="en-US" b="0" i="0" u="none" strike="noStrike" kern="1200" cap="none" spc="0" normalizeH="0" baseline="-25000" noProof="0" dirty="0">
                <a:ln>
                  <a:noFill/>
                </a:ln>
                <a:solidFill>
                  <a:srgbClr val="000000"/>
                </a:solidFill>
                <a:effectLst/>
                <a:uLnTx/>
                <a:uFillTx/>
                <a:latin typeface="Arial" charset="0"/>
                <a:ea typeface="+mn-ea"/>
                <a:cs typeface="+mn-cs"/>
              </a:rPr>
              <a:t>2.5</a:t>
            </a:r>
            <a:r>
              <a:rPr kumimoji="0" lang="en-US" b="0" i="0" u="none" strike="noStrike" kern="1200" cap="none" spc="0" normalizeH="0" baseline="0" noProof="0" dirty="0">
                <a:ln>
                  <a:noFill/>
                </a:ln>
                <a:solidFill>
                  <a:srgbClr val="000000"/>
                </a:solidFill>
                <a:effectLst/>
                <a:uLnTx/>
                <a:uFillTx/>
                <a:latin typeface="Arial" charset="0"/>
                <a:ea typeface="+mn-ea"/>
                <a:cs typeface="+mn-cs"/>
              </a:rPr>
              <a:t> Reduction in Pearl River Delta region of China using a Model-Monitor Data Fusion Approach”, Li, et al., </a:t>
            </a:r>
            <a:r>
              <a:rPr kumimoji="0" lang="en-US" b="0" i="0" u="none" strike="noStrike" kern="1200" cap="none" spc="0" normalizeH="0" baseline="0" noProof="0" dirty="0">
                <a:ln>
                  <a:noFill/>
                </a:ln>
                <a:solidFill>
                  <a:srgbClr val="0070C0"/>
                </a:solidFill>
                <a:effectLst/>
                <a:uLnTx/>
                <a:uFillTx/>
                <a:latin typeface="Arial" charset="0"/>
                <a:ea typeface="+mn-ea"/>
                <a:cs typeface="+mn-cs"/>
              </a:rPr>
              <a:t>2019, J. of Environ. Management</a:t>
            </a:r>
          </a:p>
          <a:p>
            <a:pPr marL="914400" lvl="0" indent="-914400" algn="l">
              <a:lnSpc>
                <a:spcPct val="120000"/>
              </a:lnSpc>
              <a:tabLst>
                <a:tab pos="461963" algn="l"/>
                <a:tab pos="1085850" algn="l"/>
              </a:tabLst>
              <a:defRPr/>
            </a:pPr>
            <a:r>
              <a:rPr lang="en-US" b="1" dirty="0" err="1">
                <a:solidFill>
                  <a:srgbClr val="FF0000"/>
                </a:solidFill>
              </a:rPr>
              <a:t>BenMAP</a:t>
            </a:r>
            <a:r>
              <a:rPr lang="en-US" b="1" dirty="0">
                <a:solidFill>
                  <a:srgbClr val="FF0000"/>
                </a:solidFill>
              </a:rPr>
              <a:t>-CE”: </a:t>
            </a:r>
            <a:r>
              <a:rPr lang="en-US" dirty="0"/>
              <a:t>“The Environmental Benefits Mapping and Analysis Program-Community Edition (</a:t>
            </a:r>
            <a:r>
              <a:rPr lang="en-US" dirty="0" err="1"/>
              <a:t>BenMAP</a:t>
            </a:r>
            <a:r>
              <a:rPr lang="en-US" dirty="0"/>
              <a:t>-CE): A tool to estimate the health and economic benefits of reducing air pollution”, Jason et al., </a:t>
            </a:r>
            <a:r>
              <a:rPr lang="en-US" dirty="0">
                <a:solidFill>
                  <a:srgbClr val="0070C0"/>
                </a:solidFill>
              </a:rPr>
              <a:t>2018 Environ. Modelling &amp; Software</a:t>
            </a:r>
            <a:endParaRPr kumimoji="0" lang="en-US" b="0" i="0" u="none" strike="noStrike" kern="1200" cap="none" spc="0" normalizeH="0" baseline="0" noProof="0" dirty="0">
              <a:ln>
                <a:noFill/>
              </a:ln>
              <a:solidFill>
                <a:srgbClr val="0070C0"/>
              </a:solidFill>
              <a:effectLst/>
              <a:uLnTx/>
              <a:uFillTx/>
            </a:endParaRPr>
          </a:p>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b="1" i="0" u="none" strike="noStrike" kern="1200" cap="none" spc="0" normalizeH="0" baseline="0" noProof="0" dirty="0">
              <a:ln>
                <a:noFill/>
              </a:ln>
              <a:solidFill>
                <a:srgbClr val="000000"/>
              </a:solidFill>
              <a:effectLst/>
              <a:uLnTx/>
              <a:uFillTx/>
              <a:latin typeface="Arial" charset="0"/>
              <a:ea typeface="SimSun" panose="02010600030101010101" pitchFamily="2" charset="-122"/>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SimSun" panose="02010600030101010101" pitchFamily="2" charset="-122"/>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56895004"/>
      </p:ext>
    </p:extLst>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gradFill>
          <a:gsLst>
            <a:gs pos="97000">
              <a:schemeClr val="accent5">
                <a:lumMod val="20000"/>
                <a:lumOff val="80000"/>
              </a:schemeClr>
            </a:gs>
            <a:gs pos="74000">
              <a:schemeClr val="bg1"/>
            </a:gs>
          </a:gsLst>
          <a:lin ang="5400000" scaled="0"/>
        </a:gradFill>
        <a:effectLst/>
      </p:bgPr>
    </p:bg>
    <p:spTree>
      <p:nvGrpSpPr>
        <p:cNvPr id="1" name=""/>
        <p:cNvGrpSpPr/>
        <p:nvPr/>
      </p:nvGrpSpPr>
      <p:grpSpPr>
        <a:xfrm>
          <a:off x="0" y="0"/>
          <a:ext cx="0" cy="0"/>
          <a:chOff x="0" y="0"/>
          <a:chExt cx="0" cy="0"/>
        </a:xfrm>
      </p:grpSpPr>
      <p:pic>
        <p:nvPicPr>
          <p:cNvPr id="29" name="Picture 7" descr="california">
            <a:extLst>
              <a:ext uri="{FF2B5EF4-FFF2-40B4-BE49-F238E27FC236}">
                <a16:creationId xmlns:a16="http://schemas.microsoft.com/office/drawing/2014/main" id="{72F71C97-53EE-44B9-80FB-31051EE5BE36}"/>
              </a:ext>
            </a:extLst>
          </p:cNvPr>
          <p:cNvPicPr>
            <a:picLocks noChangeAspect="1" noChangeArrowheads="1"/>
          </p:cNvPicPr>
          <p:nvPr/>
        </p:nvPicPr>
        <p:blipFill>
          <a:blip r:embed="rId3" cstate="print"/>
          <a:srcRect/>
          <a:stretch>
            <a:fillRect/>
          </a:stretch>
        </p:blipFill>
        <p:spPr bwMode="auto">
          <a:xfrm>
            <a:off x="5935835" y="185190"/>
            <a:ext cx="3040643" cy="2844677"/>
          </a:xfrm>
          <a:prstGeom prst="rect">
            <a:avLst/>
          </a:prstGeom>
          <a:noFill/>
          <a:ln w="9525">
            <a:noFill/>
            <a:miter lim="800000"/>
            <a:headEnd/>
            <a:tailEnd/>
          </a:ln>
        </p:spPr>
      </p:pic>
      <p:sp>
        <p:nvSpPr>
          <p:cNvPr id="4" name="Title 1"/>
          <p:cNvSpPr txBox="1">
            <a:spLocks/>
          </p:cNvSpPr>
          <p:nvPr/>
        </p:nvSpPr>
        <p:spPr>
          <a:xfrm>
            <a:off x="113792" y="120980"/>
            <a:ext cx="8829534" cy="562126"/>
          </a:xfrm>
          <a:prstGeom prst="rect">
            <a:avLst/>
          </a:prstGeom>
          <a:solidFill>
            <a:srgbClr val="CCFFFF"/>
          </a:solidFill>
          <a:ln>
            <a:solidFill>
              <a:schemeClr val="accent1"/>
            </a:solidFill>
          </a:ln>
        </p:spPr>
        <p:txBody>
          <a:bodyPr>
            <a:noAutofit/>
          </a:bodyPr>
          <a:lstStyle/>
          <a:p>
            <a:pPr defTabSz="685800" fontAlgn="auto">
              <a:spcAft>
                <a:spcPts val="0"/>
              </a:spcAft>
              <a:defRPr/>
            </a:pPr>
            <a:r>
              <a:rPr lang="en-US" sz="3200" b="1" dirty="0">
                <a:solidFill>
                  <a:srgbClr val="FF0000"/>
                </a:solidFill>
                <a:latin typeface="+mn-lt"/>
              </a:rPr>
              <a:t>Source Contribution Analysis for Policy Assessment</a:t>
            </a:r>
            <a:endParaRPr lang="en-US" sz="3200" b="1" baseline="30000" dirty="0">
              <a:solidFill>
                <a:srgbClr val="FF0000"/>
              </a:solidFill>
              <a:latin typeface="+mn-lt"/>
            </a:endParaRPr>
          </a:p>
        </p:txBody>
      </p:sp>
      <p:sp>
        <p:nvSpPr>
          <p:cNvPr id="15" name="Content Placeholder 2"/>
          <p:cNvSpPr txBox="1">
            <a:spLocks/>
          </p:cNvSpPr>
          <p:nvPr/>
        </p:nvSpPr>
        <p:spPr>
          <a:xfrm>
            <a:off x="142067" y="970296"/>
            <a:ext cx="5459492" cy="4853066"/>
          </a:xfrm>
          <a:prstGeom prst="rect">
            <a:avLst/>
          </a:prstGeom>
        </p:spPr>
        <p:txBody>
          <a:bodyPr/>
          <a:lstStyle/>
          <a:p>
            <a:pPr marL="257175" indent="-257175" algn="l" defTabSz="685800" fontAlgn="auto">
              <a:lnSpc>
                <a:spcPct val="90000"/>
              </a:lnSpc>
              <a:spcBef>
                <a:spcPts val="0"/>
              </a:spcBef>
              <a:spcAft>
                <a:spcPts val="0"/>
              </a:spcAft>
              <a:buFont typeface="Arial" panose="020B0604020202020204" pitchFamily="34" charset="0"/>
              <a:buChar char="•"/>
              <a:defRPr/>
            </a:pPr>
            <a:r>
              <a:rPr lang="en-US" sz="2000" dirty="0">
                <a:solidFill>
                  <a:srgbClr val="0000FF"/>
                </a:solidFill>
                <a:latin typeface="Calibri" panose="020F0502020204030204"/>
              </a:rPr>
              <a:t>Transport rules or Transport SIPS:</a:t>
            </a:r>
          </a:p>
          <a:p>
            <a:pPr marL="685800" lvl="1" indent="-342900" algn="l" defTabSz="685800" fontAlgn="auto">
              <a:lnSpc>
                <a:spcPct val="90000"/>
              </a:lnSpc>
              <a:spcBef>
                <a:spcPts val="0"/>
              </a:spcBef>
              <a:spcAft>
                <a:spcPts val="0"/>
              </a:spcAft>
              <a:buFont typeface="Wingdings" panose="05000000000000000000" pitchFamily="2" charset="2"/>
              <a:buChar char="Ø"/>
              <a:defRPr/>
            </a:pPr>
            <a:r>
              <a:rPr lang="en-US" sz="2000" dirty="0">
                <a:solidFill>
                  <a:prstClr val="black"/>
                </a:solidFill>
                <a:latin typeface="Calibri" panose="020F0502020204030204"/>
              </a:rPr>
              <a:t>Assess “significant contribution” of sources in upwind states to downwind states</a:t>
            </a:r>
          </a:p>
          <a:p>
            <a:pPr marL="228600" indent="-342900" algn="l" defTabSz="685800" fontAlgn="auto">
              <a:lnSpc>
                <a:spcPct val="150000"/>
              </a:lnSpc>
              <a:spcBef>
                <a:spcPts val="0"/>
              </a:spcBef>
              <a:spcAft>
                <a:spcPts val="0"/>
              </a:spcAft>
              <a:buFont typeface="Arial" panose="020B0604020202020204" pitchFamily="34" charset="0"/>
              <a:buChar char="•"/>
              <a:defRPr/>
            </a:pPr>
            <a:r>
              <a:rPr lang="en-US" sz="2000" dirty="0">
                <a:solidFill>
                  <a:srgbClr val="0000FF"/>
                </a:solidFill>
                <a:latin typeface="Calibri" panose="020F0502020204030204"/>
              </a:rPr>
              <a:t>NAAQS Area designations:</a:t>
            </a:r>
          </a:p>
          <a:p>
            <a:pPr marL="685800" lvl="1" indent="-342900" algn="l" defTabSz="685800" fontAlgn="auto">
              <a:lnSpc>
                <a:spcPct val="90000"/>
              </a:lnSpc>
              <a:spcBef>
                <a:spcPts val="0"/>
              </a:spcBef>
              <a:spcAft>
                <a:spcPts val="0"/>
              </a:spcAft>
              <a:buFont typeface="Wingdings" panose="05000000000000000000" pitchFamily="2" charset="2"/>
              <a:buChar char="Ø"/>
              <a:defRPr/>
            </a:pPr>
            <a:r>
              <a:rPr lang="en-US" sz="2000" dirty="0">
                <a:solidFill>
                  <a:prstClr val="black"/>
                </a:solidFill>
                <a:latin typeface="Calibri" panose="020F0502020204030204"/>
              </a:rPr>
              <a:t>Provide analysis for States to assess impacts from boundaries</a:t>
            </a:r>
          </a:p>
          <a:p>
            <a:pPr marL="214313" indent="-214313" algn="l" defTabSz="685800" fontAlgn="auto">
              <a:lnSpc>
                <a:spcPct val="150000"/>
              </a:lnSpc>
              <a:spcBef>
                <a:spcPts val="0"/>
              </a:spcBef>
              <a:spcAft>
                <a:spcPts val="0"/>
              </a:spcAft>
              <a:buFont typeface="Arial" panose="020B0604020202020204" pitchFamily="34" charset="0"/>
              <a:buChar char="•"/>
              <a:defRPr/>
            </a:pPr>
            <a:r>
              <a:rPr lang="en-US" sz="2000" dirty="0">
                <a:solidFill>
                  <a:srgbClr val="0000FF"/>
                </a:solidFill>
                <a:latin typeface="Calibri" panose="020F0502020204030204"/>
              </a:rPr>
              <a:t>Exceptional events demonstrations:</a:t>
            </a:r>
          </a:p>
          <a:p>
            <a:pPr marL="684213" lvl="1" indent="-342900" algn="l" defTabSz="685800" fontAlgn="auto">
              <a:spcBef>
                <a:spcPts val="0"/>
              </a:spcBef>
              <a:spcAft>
                <a:spcPts val="0"/>
              </a:spcAft>
              <a:buFont typeface="Wingdings" panose="05000000000000000000" pitchFamily="2" charset="2"/>
              <a:buChar char="Ø"/>
              <a:defRPr/>
            </a:pPr>
            <a:r>
              <a:rPr lang="en-US" sz="2000" dirty="0">
                <a:solidFill>
                  <a:prstClr val="black"/>
                </a:solidFill>
                <a:latin typeface="Calibri" panose="020F0502020204030204"/>
              </a:rPr>
              <a:t>Assess impacts of special events such as fire</a:t>
            </a:r>
            <a:endParaRPr lang="en-US" sz="2000" dirty="0">
              <a:solidFill>
                <a:srgbClr val="0000FF"/>
              </a:solidFill>
              <a:latin typeface="Calibri" panose="020F0502020204030204"/>
            </a:endParaRPr>
          </a:p>
          <a:p>
            <a:pPr marL="214313" indent="-214313" algn="l" defTabSz="685800" fontAlgn="auto">
              <a:lnSpc>
                <a:spcPct val="150000"/>
              </a:lnSpc>
              <a:spcBef>
                <a:spcPts val="0"/>
              </a:spcBef>
              <a:spcAft>
                <a:spcPts val="0"/>
              </a:spcAft>
              <a:buFont typeface="Arial" panose="020B0604020202020204" pitchFamily="34" charset="0"/>
              <a:buChar char="•"/>
              <a:defRPr/>
            </a:pPr>
            <a:r>
              <a:rPr lang="en-US" sz="2000" dirty="0">
                <a:solidFill>
                  <a:srgbClr val="0000FF"/>
                </a:solidFill>
                <a:latin typeface="Calibri" panose="020F0502020204030204"/>
              </a:rPr>
              <a:t>Inform control strategy development:</a:t>
            </a:r>
          </a:p>
          <a:p>
            <a:pPr marL="685800" lvl="1" indent="-342900" algn="l" defTabSz="685800" fontAlgn="auto">
              <a:lnSpc>
                <a:spcPct val="90000"/>
              </a:lnSpc>
              <a:spcBef>
                <a:spcPts val="0"/>
              </a:spcBef>
              <a:spcAft>
                <a:spcPts val="0"/>
              </a:spcAft>
              <a:buFont typeface="Wingdings" panose="05000000000000000000" pitchFamily="2" charset="2"/>
              <a:buChar char="Ø"/>
              <a:defRPr/>
            </a:pPr>
            <a:r>
              <a:rPr lang="en-US" sz="2000" dirty="0">
                <a:solidFill>
                  <a:prstClr val="black"/>
                </a:solidFill>
                <a:latin typeface="Calibri" panose="020F0502020204030204"/>
              </a:rPr>
              <a:t>O3, PM2.5, Reg haze SIPs &amp; RIAs</a:t>
            </a:r>
          </a:p>
          <a:p>
            <a:pPr marL="257175" indent="-257175" algn="l" defTabSz="685800" fontAlgn="auto">
              <a:lnSpc>
                <a:spcPct val="150000"/>
              </a:lnSpc>
              <a:spcBef>
                <a:spcPts val="0"/>
              </a:spcBef>
              <a:spcAft>
                <a:spcPts val="0"/>
              </a:spcAft>
              <a:buFont typeface="Arial" panose="020B0604020202020204" pitchFamily="34" charset="0"/>
              <a:buChar char="•"/>
              <a:defRPr/>
            </a:pPr>
            <a:r>
              <a:rPr lang="en-US" sz="2000" dirty="0">
                <a:solidFill>
                  <a:srgbClr val="0000FF"/>
                </a:solidFill>
                <a:latin typeface="Calibri" panose="020F0502020204030204"/>
              </a:rPr>
              <a:t>Single source Impact assessments:</a:t>
            </a:r>
          </a:p>
          <a:p>
            <a:pPr marL="628650" lvl="1" indent="-285750" algn="l" defTabSz="685800" fontAlgn="auto">
              <a:lnSpc>
                <a:spcPct val="90000"/>
              </a:lnSpc>
              <a:spcBef>
                <a:spcPts val="0"/>
              </a:spcBef>
              <a:spcAft>
                <a:spcPts val="0"/>
              </a:spcAft>
              <a:buFont typeface="Wingdings" panose="05000000000000000000" pitchFamily="2" charset="2"/>
              <a:buChar char="Ø"/>
              <a:defRPr/>
            </a:pPr>
            <a:r>
              <a:rPr lang="en-US" dirty="0">
                <a:solidFill>
                  <a:prstClr val="black"/>
                </a:solidFill>
                <a:latin typeface="Calibri" panose="020F0502020204030204"/>
              </a:rPr>
              <a:t>PSD/NSR permitting</a:t>
            </a:r>
          </a:p>
          <a:p>
            <a:pPr marL="257175" indent="-257175" algn="l" defTabSz="685800" fontAlgn="auto">
              <a:lnSpc>
                <a:spcPct val="150000"/>
              </a:lnSpc>
              <a:spcBef>
                <a:spcPts val="0"/>
              </a:spcBef>
              <a:spcAft>
                <a:spcPts val="0"/>
              </a:spcAft>
              <a:buFont typeface="Arial" panose="020B0604020202020204" pitchFamily="34" charset="0"/>
              <a:buChar char="•"/>
              <a:defRPr/>
            </a:pPr>
            <a:r>
              <a:rPr lang="en-US" sz="2000" dirty="0">
                <a:solidFill>
                  <a:srgbClr val="0000FF"/>
                </a:solidFill>
                <a:latin typeface="Calibri" panose="020F0502020204030204"/>
              </a:rPr>
              <a:t>Sector impact assessments:</a:t>
            </a:r>
          </a:p>
          <a:p>
            <a:pPr marL="628650" lvl="1" indent="-285750" algn="l" defTabSz="685800" fontAlgn="auto">
              <a:lnSpc>
                <a:spcPct val="90000"/>
              </a:lnSpc>
              <a:spcBef>
                <a:spcPts val="0"/>
              </a:spcBef>
              <a:spcAft>
                <a:spcPts val="0"/>
              </a:spcAft>
              <a:buFont typeface="Wingdings" panose="05000000000000000000" pitchFamily="2" charset="2"/>
              <a:buChar char="Ø"/>
              <a:defRPr/>
            </a:pPr>
            <a:r>
              <a:rPr lang="en-US" dirty="0">
                <a:solidFill>
                  <a:prstClr val="black"/>
                </a:solidFill>
                <a:latin typeface="Calibri" panose="020F0502020204030204"/>
              </a:rPr>
              <a:t>EGU, Transportation, Industrial Boiler, etc.</a:t>
            </a:r>
          </a:p>
          <a:p>
            <a:pPr marL="257175" indent="-257175" algn="l" defTabSz="685800" fontAlgn="auto">
              <a:lnSpc>
                <a:spcPct val="150000"/>
              </a:lnSpc>
              <a:spcBef>
                <a:spcPts val="0"/>
              </a:spcBef>
              <a:spcAft>
                <a:spcPts val="0"/>
              </a:spcAft>
              <a:buFont typeface="Arial" panose="020B0604020202020204" pitchFamily="34" charset="0"/>
              <a:buChar char="•"/>
              <a:defRPr/>
            </a:pPr>
            <a:r>
              <a:rPr lang="en-US" sz="2000" dirty="0">
                <a:solidFill>
                  <a:srgbClr val="0000FF"/>
                </a:solidFill>
                <a:latin typeface="Calibri" panose="020F0502020204030204"/>
              </a:rPr>
              <a:t>Characterizing international contribution:</a:t>
            </a:r>
          </a:p>
          <a:p>
            <a:pPr marL="628650" lvl="1" indent="-285750" algn="l" defTabSz="685800" fontAlgn="auto">
              <a:lnSpc>
                <a:spcPct val="90000"/>
              </a:lnSpc>
              <a:spcBef>
                <a:spcPts val="0"/>
              </a:spcBef>
              <a:spcAft>
                <a:spcPts val="0"/>
              </a:spcAft>
              <a:buFont typeface="Wingdings" panose="05000000000000000000" pitchFamily="2" charset="2"/>
              <a:buChar char="Ø"/>
              <a:defRPr/>
            </a:pPr>
            <a:r>
              <a:rPr lang="en-US" dirty="0">
                <a:solidFill>
                  <a:prstClr val="black"/>
                </a:solidFill>
                <a:latin typeface="Calibri" panose="020F0502020204030204"/>
              </a:rPr>
              <a:t>179b demonstrations</a:t>
            </a:r>
          </a:p>
          <a:p>
            <a:pPr algn="l" defTabSz="685800" fontAlgn="auto">
              <a:lnSpc>
                <a:spcPct val="90000"/>
              </a:lnSpc>
              <a:spcBef>
                <a:spcPts val="0"/>
              </a:spcBef>
              <a:spcAft>
                <a:spcPts val="0"/>
              </a:spcAft>
              <a:defRPr/>
            </a:pPr>
            <a:endParaRPr lang="en-US" dirty="0">
              <a:solidFill>
                <a:prstClr val="black"/>
              </a:solidFill>
              <a:latin typeface="Calibri" panose="020F0502020204030204"/>
            </a:endParaRPr>
          </a:p>
          <a:p>
            <a:pPr marL="214313" indent="-214313" algn="l" defTabSz="685800" fontAlgn="auto">
              <a:lnSpc>
                <a:spcPct val="90000"/>
              </a:lnSpc>
              <a:spcBef>
                <a:spcPts val="0"/>
              </a:spcBef>
              <a:spcAft>
                <a:spcPts val="0"/>
              </a:spcAft>
              <a:buFont typeface="Arial" panose="020B0604020202020204" pitchFamily="34" charset="0"/>
              <a:buChar char="•"/>
              <a:defRPr/>
            </a:pPr>
            <a:endParaRPr lang="en-US" sz="2000" dirty="0">
              <a:solidFill>
                <a:prstClr val="black"/>
              </a:solidFill>
              <a:latin typeface="Calibri" panose="020F0502020204030204"/>
            </a:endParaRPr>
          </a:p>
          <a:p>
            <a:pPr marL="557213" indent="-210741" algn="l" defTabSz="685800" fontAlgn="auto">
              <a:spcBef>
                <a:spcPts val="150"/>
              </a:spcBef>
              <a:spcAft>
                <a:spcPts val="0"/>
              </a:spcAft>
              <a:buClr>
                <a:srgbClr val="44546A"/>
              </a:buClr>
              <a:buSzPct val="80000"/>
              <a:buFont typeface="Courier New" panose="02070309020205020404" pitchFamily="49" charset="0"/>
              <a:buChar char="o"/>
              <a:defRPr/>
            </a:pPr>
            <a:endParaRPr lang="en-US" sz="2000" dirty="0">
              <a:solidFill>
                <a:prstClr val="white">
                  <a:lumMod val="65000"/>
                </a:prstClr>
              </a:solidFill>
              <a:latin typeface="Calibri" panose="020F0502020204030204"/>
            </a:endParaRPr>
          </a:p>
          <a:p>
            <a:pPr algn="l" defTabSz="685800" fontAlgn="auto">
              <a:spcBef>
                <a:spcPts val="450"/>
              </a:spcBef>
              <a:spcAft>
                <a:spcPts val="0"/>
              </a:spcAft>
              <a:buClr>
                <a:srgbClr val="44546A"/>
              </a:buClr>
              <a:defRPr/>
            </a:pPr>
            <a:endParaRPr lang="en-US" sz="2000" dirty="0">
              <a:solidFill>
                <a:prstClr val="white">
                  <a:lumMod val="85000"/>
                </a:prstClr>
              </a:solidFill>
              <a:latin typeface="Calibri" panose="020F0502020204030204"/>
            </a:endParaRPr>
          </a:p>
        </p:txBody>
      </p:sp>
      <p:grpSp>
        <p:nvGrpSpPr>
          <p:cNvPr id="19" name="Group 18">
            <a:extLst>
              <a:ext uri="{FF2B5EF4-FFF2-40B4-BE49-F238E27FC236}">
                <a16:creationId xmlns:a16="http://schemas.microsoft.com/office/drawing/2014/main" id="{5069305C-E527-40AB-ABA0-9F6C86D1250A}"/>
              </a:ext>
            </a:extLst>
          </p:cNvPr>
          <p:cNvGrpSpPr/>
          <p:nvPr/>
        </p:nvGrpSpPr>
        <p:grpSpPr>
          <a:xfrm>
            <a:off x="5753407" y="3810000"/>
            <a:ext cx="3117575" cy="2438400"/>
            <a:chOff x="5753407" y="3810000"/>
            <a:chExt cx="3117575" cy="2438400"/>
          </a:xfrm>
        </p:grpSpPr>
        <p:sp>
          <p:nvSpPr>
            <p:cNvPr id="3" name="Slide Number Placeholder 1"/>
            <p:cNvSpPr txBox="1">
              <a:spLocks/>
            </p:cNvSpPr>
            <p:nvPr/>
          </p:nvSpPr>
          <p:spPr>
            <a:xfrm>
              <a:off x="5812597" y="5640791"/>
              <a:ext cx="1778000" cy="33703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fld id="{0D9881D5-6D04-4093-AB96-870F8F554F96}" type="slidenum">
                <a:rPr lang="en-US" sz="900">
                  <a:solidFill>
                    <a:prstClr val="black">
                      <a:tint val="75000"/>
                    </a:prstClr>
                  </a:solidFill>
                  <a:latin typeface="Calibri" panose="020F0502020204030204"/>
                </a:rPr>
                <a:pPr defTabSz="685800" fontAlgn="auto">
                  <a:spcBef>
                    <a:spcPts val="0"/>
                  </a:spcBef>
                  <a:spcAft>
                    <a:spcPts val="0"/>
                  </a:spcAft>
                  <a:defRPr/>
                </a:pPr>
                <a:t>47</a:t>
              </a:fld>
              <a:endParaRPr lang="en-US" sz="900" dirty="0">
                <a:solidFill>
                  <a:prstClr val="black">
                    <a:tint val="75000"/>
                  </a:prstClr>
                </a:solidFill>
                <a:latin typeface="Calibri" panose="020F0502020204030204"/>
              </a:endParaRPr>
            </a:p>
          </p:txBody>
        </p:sp>
        <p:sp>
          <p:nvSpPr>
            <p:cNvPr id="5" name="Rectangle 4">
              <a:extLst>
                <a:ext uri="{FF2B5EF4-FFF2-40B4-BE49-F238E27FC236}">
                  <a16:creationId xmlns:a16="http://schemas.microsoft.com/office/drawing/2014/main" id="{3120590E-2C31-4E23-99E4-1870E93EF16B}"/>
                </a:ext>
              </a:extLst>
            </p:cNvPr>
            <p:cNvSpPr/>
            <p:nvPr/>
          </p:nvSpPr>
          <p:spPr>
            <a:xfrm>
              <a:off x="5753407" y="3810000"/>
              <a:ext cx="3048000" cy="243840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Calibri" panose="020F0502020204030204"/>
              </a:endParaRPr>
            </a:p>
          </p:txBody>
        </p:sp>
        <p:sp>
          <p:nvSpPr>
            <p:cNvPr id="2" name="Rectangle 1">
              <a:extLst>
                <a:ext uri="{FF2B5EF4-FFF2-40B4-BE49-F238E27FC236}">
                  <a16:creationId xmlns:a16="http://schemas.microsoft.com/office/drawing/2014/main" id="{C2B45FE3-838C-4C9E-8A77-E20BC08F459B}"/>
                </a:ext>
              </a:extLst>
            </p:cNvPr>
            <p:cNvSpPr/>
            <p:nvPr/>
          </p:nvSpPr>
          <p:spPr>
            <a:xfrm>
              <a:off x="6508782" y="5021187"/>
              <a:ext cx="444500" cy="492369"/>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Calibri" panose="020F0502020204030204"/>
              </a:endParaRPr>
            </a:p>
          </p:txBody>
        </p:sp>
        <p:sp>
          <p:nvSpPr>
            <p:cNvPr id="7" name="Rectangle 6">
              <a:extLst>
                <a:ext uri="{FF2B5EF4-FFF2-40B4-BE49-F238E27FC236}">
                  <a16:creationId xmlns:a16="http://schemas.microsoft.com/office/drawing/2014/main" id="{F4AE96FB-F998-454F-B617-28AD430DA658}"/>
                </a:ext>
              </a:extLst>
            </p:cNvPr>
            <p:cNvSpPr/>
            <p:nvPr/>
          </p:nvSpPr>
          <p:spPr>
            <a:xfrm>
              <a:off x="6508782" y="4621137"/>
              <a:ext cx="444500" cy="492369"/>
            </a:xfrm>
            <a:prstGeom prst="rect">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B3537B2E-88C4-4719-815E-5FD57E8432D6}"/>
                </a:ext>
              </a:extLst>
            </p:cNvPr>
            <p:cNvSpPr/>
            <p:nvPr/>
          </p:nvSpPr>
          <p:spPr>
            <a:xfrm>
              <a:off x="6508782" y="4221087"/>
              <a:ext cx="441960" cy="492369"/>
            </a:xfrm>
            <a:prstGeom prst="rect">
              <a:avLst/>
            </a:prstGeom>
            <a:solidFill>
              <a:srgbClr val="7030A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Calibri" panose="020F0502020204030204"/>
              </a:endParaRPr>
            </a:p>
          </p:txBody>
        </p:sp>
        <p:sp>
          <p:nvSpPr>
            <p:cNvPr id="9" name="Rectangle 8">
              <a:extLst>
                <a:ext uri="{FF2B5EF4-FFF2-40B4-BE49-F238E27FC236}">
                  <a16:creationId xmlns:a16="http://schemas.microsoft.com/office/drawing/2014/main" id="{EC2CEDF8-6827-45FC-8A2A-1D2707FD0A79}"/>
                </a:ext>
              </a:extLst>
            </p:cNvPr>
            <p:cNvSpPr/>
            <p:nvPr/>
          </p:nvSpPr>
          <p:spPr>
            <a:xfrm>
              <a:off x="6508782" y="5421237"/>
              <a:ext cx="444500" cy="492369"/>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Calibri" panose="020F0502020204030204"/>
              </a:endParaRPr>
            </a:p>
          </p:txBody>
        </p:sp>
        <p:cxnSp>
          <p:nvCxnSpPr>
            <p:cNvPr id="10" name="Straight Connector 9">
              <a:extLst>
                <a:ext uri="{FF2B5EF4-FFF2-40B4-BE49-F238E27FC236}">
                  <a16:creationId xmlns:a16="http://schemas.microsoft.com/office/drawing/2014/main" id="{CAA23B24-F868-45BC-BC09-BD2EA2491988}"/>
                </a:ext>
              </a:extLst>
            </p:cNvPr>
            <p:cNvCxnSpPr>
              <a:cxnSpLocks/>
            </p:cNvCxnSpPr>
            <p:nvPr/>
          </p:nvCxnSpPr>
          <p:spPr>
            <a:xfrm>
              <a:off x="6280185" y="3810000"/>
              <a:ext cx="1" cy="2438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3E9404-114E-4D60-ADC5-644EFC1D03A6}"/>
                </a:ext>
              </a:extLst>
            </p:cNvPr>
            <p:cNvSpPr txBox="1"/>
            <p:nvPr/>
          </p:nvSpPr>
          <p:spPr>
            <a:xfrm rot="16200000">
              <a:off x="5359843" y="4574015"/>
              <a:ext cx="1597025"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rPr>
                <a:t>Ozone (ppb)</a:t>
              </a:r>
            </a:p>
          </p:txBody>
        </p:sp>
        <p:cxnSp>
          <p:nvCxnSpPr>
            <p:cNvPr id="13" name="Straight Connector 12">
              <a:extLst>
                <a:ext uri="{FF2B5EF4-FFF2-40B4-BE49-F238E27FC236}">
                  <a16:creationId xmlns:a16="http://schemas.microsoft.com/office/drawing/2014/main" id="{7135D99D-930E-4B13-86AA-DDA108E16C6C}"/>
                </a:ext>
              </a:extLst>
            </p:cNvPr>
            <p:cNvCxnSpPr>
              <a:cxnSpLocks/>
            </p:cNvCxnSpPr>
            <p:nvPr/>
          </p:nvCxnSpPr>
          <p:spPr>
            <a:xfrm>
              <a:off x="5822982" y="5865374"/>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0AC7A217-1319-4C14-A8FC-F3D6FB17F9A9}"/>
                </a:ext>
              </a:extLst>
            </p:cNvPr>
            <p:cNvSpPr/>
            <p:nvPr/>
          </p:nvSpPr>
          <p:spPr>
            <a:xfrm>
              <a:off x="6985481" y="5483924"/>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Calibri" panose="020F0502020204030204"/>
              </a:endParaRPr>
            </a:p>
          </p:txBody>
        </p:sp>
        <p:sp>
          <p:nvSpPr>
            <p:cNvPr id="21" name="Right Brace 20">
              <a:extLst>
                <a:ext uri="{FF2B5EF4-FFF2-40B4-BE49-F238E27FC236}">
                  <a16:creationId xmlns:a16="http://schemas.microsoft.com/office/drawing/2014/main" id="{E542C359-8463-4B54-9EC8-70A54836FB19}"/>
                </a:ext>
              </a:extLst>
            </p:cNvPr>
            <p:cNvSpPr/>
            <p:nvPr/>
          </p:nvSpPr>
          <p:spPr>
            <a:xfrm>
              <a:off x="6985481" y="5083875"/>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Calibri" panose="020F0502020204030204"/>
              </a:endParaRPr>
            </a:p>
          </p:txBody>
        </p:sp>
        <p:sp>
          <p:nvSpPr>
            <p:cNvPr id="22" name="Right Brace 21">
              <a:extLst>
                <a:ext uri="{FF2B5EF4-FFF2-40B4-BE49-F238E27FC236}">
                  <a16:creationId xmlns:a16="http://schemas.microsoft.com/office/drawing/2014/main" id="{1580544C-F998-4A09-9A9F-EFD62FE75937}"/>
                </a:ext>
              </a:extLst>
            </p:cNvPr>
            <p:cNvSpPr/>
            <p:nvPr/>
          </p:nvSpPr>
          <p:spPr>
            <a:xfrm>
              <a:off x="6985481" y="4689698"/>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Calibri" panose="020F0502020204030204"/>
              </a:endParaRPr>
            </a:p>
          </p:txBody>
        </p:sp>
        <p:sp>
          <p:nvSpPr>
            <p:cNvPr id="23" name="Right Brace 22">
              <a:extLst>
                <a:ext uri="{FF2B5EF4-FFF2-40B4-BE49-F238E27FC236}">
                  <a16:creationId xmlns:a16="http://schemas.microsoft.com/office/drawing/2014/main" id="{A7481409-FEE5-4DE7-B65F-42C9726F0AD2}"/>
                </a:ext>
              </a:extLst>
            </p:cNvPr>
            <p:cNvSpPr/>
            <p:nvPr/>
          </p:nvSpPr>
          <p:spPr>
            <a:xfrm>
              <a:off x="6985481" y="4252174"/>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Calibri" panose="020F0502020204030204"/>
              </a:endParaRPr>
            </a:p>
          </p:txBody>
        </p:sp>
        <p:sp>
          <p:nvSpPr>
            <p:cNvPr id="25" name="TextBox 24">
              <a:extLst>
                <a:ext uri="{FF2B5EF4-FFF2-40B4-BE49-F238E27FC236}">
                  <a16:creationId xmlns:a16="http://schemas.microsoft.com/office/drawing/2014/main" id="{357D743C-A048-4452-AE17-CD1D87058060}"/>
                </a:ext>
              </a:extLst>
            </p:cNvPr>
            <p:cNvSpPr txBox="1"/>
            <p:nvPr/>
          </p:nvSpPr>
          <p:spPr>
            <a:xfrm>
              <a:off x="7215365" y="5515413"/>
              <a:ext cx="1270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rPr>
                <a:t>Natural</a:t>
              </a:r>
            </a:p>
          </p:txBody>
        </p:sp>
        <p:sp>
          <p:nvSpPr>
            <p:cNvPr id="26" name="TextBox 25">
              <a:extLst>
                <a:ext uri="{FF2B5EF4-FFF2-40B4-BE49-F238E27FC236}">
                  <a16:creationId xmlns:a16="http://schemas.microsoft.com/office/drawing/2014/main" id="{5F9A5FB0-68D6-473D-A6B5-B71ACC510FE3}"/>
                </a:ext>
              </a:extLst>
            </p:cNvPr>
            <p:cNvSpPr txBox="1"/>
            <p:nvPr/>
          </p:nvSpPr>
          <p:spPr>
            <a:xfrm>
              <a:off x="7215365" y="4294753"/>
              <a:ext cx="1651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rPr>
                <a:t>Local Contribution</a:t>
              </a:r>
            </a:p>
          </p:txBody>
        </p:sp>
        <p:sp>
          <p:nvSpPr>
            <p:cNvPr id="27" name="TextBox 26">
              <a:extLst>
                <a:ext uri="{FF2B5EF4-FFF2-40B4-BE49-F238E27FC236}">
                  <a16:creationId xmlns:a16="http://schemas.microsoft.com/office/drawing/2014/main" id="{AA4C1B40-AD61-4439-A9BC-ACED610C9122}"/>
                </a:ext>
              </a:extLst>
            </p:cNvPr>
            <p:cNvSpPr txBox="1"/>
            <p:nvPr/>
          </p:nvSpPr>
          <p:spPr>
            <a:xfrm>
              <a:off x="7215365" y="4721188"/>
              <a:ext cx="1270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rPr>
                <a:t>Upwind States</a:t>
              </a:r>
            </a:p>
          </p:txBody>
        </p:sp>
        <p:sp>
          <p:nvSpPr>
            <p:cNvPr id="28" name="TextBox 27">
              <a:extLst>
                <a:ext uri="{FF2B5EF4-FFF2-40B4-BE49-F238E27FC236}">
                  <a16:creationId xmlns:a16="http://schemas.microsoft.com/office/drawing/2014/main" id="{379D7C63-EB27-46BB-9160-A008E5242383}"/>
                </a:ext>
              </a:extLst>
            </p:cNvPr>
            <p:cNvSpPr txBox="1"/>
            <p:nvPr/>
          </p:nvSpPr>
          <p:spPr>
            <a:xfrm>
              <a:off x="7215365" y="5122423"/>
              <a:ext cx="1270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rPr>
                <a:t>International</a:t>
              </a:r>
            </a:p>
          </p:txBody>
        </p:sp>
      </p:grpSp>
      <p:sp>
        <p:nvSpPr>
          <p:cNvPr id="32" name="Rectangle 10">
            <a:extLst>
              <a:ext uri="{FF2B5EF4-FFF2-40B4-BE49-F238E27FC236}">
                <a16:creationId xmlns:a16="http://schemas.microsoft.com/office/drawing/2014/main" id="{22AEB3CE-4644-4FE2-BDBD-B32D221338B7}"/>
              </a:ext>
            </a:extLst>
          </p:cNvPr>
          <p:cNvSpPr txBox="1">
            <a:spLocks noChangeArrowheads="1"/>
          </p:cNvSpPr>
          <p:nvPr/>
        </p:nvSpPr>
        <p:spPr>
          <a:xfrm>
            <a:off x="5372408" y="2805818"/>
            <a:ext cx="3809999" cy="706852"/>
          </a:xfrm>
          <a:prstGeom prst="rect">
            <a:avLst/>
          </a:prstGeom>
          <a:solidFill>
            <a:schemeClr val="bg1"/>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10000"/>
              </a:lnSpc>
              <a:spcAft>
                <a:spcPts val="0"/>
              </a:spcAft>
              <a:buNone/>
            </a:pPr>
            <a:r>
              <a:rPr lang="en-US" sz="1600" b="1" dirty="0">
                <a:solidFill>
                  <a:srgbClr val="7030A0"/>
                </a:solidFill>
              </a:rPr>
              <a:t>U.S. EPA Source apportionment modeling for assessing source contributions to PM2.5 &amp; O3 from emissions</a:t>
            </a:r>
            <a:endParaRPr lang="en-US" sz="1600" b="1" strike="sngStrike" dirty="0">
              <a:solidFill>
                <a:srgbClr val="7030A0"/>
              </a:solidFill>
            </a:endParaRPr>
          </a:p>
        </p:txBody>
      </p:sp>
      <p:sp>
        <p:nvSpPr>
          <p:cNvPr id="34" name="Rectangle 10">
            <a:extLst>
              <a:ext uri="{FF2B5EF4-FFF2-40B4-BE49-F238E27FC236}">
                <a16:creationId xmlns:a16="http://schemas.microsoft.com/office/drawing/2014/main" id="{861745A5-F115-4599-9B51-9E3AC1452098}"/>
              </a:ext>
            </a:extLst>
          </p:cNvPr>
          <p:cNvSpPr txBox="1">
            <a:spLocks noChangeArrowheads="1"/>
          </p:cNvSpPr>
          <p:nvPr/>
        </p:nvSpPr>
        <p:spPr>
          <a:xfrm>
            <a:off x="5441982" y="6248400"/>
            <a:ext cx="3809999" cy="706852"/>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00000"/>
              </a:lnSpc>
              <a:spcBef>
                <a:spcPts val="0"/>
              </a:spcBef>
              <a:spcAft>
                <a:spcPts val="0"/>
              </a:spcAft>
              <a:buNone/>
            </a:pPr>
            <a:r>
              <a:rPr lang="en-US" sz="1600" b="1" dirty="0">
                <a:solidFill>
                  <a:srgbClr val="7030A0"/>
                </a:solidFill>
              </a:rPr>
              <a:t>Ozone Source Contribution </a:t>
            </a:r>
          </a:p>
          <a:p>
            <a:pPr marL="0" indent="0" algn="ctr" fontAlgn="auto">
              <a:lnSpc>
                <a:spcPct val="100000"/>
              </a:lnSpc>
              <a:spcBef>
                <a:spcPts val="0"/>
              </a:spcBef>
              <a:spcAft>
                <a:spcPts val="0"/>
              </a:spcAft>
              <a:buNone/>
            </a:pPr>
            <a:r>
              <a:rPr lang="en-US" sz="1600" b="1" dirty="0">
                <a:solidFill>
                  <a:srgbClr val="7030A0"/>
                </a:solidFill>
              </a:rPr>
              <a:t>(example, not to scale)</a:t>
            </a:r>
            <a:endParaRPr lang="en-US" sz="1600" b="1" strike="sngStrike" dirty="0">
              <a:solidFill>
                <a:srgbClr val="7030A0"/>
              </a:solidFill>
            </a:endParaRPr>
          </a:p>
        </p:txBody>
      </p:sp>
    </p:spTree>
    <p:extLst>
      <p:ext uri="{BB962C8B-B14F-4D97-AF65-F5344CB8AC3E}">
        <p14:creationId xmlns:p14="http://schemas.microsoft.com/office/powerpoint/2010/main" val="2695168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82000">
              <a:schemeClr val="bg1"/>
            </a:gs>
            <a:gs pos="99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80899" name="Content Placeholder 6"/>
          <p:cNvSpPr>
            <a:spLocks noGrp="1"/>
          </p:cNvSpPr>
          <p:nvPr>
            <p:ph idx="1"/>
          </p:nvPr>
        </p:nvSpPr>
        <p:spPr>
          <a:xfrm>
            <a:off x="24143" y="905669"/>
            <a:ext cx="9119857" cy="5791200"/>
          </a:xfrm>
        </p:spPr>
        <p:txBody>
          <a:bodyPr>
            <a:noAutofit/>
          </a:bodyPr>
          <a:lstStyle/>
          <a:p>
            <a:pPr marL="858838" lvl="1" indent="-514350">
              <a:spcBef>
                <a:spcPts val="600"/>
              </a:spcBef>
              <a:buFont typeface="+mj-lt"/>
              <a:buAutoNum type="arabicPeriod"/>
            </a:pPr>
            <a:r>
              <a:rPr lang="en-US" sz="3600" b="1" i="1" dirty="0">
                <a:solidFill>
                  <a:srgbClr val="FF0000"/>
                </a:solidFill>
              </a:rPr>
              <a:t>“ABaCAS-OE”: </a:t>
            </a:r>
            <a:r>
              <a:rPr lang="en-US" sz="3600" b="1" i="1" u="sng" dirty="0">
                <a:solidFill>
                  <a:srgbClr val="FF0000"/>
                </a:solidFill>
              </a:rPr>
              <a:t>Optimized Edition </a:t>
            </a:r>
            <a:endParaRPr lang="en-US" b="1" i="1" u="sng" dirty="0">
              <a:solidFill>
                <a:srgbClr val="FF0000"/>
              </a:solidFill>
            </a:endParaRPr>
          </a:p>
          <a:p>
            <a:pPr marL="1147763" lvl="1" indent="-803275">
              <a:spcBef>
                <a:spcPts val="600"/>
              </a:spcBef>
              <a:buNone/>
              <a:tabLst>
                <a:tab pos="1201738" algn="l"/>
              </a:tabLst>
            </a:pPr>
            <a:r>
              <a:rPr lang="en-US" b="1" dirty="0"/>
              <a:t>	</a:t>
            </a:r>
            <a:r>
              <a:rPr lang="en-US" dirty="0"/>
              <a:t>For developing optimized (least cost) control strategies</a:t>
            </a:r>
          </a:p>
          <a:p>
            <a:pPr marL="1201738" lvl="2" indent="-457200">
              <a:spcBef>
                <a:spcPts val="600"/>
              </a:spcBef>
              <a:buFont typeface="+mj-lt"/>
              <a:buAutoNum type="alphaLcParenR"/>
            </a:pPr>
            <a:r>
              <a:rPr lang="en-US" sz="3200" b="1" dirty="0">
                <a:solidFill>
                  <a:srgbClr val="0000FF"/>
                </a:solidFill>
              </a:rPr>
              <a:t>“pf-RSM”: </a:t>
            </a:r>
            <a:r>
              <a:rPr lang="en-US" sz="2800" dirty="0"/>
              <a:t>New-generation RSM w/ </a:t>
            </a:r>
            <a:r>
              <a:rPr lang="en-US" sz="2800" dirty="0">
                <a:solidFill>
                  <a:srgbClr val="FF0000"/>
                </a:solidFill>
              </a:rPr>
              <a:t>polynomial functions</a:t>
            </a:r>
          </a:p>
          <a:p>
            <a:pPr marL="1371600" lvl="3" indent="-342900">
              <a:spcBef>
                <a:spcPts val="600"/>
              </a:spcBef>
              <a:buFont typeface="Wingdings" panose="05000000000000000000" pitchFamily="2" charset="2"/>
              <a:buChar char="§"/>
            </a:pPr>
            <a:r>
              <a:rPr lang="en-US" sz="2800" dirty="0"/>
              <a:t>Significantly reduce # of model runs and increase accuracy of RSM predictions</a:t>
            </a:r>
          </a:p>
          <a:p>
            <a:pPr marL="1371600" lvl="3" indent="-342900">
              <a:spcBef>
                <a:spcPts val="600"/>
              </a:spcBef>
              <a:buFont typeface="Wingdings" panose="05000000000000000000" pitchFamily="2" charset="2"/>
              <a:buChar char="§"/>
            </a:pPr>
            <a:r>
              <a:rPr lang="en-US" sz="2800" dirty="0"/>
              <a:t>Provide </a:t>
            </a:r>
            <a:r>
              <a:rPr lang="en-US" sz="2800" dirty="0">
                <a:solidFill>
                  <a:srgbClr val="FF0000"/>
                </a:solidFill>
              </a:rPr>
              <a:t>multi-pollutant</a:t>
            </a:r>
            <a:r>
              <a:rPr lang="en-US" sz="2800" dirty="0"/>
              <a:t> (e.g., PM</a:t>
            </a:r>
            <a:r>
              <a:rPr lang="en-US" sz="2400" dirty="0"/>
              <a:t>2.5</a:t>
            </a:r>
            <a:r>
              <a:rPr lang="en-US" sz="2800" dirty="0"/>
              <a:t> &amp; O</a:t>
            </a:r>
            <a:r>
              <a:rPr lang="en-US" sz="2400" dirty="0"/>
              <a:t>3</a:t>
            </a:r>
            <a:r>
              <a:rPr lang="en-US" sz="2800" dirty="0"/>
              <a:t>) and </a:t>
            </a:r>
            <a:r>
              <a:rPr lang="en-US" sz="2800" dirty="0">
                <a:solidFill>
                  <a:srgbClr val="FF0000"/>
                </a:solidFill>
              </a:rPr>
              <a:t>temporal</a:t>
            </a:r>
            <a:r>
              <a:rPr lang="en-US" sz="2800" dirty="0"/>
              <a:t> (e.g., daily) RSM results</a:t>
            </a:r>
          </a:p>
          <a:p>
            <a:pPr marL="1201738" lvl="2" indent="-457200">
              <a:spcBef>
                <a:spcPts val="600"/>
              </a:spcBef>
              <a:buFont typeface="+mj-lt"/>
              <a:buAutoNum type="alphaLcParenR"/>
            </a:pPr>
            <a:r>
              <a:rPr lang="en-US" sz="3200" b="1" dirty="0">
                <a:solidFill>
                  <a:srgbClr val="0000FF"/>
                </a:solidFill>
              </a:rPr>
              <a:t>“LE-CO”: </a:t>
            </a:r>
            <a:r>
              <a:rPr lang="en-US" sz="2800" dirty="0" err="1"/>
              <a:t>LEast</a:t>
            </a:r>
            <a:r>
              <a:rPr lang="en-US" sz="2800" dirty="0"/>
              <a:t> </a:t>
            </a:r>
            <a:r>
              <a:rPr lang="en-US" sz="2800" dirty="0" err="1"/>
              <a:t>COst</a:t>
            </a:r>
            <a:r>
              <a:rPr lang="en-US" sz="2800" dirty="0"/>
              <a:t> </a:t>
            </a:r>
            <a:r>
              <a:rPr lang="en-US" sz="2800" dirty="0">
                <a:solidFill>
                  <a:srgbClr val="FF0000"/>
                </a:solidFill>
              </a:rPr>
              <a:t>control strategy optimizer </a:t>
            </a:r>
            <a:r>
              <a:rPr lang="en-US" sz="2800" dirty="0"/>
              <a:t>tool</a:t>
            </a:r>
          </a:p>
          <a:p>
            <a:pPr marL="1376363" lvl="3" indent="-344488">
              <a:spcBef>
                <a:spcPts val="600"/>
              </a:spcBef>
              <a:buFont typeface="Wingdings" panose="05000000000000000000" pitchFamily="2" charset="2"/>
              <a:buChar char="§"/>
            </a:pPr>
            <a:r>
              <a:rPr lang="en-US" sz="2800" dirty="0"/>
              <a:t>Link with “ICET” &amp; “pf-RSM” to calculate optimized emissions control &amp; cost for attaining AQ goals </a:t>
            </a:r>
            <a:endParaRPr lang="en-US" sz="2400" dirty="0"/>
          </a:p>
          <a:p>
            <a:pPr marL="744538" lvl="2" indent="0">
              <a:spcBef>
                <a:spcPts val="600"/>
              </a:spcBef>
              <a:buNone/>
            </a:pPr>
            <a:endParaRPr lang="en-US" sz="3200" dirty="0"/>
          </a:p>
          <a:p>
            <a:pPr marL="344488" lvl="1" indent="0">
              <a:spcBef>
                <a:spcPts val="1200"/>
              </a:spcBef>
              <a:buNone/>
            </a:pPr>
            <a:r>
              <a:rPr lang="en-US" sz="3600" b="1" i="1" dirty="0">
                <a:solidFill>
                  <a:srgbClr val="0000FF"/>
                </a:solidFill>
              </a:rPr>
              <a:t>	</a:t>
            </a:r>
            <a:endParaRPr lang="en-US" sz="3600" b="1" dirty="0"/>
          </a:p>
        </p:txBody>
      </p:sp>
      <p:sp>
        <p:nvSpPr>
          <p:cNvPr id="80900" name="Text Box 3"/>
          <p:cNvSpPr txBox="1">
            <a:spLocks noChangeArrowheads="1"/>
          </p:cNvSpPr>
          <p:nvPr/>
        </p:nvSpPr>
        <p:spPr bwMode="auto">
          <a:xfrm>
            <a:off x="1660525" y="722313"/>
            <a:ext cx="184150" cy="3667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Rectangle 19"/>
          <p:cNvSpPr/>
          <p:nvPr/>
        </p:nvSpPr>
        <p:spPr>
          <a:xfrm>
            <a:off x="24142" y="0"/>
            <a:ext cx="9119857" cy="646331"/>
          </a:xfrm>
          <a:prstGeom prst="rect">
            <a:avLst/>
          </a:prstGeom>
          <a:solidFill>
            <a:srgbClr val="FFFFCC"/>
          </a:solidFill>
          <a:ln w="28575">
            <a:solidFill>
              <a:srgbClr val="FF0000"/>
            </a:solidFill>
          </a:ln>
        </p:spPr>
        <p:txBody>
          <a:bodyPr wrap="square">
            <a:spAutoFit/>
          </a:bodyPr>
          <a:lstStyle/>
          <a:p>
            <a:pPr lvl="0">
              <a:defRPr/>
            </a:pPr>
            <a:r>
              <a:rPr kumimoji="0" lang="en-US" sz="3600" b="1" i="1" u="none" strike="noStrike" kern="1200" cap="none" spc="0" normalizeH="0" baseline="0" noProof="0" dirty="0">
                <a:ln>
                  <a:noFill/>
                </a:ln>
                <a:solidFill>
                  <a:srgbClr val="0000FF"/>
                </a:solidFill>
                <a:effectLst/>
                <a:uLnTx/>
                <a:uFillTx/>
                <a:latin typeface="Arial" charset="0"/>
                <a:ea typeface="+mn-ea"/>
                <a:cs typeface="+mn-cs"/>
              </a:rPr>
              <a:t> “</a:t>
            </a:r>
            <a:r>
              <a:rPr kumimoji="0" lang="en-US" sz="3600" b="1" i="1" u="none" strike="noStrike" kern="1200" cap="none" spc="0" normalizeH="0" baseline="0" noProof="0" dirty="0" err="1">
                <a:ln>
                  <a:noFill/>
                </a:ln>
                <a:solidFill>
                  <a:srgbClr val="0000FF"/>
                </a:solidFill>
                <a:effectLst/>
                <a:uLnTx/>
                <a:uFillTx/>
                <a:latin typeface="Arial" charset="0"/>
                <a:ea typeface="+mn-ea"/>
                <a:cs typeface="+mn-cs"/>
              </a:rPr>
              <a:t>ABaCAS</a:t>
            </a:r>
            <a:r>
              <a:rPr lang="en-US" sz="3600" b="1" i="1" dirty="0">
                <a:solidFill>
                  <a:srgbClr val="0000FF"/>
                </a:solidFill>
              </a:rPr>
              <a:t>-</a:t>
            </a:r>
            <a:r>
              <a:rPr kumimoji="0" lang="en-US" sz="3600" b="1" i="1" u="none" strike="noStrike" kern="1200" cap="none" spc="0" normalizeH="0" baseline="0" noProof="0" dirty="0">
                <a:ln>
                  <a:noFill/>
                </a:ln>
                <a:solidFill>
                  <a:srgbClr val="0000FF"/>
                </a:solidFill>
                <a:effectLst/>
                <a:uLnTx/>
                <a:uFillTx/>
                <a:latin typeface="Arial" charset="0"/>
                <a:ea typeface="+mn-ea"/>
                <a:cs typeface="+mn-cs"/>
              </a:rPr>
              <a:t>OE” (</a:t>
            </a:r>
            <a:r>
              <a:rPr lang="en-US" sz="3600" b="1" i="1" dirty="0">
                <a:solidFill>
                  <a:srgbClr val="0000FF"/>
                </a:solidFill>
              </a:rPr>
              <a:t>2018-2019)</a:t>
            </a:r>
            <a:endParaRPr kumimoji="0" lang="en-US" sz="3600" b="0" i="0" u="none" strike="noStrike" kern="1200" cap="none" spc="0" normalizeH="0" baseline="0" noProof="0" dirty="0">
              <a:ln>
                <a:noFill/>
              </a:ln>
              <a:effectLst/>
              <a:uLnTx/>
              <a:uFillTx/>
            </a:endParaRPr>
          </a:p>
        </p:txBody>
      </p:sp>
      <p:sp>
        <p:nvSpPr>
          <p:cNvPr id="3" name="Rectangle: Rounded Corners 2"/>
          <p:cNvSpPr/>
          <p:nvPr/>
        </p:nvSpPr>
        <p:spPr>
          <a:xfrm>
            <a:off x="80962" y="2438400"/>
            <a:ext cx="8986838" cy="2895600"/>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396044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gradFill>
          <a:gsLst>
            <a:gs pos="83000">
              <a:schemeClr val="bg1"/>
            </a:gs>
            <a:gs pos="100000">
              <a:schemeClr val="bg2">
                <a:lumMod val="20000"/>
                <a:lumOff val="8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0" y="5751"/>
            <a:ext cx="9144000" cy="984849"/>
          </a:xfrm>
          <a:solidFill>
            <a:schemeClr val="accent3">
              <a:lumMod val="95000"/>
            </a:schemeClr>
          </a:solidFill>
          <a:ln>
            <a:solidFill>
              <a:schemeClr val="tx1"/>
            </a:solidFill>
          </a:ln>
        </p:spPr>
        <p:txBody>
          <a:bodyPr anchor="ctr"/>
          <a:lstStyle/>
          <a:p>
            <a:pPr algn="ctr"/>
            <a:r>
              <a:rPr lang="en-US" sz="3600" b="1" i="1" dirty="0">
                <a:solidFill>
                  <a:srgbClr val="FF0000"/>
                </a:solidFill>
                <a:latin typeface="+mn-lt"/>
              </a:rPr>
              <a:t>FAST-CE development </a:t>
            </a:r>
            <a:r>
              <a:rPr lang="en-US" sz="3200" b="1" i="1" dirty="0">
                <a:solidFill>
                  <a:schemeClr val="tx1"/>
                </a:solidFill>
                <a:latin typeface="+mn-lt"/>
              </a:rPr>
              <a:t>(2019-2020)  </a:t>
            </a:r>
            <a:br>
              <a:rPr lang="en-US" sz="3600" b="1" i="1" dirty="0">
                <a:solidFill>
                  <a:srgbClr val="FF0000"/>
                </a:solidFill>
                <a:latin typeface="+mn-lt"/>
              </a:rPr>
            </a:br>
            <a:r>
              <a:rPr lang="en-US" sz="3200" b="1" i="1" dirty="0">
                <a:solidFill>
                  <a:srgbClr val="0000FF"/>
                </a:solidFill>
                <a:latin typeface="+mn-lt"/>
              </a:rPr>
              <a:t>Source Contribution/Response Assessment</a:t>
            </a:r>
          </a:p>
        </p:txBody>
      </p:sp>
      <p:sp>
        <p:nvSpPr>
          <p:cNvPr id="43011" name="Rectangle 3"/>
          <p:cNvSpPr>
            <a:spLocks noGrp="1" noChangeArrowheads="1"/>
          </p:cNvSpPr>
          <p:nvPr>
            <p:ph type="body" idx="4294967295"/>
          </p:nvPr>
        </p:nvSpPr>
        <p:spPr>
          <a:xfrm>
            <a:off x="224286" y="1219200"/>
            <a:ext cx="8767313" cy="5029200"/>
          </a:xfrm>
        </p:spPr>
        <p:txBody>
          <a:bodyPr/>
          <a:lstStyle/>
          <a:p>
            <a:pPr>
              <a:lnSpc>
                <a:spcPct val="110000"/>
              </a:lnSpc>
            </a:pPr>
            <a:r>
              <a:rPr lang="en-US" sz="2300" b="1" dirty="0">
                <a:solidFill>
                  <a:srgbClr val="FF0000"/>
                </a:solidFill>
              </a:rPr>
              <a:t>Assessment of “Contribution” of sources/pollutants</a:t>
            </a:r>
          </a:p>
          <a:p>
            <a:pPr lvl="1">
              <a:lnSpc>
                <a:spcPct val="110000"/>
              </a:lnSpc>
            </a:pPr>
            <a:r>
              <a:rPr lang="en-US" sz="2100" b="1" dirty="0"/>
              <a:t>Source Apportionment Modeling </a:t>
            </a:r>
            <a:r>
              <a:rPr lang="en-US" sz="2100" b="1" dirty="0">
                <a:solidFill>
                  <a:srgbClr val="0000FF"/>
                </a:solidFill>
              </a:rPr>
              <a:t>(Chemical approximation)</a:t>
            </a:r>
          </a:p>
          <a:p>
            <a:pPr lvl="2">
              <a:lnSpc>
                <a:spcPct val="110000"/>
              </a:lnSpc>
            </a:pPr>
            <a:r>
              <a:rPr lang="en-US" sz="1700" b="1" dirty="0" err="1">
                <a:solidFill>
                  <a:srgbClr val="7030A0"/>
                </a:solidFill>
              </a:rPr>
              <a:t>CAMx</a:t>
            </a:r>
            <a:r>
              <a:rPr lang="en-US" sz="1700" b="1" dirty="0">
                <a:solidFill>
                  <a:srgbClr val="7030A0"/>
                </a:solidFill>
              </a:rPr>
              <a:t>/OSAT &amp; PSAT, CMAQ/TSSA, CMAQ/ISAM, etc.</a:t>
            </a:r>
          </a:p>
          <a:p>
            <a:pPr lvl="1">
              <a:lnSpc>
                <a:spcPct val="110000"/>
              </a:lnSpc>
            </a:pPr>
            <a:r>
              <a:rPr lang="en-US" sz="2100" b="1" dirty="0"/>
              <a:t>Source/Receptor Sensitivity Modeling </a:t>
            </a:r>
            <a:r>
              <a:rPr lang="en-US" sz="2100" b="1" dirty="0">
                <a:solidFill>
                  <a:srgbClr val="0000FF"/>
                </a:solidFill>
              </a:rPr>
              <a:t>(Math. approximation)</a:t>
            </a:r>
          </a:p>
          <a:p>
            <a:pPr lvl="2">
              <a:lnSpc>
                <a:spcPct val="110000"/>
              </a:lnSpc>
            </a:pPr>
            <a:r>
              <a:rPr lang="en-US" sz="1700" b="1" dirty="0">
                <a:solidFill>
                  <a:srgbClr val="7030A0"/>
                </a:solidFill>
              </a:rPr>
              <a:t>Decoupled Direct Method (DDM), Adjoint method, etc.</a:t>
            </a:r>
          </a:p>
          <a:p>
            <a:pPr>
              <a:lnSpc>
                <a:spcPct val="110000"/>
              </a:lnSpc>
            </a:pPr>
            <a:r>
              <a:rPr lang="en-US" sz="2300" b="1" dirty="0">
                <a:solidFill>
                  <a:srgbClr val="FF0000"/>
                </a:solidFill>
              </a:rPr>
              <a:t>Assessment of “Response” (control efficacy) of source emissions reduction</a:t>
            </a:r>
          </a:p>
          <a:p>
            <a:pPr lvl="1">
              <a:lnSpc>
                <a:spcPct val="110000"/>
              </a:lnSpc>
            </a:pPr>
            <a:r>
              <a:rPr lang="en-US" sz="2100" b="1" dirty="0"/>
              <a:t>Zero-Out (Brute Force) Modeling</a:t>
            </a:r>
          </a:p>
          <a:p>
            <a:pPr lvl="1">
              <a:lnSpc>
                <a:spcPct val="110000"/>
              </a:lnSpc>
            </a:pPr>
            <a:r>
              <a:rPr lang="en-US" sz="2100" b="1" dirty="0"/>
              <a:t>Response Surface Modeling (RSM) </a:t>
            </a:r>
            <a:r>
              <a:rPr lang="en-US" sz="2100" b="1" dirty="0">
                <a:solidFill>
                  <a:srgbClr val="0000FF"/>
                </a:solidFill>
              </a:rPr>
              <a:t>(Stat./Math. </a:t>
            </a:r>
            <a:r>
              <a:rPr lang="en-US" sz="2000" b="1" dirty="0">
                <a:solidFill>
                  <a:srgbClr val="0000FF"/>
                </a:solidFill>
              </a:rPr>
              <a:t>approximation</a:t>
            </a:r>
            <a:r>
              <a:rPr lang="en-US" sz="2100" b="1" dirty="0">
                <a:solidFill>
                  <a:srgbClr val="0000FF"/>
                </a:solidFill>
              </a:rPr>
              <a:t>)</a:t>
            </a:r>
          </a:p>
          <a:p>
            <a:pPr lvl="2">
              <a:lnSpc>
                <a:spcPct val="110000"/>
              </a:lnSpc>
            </a:pPr>
            <a:r>
              <a:rPr lang="en-US" sz="2000" b="1" dirty="0">
                <a:solidFill>
                  <a:srgbClr val="7030A0"/>
                </a:solidFill>
              </a:rPr>
              <a:t>Provide “real-time” AQ response of emissions control </a:t>
            </a:r>
          </a:p>
          <a:p>
            <a:pPr lvl="2">
              <a:lnSpc>
                <a:spcPct val="110000"/>
              </a:lnSpc>
            </a:pPr>
            <a:r>
              <a:rPr lang="en-US" sz="1800" b="1" dirty="0">
                <a:solidFill>
                  <a:srgbClr val="7030A0"/>
                </a:solidFill>
              </a:rPr>
              <a:t>Previous USA applications: REMSAD (PM2.5):2008, </a:t>
            </a:r>
            <a:r>
              <a:rPr lang="en-US" sz="1800" b="1" dirty="0" err="1">
                <a:solidFill>
                  <a:srgbClr val="7030A0"/>
                </a:solidFill>
              </a:rPr>
              <a:t>CAMx</a:t>
            </a:r>
            <a:r>
              <a:rPr lang="en-US" sz="1800" b="1" dirty="0">
                <a:solidFill>
                  <a:srgbClr val="7030A0"/>
                </a:solidFill>
              </a:rPr>
              <a:t>(O3):2009, CMAQ (EGU PM2.5): 2011</a:t>
            </a:r>
          </a:p>
          <a:p>
            <a:pPr lvl="2">
              <a:lnSpc>
                <a:spcPct val="110000"/>
              </a:lnSpc>
            </a:pPr>
            <a:r>
              <a:rPr lang="en-US" sz="1800" b="1" dirty="0">
                <a:solidFill>
                  <a:srgbClr val="7030A0"/>
                </a:solidFill>
              </a:rPr>
              <a:t>Evolving into Extended RSM (ERSM):2015, Polynomial functions RSM (pf-RSM): 2018</a:t>
            </a:r>
            <a:endParaRPr lang="en-US" sz="2000" b="1" dirty="0">
              <a:solidFill>
                <a:srgbClr val="7030A0"/>
              </a:solidFill>
            </a:endParaRPr>
          </a:p>
        </p:txBody>
      </p:sp>
    </p:spTree>
    <p:extLst>
      <p:ext uri="{BB962C8B-B14F-4D97-AF65-F5344CB8AC3E}">
        <p14:creationId xmlns:p14="http://schemas.microsoft.com/office/powerpoint/2010/main" val="3326276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2273A8B-8490-4A11-BEAC-E1A4318C3320}"/>
              </a:ext>
            </a:extLst>
          </p:cNvPr>
          <p:cNvPicPr>
            <a:picLocks noChangeAspect="1"/>
          </p:cNvPicPr>
          <p:nvPr/>
        </p:nvPicPr>
        <p:blipFill>
          <a:blip r:embed="rId2"/>
          <a:stretch>
            <a:fillRect/>
          </a:stretch>
        </p:blipFill>
        <p:spPr>
          <a:xfrm>
            <a:off x="597510" y="1127589"/>
            <a:ext cx="8165490" cy="5010690"/>
          </a:xfrm>
          <a:prstGeom prst="rect">
            <a:avLst/>
          </a:prstGeom>
          <a:ln>
            <a:solidFill>
              <a:schemeClr val="tx1"/>
            </a:solidFill>
          </a:ln>
        </p:spPr>
      </p:pic>
      <p:sp>
        <p:nvSpPr>
          <p:cNvPr id="22" name="标题 2"/>
          <p:cNvSpPr>
            <a:spLocks noGrp="1"/>
          </p:cNvSpPr>
          <p:nvPr>
            <p:ph type="title"/>
          </p:nvPr>
        </p:nvSpPr>
        <p:spPr>
          <a:xfrm>
            <a:off x="-10160" y="16466"/>
            <a:ext cx="9154160" cy="1126534"/>
          </a:xfrm>
          <a:solidFill>
            <a:schemeClr val="accent1">
              <a:lumMod val="20000"/>
              <a:lumOff val="80000"/>
            </a:schemeClr>
          </a:solidFill>
        </p:spPr>
        <p:txBody>
          <a:bodyPr>
            <a:noAutofit/>
          </a:bodyPr>
          <a:lstStyle/>
          <a:p>
            <a:r>
              <a:rPr lang="en-US" altLang="zh-CN" sz="3200" b="1" dirty="0">
                <a:solidFill>
                  <a:srgbClr val="FF0000"/>
                </a:solidFill>
                <a:effectLst/>
              </a:rPr>
              <a:t>“</a:t>
            </a:r>
            <a:r>
              <a:rPr lang="en-US" altLang="zh-CN" sz="3200" b="1" dirty="0" err="1">
                <a:solidFill>
                  <a:srgbClr val="FF0000"/>
                </a:solidFill>
                <a:effectLst/>
              </a:rPr>
              <a:t>ABaCAS</a:t>
            </a:r>
            <a:r>
              <a:rPr lang="en-US" altLang="zh-CN" sz="3200" b="1" dirty="0">
                <a:solidFill>
                  <a:srgbClr val="FF0000"/>
                </a:solidFill>
                <a:effectLst/>
              </a:rPr>
              <a:t>”</a:t>
            </a:r>
            <a:r>
              <a:rPr lang="en-US" altLang="zh-CN" sz="2800" b="1" dirty="0">
                <a:solidFill>
                  <a:srgbClr val="FF0000"/>
                </a:solidFill>
                <a:effectLst/>
              </a:rPr>
              <a:t>: </a:t>
            </a:r>
            <a:r>
              <a:rPr lang="en-US" altLang="zh-CN" sz="2000" b="1" dirty="0">
                <a:solidFill>
                  <a:srgbClr val="0000FF"/>
                </a:solidFill>
                <a:effectLst/>
              </a:rPr>
              <a:t>Air </a:t>
            </a:r>
            <a:r>
              <a:rPr lang="en-US" altLang="zh-CN" sz="2000" b="1" u="sng" dirty="0">
                <a:solidFill>
                  <a:srgbClr val="0000FF"/>
                </a:solidFill>
                <a:effectLst/>
              </a:rPr>
              <a:t>Benefit</a:t>
            </a:r>
            <a:r>
              <a:rPr lang="en-US" altLang="zh-CN" sz="2000" b="1" dirty="0">
                <a:solidFill>
                  <a:srgbClr val="0000FF"/>
                </a:solidFill>
                <a:effectLst/>
              </a:rPr>
              <a:t> and </a:t>
            </a:r>
            <a:r>
              <a:rPr lang="en-US" altLang="zh-CN" sz="2000" b="1" u="sng" dirty="0">
                <a:solidFill>
                  <a:srgbClr val="0000FF"/>
                </a:solidFill>
                <a:effectLst/>
              </a:rPr>
              <a:t>Cost</a:t>
            </a:r>
            <a:r>
              <a:rPr lang="en-US" altLang="zh-CN" sz="2000" b="1" dirty="0">
                <a:solidFill>
                  <a:srgbClr val="0000FF"/>
                </a:solidFill>
                <a:effectLst/>
              </a:rPr>
              <a:t> &amp; </a:t>
            </a:r>
            <a:r>
              <a:rPr lang="en-US" altLang="zh-CN" sz="2000" b="1" u="sng" dirty="0">
                <a:solidFill>
                  <a:srgbClr val="0000FF"/>
                </a:solidFill>
                <a:effectLst/>
              </a:rPr>
              <a:t>Attainment</a:t>
            </a:r>
            <a:r>
              <a:rPr lang="en-US" altLang="zh-CN" sz="2000" b="1" dirty="0">
                <a:solidFill>
                  <a:srgbClr val="0000FF"/>
                </a:solidFill>
              </a:rPr>
              <a:t> </a:t>
            </a:r>
            <a:r>
              <a:rPr lang="en-US" altLang="zh-CN" sz="2000" b="1" dirty="0">
                <a:solidFill>
                  <a:srgbClr val="0000FF"/>
                </a:solidFill>
                <a:effectLst/>
              </a:rPr>
              <a:t>Assessment System</a:t>
            </a:r>
            <a:br>
              <a:rPr lang="en-US" altLang="zh-CN" sz="2000" b="1" dirty="0">
                <a:solidFill>
                  <a:srgbClr val="0000FF"/>
                </a:solidFill>
                <a:effectLst/>
              </a:rPr>
            </a:br>
            <a:endParaRPr lang="zh-CN" altLang="en-US" sz="3600" b="1" dirty="0">
              <a:solidFill>
                <a:srgbClr val="0000FF"/>
              </a:solidFill>
              <a:effectLst/>
            </a:endParaRPr>
          </a:p>
        </p:txBody>
      </p:sp>
      <p:sp>
        <p:nvSpPr>
          <p:cNvPr id="80" name="Rectangle 79"/>
          <p:cNvSpPr/>
          <p:nvPr/>
        </p:nvSpPr>
        <p:spPr>
          <a:xfrm>
            <a:off x="12418" y="533400"/>
            <a:ext cx="9154160"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mn-cs"/>
              </a:rPr>
              <a:t>An integrated AQ Decision Support System (v. 3.x) </a:t>
            </a:r>
          </a:p>
        </p:txBody>
      </p:sp>
      <p:sp>
        <p:nvSpPr>
          <p:cNvPr id="13" name="Slide Number Placeholder 8"/>
          <p:cNvSpPr>
            <a:spLocks noGrp="1"/>
          </p:cNvSpPr>
          <p:nvPr>
            <p:ph type="sldNum" sz="quarter" idx="12"/>
          </p:nvPr>
        </p:nvSpPr>
        <p:spPr>
          <a:xfrm>
            <a:off x="6553200" y="6305129"/>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400" b="0"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4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12" name="Slide Number Placeholder 8"/>
          <p:cNvSpPr txBox="1">
            <a:spLocks/>
          </p:cNvSpPr>
          <p:nvPr/>
        </p:nvSpPr>
        <p:spPr bwMode="auto">
          <a:xfrm>
            <a:off x="6346859" y="6338242"/>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rgbClr val="000000"/>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400" b="0"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4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14" name="Rectangle 13"/>
          <p:cNvSpPr/>
          <p:nvPr/>
        </p:nvSpPr>
        <p:spPr>
          <a:xfrm>
            <a:off x="860459" y="6302027"/>
            <a:ext cx="7152920"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charset="0"/>
                <a:ea typeface="+mn-ea"/>
                <a:cs typeface="+mn-cs"/>
              </a:rPr>
              <a:t>Developed for </a:t>
            </a:r>
            <a:r>
              <a:rPr kumimoji="0" lang="en-US" altLang="zh-CN" sz="2400" b="1" i="0" u="none" strike="noStrike" kern="1200" cap="none" spc="0" normalizeH="0" baseline="0" noProof="0" dirty="0">
                <a:ln>
                  <a:noFill/>
                </a:ln>
                <a:solidFill>
                  <a:srgbClr val="0000FF"/>
                </a:solidFill>
                <a:effectLst/>
                <a:uLnTx/>
                <a:uFillTx/>
                <a:latin typeface="Arial" charset="0"/>
                <a:ea typeface="+mn-ea"/>
                <a:cs typeface="+mn-cs"/>
              </a:rPr>
              <a:t>“Scientists” </a:t>
            </a:r>
            <a:r>
              <a:rPr kumimoji="0" lang="en-US" altLang="zh-CN" sz="2400" b="1" i="0" u="none" strike="noStrike" kern="1200" cap="none" spc="0" normalizeH="0" baseline="0" noProof="0" dirty="0">
                <a:ln>
                  <a:noFill/>
                </a:ln>
                <a:solidFill>
                  <a:prstClr val="black"/>
                </a:solidFill>
                <a:effectLst/>
                <a:uLnTx/>
                <a:uFillTx/>
                <a:latin typeface="Arial" charset="0"/>
                <a:ea typeface="+mn-ea"/>
                <a:cs typeface="+mn-cs"/>
              </a:rPr>
              <a:t>and</a:t>
            </a:r>
            <a:r>
              <a:rPr kumimoji="0" lang="en-US" altLang="zh-CN" sz="2400" b="1" i="0" u="none" strike="noStrike" kern="1200" cap="none" spc="0" normalizeH="0" baseline="0" noProof="0" dirty="0">
                <a:ln>
                  <a:noFill/>
                </a:ln>
                <a:solidFill>
                  <a:srgbClr val="0000FF"/>
                </a:solidFill>
                <a:effectLst/>
                <a:uLnTx/>
                <a:uFillTx/>
                <a:latin typeface="Arial" charset="0"/>
                <a:ea typeface="+mn-ea"/>
                <a:cs typeface="+mn-cs"/>
              </a:rPr>
              <a:t> </a:t>
            </a:r>
            <a:r>
              <a:rPr kumimoji="0" lang="en-US" altLang="zh-CN" sz="2400" b="1" i="0" u="none" strike="noStrike" kern="1200" cap="none" spc="0" normalizeH="0" baseline="0" noProof="0" dirty="0">
                <a:ln>
                  <a:noFill/>
                </a:ln>
                <a:solidFill>
                  <a:srgbClr val="FF0000"/>
                </a:solidFill>
                <a:effectLst/>
                <a:uLnTx/>
                <a:uFillTx/>
                <a:latin typeface="Arial" charset="0"/>
                <a:ea typeface="+mn-ea"/>
                <a:cs typeface="+mn-cs"/>
              </a:rPr>
              <a:t>“Policy Makers”</a:t>
            </a:r>
            <a:endParaRPr kumimoji="0" lang="en-US" sz="24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0" name="Rounded Rectangle 19"/>
          <p:cNvSpPr/>
          <p:nvPr/>
        </p:nvSpPr>
        <p:spPr>
          <a:xfrm>
            <a:off x="4726613" y="3276600"/>
            <a:ext cx="3218232" cy="167639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ounded Rectangle 23"/>
          <p:cNvSpPr/>
          <p:nvPr/>
        </p:nvSpPr>
        <p:spPr>
          <a:xfrm>
            <a:off x="838200" y="3276600"/>
            <a:ext cx="3200400" cy="2801292"/>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Arial"/>
              <a:ea typeface="+mn-ea"/>
              <a:cs typeface="+mn-cs"/>
            </a:endParaRPr>
          </a:p>
        </p:txBody>
      </p:sp>
      <p:sp>
        <p:nvSpPr>
          <p:cNvPr id="25" name="Rounded Rectangle 24"/>
          <p:cNvSpPr/>
          <p:nvPr/>
        </p:nvSpPr>
        <p:spPr>
          <a:xfrm>
            <a:off x="2895600" y="1905000"/>
            <a:ext cx="1981200" cy="2798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5" name="Straight Arrow Connector 14"/>
          <p:cNvCxnSpPr/>
          <p:nvPr/>
        </p:nvCxnSpPr>
        <p:spPr>
          <a:xfrm>
            <a:off x="3222659" y="4477692"/>
            <a:ext cx="838200" cy="1871393"/>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1986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80"/>
                                        </p:tgtEl>
                                        <p:attrNameLst>
                                          <p:attrName>style.visibility</p:attrName>
                                        </p:attrNameLst>
                                      </p:cBhvr>
                                      <p:to>
                                        <p:strVal val="visible"/>
                                      </p:to>
                                    </p:set>
                                    <p:animEffect transition="in" filter="blinds(horizontal)">
                                      <p:cBhvr>
                                        <p:cTn id="14" dur="1000"/>
                                        <p:tgtEl>
                                          <p:spTgt spid="8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20" grpId="0" animBg="1"/>
      <p:bldP spid="24" grpId="0" animBg="1"/>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61"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34" charset="0"/>
              <a:ea typeface="+mn-ea"/>
              <a:cs typeface="Arial" pitchFamily="34" charset="0"/>
            </a:endParaRPr>
          </a:p>
        </p:txBody>
      </p:sp>
      <p:sp>
        <p:nvSpPr>
          <p:cNvPr id="4" name="Rectangle 2"/>
          <p:cNvSpPr>
            <a:spLocks noGrp="1" noChangeArrowheads="1"/>
          </p:cNvSpPr>
          <p:nvPr>
            <p:ph type="title"/>
          </p:nvPr>
        </p:nvSpPr>
        <p:spPr>
          <a:xfrm>
            <a:off x="0" y="0"/>
            <a:ext cx="9144000" cy="749523"/>
          </a:xfrm>
          <a:solidFill>
            <a:srgbClr val="FFFFCC"/>
          </a:solidFill>
        </p:spPr>
        <p:txBody>
          <a:bodyPr>
            <a:noAutofit/>
          </a:bodyPr>
          <a:lstStyle/>
          <a:p>
            <a:r>
              <a:rPr lang="en-US" sz="2800" b="1" i="1" dirty="0">
                <a:solidFill>
                  <a:srgbClr val="FF0000"/>
                </a:solidFill>
              </a:rPr>
              <a:t>2019 </a:t>
            </a:r>
            <a:r>
              <a:rPr lang="en-US" sz="2800" b="1" i="1" dirty="0" err="1">
                <a:solidFill>
                  <a:srgbClr val="FF0000"/>
                </a:solidFill>
              </a:rPr>
              <a:t>ABaCAS</a:t>
            </a:r>
            <a:r>
              <a:rPr lang="en-US" sz="2800" b="1" i="1" dirty="0">
                <a:solidFill>
                  <a:srgbClr val="FF0000"/>
                </a:solidFill>
              </a:rPr>
              <a:t> Training Workshop</a:t>
            </a:r>
            <a:r>
              <a:rPr lang="en-US" sz="2800" i="1" dirty="0">
                <a:solidFill>
                  <a:srgbClr val="FF0000"/>
                </a:solidFill>
              </a:rPr>
              <a:t> </a:t>
            </a:r>
            <a:r>
              <a:rPr lang="en-US" sz="2800" b="1" i="1" dirty="0">
                <a:solidFill>
                  <a:srgbClr val="FF0000"/>
                </a:solidFill>
              </a:rPr>
              <a:t>Agenda (5/20/2019)</a:t>
            </a:r>
            <a:endParaRPr lang="en-US" altLang="zh-CN" sz="2800" b="1" i="1" dirty="0">
              <a:solidFill>
                <a:srgbClr val="FF0000"/>
              </a:solidFill>
              <a:effectLst>
                <a:outerShdw blurRad="38100" dist="38100" dir="2700000" algn="tl">
                  <a:srgbClr val="000000">
                    <a:alpha val="43137"/>
                  </a:srgbClr>
                </a:outerShdw>
              </a:effectLst>
              <a:ea typeface="宋体" pitchFamily="2" charset="-122"/>
            </a:endParaRPr>
          </a:p>
        </p:txBody>
      </p:sp>
      <p:graphicFrame>
        <p:nvGraphicFramePr>
          <p:cNvPr id="9" name="Table 8"/>
          <p:cNvGraphicFramePr>
            <a:graphicFrameLocks noGrp="1"/>
          </p:cNvGraphicFramePr>
          <p:nvPr>
            <p:extLst>
              <p:ext uri="{D42A27DB-BD31-4B8C-83A1-F6EECF244321}">
                <p14:modId xmlns:p14="http://schemas.microsoft.com/office/powerpoint/2010/main" val="2464721301"/>
              </p:ext>
            </p:extLst>
          </p:nvPr>
        </p:nvGraphicFramePr>
        <p:xfrm>
          <a:off x="62192" y="749523"/>
          <a:ext cx="9019616" cy="5188625"/>
        </p:xfrm>
        <a:graphic>
          <a:graphicData uri="http://schemas.openxmlformats.org/drawingml/2006/table">
            <a:tbl>
              <a:tblPr>
                <a:tableStyleId>{35758FB7-9AC5-4552-8A53-C91805E547FA}</a:tableStyleId>
              </a:tblPr>
              <a:tblGrid>
                <a:gridCol w="1539014">
                  <a:extLst>
                    <a:ext uri="{9D8B030D-6E8A-4147-A177-3AD203B41FA5}">
                      <a16:colId xmlns:a16="http://schemas.microsoft.com/office/drawing/2014/main" val="20000"/>
                    </a:ext>
                  </a:extLst>
                </a:gridCol>
                <a:gridCol w="4670692">
                  <a:extLst>
                    <a:ext uri="{9D8B030D-6E8A-4147-A177-3AD203B41FA5}">
                      <a16:colId xmlns:a16="http://schemas.microsoft.com/office/drawing/2014/main" val="20001"/>
                    </a:ext>
                  </a:extLst>
                </a:gridCol>
                <a:gridCol w="2809910">
                  <a:extLst>
                    <a:ext uri="{9D8B030D-6E8A-4147-A177-3AD203B41FA5}">
                      <a16:colId xmlns:a16="http://schemas.microsoft.com/office/drawing/2014/main" val="20002"/>
                    </a:ext>
                  </a:extLst>
                </a:gridCol>
              </a:tblGrid>
              <a:tr h="531181">
                <a:tc>
                  <a:txBody>
                    <a:bodyPr/>
                    <a:lstStyle/>
                    <a:p>
                      <a:pPr marL="0" marR="0" indent="0" algn="ctr">
                        <a:lnSpc>
                          <a:spcPts val="1800"/>
                        </a:lnSpc>
                        <a:spcBef>
                          <a:spcPts val="600"/>
                        </a:spcBef>
                        <a:spcAft>
                          <a:spcPts val="0"/>
                        </a:spcAft>
                      </a:pPr>
                      <a:r>
                        <a:rPr lang="en-US" sz="3200" b="1" i="1" kern="100" dirty="0">
                          <a:solidFill>
                            <a:srgbClr val="0000FF"/>
                          </a:solidFill>
                        </a:rPr>
                        <a:t>Time</a:t>
                      </a:r>
                      <a:endParaRPr lang="en-US" sz="1600" b="1" i="1" kern="100" dirty="0">
                        <a:solidFill>
                          <a:srgbClr val="0000FF"/>
                        </a:solidFill>
                        <a:latin typeface="Arial"/>
                        <a:ea typeface="SimSun"/>
                        <a:cs typeface="Times New Roman"/>
                      </a:endParaRPr>
                    </a:p>
                  </a:txBody>
                  <a:tcPr marL="44605" marR="44605" marT="0" marB="0" anchor="ctr"/>
                </a:tc>
                <a:tc>
                  <a:txBody>
                    <a:bodyPr/>
                    <a:lstStyle/>
                    <a:p>
                      <a:pPr marL="0" marR="0" indent="0" algn="ctr">
                        <a:lnSpc>
                          <a:spcPts val="1800"/>
                        </a:lnSpc>
                        <a:spcBef>
                          <a:spcPts val="600"/>
                        </a:spcBef>
                        <a:spcAft>
                          <a:spcPts val="0"/>
                        </a:spcAft>
                      </a:pPr>
                      <a:r>
                        <a:rPr lang="en-US" sz="3200" b="1" i="1" kern="100" dirty="0">
                          <a:solidFill>
                            <a:srgbClr val="0000FF"/>
                          </a:solidFill>
                        </a:rPr>
                        <a:t>5/20 </a:t>
                      </a:r>
                      <a:r>
                        <a:rPr lang="en-US" sz="2800" b="1" i="1" kern="100" dirty="0">
                          <a:solidFill>
                            <a:schemeClr val="tx1"/>
                          </a:solidFill>
                        </a:rPr>
                        <a:t>(Mon)</a:t>
                      </a:r>
                      <a:endParaRPr lang="en-US" sz="1400" b="1" i="1" kern="100" dirty="0">
                        <a:solidFill>
                          <a:schemeClr val="tx1"/>
                        </a:solidFill>
                        <a:latin typeface="Arial"/>
                        <a:ea typeface="SimSun"/>
                        <a:cs typeface="Times New Roman"/>
                      </a:endParaRPr>
                    </a:p>
                  </a:txBody>
                  <a:tcPr marL="44605" marR="44605" marT="0" marB="0" anchor="ctr"/>
                </a:tc>
                <a:tc>
                  <a:txBody>
                    <a:bodyPr/>
                    <a:lstStyle/>
                    <a:p>
                      <a:pPr marL="0" marR="0" indent="0" algn="ctr">
                        <a:lnSpc>
                          <a:spcPts val="1800"/>
                        </a:lnSpc>
                        <a:spcBef>
                          <a:spcPts val="600"/>
                        </a:spcBef>
                        <a:spcAft>
                          <a:spcPts val="0"/>
                        </a:spcAft>
                      </a:pPr>
                      <a:r>
                        <a:rPr lang="en-US" sz="3200" b="1" i="1" kern="100" dirty="0">
                          <a:solidFill>
                            <a:srgbClr val="0000FF"/>
                          </a:solidFill>
                          <a:latin typeface="+mn-lt"/>
                        </a:rPr>
                        <a:t>Lead</a:t>
                      </a:r>
                      <a:endParaRPr lang="en-US" sz="1800" b="1" i="1" kern="100" dirty="0">
                        <a:solidFill>
                          <a:srgbClr val="0000FF"/>
                        </a:solidFill>
                        <a:latin typeface="+mn-lt"/>
                        <a:ea typeface="SimSun"/>
                        <a:cs typeface="Times New Roman"/>
                      </a:endParaRPr>
                    </a:p>
                  </a:txBody>
                  <a:tcPr marL="44605" marR="44605" marT="0" marB="0" anchor="ctr"/>
                </a:tc>
                <a:extLst>
                  <a:ext uri="{0D108BD9-81ED-4DB2-BD59-A6C34878D82A}">
                    <a16:rowId xmlns:a16="http://schemas.microsoft.com/office/drawing/2014/main" val="10000"/>
                  </a:ext>
                </a:extLst>
              </a:tr>
              <a:tr h="381000">
                <a:tc>
                  <a:txBody>
                    <a:bodyPr/>
                    <a:lstStyle/>
                    <a:p>
                      <a:pPr marL="0" marR="0" indent="0" algn="ctr">
                        <a:lnSpc>
                          <a:spcPts val="1800"/>
                        </a:lnSpc>
                        <a:spcBef>
                          <a:spcPts val="600"/>
                        </a:spcBef>
                        <a:spcAft>
                          <a:spcPts val="0"/>
                        </a:spcAft>
                      </a:pPr>
                      <a:r>
                        <a:rPr lang="en-US" sz="1400" kern="100" dirty="0">
                          <a:effectLst/>
                          <a:latin typeface="Arial" panose="020B0604020202020204" pitchFamily="34" charset="0"/>
                          <a:ea typeface="SimSun" panose="02010600030101010101" pitchFamily="2" charset="-122"/>
                          <a:cs typeface="Times New Roman" panose="02020603050405020304" pitchFamily="18" charset="0"/>
                        </a:rPr>
                        <a:t>09:00 - 09:40 AM</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marL="0" marR="0" indent="0" algn="ctr">
                        <a:lnSpc>
                          <a:spcPts val="1800"/>
                        </a:lnSpc>
                        <a:spcBef>
                          <a:spcPts val="600"/>
                        </a:spcBef>
                        <a:spcAft>
                          <a:spcPts val="0"/>
                        </a:spcAft>
                      </a:pPr>
                      <a:r>
                        <a:rPr lang="en-US" sz="1600" kern="100" dirty="0">
                          <a:solidFill>
                            <a:srgbClr val="FF0000"/>
                          </a:solidFill>
                          <a:effectLst/>
                          <a:latin typeface="Arial" panose="020B0604020202020204" pitchFamily="34" charset="0"/>
                          <a:ea typeface="SimSun" panose="02010600030101010101" pitchFamily="2" charset="-122"/>
                          <a:cs typeface="Times New Roman" panose="02020603050405020304" pitchFamily="18" charset="0"/>
                        </a:rPr>
                        <a:t>ABaCAS Overview and Recent Development </a:t>
                      </a:r>
                      <a:endParaRPr lang="en-US" sz="1800" kern="100" dirty="0">
                        <a:solidFill>
                          <a:srgbClr val="FF0000"/>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marL="0" marR="0" indent="0" algn="ctr">
                        <a:lnSpc>
                          <a:spcPts val="1800"/>
                        </a:lnSpc>
                        <a:spcBef>
                          <a:spcPts val="600"/>
                        </a:spcBef>
                        <a:spcAft>
                          <a:spcPts val="0"/>
                        </a:spcAft>
                      </a:pPr>
                      <a:r>
                        <a:rPr lang="en-US" sz="1400" kern="100" dirty="0">
                          <a:effectLst/>
                          <a:latin typeface="Times New Roman" panose="02020603050405020304" pitchFamily="18" charset="0"/>
                          <a:ea typeface="SimSun" panose="02010600030101010101" pitchFamily="2" charset="-122"/>
                          <a:cs typeface="Times New Roman" panose="02020603050405020304" pitchFamily="18" charset="0"/>
                        </a:rPr>
                        <a:t>Carey JANG (U.S.EPA) </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solidFill>
                      <a:srgbClr val="FFFF00"/>
                    </a:solidFill>
                  </a:tcPr>
                </a:tc>
                <a:extLst>
                  <a:ext uri="{0D108BD9-81ED-4DB2-BD59-A6C34878D82A}">
                    <a16:rowId xmlns:a16="http://schemas.microsoft.com/office/drawing/2014/main" val="10001"/>
                  </a:ext>
                </a:extLst>
              </a:tr>
              <a:tr h="437613">
                <a:tc>
                  <a:txBody>
                    <a:bodyPr/>
                    <a:lstStyle/>
                    <a:p>
                      <a:pPr marL="0" marR="0" indent="0" algn="ctr">
                        <a:lnSpc>
                          <a:spcPts val="1800"/>
                        </a:lnSpc>
                        <a:spcBef>
                          <a:spcPts val="600"/>
                        </a:spcBef>
                        <a:spcAft>
                          <a:spcPts val="0"/>
                        </a:spcAft>
                      </a:pPr>
                      <a:r>
                        <a:rPr lang="en-US" sz="1400" kern="100" dirty="0">
                          <a:effectLst/>
                          <a:latin typeface="Arial" panose="020B0604020202020204" pitchFamily="34" charset="0"/>
                          <a:ea typeface="SimSun" panose="02010600030101010101" pitchFamily="2" charset="-122"/>
                          <a:cs typeface="Times New Roman" panose="02020603050405020304" pitchFamily="18" charset="0"/>
                        </a:rPr>
                        <a:t>09:40 - 10:20 AM</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marL="0" marR="0" indent="0" algn="ctr">
                        <a:lnSpc>
                          <a:spcPts val="1800"/>
                        </a:lnSpc>
                        <a:spcBef>
                          <a:spcPts val="600"/>
                        </a:spcBef>
                        <a:spcAft>
                          <a:spcPts val="0"/>
                        </a:spcAft>
                      </a:pPr>
                      <a:r>
                        <a:rPr lang="en-US" sz="1600" kern="100" dirty="0">
                          <a:solidFill>
                            <a:srgbClr val="FF0000"/>
                          </a:solidFill>
                          <a:effectLst/>
                          <a:latin typeface="Arial" panose="020B0604020202020204" pitchFamily="34" charset="0"/>
                          <a:ea typeface="SimSun" panose="02010600030101010101" pitchFamily="2" charset="-122"/>
                          <a:cs typeface="Times New Roman" panose="02020603050405020304" pitchFamily="18" charset="0"/>
                        </a:rPr>
                        <a:t>ABaCAS Applications in China</a:t>
                      </a:r>
                      <a:endParaRPr lang="en-US" sz="1800" kern="100" dirty="0">
                        <a:solidFill>
                          <a:srgbClr val="FF0000"/>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marL="0" marR="0" indent="0" algn="ctr">
                        <a:lnSpc>
                          <a:spcPts val="1800"/>
                        </a:lnSpc>
                        <a:spcBef>
                          <a:spcPts val="600"/>
                        </a:spcBef>
                        <a:spcAft>
                          <a:spcPts val="0"/>
                        </a:spcAft>
                      </a:pPr>
                      <a:r>
                        <a:rPr lang="en-US" sz="1400" kern="100" dirty="0">
                          <a:effectLst/>
                          <a:latin typeface="Times New Roman" panose="02020603050405020304" pitchFamily="18" charset="0"/>
                          <a:ea typeface="SimSun" panose="02010600030101010101" pitchFamily="2" charset="-122"/>
                          <a:cs typeface="Times New Roman" panose="02020603050405020304" pitchFamily="18" charset="0"/>
                        </a:rPr>
                        <a:t>Shuxiao WANG &amp; Jia XING, (Tsinghua Univ.)</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228829222"/>
                  </a:ext>
                </a:extLst>
              </a:tr>
              <a:tr h="353511">
                <a:tc>
                  <a:txBody>
                    <a:bodyPr/>
                    <a:lstStyle/>
                    <a:p>
                      <a:pPr marL="0" marR="0" indent="0" algn="ctr">
                        <a:lnSpc>
                          <a:spcPts val="1800"/>
                        </a:lnSpc>
                        <a:spcBef>
                          <a:spcPts val="600"/>
                        </a:spcBef>
                        <a:spcAft>
                          <a:spcPts val="0"/>
                        </a:spcAft>
                      </a:pPr>
                      <a:r>
                        <a:rPr lang="en-US" sz="1400" kern="100" dirty="0">
                          <a:effectLst/>
                          <a:latin typeface="Arial" panose="020B0604020202020204" pitchFamily="34" charset="0"/>
                          <a:ea typeface="SimSun" panose="02010600030101010101" pitchFamily="2" charset="-122"/>
                          <a:cs typeface="Times New Roman" panose="02020603050405020304" pitchFamily="18" charset="0"/>
                        </a:rPr>
                        <a:t>10:20 - 10:30 AM</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marL="0" marR="0" indent="0" algn="ctr">
                        <a:lnSpc>
                          <a:spcPts val="1800"/>
                        </a:lnSpc>
                        <a:spcBef>
                          <a:spcPts val="600"/>
                        </a:spcBef>
                        <a:spcAft>
                          <a:spcPts val="0"/>
                        </a:spcAft>
                      </a:pPr>
                      <a:r>
                        <a:rPr lang="en-US" sz="1600" kern="100" dirty="0">
                          <a:solidFill>
                            <a:srgbClr val="FF0000"/>
                          </a:solidFill>
                          <a:effectLst/>
                          <a:latin typeface="Arial" panose="020B0604020202020204" pitchFamily="34" charset="0"/>
                          <a:ea typeface="SimSun" panose="02010600030101010101" pitchFamily="2" charset="-122"/>
                          <a:cs typeface="Times New Roman" panose="02020603050405020304" pitchFamily="18" charset="0"/>
                        </a:rPr>
                        <a:t>Break and Prepare for ABaCAS demo</a:t>
                      </a:r>
                      <a:endParaRPr lang="en-US" sz="1800" kern="100" dirty="0">
                        <a:solidFill>
                          <a:srgbClr val="FF0000"/>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marL="0" marR="0" indent="0" algn="ctr">
                        <a:lnSpc>
                          <a:spcPts val="1800"/>
                        </a:lnSpc>
                        <a:spcBef>
                          <a:spcPts val="600"/>
                        </a:spcBef>
                        <a:spcAft>
                          <a:spcPts val="0"/>
                        </a:spcAft>
                      </a:pPr>
                      <a:r>
                        <a:rPr lang="en-US" sz="1400" kern="100" dirty="0">
                          <a:effectLst/>
                          <a:latin typeface="Times New Roman" panose="02020603050405020304" pitchFamily="18" charset="0"/>
                          <a:ea typeface="SimSun" panose="02010600030101010101" pitchFamily="2" charset="-122"/>
                          <a:cs typeface="Times New Roman" panose="02020603050405020304" pitchFamily="18" charset="0"/>
                        </a:rPr>
                        <a:t>Yun ZHU &amp; </a:t>
                      </a:r>
                      <a:r>
                        <a:rPr lang="en-US" sz="1400" kern="100" dirty="0" err="1">
                          <a:effectLst/>
                          <a:latin typeface="Times New Roman" panose="02020603050405020304" pitchFamily="18" charset="0"/>
                          <a:ea typeface="SimSun" panose="02010600030101010101" pitchFamily="2" charset="-122"/>
                          <a:cs typeface="Times New Roman" panose="02020603050405020304" pitchFamily="18" charset="0"/>
                        </a:rPr>
                        <a:t>Shichen</a:t>
                      </a:r>
                      <a:r>
                        <a:rPr lang="en-US" sz="1400" kern="100" dirty="0">
                          <a:effectLst/>
                          <a:latin typeface="Times New Roman" panose="02020603050405020304" pitchFamily="18" charset="0"/>
                          <a:ea typeface="SimSun" panose="02010600030101010101" pitchFamily="2" charset="-122"/>
                          <a:cs typeface="Times New Roman" panose="02020603050405020304" pitchFamily="18" charset="0"/>
                        </a:rPr>
                        <a:t> LONG (SCUT)  </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0002"/>
                  </a:ext>
                </a:extLst>
              </a:tr>
              <a:tr h="437613">
                <a:tc>
                  <a:txBody>
                    <a:bodyPr/>
                    <a:lstStyle/>
                    <a:p>
                      <a:pPr marL="0" marR="0" indent="0" algn="ctr">
                        <a:lnSpc>
                          <a:spcPts val="1800"/>
                        </a:lnSpc>
                        <a:spcBef>
                          <a:spcPts val="600"/>
                        </a:spcBef>
                        <a:spcAft>
                          <a:spcPts val="0"/>
                        </a:spcAft>
                      </a:pPr>
                      <a:r>
                        <a:rPr lang="en-US" sz="1400" kern="100" dirty="0">
                          <a:effectLst/>
                          <a:latin typeface="Arial" panose="020B0604020202020204" pitchFamily="34" charset="0"/>
                          <a:ea typeface="SimSun" panose="02010600030101010101" pitchFamily="2" charset="-122"/>
                          <a:cs typeface="Times New Roman" panose="02020603050405020304" pitchFamily="18" charset="0"/>
                        </a:rPr>
                        <a:t>10:30 - 12:00 PM</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lnSpc>
                          <a:spcPct val="115000"/>
                        </a:lnSpc>
                        <a:spcBef>
                          <a:spcPts val="600"/>
                        </a:spcBef>
                        <a:spcAft>
                          <a:spcPts val="0"/>
                        </a:spcAft>
                      </a:pPr>
                      <a:r>
                        <a:rPr lang="en-US" sz="1600" kern="100" dirty="0" err="1">
                          <a:solidFill>
                            <a:srgbClr val="FF0000"/>
                          </a:solidFill>
                          <a:effectLst/>
                          <a:latin typeface="Arial" panose="020B0604020202020204" pitchFamily="34" charset="0"/>
                          <a:ea typeface="SimSun" panose="02010600030101010101" pitchFamily="2" charset="-122"/>
                          <a:cs typeface="Times New Roman" panose="02020603050405020304" pitchFamily="18" charset="0"/>
                        </a:rPr>
                        <a:t>ABaCAS</a:t>
                      </a:r>
                      <a:r>
                        <a:rPr lang="en-US" sz="1600" kern="100" dirty="0">
                          <a:solidFill>
                            <a:srgbClr val="FF0000"/>
                          </a:solidFill>
                          <a:effectLst/>
                          <a:latin typeface="Arial" panose="020B0604020202020204" pitchFamily="34" charset="0"/>
                          <a:ea typeface="SimSun" panose="02010600030101010101" pitchFamily="2" charset="-122"/>
                          <a:cs typeface="Times New Roman" panose="02020603050405020304" pitchFamily="18" charset="0"/>
                        </a:rPr>
                        <a:t>-SE &amp; -OE China Cases Demo/Hands-on </a:t>
                      </a:r>
                      <a:endParaRPr lang="en-US" sz="1800" kern="100" dirty="0">
                        <a:solidFill>
                          <a:srgbClr val="FF0000"/>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lnSpc>
                          <a:spcPts val="1800"/>
                        </a:lnSpc>
                        <a:spcBef>
                          <a:spcPts val="600"/>
                        </a:spcBef>
                        <a:spcAft>
                          <a:spcPts val="0"/>
                        </a:spcAft>
                      </a:pPr>
                      <a:r>
                        <a:rPr lang="en-US" sz="1400" kern="100" dirty="0">
                          <a:effectLst/>
                          <a:latin typeface="Times New Roman" panose="02020603050405020304" pitchFamily="18" charset="0"/>
                          <a:ea typeface="SimSun" panose="02010600030101010101" pitchFamily="2" charset="-122"/>
                          <a:cs typeface="Times New Roman" panose="02020603050405020304" pitchFamily="18" charset="0"/>
                        </a:rPr>
                        <a:t>Yun ZHU &amp; </a:t>
                      </a:r>
                      <a:r>
                        <a:rPr lang="en-US" sz="1400" kern="100" dirty="0" err="1">
                          <a:effectLst/>
                          <a:latin typeface="Times New Roman" panose="02020603050405020304" pitchFamily="18" charset="0"/>
                          <a:ea typeface="SimSun" panose="02010600030101010101" pitchFamily="2" charset="-122"/>
                          <a:cs typeface="Times New Roman" panose="02020603050405020304" pitchFamily="18" charset="0"/>
                        </a:rPr>
                        <a:t>Shichen</a:t>
                      </a:r>
                      <a:r>
                        <a:rPr lang="en-US" sz="1400" kern="100" dirty="0">
                          <a:effectLst/>
                          <a:latin typeface="Times New Roman" panose="02020603050405020304" pitchFamily="18" charset="0"/>
                          <a:ea typeface="SimSun" panose="02010600030101010101" pitchFamily="2" charset="-122"/>
                          <a:cs typeface="Times New Roman" panose="02020603050405020304" pitchFamily="18" charset="0"/>
                        </a:rPr>
                        <a:t> LONG (SCUT), Carey JANG (U.S.EPA)</a:t>
                      </a:r>
                      <a:endParaRPr lang="en-US" sz="20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37613">
                <a:tc>
                  <a:txBody>
                    <a:bodyPr/>
                    <a:lstStyle/>
                    <a:p>
                      <a:pPr marL="0" marR="0" indent="0" algn="ctr">
                        <a:lnSpc>
                          <a:spcPts val="1800"/>
                        </a:lnSpc>
                        <a:spcBef>
                          <a:spcPts val="600"/>
                        </a:spcBef>
                        <a:spcAft>
                          <a:spcPts val="0"/>
                        </a:spcAft>
                      </a:pPr>
                      <a:r>
                        <a:rPr lang="en-US" sz="1400" b="0" kern="100" dirty="0">
                          <a:effectLst/>
                          <a:latin typeface="Arial" panose="020B0604020202020204" pitchFamily="34" charset="0"/>
                          <a:ea typeface="SimSun" panose="02010600030101010101" pitchFamily="2" charset="-122"/>
                          <a:cs typeface="Times New Roman" panose="02020603050405020304" pitchFamily="18" charset="0"/>
                        </a:rPr>
                        <a:t>12:00 - 1:15 PM</a:t>
                      </a:r>
                      <a:endParaRPr lang="en-US" sz="1600" b="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lnSpc>
                          <a:spcPts val="1800"/>
                        </a:lnSpc>
                        <a:spcBef>
                          <a:spcPts val="600"/>
                        </a:spcBef>
                        <a:spcAft>
                          <a:spcPts val="0"/>
                        </a:spcAft>
                      </a:pPr>
                      <a:r>
                        <a:rPr lang="en-US" sz="1400" b="0" i="1" kern="100" dirty="0">
                          <a:effectLst/>
                          <a:latin typeface="Arial" panose="020B0604020202020204" pitchFamily="34" charset="0"/>
                          <a:ea typeface="SimSun" panose="02010600030101010101" pitchFamily="2" charset="-122"/>
                          <a:cs typeface="Times New Roman" panose="02020603050405020304" pitchFamily="18" charset="0"/>
                        </a:rPr>
                        <a:t>Lunch break/discussion</a:t>
                      </a:r>
                      <a:endParaRPr lang="en-US" sz="1600" b="0" i="1"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lnSpc>
                          <a:spcPts val="1800"/>
                        </a:lnSpc>
                        <a:spcBef>
                          <a:spcPts val="60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600" kern="1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83852">
                <a:tc>
                  <a:txBody>
                    <a:bodyPr/>
                    <a:lstStyle/>
                    <a:p>
                      <a:pPr marL="0" marR="0" indent="0" algn="ctr">
                        <a:lnSpc>
                          <a:spcPts val="1800"/>
                        </a:lnSpc>
                        <a:spcBef>
                          <a:spcPts val="600"/>
                        </a:spcBef>
                        <a:spcAft>
                          <a:spcPts val="0"/>
                        </a:spcAft>
                      </a:pPr>
                      <a:r>
                        <a:rPr lang="en-US" sz="1400" kern="100" dirty="0">
                          <a:effectLst/>
                          <a:latin typeface="Arial" panose="020B0604020202020204" pitchFamily="34" charset="0"/>
                          <a:ea typeface="SimSun" panose="02010600030101010101" pitchFamily="2" charset="-122"/>
                          <a:cs typeface="Times New Roman" panose="02020603050405020304" pitchFamily="18" charset="0"/>
                        </a:rPr>
                        <a:t>1:15 - 2:00 PM</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lnSpc>
                          <a:spcPts val="1800"/>
                        </a:lnSpc>
                        <a:spcBef>
                          <a:spcPts val="600"/>
                        </a:spcBef>
                        <a:spcAft>
                          <a:spcPts val="0"/>
                        </a:spcAft>
                      </a:pPr>
                      <a:r>
                        <a:rPr lang="en-US" sz="1600" kern="100">
                          <a:solidFill>
                            <a:srgbClr val="FF0000"/>
                          </a:solidFill>
                          <a:effectLst/>
                          <a:latin typeface="+mn-lt"/>
                          <a:ea typeface="SimSun" panose="02010600030101010101" pitchFamily="2" charset="-122"/>
                          <a:cs typeface="Times New Roman" panose="02020603050405020304" pitchFamily="18" charset="0"/>
                        </a:rPr>
                        <a:t>BenMAP-CE: Health &amp; Economic Benefit Assessment - Overview &amp; Demo/Hands-on</a:t>
                      </a:r>
                      <a:endParaRPr lang="en-US" sz="1800" kern="100">
                        <a:solidFill>
                          <a:srgbClr val="FF000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lnSpc>
                          <a:spcPts val="1800"/>
                        </a:lnSpc>
                        <a:spcBef>
                          <a:spcPts val="600"/>
                        </a:spcBef>
                        <a:spcAft>
                          <a:spcPts val="0"/>
                        </a:spcAft>
                      </a:pPr>
                      <a:r>
                        <a:rPr lang="en-US" sz="1400" kern="1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Jiandong</a:t>
                      </a:r>
                      <a:r>
                        <a:rPr lang="en-US" sz="14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WANG (Max Planck Inst. for Chem.)</a:t>
                      </a:r>
                      <a:endParaRPr lang="en-US" sz="16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04800">
                <a:tc>
                  <a:txBody>
                    <a:bodyPr/>
                    <a:lstStyle/>
                    <a:p>
                      <a:pPr marL="0" marR="0" indent="0" algn="ctr">
                        <a:lnSpc>
                          <a:spcPts val="1800"/>
                        </a:lnSpc>
                        <a:spcBef>
                          <a:spcPts val="600"/>
                        </a:spcBef>
                        <a:spcAft>
                          <a:spcPts val="0"/>
                        </a:spcAft>
                      </a:pPr>
                      <a:r>
                        <a:rPr lang="en-US" sz="1400" kern="100" dirty="0">
                          <a:effectLst/>
                          <a:latin typeface="Arial" panose="020B0604020202020204" pitchFamily="34" charset="0"/>
                          <a:ea typeface="SimSun" panose="02010600030101010101" pitchFamily="2" charset="-122"/>
                          <a:cs typeface="Times New Roman" panose="02020603050405020304" pitchFamily="18" charset="0"/>
                        </a:rPr>
                        <a:t>2:00 - 2:45 PM</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lnSpc>
                          <a:spcPts val="1800"/>
                        </a:lnSpc>
                        <a:spcBef>
                          <a:spcPts val="600"/>
                        </a:spcBef>
                        <a:spcAft>
                          <a:spcPts val="0"/>
                        </a:spcAft>
                      </a:pPr>
                      <a:r>
                        <a:rPr lang="en-US" sz="1600" kern="100" dirty="0">
                          <a:solidFill>
                            <a:srgbClr val="FF0000"/>
                          </a:solidFill>
                          <a:effectLst/>
                          <a:latin typeface="+mn-lt"/>
                          <a:ea typeface="SimSun" panose="02010600030101010101" pitchFamily="2" charset="-122"/>
                          <a:cs typeface="Times New Roman" panose="02020603050405020304" pitchFamily="18" charset="0"/>
                        </a:rPr>
                        <a:t>SMAT-CE: AQ Attainment Assessment - Overview &amp; Demo/Hands-on</a:t>
                      </a:r>
                      <a:endParaRPr lang="en-US" sz="1800" kern="100" dirty="0">
                        <a:solidFill>
                          <a:srgbClr val="FF000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lnSpc>
                          <a:spcPts val="1800"/>
                        </a:lnSpc>
                        <a:spcBef>
                          <a:spcPts val="600"/>
                        </a:spcBef>
                        <a:spcAft>
                          <a:spcPts val="0"/>
                        </a:spcAft>
                      </a:pPr>
                      <a:r>
                        <a:rPr lang="en-US" sz="1400" kern="100" dirty="0">
                          <a:effectLst/>
                          <a:latin typeface="Times New Roman" panose="02020603050405020304" pitchFamily="18" charset="0"/>
                          <a:ea typeface="SimSun" panose="02010600030101010101" pitchFamily="2" charset="-122"/>
                          <a:cs typeface="Times New Roman" panose="02020603050405020304" pitchFamily="18" charset="0"/>
                        </a:rPr>
                        <a:t>Yun ZHU &amp; </a:t>
                      </a:r>
                      <a:r>
                        <a:rPr lang="en-US" sz="1400" kern="100" dirty="0" err="1">
                          <a:effectLst/>
                          <a:latin typeface="Times New Roman" panose="02020603050405020304" pitchFamily="18" charset="0"/>
                          <a:ea typeface="SimSun" panose="02010600030101010101" pitchFamily="2" charset="-122"/>
                          <a:cs typeface="Times New Roman" panose="02020603050405020304" pitchFamily="18" charset="0"/>
                        </a:rPr>
                        <a:t>Shichen</a:t>
                      </a:r>
                      <a:r>
                        <a:rPr lang="en-US" sz="1400" kern="100" dirty="0">
                          <a:effectLst/>
                          <a:latin typeface="Times New Roman" panose="02020603050405020304" pitchFamily="18" charset="0"/>
                          <a:ea typeface="SimSun" panose="02010600030101010101" pitchFamily="2" charset="-122"/>
                          <a:cs typeface="Times New Roman" panose="02020603050405020304" pitchFamily="18" charset="0"/>
                        </a:rPr>
                        <a:t> LONG (South China Univ. of Technology)  </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381000">
                <a:tc>
                  <a:txBody>
                    <a:bodyPr/>
                    <a:lstStyle/>
                    <a:p>
                      <a:pPr marL="0" marR="0" indent="0" algn="ctr">
                        <a:lnSpc>
                          <a:spcPts val="1800"/>
                        </a:lnSpc>
                        <a:spcBef>
                          <a:spcPts val="600"/>
                        </a:spcBef>
                        <a:spcAft>
                          <a:spcPts val="0"/>
                        </a:spcAft>
                      </a:pPr>
                      <a:r>
                        <a:rPr lang="en-US" sz="1400" kern="100" dirty="0">
                          <a:effectLst/>
                          <a:latin typeface="Arial" panose="020B0604020202020204" pitchFamily="34" charset="0"/>
                          <a:ea typeface="SimSun" panose="02010600030101010101" pitchFamily="2" charset="-122"/>
                          <a:cs typeface="Times New Roman" panose="02020603050405020304" pitchFamily="18" charset="0"/>
                        </a:rPr>
                        <a:t>2:45 - 3:00 PM</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lnSpc>
                          <a:spcPts val="1800"/>
                        </a:lnSpc>
                        <a:spcBef>
                          <a:spcPts val="600"/>
                        </a:spcBef>
                        <a:spcAft>
                          <a:spcPts val="0"/>
                        </a:spcAft>
                      </a:pPr>
                      <a:r>
                        <a:rPr lang="en-US" sz="1600" b="0" i="1" kern="100" dirty="0">
                          <a:solidFill>
                            <a:schemeClr val="tx1"/>
                          </a:solidFill>
                          <a:effectLst/>
                          <a:latin typeface="+mn-lt"/>
                          <a:ea typeface="SimSun" panose="02010600030101010101" pitchFamily="2" charset="-122"/>
                          <a:cs typeface="Times New Roman" panose="02020603050405020304" pitchFamily="18" charset="0"/>
                        </a:rPr>
                        <a:t>Break/Discussion</a:t>
                      </a:r>
                      <a:endParaRPr lang="en-US" sz="1800" b="0" i="1" kern="1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lnSpc>
                          <a:spcPts val="1800"/>
                        </a:lnSpc>
                        <a:spcBef>
                          <a:spcPts val="600"/>
                        </a:spcBef>
                        <a:spcAft>
                          <a:spcPts val="0"/>
                        </a:spcAft>
                      </a:pPr>
                      <a:r>
                        <a:rPr lang="en-US" sz="14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6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276161">
                <a:tc>
                  <a:txBody>
                    <a:bodyPr/>
                    <a:lstStyle/>
                    <a:p>
                      <a:pPr marL="0" marR="0" indent="0" algn="ctr">
                        <a:lnSpc>
                          <a:spcPts val="1800"/>
                        </a:lnSpc>
                        <a:spcBef>
                          <a:spcPts val="600"/>
                        </a:spcBef>
                        <a:spcAft>
                          <a:spcPts val="0"/>
                        </a:spcAft>
                      </a:pPr>
                      <a:r>
                        <a:rPr lang="en-US" sz="1400" kern="100" dirty="0">
                          <a:effectLst/>
                          <a:latin typeface="Arial" panose="020B0604020202020204" pitchFamily="34" charset="0"/>
                          <a:ea typeface="SimSun" panose="02010600030101010101" pitchFamily="2" charset="-122"/>
                          <a:cs typeface="Times New Roman" panose="02020603050405020304" pitchFamily="18" charset="0"/>
                        </a:rPr>
                        <a:t>3:00 - 4:30 PM</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lnSpc>
                          <a:spcPts val="1800"/>
                        </a:lnSpc>
                        <a:spcBef>
                          <a:spcPts val="600"/>
                        </a:spcBef>
                        <a:spcAft>
                          <a:spcPts val="0"/>
                        </a:spcAft>
                      </a:pPr>
                      <a:r>
                        <a:rPr lang="en-US" sz="1600" kern="100">
                          <a:solidFill>
                            <a:srgbClr val="FF0000"/>
                          </a:solidFill>
                          <a:effectLst/>
                          <a:latin typeface="+mn-lt"/>
                          <a:ea typeface="SimSun" panose="02010600030101010101" pitchFamily="2" charset="-122"/>
                          <a:cs typeface="Times New Roman" panose="02020603050405020304" pitchFamily="18" charset="0"/>
                        </a:rPr>
                        <a:t>RSM-VAT: Real-time AQ Response to Emissions Control - Overview &amp; Demo/Hands-on</a:t>
                      </a:r>
                      <a:endParaRPr lang="en-US" sz="1800" kern="100">
                        <a:solidFill>
                          <a:srgbClr val="FF000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lnSpc>
                          <a:spcPts val="1800"/>
                        </a:lnSpc>
                        <a:spcBef>
                          <a:spcPts val="600"/>
                        </a:spcBef>
                        <a:spcAft>
                          <a:spcPts val="0"/>
                        </a:spcAft>
                      </a:pPr>
                      <a:r>
                        <a:rPr lang="en-US" sz="1400" kern="100" dirty="0">
                          <a:effectLst/>
                          <a:latin typeface="Times New Roman" panose="02020603050405020304" pitchFamily="18" charset="0"/>
                          <a:ea typeface="SimSun" panose="02010600030101010101" pitchFamily="2" charset="-122"/>
                          <a:cs typeface="Times New Roman" panose="02020603050405020304" pitchFamily="18" charset="0"/>
                        </a:rPr>
                        <a:t>Yun ZHU &amp; </a:t>
                      </a:r>
                      <a:r>
                        <a:rPr lang="en-US" sz="1400" kern="100" dirty="0" err="1">
                          <a:effectLst/>
                          <a:latin typeface="Times New Roman" panose="02020603050405020304" pitchFamily="18" charset="0"/>
                          <a:ea typeface="SimSun" panose="02010600030101010101" pitchFamily="2" charset="-122"/>
                          <a:cs typeface="Times New Roman" panose="02020603050405020304" pitchFamily="18" charset="0"/>
                        </a:rPr>
                        <a:t>Shichen</a:t>
                      </a:r>
                      <a:r>
                        <a:rPr lang="en-US" sz="1400" kern="100" dirty="0">
                          <a:effectLst/>
                          <a:latin typeface="Times New Roman" panose="02020603050405020304" pitchFamily="18" charset="0"/>
                          <a:ea typeface="SimSun" panose="02010600030101010101" pitchFamily="2" charset="-122"/>
                          <a:cs typeface="Times New Roman" panose="02020603050405020304" pitchFamily="18" charset="0"/>
                        </a:rPr>
                        <a:t> LONG (SCUT)  </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497960">
                <a:tc>
                  <a:txBody>
                    <a:bodyPr/>
                    <a:lstStyle/>
                    <a:p>
                      <a:pPr marL="0" marR="0" indent="0" algn="ctr">
                        <a:lnSpc>
                          <a:spcPts val="1800"/>
                        </a:lnSpc>
                        <a:spcBef>
                          <a:spcPts val="600"/>
                        </a:spcBef>
                        <a:spcAft>
                          <a:spcPts val="0"/>
                        </a:spcAft>
                      </a:pPr>
                      <a:r>
                        <a:rPr lang="en-US" sz="1400" kern="100" dirty="0">
                          <a:effectLst/>
                          <a:latin typeface="Arial" panose="020B0604020202020204" pitchFamily="34" charset="0"/>
                          <a:ea typeface="SimSun" panose="02010600030101010101" pitchFamily="2" charset="-122"/>
                          <a:cs typeface="Times New Roman" panose="02020603050405020304" pitchFamily="18" charset="0"/>
                        </a:rPr>
                        <a:t>4:00 - 4:45 PM</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lnSpc>
                          <a:spcPts val="1800"/>
                        </a:lnSpc>
                        <a:spcBef>
                          <a:spcPts val="600"/>
                        </a:spcBef>
                        <a:spcAft>
                          <a:spcPts val="0"/>
                        </a:spcAft>
                      </a:pPr>
                      <a:r>
                        <a:rPr lang="en-US" sz="1600" kern="100">
                          <a:solidFill>
                            <a:srgbClr val="FF0000"/>
                          </a:solidFill>
                          <a:effectLst/>
                          <a:latin typeface="+mn-lt"/>
                          <a:ea typeface="SimSun" panose="02010600030101010101" pitchFamily="2" charset="-122"/>
                          <a:cs typeface="Times New Roman" panose="02020603050405020304" pitchFamily="18" charset="0"/>
                        </a:rPr>
                        <a:t>Model-VAT: Visualization &amp; Analysis Tool and Data Fusion Tool (DFT): Demo/Hands-on</a:t>
                      </a:r>
                      <a:endParaRPr lang="en-US" sz="1800" kern="100">
                        <a:solidFill>
                          <a:srgbClr val="FF000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lnSpc>
                          <a:spcPts val="1800"/>
                        </a:lnSpc>
                        <a:spcBef>
                          <a:spcPts val="600"/>
                        </a:spcBef>
                        <a:spcAft>
                          <a:spcPts val="0"/>
                        </a:spcAft>
                      </a:pPr>
                      <a:r>
                        <a:rPr lang="en-US" sz="1400" kern="100" dirty="0">
                          <a:effectLst/>
                          <a:latin typeface="Times New Roman" panose="02020603050405020304" pitchFamily="18" charset="0"/>
                          <a:ea typeface="SimSun" panose="02010600030101010101" pitchFamily="2" charset="-122"/>
                          <a:cs typeface="Times New Roman" panose="02020603050405020304" pitchFamily="18" charset="0"/>
                        </a:rPr>
                        <a:t>Yun ZHU &amp; </a:t>
                      </a:r>
                      <a:r>
                        <a:rPr lang="en-US" sz="1400" kern="100" dirty="0" err="1">
                          <a:effectLst/>
                          <a:latin typeface="Times New Roman" panose="02020603050405020304" pitchFamily="18" charset="0"/>
                          <a:ea typeface="SimSun" panose="02010600030101010101" pitchFamily="2" charset="-122"/>
                          <a:cs typeface="Times New Roman" panose="02020603050405020304" pitchFamily="18" charset="0"/>
                        </a:rPr>
                        <a:t>Shichen</a:t>
                      </a:r>
                      <a:r>
                        <a:rPr lang="en-US" sz="1400" kern="100" dirty="0">
                          <a:effectLst/>
                          <a:latin typeface="Times New Roman" panose="02020603050405020304" pitchFamily="18" charset="0"/>
                          <a:ea typeface="SimSun" panose="02010600030101010101" pitchFamily="2" charset="-122"/>
                          <a:cs typeface="Times New Roman" panose="02020603050405020304" pitchFamily="18" charset="0"/>
                        </a:rPr>
                        <a:t> LONG (SCUT)  </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351728">
                <a:tc>
                  <a:txBody>
                    <a:bodyPr/>
                    <a:lstStyle/>
                    <a:p>
                      <a:pPr marL="0" marR="0" indent="0" algn="ctr">
                        <a:lnSpc>
                          <a:spcPts val="1800"/>
                        </a:lnSpc>
                        <a:spcBef>
                          <a:spcPts val="600"/>
                        </a:spcBef>
                        <a:spcAft>
                          <a:spcPts val="0"/>
                        </a:spcAft>
                      </a:pPr>
                      <a:r>
                        <a:rPr lang="en-US" sz="1400" kern="100" dirty="0">
                          <a:effectLst/>
                          <a:latin typeface="Arial" panose="020B0604020202020204" pitchFamily="34" charset="0"/>
                          <a:ea typeface="SimSun" panose="02010600030101010101" pitchFamily="2" charset="-122"/>
                          <a:cs typeface="Times New Roman" panose="02020603050405020304" pitchFamily="18" charset="0"/>
                        </a:rPr>
                        <a:t>4:45 - 5:15 PM</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lnSpc>
                          <a:spcPts val="1800"/>
                        </a:lnSpc>
                        <a:spcBef>
                          <a:spcPts val="600"/>
                        </a:spcBef>
                        <a:spcAft>
                          <a:spcPts val="0"/>
                        </a:spcAft>
                      </a:pPr>
                      <a:r>
                        <a:rPr lang="en-US" sz="1600" kern="100" dirty="0">
                          <a:solidFill>
                            <a:srgbClr val="FF0000"/>
                          </a:solidFill>
                          <a:effectLst/>
                          <a:latin typeface="+mn-lt"/>
                          <a:ea typeface="SimSun" panose="02010600030101010101" pitchFamily="2" charset="-122"/>
                          <a:cs typeface="Times New Roman" panose="02020603050405020304" pitchFamily="18" charset="0"/>
                        </a:rPr>
                        <a:t>Discussion &amp; Q/A of </a:t>
                      </a:r>
                      <a:r>
                        <a:rPr lang="en-US" sz="1600" kern="100" dirty="0" err="1">
                          <a:solidFill>
                            <a:srgbClr val="FF0000"/>
                          </a:solidFill>
                          <a:effectLst/>
                          <a:latin typeface="+mn-lt"/>
                          <a:ea typeface="SimSun" panose="02010600030101010101" pitchFamily="2" charset="-122"/>
                          <a:cs typeface="Times New Roman" panose="02020603050405020304" pitchFamily="18" charset="0"/>
                        </a:rPr>
                        <a:t>ABaCAS</a:t>
                      </a:r>
                      <a:r>
                        <a:rPr lang="en-US" sz="1600" kern="100" dirty="0">
                          <a:solidFill>
                            <a:srgbClr val="FF0000"/>
                          </a:solidFill>
                          <a:effectLst/>
                          <a:latin typeface="+mn-lt"/>
                          <a:ea typeface="SimSun" panose="02010600030101010101" pitchFamily="2" charset="-122"/>
                          <a:cs typeface="Times New Roman" panose="02020603050405020304" pitchFamily="18" charset="0"/>
                        </a:rPr>
                        <a:t> System and Tools</a:t>
                      </a:r>
                      <a:endParaRPr lang="en-US" sz="1800" kern="100" dirty="0">
                        <a:solidFill>
                          <a:srgbClr val="FF0000"/>
                        </a:solidFill>
                        <a:effectLst/>
                        <a:latin typeface="+mn-lt"/>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lnSpc>
                          <a:spcPts val="1800"/>
                        </a:lnSpc>
                        <a:spcBef>
                          <a:spcPts val="600"/>
                        </a:spcBef>
                        <a:spcAft>
                          <a:spcPts val="0"/>
                        </a:spcAft>
                      </a:pPr>
                      <a:r>
                        <a:rPr lang="en-US" sz="14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All</a:t>
                      </a:r>
                      <a:endParaRPr lang="en-US" sz="16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220940086"/>
                  </a:ext>
                </a:extLst>
              </a:tr>
            </a:tbl>
          </a:graphicData>
        </a:graphic>
      </p:graphicFrame>
      <p:sp>
        <p:nvSpPr>
          <p:cNvPr id="53555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a:ln>
                <a:noFill/>
              </a:ln>
              <a:solidFill>
                <a:prstClr val="black">
                  <a:tint val="75000"/>
                </a:prstClr>
              </a:solidFill>
              <a:effectLst/>
              <a:uLnTx/>
              <a:uFillTx/>
              <a:latin typeface="Arial" pitchFamily="34" charset="0"/>
              <a:ea typeface="+mn-ea"/>
              <a:cs typeface="+mn-cs"/>
            </a:endParaRPr>
          </a:p>
        </p:txBody>
      </p:sp>
      <p:grpSp>
        <p:nvGrpSpPr>
          <p:cNvPr id="15" name="Group 14"/>
          <p:cNvGrpSpPr/>
          <p:nvPr/>
        </p:nvGrpSpPr>
        <p:grpSpPr>
          <a:xfrm>
            <a:off x="0" y="5999922"/>
            <a:ext cx="9190383" cy="884582"/>
            <a:chOff x="0" y="5999922"/>
            <a:chExt cx="9190383" cy="884582"/>
          </a:xfrm>
        </p:grpSpPr>
        <p:pic>
          <p:nvPicPr>
            <p:cNvPr id="17" name="Picture 8" descr="epafiles_aara_logo_epaseal"/>
            <p:cNvPicPr>
              <a:picLocks noChangeAspect="1" noChangeArrowheads="1"/>
            </p:cNvPicPr>
            <p:nvPr/>
          </p:nvPicPr>
          <p:blipFill>
            <a:blip r:embed="rId3" cstate="print"/>
            <a:srcRect/>
            <a:stretch>
              <a:fillRect/>
            </a:stretch>
          </p:blipFill>
          <p:spPr bwMode="auto">
            <a:xfrm>
              <a:off x="8214739" y="5999922"/>
              <a:ext cx="975644" cy="884582"/>
            </a:xfrm>
            <a:prstGeom prst="rect">
              <a:avLst/>
            </a:prstGeom>
            <a:noFill/>
            <a:ln w="9525">
              <a:noFill/>
              <a:miter lim="800000"/>
              <a:headEnd/>
              <a:tailEnd/>
            </a:ln>
          </p:spPr>
        </p:pic>
        <p:pic>
          <p:nvPicPr>
            <p:cNvPr id="18" name="图片 11"/>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592222" y="6123568"/>
              <a:ext cx="769978" cy="716654"/>
            </a:xfrm>
            <a:prstGeom prst="rect">
              <a:avLst/>
            </a:prstGeom>
            <a:effectLst>
              <a:outerShdw blurRad="114300" dist="114300" dir="2700000" algn="tl" rotWithShape="0">
                <a:schemeClr val="tx1">
                  <a:lumMod val="50000"/>
                  <a:lumOff val="50000"/>
                  <a:alpha val="40000"/>
                </a:schemeClr>
              </a:outerShdw>
            </a:effectLst>
            <a:scene3d>
              <a:camera prst="orthographicFront"/>
              <a:lightRig rig="threePt" dir="t"/>
            </a:scene3d>
            <a:sp3d prstMaterial="softEdge"/>
          </p:spPr>
        </p:pic>
        <p:pic>
          <p:nvPicPr>
            <p:cNvPr id="19"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3567"/>
              <a:ext cx="715595" cy="716657"/>
            </a:xfrm>
            <a:prstGeom prst="rect">
              <a:avLst/>
            </a:prstGeom>
            <a:effectLst>
              <a:outerShdw blurRad="114300" dist="114300" dir="2700000" algn="tl" rotWithShape="0">
                <a:schemeClr val="tx1">
                  <a:lumMod val="50000"/>
                  <a:lumOff val="50000"/>
                  <a:alpha val="40000"/>
                </a:schemeClr>
              </a:outerShdw>
            </a:effectLst>
            <a:scene3d>
              <a:camera prst="orthographicFront"/>
              <a:lightRig rig="threePt" dir="t"/>
            </a:scene3d>
            <a:sp3d prstMaterial="softEdge">
              <a:bevelT w="1270000" h="190500"/>
            </a:sp3d>
          </p:spPr>
        </p:pic>
        <p:pic>
          <p:nvPicPr>
            <p:cNvPr id="20" name="Picture 17" descr="ut-wordmark"/>
            <p:cNvPicPr>
              <a:picLocks noChangeAspect="1" noChangeArrowheads="1"/>
            </p:cNvPicPr>
            <p:nvPr/>
          </p:nvPicPr>
          <p:blipFill>
            <a:blip r:embed="rId7" cstate="print"/>
            <a:srcRect/>
            <a:stretch>
              <a:fillRect/>
            </a:stretch>
          </p:blipFill>
          <p:spPr bwMode="auto">
            <a:xfrm>
              <a:off x="4876800" y="6189975"/>
              <a:ext cx="1028641" cy="591824"/>
            </a:xfrm>
            <a:prstGeom prst="rect">
              <a:avLst/>
            </a:prstGeom>
            <a:noFill/>
            <a:ln w="9525">
              <a:noFill/>
              <a:miter lim="800000"/>
              <a:headEnd/>
              <a:tailEnd/>
            </a:ln>
            <a:effectLst>
              <a:outerShdw blurRad="114300" dist="114300" dir="2700000" algn="tl" rotWithShape="0">
                <a:schemeClr val="tx1">
                  <a:lumMod val="50000"/>
                  <a:lumOff val="50000"/>
                  <a:alpha val="40000"/>
                </a:schemeClr>
              </a:outerShdw>
            </a:effectLst>
            <a:scene3d>
              <a:camera prst="orthographicFront"/>
              <a:lightRig rig="threePt" dir="t"/>
            </a:scene3d>
            <a:sp3d>
              <a:bevelT/>
            </a:sp3d>
          </p:spPr>
        </p:pic>
        <p:pic>
          <p:nvPicPr>
            <p:cNvPr id="21" name="Picture 153" descr="E:\u=376110736,955724030&amp;fm=23&amp;gp=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261" t="14997" r="28229" b="42625"/>
            <a:stretch/>
          </p:blipFill>
          <p:spPr bwMode="auto">
            <a:xfrm>
              <a:off x="3200400" y="6123564"/>
              <a:ext cx="784840" cy="7277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UNC chapel hil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94774" y="6123564"/>
              <a:ext cx="749025" cy="7490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69814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0D6A0C-F789-4E17-A9B2-75D5BDE87FA5}"/>
              </a:ext>
            </a:extLst>
          </p:cNvPr>
          <p:cNvPicPr>
            <a:picLocks noChangeAspect="1"/>
          </p:cNvPicPr>
          <p:nvPr/>
        </p:nvPicPr>
        <p:blipFill rotWithShape="1">
          <a:blip r:embed="rId2"/>
          <a:srcRect l="28333" t="5385" r="29166" b="2307"/>
          <a:stretch/>
        </p:blipFill>
        <p:spPr>
          <a:xfrm>
            <a:off x="457200" y="685799"/>
            <a:ext cx="8305800" cy="6185647"/>
          </a:xfrm>
          <a:prstGeom prst="rect">
            <a:avLst/>
          </a:prstGeom>
        </p:spPr>
      </p:pic>
      <p:sp>
        <p:nvSpPr>
          <p:cNvPr id="4" name="Rectangle 3"/>
          <p:cNvSpPr/>
          <p:nvPr/>
        </p:nvSpPr>
        <p:spPr>
          <a:xfrm>
            <a:off x="1" y="-22086"/>
            <a:ext cx="9144000" cy="707886"/>
          </a:xfrm>
          <a:prstGeom prst="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0" cap="none" spc="0" normalizeH="0" baseline="0" noProof="0" dirty="0">
                <a:ln>
                  <a:noFill/>
                </a:ln>
                <a:solidFill>
                  <a:srgbClr val="FF0000"/>
                </a:solidFill>
                <a:effectLst>
                  <a:glow rad="63500">
                    <a:prstClr val="white">
                      <a:alpha val="40000"/>
                    </a:prstClr>
                  </a:glow>
                </a:effectLst>
                <a:uLnTx/>
                <a:uFillTx/>
                <a:latin typeface="Calibri"/>
                <a:ea typeface="微软雅黑"/>
                <a:cs typeface="+mn-cs"/>
              </a:rPr>
              <a:t>“ABaCAS” </a:t>
            </a:r>
            <a:r>
              <a:rPr kumimoji="0" lang="en-US" sz="4000" b="1" i="1" u="none" strike="noStrike" kern="0" cap="none" spc="0" normalizeH="0" baseline="0" noProof="0" dirty="0">
                <a:ln>
                  <a:noFill/>
                </a:ln>
                <a:solidFill>
                  <a:srgbClr val="0000FF"/>
                </a:solidFill>
                <a:effectLst>
                  <a:glow rad="63500">
                    <a:prstClr val="white">
                      <a:alpha val="40000"/>
                    </a:prstClr>
                  </a:glow>
                </a:effectLst>
                <a:uLnTx/>
                <a:uFillTx/>
                <a:latin typeface="Calibri"/>
                <a:ea typeface="微软雅黑"/>
                <a:cs typeface="+mn-cs"/>
              </a:rPr>
              <a:t>Project Team</a:t>
            </a:r>
            <a:endParaRPr kumimoji="0" lang="en-US" sz="4000" b="0" i="0" u="sng" strike="noStrike" kern="0" cap="none" spc="0" normalizeH="0" baseline="0" noProof="0" dirty="0">
              <a:ln>
                <a:noFill/>
              </a:ln>
              <a:solidFill>
                <a:srgbClr val="0000FF"/>
              </a:solidFill>
              <a:effectLst>
                <a:glow rad="63500">
                  <a:prstClr val="white">
                    <a:alpha val="40000"/>
                  </a:prstClr>
                </a:glow>
              </a:effectLst>
              <a:uLnTx/>
              <a:uFillTx/>
              <a:latin typeface="Arial" charset="0"/>
              <a:ea typeface="微软雅黑"/>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63F3C7C-2675-465F-A58E-E5023981A2A8}" type="slidenum">
              <a:rPr kumimoji="0" lang="zh-CN" altLang="en-US" sz="1800" b="0" i="0" u="none" strike="noStrike" kern="0" cap="none" spc="0" normalizeH="0" baseline="0" noProof="0" smtClean="0">
                <a:ln>
                  <a:noFill/>
                </a:ln>
                <a:solidFill>
                  <a:prstClr val="black">
                    <a:tint val="75000"/>
                  </a:prstClr>
                </a:solidFill>
                <a:effectLst/>
                <a:uLnTx/>
                <a:uFillTx/>
                <a:latin typeface="Arial" charset="0"/>
                <a:ea typeface="微软雅黑"/>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zh-CN" altLang="en-US" sz="1800" b="0" i="0" u="none" strike="noStrike" kern="0" cap="none" spc="0" normalizeH="0" baseline="0" noProof="0">
              <a:ln>
                <a:noFill/>
              </a:ln>
              <a:solidFill>
                <a:prstClr val="black">
                  <a:tint val="75000"/>
                </a:prstClr>
              </a:solidFill>
              <a:effectLst/>
              <a:uLnTx/>
              <a:uFillTx/>
              <a:latin typeface="Arial" charset="0"/>
              <a:ea typeface="微软雅黑"/>
              <a:cs typeface="+mn-cs"/>
            </a:endParaRPr>
          </a:p>
        </p:txBody>
      </p:sp>
      <p:sp>
        <p:nvSpPr>
          <p:cNvPr id="5" name="Rounded Rectangle 4"/>
          <p:cNvSpPr/>
          <p:nvPr/>
        </p:nvSpPr>
        <p:spPr>
          <a:xfrm flipV="1">
            <a:off x="6488206" y="1833280"/>
            <a:ext cx="826994" cy="22411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8" name="Rounded Rectangle 7"/>
          <p:cNvSpPr/>
          <p:nvPr/>
        </p:nvSpPr>
        <p:spPr>
          <a:xfrm flipV="1">
            <a:off x="533400" y="2057398"/>
            <a:ext cx="8126506" cy="2362202"/>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10" name="Rounded Rectangle 7"/>
          <p:cNvSpPr/>
          <p:nvPr/>
        </p:nvSpPr>
        <p:spPr>
          <a:xfrm flipV="1">
            <a:off x="5002306" y="5691615"/>
            <a:ext cx="3657600" cy="1242585"/>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微软雅黑"/>
              <a:ea typeface="微软雅黑"/>
              <a:cs typeface="+mn-cs"/>
            </a:endParaRPr>
          </a:p>
        </p:txBody>
      </p:sp>
    </p:spTree>
    <p:extLst>
      <p:ext uri="{BB962C8B-B14F-4D97-AF65-F5344CB8AC3E}">
        <p14:creationId xmlns:p14="http://schemas.microsoft.com/office/powerpoint/2010/main" val="332965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gradFill>
          <a:gsLst>
            <a:gs pos="78000">
              <a:schemeClr val="accent1">
                <a:tint val="66000"/>
                <a:satMod val="160000"/>
                <a:alpha val="7000"/>
              </a:schemeClr>
            </a:gs>
            <a:gs pos="10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accent3">
              <a:lumMod val="95000"/>
            </a:schemeClr>
          </a:solidFill>
          <a:ln w="19050">
            <a:solidFill>
              <a:schemeClr val="tx1"/>
            </a:solidFill>
          </a:ln>
        </p:spPr>
        <p:txBody>
          <a:bodyPr/>
          <a:lstStyle/>
          <a:p>
            <a:r>
              <a:rPr lang="en-US" sz="2800" dirty="0">
                <a:solidFill>
                  <a:srgbClr val="FF0000"/>
                </a:solidFill>
              </a:rPr>
              <a:t>LE-CO: </a:t>
            </a:r>
            <a:r>
              <a:rPr lang="en-US" sz="2400" dirty="0">
                <a:solidFill>
                  <a:srgbClr val="0000FF"/>
                </a:solidFill>
              </a:rPr>
              <a:t>Least-Cost Control Strategy Optimizer</a:t>
            </a:r>
          </a:p>
        </p:txBody>
      </p:sp>
      <p:grpSp>
        <p:nvGrpSpPr>
          <p:cNvPr id="69" name="Canvas 95"/>
          <p:cNvGrpSpPr/>
          <p:nvPr/>
        </p:nvGrpSpPr>
        <p:grpSpPr>
          <a:xfrm>
            <a:off x="1219200" y="879540"/>
            <a:ext cx="6915149" cy="5540310"/>
            <a:chOff x="0" y="-29961"/>
            <a:chExt cx="4684395" cy="4328276"/>
          </a:xfrm>
        </p:grpSpPr>
        <p:sp>
          <p:nvSpPr>
            <p:cNvPr id="70" name="Rectangle 69"/>
            <p:cNvSpPr/>
            <p:nvPr/>
          </p:nvSpPr>
          <p:spPr>
            <a:xfrm>
              <a:off x="0" y="0"/>
              <a:ext cx="4684395" cy="4298315"/>
            </a:xfrm>
            <a:prstGeom prst="rect">
              <a:avLst/>
            </a:prstGeom>
            <a:noFill/>
            <a:ln>
              <a:noFill/>
            </a:ln>
          </p:spPr>
        </p:sp>
        <p:sp>
          <p:nvSpPr>
            <p:cNvPr id="71" name="Rectangle 70"/>
            <p:cNvSpPr>
              <a:spLocks noChangeArrowheads="1"/>
            </p:cNvSpPr>
            <p:nvPr/>
          </p:nvSpPr>
          <p:spPr bwMode="auto">
            <a:xfrm>
              <a:off x="2613025" y="1320165"/>
              <a:ext cx="1701800" cy="541020"/>
            </a:xfrm>
            <a:prstGeom prst="rect">
              <a:avLst/>
            </a:prstGeom>
            <a:solidFill>
              <a:srgbClr val="A9D18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2" name="Rectangle 71"/>
            <p:cNvSpPr>
              <a:spLocks noChangeArrowheads="1"/>
            </p:cNvSpPr>
            <p:nvPr/>
          </p:nvSpPr>
          <p:spPr bwMode="auto">
            <a:xfrm>
              <a:off x="2613025" y="1320165"/>
              <a:ext cx="1701800" cy="541020"/>
            </a:xfrm>
            <a:prstGeom prst="rect">
              <a:avLst/>
            </a:prstGeom>
            <a:noFill/>
            <a:ln w="15875" cap="flat">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3" name="Rectangle 72"/>
            <p:cNvSpPr>
              <a:spLocks noChangeArrowheads="1"/>
            </p:cNvSpPr>
            <p:nvPr/>
          </p:nvSpPr>
          <p:spPr bwMode="auto">
            <a:xfrm>
              <a:off x="2844800" y="1388110"/>
              <a:ext cx="1008300" cy="2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DengXian"/>
                  <a:cs typeface="Calibri" panose="020F0502020204030204" pitchFamily="34" charset="0"/>
                </a:rPr>
                <a:t>International </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74" name="Rectangle 73"/>
            <p:cNvSpPr>
              <a:spLocks noChangeArrowheads="1"/>
            </p:cNvSpPr>
            <p:nvPr/>
          </p:nvSpPr>
          <p:spPr bwMode="auto">
            <a:xfrm>
              <a:off x="3737322" y="1388110"/>
              <a:ext cx="342095" cy="2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cost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76" name="Rectangle 75"/>
            <p:cNvSpPr>
              <a:spLocks noChangeArrowheads="1"/>
            </p:cNvSpPr>
            <p:nvPr/>
          </p:nvSpPr>
          <p:spPr bwMode="auto">
            <a:xfrm>
              <a:off x="2824609" y="1588135"/>
              <a:ext cx="1268234" cy="2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estimate tool (ICET)</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77" name="Rectangle 76"/>
            <p:cNvSpPr>
              <a:spLocks noChangeArrowheads="1"/>
            </p:cNvSpPr>
            <p:nvPr/>
          </p:nvSpPr>
          <p:spPr bwMode="auto">
            <a:xfrm>
              <a:off x="382905" y="1320165"/>
              <a:ext cx="1701800" cy="541020"/>
            </a:xfrm>
            <a:prstGeom prst="rect">
              <a:avLst/>
            </a:prstGeom>
            <a:solidFill>
              <a:srgbClr val="A9D18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8" name="Rectangle 77"/>
            <p:cNvSpPr>
              <a:spLocks noChangeArrowheads="1"/>
            </p:cNvSpPr>
            <p:nvPr/>
          </p:nvSpPr>
          <p:spPr bwMode="auto">
            <a:xfrm>
              <a:off x="382905" y="1320165"/>
              <a:ext cx="1701800" cy="541020"/>
            </a:xfrm>
            <a:prstGeom prst="rect">
              <a:avLst/>
            </a:prstGeom>
            <a:noFill/>
            <a:ln w="15875" cap="flat">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9" name="Rectangle 78"/>
            <p:cNvSpPr>
              <a:spLocks noChangeArrowheads="1"/>
            </p:cNvSpPr>
            <p:nvPr/>
          </p:nvSpPr>
          <p:spPr bwMode="auto">
            <a:xfrm>
              <a:off x="626745" y="1388110"/>
              <a:ext cx="1327080" cy="2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DengXian"/>
                  <a:cs typeface="Calibri" panose="020F0502020204030204" pitchFamily="34" charset="0"/>
                </a:rPr>
                <a:t>Response surface </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80" name="Rectangle 79"/>
            <p:cNvSpPr>
              <a:spLocks noChangeArrowheads="1"/>
            </p:cNvSpPr>
            <p:nvPr/>
          </p:nvSpPr>
          <p:spPr bwMode="auto">
            <a:xfrm>
              <a:off x="779780" y="1588135"/>
              <a:ext cx="964710" cy="2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model (RSM)</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81" name="Rectangle 80"/>
            <p:cNvSpPr>
              <a:spLocks noChangeArrowheads="1"/>
            </p:cNvSpPr>
            <p:nvPr/>
          </p:nvSpPr>
          <p:spPr bwMode="auto">
            <a:xfrm>
              <a:off x="1633855" y="1588135"/>
              <a:ext cx="51" cy="2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82" name="Freeform 16"/>
            <p:cNvSpPr>
              <a:spLocks/>
            </p:cNvSpPr>
            <p:nvPr/>
          </p:nvSpPr>
          <p:spPr bwMode="auto">
            <a:xfrm>
              <a:off x="2613660" y="2202180"/>
              <a:ext cx="1701165" cy="454025"/>
            </a:xfrm>
            <a:custGeom>
              <a:avLst/>
              <a:gdLst>
                <a:gd name="T0" fmla="*/ 0 w 8704"/>
                <a:gd name="T1" fmla="*/ 387 h 2320"/>
                <a:gd name="T2" fmla="*/ 387 w 8704"/>
                <a:gd name="T3" fmla="*/ 0 h 2320"/>
                <a:gd name="T4" fmla="*/ 8318 w 8704"/>
                <a:gd name="T5" fmla="*/ 0 h 2320"/>
                <a:gd name="T6" fmla="*/ 8704 w 8704"/>
                <a:gd name="T7" fmla="*/ 387 h 2320"/>
                <a:gd name="T8" fmla="*/ 8704 w 8704"/>
                <a:gd name="T9" fmla="*/ 1934 h 2320"/>
                <a:gd name="T10" fmla="*/ 8318 w 8704"/>
                <a:gd name="T11" fmla="*/ 2320 h 2320"/>
                <a:gd name="T12" fmla="*/ 387 w 8704"/>
                <a:gd name="T13" fmla="*/ 2320 h 2320"/>
                <a:gd name="T14" fmla="*/ 0 w 8704"/>
                <a:gd name="T15" fmla="*/ 1934 h 2320"/>
                <a:gd name="T16" fmla="*/ 0 w 8704"/>
                <a:gd name="T17" fmla="*/ 38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20">
                  <a:moveTo>
                    <a:pt x="0" y="387"/>
                  </a:moveTo>
                  <a:cubicBezTo>
                    <a:pt x="0" y="174"/>
                    <a:pt x="174" y="0"/>
                    <a:pt x="387" y="0"/>
                  </a:cubicBezTo>
                  <a:lnTo>
                    <a:pt x="8318" y="0"/>
                  </a:lnTo>
                  <a:cubicBezTo>
                    <a:pt x="8531" y="0"/>
                    <a:pt x="8704" y="174"/>
                    <a:pt x="8704" y="387"/>
                  </a:cubicBezTo>
                  <a:lnTo>
                    <a:pt x="8704" y="1934"/>
                  </a:lnTo>
                  <a:cubicBezTo>
                    <a:pt x="8704" y="2147"/>
                    <a:pt x="8531" y="2320"/>
                    <a:pt x="8318" y="2320"/>
                  </a:cubicBezTo>
                  <a:lnTo>
                    <a:pt x="387" y="2320"/>
                  </a:lnTo>
                  <a:cubicBezTo>
                    <a:pt x="174" y="2320"/>
                    <a:pt x="0" y="2147"/>
                    <a:pt x="0" y="1934"/>
                  </a:cubicBezTo>
                  <a:lnTo>
                    <a:pt x="0" y="387"/>
                  </a:lnTo>
                  <a:close/>
                </a:path>
              </a:pathLst>
            </a:custGeom>
            <a:solidFill>
              <a:srgbClr val="FFD966"/>
            </a:solidFill>
            <a:ln w="0">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3" name="Freeform 17"/>
            <p:cNvSpPr>
              <a:spLocks/>
            </p:cNvSpPr>
            <p:nvPr/>
          </p:nvSpPr>
          <p:spPr bwMode="auto">
            <a:xfrm>
              <a:off x="2613025" y="2202180"/>
              <a:ext cx="1701800" cy="454025"/>
            </a:xfrm>
            <a:custGeom>
              <a:avLst/>
              <a:gdLst>
                <a:gd name="T0" fmla="*/ 0 w 8704"/>
                <a:gd name="T1" fmla="*/ 387 h 2320"/>
                <a:gd name="T2" fmla="*/ 387 w 8704"/>
                <a:gd name="T3" fmla="*/ 0 h 2320"/>
                <a:gd name="T4" fmla="*/ 8318 w 8704"/>
                <a:gd name="T5" fmla="*/ 0 h 2320"/>
                <a:gd name="T6" fmla="*/ 8704 w 8704"/>
                <a:gd name="T7" fmla="*/ 387 h 2320"/>
                <a:gd name="T8" fmla="*/ 8704 w 8704"/>
                <a:gd name="T9" fmla="*/ 1934 h 2320"/>
                <a:gd name="T10" fmla="*/ 8318 w 8704"/>
                <a:gd name="T11" fmla="*/ 2320 h 2320"/>
                <a:gd name="T12" fmla="*/ 387 w 8704"/>
                <a:gd name="T13" fmla="*/ 2320 h 2320"/>
                <a:gd name="T14" fmla="*/ 0 w 8704"/>
                <a:gd name="T15" fmla="*/ 1934 h 2320"/>
                <a:gd name="T16" fmla="*/ 0 w 8704"/>
                <a:gd name="T17" fmla="*/ 38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20">
                  <a:moveTo>
                    <a:pt x="0" y="387"/>
                  </a:moveTo>
                  <a:cubicBezTo>
                    <a:pt x="0" y="174"/>
                    <a:pt x="174" y="0"/>
                    <a:pt x="387" y="0"/>
                  </a:cubicBezTo>
                  <a:lnTo>
                    <a:pt x="8318" y="0"/>
                  </a:lnTo>
                  <a:cubicBezTo>
                    <a:pt x="8531" y="0"/>
                    <a:pt x="8704" y="174"/>
                    <a:pt x="8704" y="387"/>
                  </a:cubicBezTo>
                  <a:lnTo>
                    <a:pt x="8704" y="1934"/>
                  </a:lnTo>
                  <a:cubicBezTo>
                    <a:pt x="8704" y="2147"/>
                    <a:pt x="8531" y="2320"/>
                    <a:pt x="8318" y="2320"/>
                  </a:cubicBezTo>
                  <a:lnTo>
                    <a:pt x="387" y="2320"/>
                  </a:lnTo>
                  <a:cubicBezTo>
                    <a:pt x="174" y="2320"/>
                    <a:pt x="0" y="2147"/>
                    <a:pt x="0" y="1934"/>
                  </a:cubicBezTo>
                  <a:lnTo>
                    <a:pt x="0" y="387"/>
                  </a:lnTo>
                  <a:close/>
                </a:path>
              </a:pathLst>
            </a:custGeom>
            <a:noFill/>
            <a:ln w="15875" cap="flat">
              <a:solidFill>
                <a:srgbClr val="F4B183"/>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4" name="Rectangle 83"/>
            <p:cNvSpPr>
              <a:spLocks noChangeArrowheads="1"/>
            </p:cNvSpPr>
            <p:nvPr/>
          </p:nvSpPr>
          <p:spPr bwMode="auto">
            <a:xfrm>
              <a:off x="2722880" y="2327275"/>
              <a:ext cx="1566352" cy="2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DengXian"/>
                  <a:cs typeface="Calibri" panose="020F0502020204030204" pitchFamily="34" charset="0"/>
                </a:rPr>
                <a:t>Marginal Cost Curves</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85" name="Freeform 19"/>
            <p:cNvSpPr>
              <a:spLocks/>
            </p:cNvSpPr>
            <p:nvPr/>
          </p:nvSpPr>
          <p:spPr bwMode="auto">
            <a:xfrm>
              <a:off x="382905" y="2202180"/>
              <a:ext cx="1701800" cy="454025"/>
            </a:xfrm>
            <a:custGeom>
              <a:avLst/>
              <a:gdLst>
                <a:gd name="T0" fmla="*/ 0 w 8704"/>
                <a:gd name="T1" fmla="*/ 387 h 2320"/>
                <a:gd name="T2" fmla="*/ 387 w 8704"/>
                <a:gd name="T3" fmla="*/ 0 h 2320"/>
                <a:gd name="T4" fmla="*/ 8318 w 8704"/>
                <a:gd name="T5" fmla="*/ 0 h 2320"/>
                <a:gd name="T6" fmla="*/ 8704 w 8704"/>
                <a:gd name="T7" fmla="*/ 387 h 2320"/>
                <a:gd name="T8" fmla="*/ 8704 w 8704"/>
                <a:gd name="T9" fmla="*/ 1934 h 2320"/>
                <a:gd name="T10" fmla="*/ 8318 w 8704"/>
                <a:gd name="T11" fmla="*/ 2320 h 2320"/>
                <a:gd name="T12" fmla="*/ 387 w 8704"/>
                <a:gd name="T13" fmla="*/ 2320 h 2320"/>
                <a:gd name="T14" fmla="*/ 0 w 8704"/>
                <a:gd name="T15" fmla="*/ 1934 h 2320"/>
                <a:gd name="T16" fmla="*/ 0 w 8704"/>
                <a:gd name="T17" fmla="*/ 38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20">
                  <a:moveTo>
                    <a:pt x="0" y="387"/>
                  </a:moveTo>
                  <a:cubicBezTo>
                    <a:pt x="0" y="174"/>
                    <a:pt x="174" y="0"/>
                    <a:pt x="387" y="0"/>
                  </a:cubicBezTo>
                  <a:lnTo>
                    <a:pt x="8318" y="0"/>
                  </a:lnTo>
                  <a:cubicBezTo>
                    <a:pt x="8531" y="0"/>
                    <a:pt x="8704" y="174"/>
                    <a:pt x="8704" y="387"/>
                  </a:cubicBezTo>
                  <a:lnTo>
                    <a:pt x="8704" y="1934"/>
                  </a:lnTo>
                  <a:cubicBezTo>
                    <a:pt x="8704" y="2147"/>
                    <a:pt x="8531" y="2320"/>
                    <a:pt x="8318" y="2320"/>
                  </a:cubicBezTo>
                  <a:lnTo>
                    <a:pt x="387" y="2320"/>
                  </a:lnTo>
                  <a:cubicBezTo>
                    <a:pt x="174" y="2320"/>
                    <a:pt x="0" y="2147"/>
                    <a:pt x="0" y="1934"/>
                  </a:cubicBezTo>
                  <a:lnTo>
                    <a:pt x="0" y="387"/>
                  </a:lnTo>
                  <a:close/>
                </a:path>
              </a:pathLst>
            </a:custGeom>
            <a:solidFill>
              <a:srgbClr val="FFD966"/>
            </a:solidFill>
            <a:ln w="0">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6" name="Freeform 20"/>
            <p:cNvSpPr>
              <a:spLocks/>
            </p:cNvSpPr>
            <p:nvPr/>
          </p:nvSpPr>
          <p:spPr bwMode="auto">
            <a:xfrm>
              <a:off x="382905" y="2202180"/>
              <a:ext cx="1701800" cy="454025"/>
            </a:xfrm>
            <a:custGeom>
              <a:avLst/>
              <a:gdLst>
                <a:gd name="T0" fmla="*/ 0 w 8704"/>
                <a:gd name="T1" fmla="*/ 387 h 2320"/>
                <a:gd name="T2" fmla="*/ 387 w 8704"/>
                <a:gd name="T3" fmla="*/ 0 h 2320"/>
                <a:gd name="T4" fmla="*/ 8318 w 8704"/>
                <a:gd name="T5" fmla="*/ 0 h 2320"/>
                <a:gd name="T6" fmla="*/ 8704 w 8704"/>
                <a:gd name="T7" fmla="*/ 387 h 2320"/>
                <a:gd name="T8" fmla="*/ 8704 w 8704"/>
                <a:gd name="T9" fmla="*/ 1934 h 2320"/>
                <a:gd name="T10" fmla="*/ 8318 w 8704"/>
                <a:gd name="T11" fmla="*/ 2320 h 2320"/>
                <a:gd name="T12" fmla="*/ 387 w 8704"/>
                <a:gd name="T13" fmla="*/ 2320 h 2320"/>
                <a:gd name="T14" fmla="*/ 0 w 8704"/>
                <a:gd name="T15" fmla="*/ 1934 h 2320"/>
                <a:gd name="T16" fmla="*/ 0 w 8704"/>
                <a:gd name="T17" fmla="*/ 38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20">
                  <a:moveTo>
                    <a:pt x="0" y="387"/>
                  </a:moveTo>
                  <a:cubicBezTo>
                    <a:pt x="0" y="174"/>
                    <a:pt x="174" y="0"/>
                    <a:pt x="387" y="0"/>
                  </a:cubicBezTo>
                  <a:lnTo>
                    <a:pt x="8318" y="0"/>
                  </a:lnTo>
                  <a:cubicBezTo>
                    <a:pt x="8531" y="0"/>
                    <a:pt x="8704" y="174"/>
                    <a:pt x="8704" y="387"/>
                  </a:cubicBezTo>
                  <a:lnTo>
                    <a:pt x="8704" y="1934"/>
                  </a:lnTo>
                  <a:cubicBezTo>
                    <a:pt x="8704" y="2147"/>
                    <a:pt x="8531" y="2320"/>
                    <a:pt x="8318" y="2320"/>
                  </a:cubicBezTo>
                  <a:lnTo>
                    <a:pt x="387" y="2320"/>
                  </a:lnTo>
                  <a:cubicBezTo>
                    <a:pt x="174" y="2320"/>
                    <a:pt x="0" y="2147"/>
                    <a:pt x="0" y="1934"/>
                  </a:cubicBezTo>
                  <a:lnTo>
                    <a:pt x="0" y="387"/>
                  </a:lnTo>
                  <a:close/>
                </a:path>
              </a:pathLst>
            </a:custGeom>
            <a:noFill/>
            <a:ln w="15875" cap="flat">
              <a:solidFill>
                <a:srgbClr val="F4B183"/>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9" name="Rectangle 88"/>
            <p:cNvSpPr>
              <a:spLocks noChangeArrowheads="1"/>
            </p:cNvSpPr>
            <p:nvPr/>
          </p:nvSpPr>
          <p:spPr bwMode="auto">
            <a:xfrm>
              <a:off x="486012" y="2327275"/>
              <a:ext cx="1542313" cy="2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Real-time AQ responses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90" name="Freeform 24"/>
            <p:cNvSpPr>
              <a:spLocks noEditPoints="1"/>
            </p:cNvSpPr>
            <p:nvPr/>
          </p:nvSpPr>
          <p:spPr bwMode="auto">
            <a:xfrm>
              <a:off x="3435985" y="1861185"/>
              <a:ext cx="56515" cy="339725"/>
            </a:xfrm>
            <a:custGeom>
              <a:avLst/>
              <a:gdLst>
                <a:gd name="T0" fmla="*/ 52 w 89"/>
                <a:gd name="T1" fmla="*/ 0 h 535"/>
                <a:gd name="T2" fmla="*/ 52 w 89"/>
                <a:gd name="T3" fmla="*/ 462 h 535"/>
                <a:gd name="T4" fmla="*/ 37 w 89"/>
                <a:gd name="T5" fmla="*/ 462 h 535"/>
                <a:gd name="T6" fmla="*/ 37 w 89"/>
                <a:gd name="T7" fmla="*/ 0 h 535"/>
                <a:gd name="T8" fmla="*/ 52 w 89"/>
                <a:gd name="T9" fmla="*/ 0 h 535"/>
                <a:gd name="T10" fmla="*/ 89 w 89"/>
                <a:gd name="T11" fmla="*/ 447 h 535"/>
                <a:gd name="T12" fmla="*/ 44 w 89"/>
                <a:gd name="T13" fmla="*/ 535 h 535"/>
                <a:gd name="T14" fmla="*/ 0 w 89"/>
                <a:gd name="T15" fmla="*/ 447 h 535"/>
                <a:gd name="T16" fmla="*/ 89 w 89"/>
                <a:gd name="T17" fmla="*/ 447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535">
                  <a:moveTo>
                    <a:pt x="52" y="0"/>
                  </a:moveTo>
                  <a:lnTo>
                    <a:pt x="52" y="462"/>
                  </a:lnTo>
                  <a:lnTo>
                    <a:pt x="37" y="462"/>
                  </a:lnTo>
                  <a:lnTo>
                    <a:pt x="37" y="0"/>
                  </a:lnTo>
                  <a:lnTo>
                    <a:pt x="52" y="0"/>
                  </a:lnTo>
                  <a:close/>
                  <a:moveTo>
                    <a:pt x="89" y="447"/>
                  </a:moveTo>
                  <a:lnTo>
                    <a:pt x="44" y="535"/>
                  </a:lnTo>
                  <a:lnTo>
                    <a:pt x="0" y="447"/>
                  </a:lnTo>
                  <a:lnTo>
                    <a:pt x="89" y="447"/>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1" name="Freeform 25"/>
            <p:cNvSpPr>
              <a:spLocks noEditPoints="1"/>
            </p:cNvSpPr>
            <p:nvPr/>
          </p:nvSpPr>
          <p:spPr bwMode="auto">
            <a:xfrm>
              <a:off x="1205865" y="1861185"/>
              <a:ext cx="55880" cy="339725"/>
            </a:xfrm>
            <a:custGeom>
              <a:avLst/>
              <a:gdLst>
                <a:gd name="T0" fmla="*/ 51 w 88"/>
                <a:gd name="T1" fmla="*/ 0 h 535"/>
                <a:gd name="T2" fmla="*/ 51 w 88"/>
                <a:gd name="T3" fmla="*/ 462 h 535"/>
                <a:gd name="T4" fmla="*/ 37 w 88"/>
                <a:gd name="T5" fmla="*/ 462 h 535"/>
                <a:gd name="T6" fmla="*/ 37 w 88"/>
                <a:gd name="T7" fmla="*/ 0 h 535"/>
                <a:gd name="T8" fmla="*/ 51 w 88"/>
                <a:gd name="T9" fmla="*/ 0 h 535"/>
                <a:gd name="T10" fmla="*/ 88 w 88"/>
                <a:gd name="T11" fmla="*/ 447 h 535"/>
                <a:gd name="T12" fmla="*/ 44 w 88"/>
                <a:gd name="T13" fmla="*/ 535 h 535"/>
                <a:gd name="T14" fmla="*/ 0 w 88"/>
                <a:gd name="T15" fmla="*/ 447 h 535"/>
                <a:gd name="T16" fmla="*/ 88 w 88"/>
                <a:gd name="T17" fmla="*/ 447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535">
                  <a:moveTo>
                    <a:pt x="51" y="0"/>
                  </a:moveTo>
                  <a:lnTo>
                    <a:pt x="51" y="462"/>
                  </a:lnTo>
                  <a:lnTo>
                    <a:pt x="37" y="462"/>
                  </a:lnTo>
                  <a:lnTo>
                    <a:pt x="37" y="0"/>
                  </a:lnTo>
                  <a:lnTo>
                    <a:pt x="51" y="0"/>
                  </a:lnTo>
                  <a:close/>
                  <a:moveTo>
                    <a:pt x="88" y="447"/>
                  </a:moveTo>
                  <a:lnTo>
                    <a:pt x="44" y="535"/>
                  </a:lnTo>
                  <a:lnTo>
                    <a:pt x="0" y="447"/>
                  </a:lnTo>
                  <a:lnTo>
                    <a:pt x="88" y="447"/>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2" name="Rectangle 91"/>
            <p:cNvSpPr>
              <a:spLocks noChangeArrowheads="1"/>
            </p:cNvSpPr>
            <p:nvPr/>
          </p:nvSpPr>
          <p:spPr bwMode="auto">
            <a:xfrm>
              <a:off x="496018" y="-29961"/>
              <a:ext cx="535171" cy="30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libri" panose="020F0502020204030204" pitchFamily="34" charset="0"/>
                  <a:ea typeface="DengXian"/>
                  <a:cs typeface="Calibri" panose="020F0502020204030204" pitchFamily="34" charset="0"/>
                </a:rPr>
                <a:t>Target</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93" name="Freeform 27"/>
            <p:cNvSpPr>
              <a:spLocks/>
            </p:cNvSpPr>
            <p:nvPr/>
          </p:nvSpPr>
          <p:spPr bwMode="auto">
            <a:xfrm>
              <a:off x="2613660" y="2997200"/>
              <a:ext cx="1701165" cy="456565"/>
            </a:xfrm>
            <a:custGeom>
              <a:avLst/>
              <a:gdLst>
                <a:gd name="T0" fmla="*/ 0 w 8704"/>
                <a:gd name="T1" fmla="*/ 390 h 2336"/>
                <a:gd name="T2" fmla="*/ 390 w 8704"/>
                <a:gd name="T3" fmla="*/ 0 h 2336"/>
                <a:gd name="T4" fmla="*/ 8315 w 8704"/>
                <a:gd name="T5" fmla="*/ 0 h 2336"/>
                <a:gd name="T6" fmla="*/ 8704 w 8704"/>
                <a:gd name="T7" fmla="*/ 390 h 2336"/>
                <a:gd name="T8" fmla="*/ 8704 w 8704"/>
                <a:gd name="T9" fmla="*/ 1947 h 2336"/>
                <a:gd name="T10" fmla="*/ 8315 w 8704"/>
                <a:gd name="T11" fmla="*/ 2336 h 2336"/>
                <a:gd name="T12" fmla="*/ 390 w 8704"/>
                <a:gd name="T13" fmla="*/ 2336 h 2336"/>
                <a:gd name="T14" fmla="*/ 0 w 8704"/>
                <a:gd name="T15" fmla="*/ 1947 h 2336"/>
                <a:gd name="T16" fmla="*/ 0 w 8704"/>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36">
                  <a:moveTo>
                    <a:pt x="0" y="390"/>
                  </a:moveTo>
                  <a:cubicBezTo>
                    <a:pt x="0" y="175"/>
                    <a:pt x="175" y="0"/>
                    <a:pt x="390" y="0"/>
                  </a:cubicBezTo>
                  <a:lnTo>
                    <a:pt x="8315" y="0"/>
                  </a:lnTo>
                  <a:cubicBezTo>
                    <a:pt x="8530" y="0"/>
                    <a:pt x="8704" y="175"/>
                    <a:pt x="8704" y="390"/>
                  </a:cubicBezTo>
                  <a:lnTo>
                    <a:pt x="8704" y="1947"/>
                  </a:lnTo>
                  <a:cubicBezTo>
                    <a:pt x="8704" y="2162"/>
                    <a:pt x="8530" y="2336"/>
                    <a:pt x="8315" y="2336"/>
                  </a:cubicBezTo>
                  <a:lnTo>
                    <a:pt x="390" y="2336"/>
                  </a:lnTo>
                  <a:cubicBezTo>
                    <a:pt x="175" y="2336"/>
                    <a:pt x="0" y="2162"/>
                    <a:pt x="0" y="1947"/>
                  </a:cubicBezTo>
                  <a:lnTo>
                    <a:pt x="0" y="390"/>
                  </a:lnTo>
                  <a:close/>
                </a:path>
              </a:pathLst>
            </a:custGeom>
            <a:solidFill>
              <a:srgbClr val="9DC3E6"/>
            </a:solidFill>
            <a:ln w="0">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4" name="Freeform 28"/>
            <p:cNvSpPr>
              <a:spLocks/>
            </p:cNvSpPr>
            <p:nvPr/>
          </p:nvSpPr>
          <p:spPr bwMode="auto">
            <a:xfrm>
              <a:off x="2613025" y="2997200"/>
              <a:ext cx="1701800" cy="456565"/>
            </a:xfrm>
            <a:custGeom>
              <a:avLst/>
              <a:gdLst>
                <a:gd name="T0" fmla="*/ 0 w 8704"/>
                <a:gd name="T1" fmla="*/ 390 h 2336"/>
                <a:gd name="T2" fmla="*/ 390 w 8704"/>
                <a:gd name="T3" fmla="*/ 0 h 2336"/>
                <a:gd name="T4" fmla="*/ 8315 w 8704"/>
                <a:gd name="T5" fmla="*/ 0 h 2336"/>
                <a:gd name="T6" fmla="*/ 8704 w 8704"/>
                <a:gd name="T7" fmla="*/ 390 h 2336"/>
                <a:gd name="T8" fmla="*/ 8704 w 8704"/>
                <a:gd name="T9" fmla="*/ 1947 h 2336"/>
                <a:gd name="T10" fmla="*/ 8315 w 8704"/>
                <a:gd name="T11" fmla="*/ 2336 h 2336"/>
                <a:gd name="T12" fmla="*/ 390 w 8704"/>
                <a:gd name="T13" fmla="*/ 2336 h 2336"/>
                <a:gd name="T14" fmla="*/ 0 w 8704"/>
                <a:gd name="T15" fmla="*/ 1947 h 2336"/>
                <a:gd name="T16" fmla="*/ 0 w 8704"/>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36">
                  <a:moveTo>
                    <a:pt x="0" y="390"/>
                  </a:moveTo>
                  <a:cubicBezTo>
                    <a:pt x="0" y="175"/>
                    <a:pt x="175" y="0"/>
                    <a:pt x="390" y="0"/>
                  </a:cubicBezTo>
                  <a:lnTo>
                    <a:pt x="8315" y="0"/>
                  </a:lnTo>
                  <a:cubicBezTo>
                    <a:pt x="8530" y="0"/>
                    <a:pt x="8704" y="175"/>
                    <a:pt x="8704" y="390"/>
                  </a:cubicBezTo>
                  <a:lnTo>
                    <a:pt x="8704" y="1947"/>
                  </a:lnTo>
                  <a:cubicBezTo>
                    <a:pt x="8704" y="2162"/>
                    <a:pt x="8530" y="2336"/>
                    <a:pt x="8315" y="2336"/>
                  </a:cubicBezTo>
                  <a:lnTo>
                    <a:pt x="390" y="2336"/>
                  </a:lnTo>
                  <a:cubicBezTo>
                    <a:pt x="175" y="2336"/>
                    <a:pt x="0" y="2162"/>
                    <a:pt x="0" y="1947"/>
                  </a:cubicBezTo>
                  <a:lnTo>
                    <a:pt x="0" y="390"/>
                  </a:lnTo>
                  <a:close/>
                </a:path>
              </a:pathLst>
            </a:custGeom>
            <a:noFill/>
            <a:ln w="15875" cap="flat">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5" name="Rectangle 94"/>
            <p:cNvSpPr>
              <a:spLocks noChangeArrowheads="1"/>
            </p:cNvSpPr>
            <p:nvPr/>
          </p:nvSpPr>
          <p:spPr bwMode="auto">
            <a:xfrm>
              <a:off x="2901315" y="3123565"/>
              <a:ext cx="1138101" cy="22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Control strategies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96" name="Freeform 30"/>
            <p:cNvSpPr>
              <a:spLocks noEditPoints="1"/>
            </p:cNvSpPr>
            <p:nvPr/>
          </p:nvSpPr>
          <p:spPr bwMode="auto">
            <a:xfrm>
              <a:off x="3435985" y="2656205"/>
              <a:ext cx="56515" cy="339725"/>
            </a:xfrm>
            <a:custGeom>
              <a:avLst/>
              <a:gdLst>
                <a:gd name="T0" fmla="*/ 52 w 89"/>
                <a:gd name="T1" fmla="*/ 0 h 535"/>
                <a:gd name="T2" fmla="*/ 52 w 89"/>
                <a:gd name="T3" fmla="*/ 461 h 535"/>
                <a:gd name="T4" fmla="*/ 37 w 89"/>
                <a:gd name="T5" fmla="*/ 461 h 535"/>
                <a:gd name="T6" fmla="*/ 37 w 89"/>
                <a:gd name="T7" fmla="*/ 0 h 535"/>
                <a:gd name="T8" fmla="*/ 52 w 89"/>
                <a:gd name="T9" fmla="*/ 0 h 535"/>
                <a:gd name="T10" fmla="*/ 89 w 89"/>
                <a:gd name="T11" fmla="*/ 446 h 535"/>
                <a:gd name="T12" fmla="*/ 44 w 89"/>
                <a:gd name="T13" fmla="*/ 535 h 535"/>
                <a:gd name="T14" fmla="*/ 0 w 89"/>
                <a:gd name="T15" fmla="*/ 446 h 535"/>
                <a:gd name="T16" fmla="*/ 89 w 89"/>
                <a:gd name="T17" fmla="*/ 446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535">
                  <a:moveTo>
                    <a:pt x="52" y="0"/>
                  </a:moveTo>
                  <a:lnTo>
                    <a:pt x="52" y="461"/>
                  </a:lnTo>
                  <a:lnTo>
                    <a:pt x="37" y="461"/>
                  </a:lnTo>
                  <a:lnTo>
                    <a:pt x="37" y="0"/>
                  </a:lnTo>
                  <a:lnTo>
                    <a:pt x="52" y="0"/>
                  </a:lnTo>
                  <a:close/>
                  <a:moveTo>
                    <a:pt x="89" y="446"/>
                  </a:moveTo>
                  <a:lnTo>
                    <a:pt x="44" y="535"/>
                  </a:lnTo>
                  <a:lnTo>
                    <a:pt x="0" y="446"/>
                  </a:lnTo>
                  <a:lnTo>
                    <a:pt x="89" y="446"/>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7" name="Freeform 31"/>
            <p:cNvSpPr>
              <a:spLocks/>
            </p:cNvSpPr>
            <p:nvPr/>
          </p:nvSpPr>
          <p:spPr bwMode="auto">
            <a:xfrm>
              <a:off x="382905" y="2997200"/>
              <a:ext cx="1701800" cy="456565"/>
            </a:xfrm>
            <a:custGeom>
              <a:avLst/>
              <a:gdLst>
                <a:gd name="T0" fmla="*/ 0 w 8704"/>
                <a:gd name="T1" fmla="*/ 390 h 2336"/>
                <a:gd name="T2" fmla="*/ 390 w 8704"/>
                <a:gd name="T3" fmla="*/ 0 h 2336"/>
                <a:gd name="T4" fmla="*/ 8315 w 8704"/>
                <a:gd name="T5" fmla="*/ 0 h 2336"/>
                <a:gd name="T6" fmla="*/ 8704 w 8704"/>
                <a:gd name="T7" fmla="*/ 390 h 2336"/>
                <a:gd name="T8" fmla="*/ 8704 w 8704"/>
                <a:gd name="T9" fmla="*/ 1947 h 2336"/>
                <a:gd name="T10" fmla="*/ 8315 w 8704"/>
                <a:gd name="T11" fmla="*/ 2336 h 2336"/>
                <a:gd name="T12" fmla="*/ 390 w 8704"/>
                <a:gd name="T13" fmla="*/ 2336 h 2336"/>
                <a:gd name="T14" fmla="*/ 0 w 8704"/>
                <a:gd name="T15" fmla="*/ 1947 h 2336"/>
                <a:gd name="T16" fmla="*/ 0 w 8704"/>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36">
                  <a:moveTo>
                    <a:pt x="0" y="390"/>
                  </a:moveTo>
                  <a:cubicBezTo>
                    <a:pt x="0" y="175"/>
                    <a:pt x="175" y="0"/>
                    <a:pt x="390" y="0"/>
                  </a:cubicBezTo>
                  <a:lnTo>
                    <a:pt x="8315" y="0"/>
                  </a:lnTo>
                  <a:cubicBezTo>
                    <a:pt x="8530" y="0"/>
                    <a:pt x="8704" y="175"/>
                    <a:pt x="8704" y="390"/>
                  </a:cubicBezTo>
                  <a:lnTo>
                    <a:pt x="8704" y="1947"/>
                  </a:lnTo>
                  <a:cubicBezTo>
                    <a:pt x="8704" y="2162"/>
                    <a:pt x="8530" y="2336"/>
                    <a:pt x="8315" y="2336"/>
                  </a:cubicBezTo>
                  <a:lnTo>
                    <a:pt x="390" y="2336"/>
                  </a:lnTo>
                  <a:cubicBezTo>
                    <a:pt x="175" y="2336"/>
                    <a:pt x="0" y="2162"/>
                    <a:pt x="0" y="1947"/>
                  </a:cubicBezTo>
                  <a:lnTo>
                    <a:pt x="0" y="390"/>
                  </a:lnTo>
                  <a:close/>
                </a:path>
              </a:pathLst>
            </a:custGeom>
            <a:solidFill>
              <a:srgbClr val="9DC3E6"/>
            </a:solidFill>
            <a:ln w="0">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8" name="Freeform 32"/>
            <p:cNvSpPr>
              <a:spLocks/>
            </p:cNvSpPr>
            <p:nvPr/>
          </p:nvSpPr>
          <p:spPr bwMode="auto">
            <a:xfrm>
              <a:off x="382905" y="2997200"/>
              <a:ext cx="1701800" cy="456565"/>
            </a:xfrm>
            <a:custGeom>
              <a:avLst/>
              <a:gdLst>
                <a:gd name="T0" fmla="*/ 0 w 8704"/>
                <a:gd name="T1" fmla="*/ 390 h 2336"/>
                <a:gd name="T2" fmla="*/ 390 w 8704"/>
                <a:gd name="T3" fmla="*/ 0 h 2336"/>
                <a:gd name="T4" fmla="*/ 8315 w 8704"/>
                <a:gd name="T5" fmla="*/ 0 h 2336"/>
                <a:gd name="T6" fmla="*/ 8704 w 8704"/>
                <a:gd name="T7" fmla="*/ 390 h 2336"/>
                <a:gd name="T8" fmla="*/ 8704 w 8704"/>
                <a:gd name="T9" fmla="*/ 1947 h 2336"/>
                <a:gd name="T10" fmla="*/ 8315 w 8704"/>
                <a:gd name="T11" fmla="*/ 2336 h 2336"/>
                <a:gd name="T12" fmla="*/ 390 w 8704"/>
                <a:gd name="T13" fmla="*/ 2336 h 2336"/>
                <a:gd name="T14" fmla="*/ 0 w 8704"/>
                <a:gd name="T15" fmla="*/ 1947 h 2336"/>
                <a:gd name="T16" fmla="*/ 0 w 8704"/>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4" h="2336">
                  <a:moveTo>
                    <a:pt x="0" y="390"/>
                  </a:moveTo>
                  <a:cubicBezTo>
                    <a:pt x="0" y="175"/>
                    <a:pt x="175" y="0"/>
                    <a:pt x="390" y="0"/>
                  </a:cubicBezTo>
                  <a:lnTo>
                    <a:pt x="8315" y="0"/>
                  </a:lnTo>
                  <a:cubicBezTo>
                    <a:pt x="8530" y="0"/>
                    <a:pt x="8704" y="175"/>
                    <a:pt x="8704" y="390"/>
                  </a:cubicBezTo>
                  <a:lnTo>
                    <a:pt x="8704" y="1947"/>
                  </a:lnTo>
                  <a:cubicBezTo>
                    <a:pt x="8704" y="2162"/>
                    <a:pt x="8530" y="2336"/>
                    <a:pt x="8315" y="2336"/>
                  </a:cubicBezTo>
                  <a:lnTo>
                    <a:pt x="390" y="2336"/>
                  </a:lnTo>
                  <a:cubicBezTo>
                    <a:pt x="175" y="2336"/>
                    <a:pt x="0" y="2162"/>
                    <a:pt x="0" y="1947"/>
                  </a:cubicBezTo>
                  <a:lnTo>
                    <a:pt x="0" y="390"/>
                  </a:lnTo>
                  <a:close/>
                </a:path>
              </a:pathLst>
            </a:custGeom>
            <a:noFill/>
            <a:ln w="15875" cap="flat">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99" name="Rectangle 98"/>
            <p:cNvSpPr>
              <a:spLocks noChangeArrowheads="1"/>
            </p:cNvSpPr>
            <p:nvPr/>
          </p:nvSpPr>
          <p:spPr bwMode="auto">
            <a:xfrm>
              <a:off x="495935" y="3123565"/>
              <a:ext cx="1559328" cy="2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DengXian"/>
                  <a:cs typeface="Calibri" panose="020F0502020204030204" pitchFamily="34" charset="0"/>
                </a:rPr>
                <a:t>Control effectiveness</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00" name="Freeform 34"/>
            <p:cNvSpPr>
              <a:spLocks noEditPoints="1"/>
            </p:cNvSpPr>
            <p:nvPr/>
          </p:nvSpPr>
          <p:spPr bwMode="auto">
            <a:xfrm>
              <a:off x="1205865" y="2656205"/>
              <a:ext cx="55880" cy="339725"/>
            </a:xfrm>
            <a:custGeom>
              <a:avLst/>
              <a:gdLst>
                <a:gd name="T0" fmla="*/ 51 w 88"/>
                <a:gd name="T1" fmla="*/ 0 h 535"/>
                <a:gd name="T2" fmla="*/ 51 w 88"/>
                <a:gd name="T3" fmla="*/ 461 h 535"/>
                <a:gd name="T4" fmla="*/ 37 w 88"/>
                <a:gd name="T5" fmla="*/ 461 h 535"/>
                <a:gd name="T6" fmla="*/ 37 w 88"/>
                <a:gd name="T7" fmla="*/ 0 h 535"/>
                <a:gd name="T8" fmla="*/ 51 w 88"/>
                <a:gd name="T9" fmla="*/ 0 h 535"/>
                <a:gd name="T10" fmla="*/ 88 w 88"/>
                <a:gd name="T11" fmla="*/ 446 h 535"/>
                <a:gd name="T12" fmla="*/ 44 w 88"/>
                <a:gd name="T13" fmla="*/ 535 h 535"/>
                <a:gd name="T14" fmla="*/ 0 w 88"/>
                <a:gd name="T15" fmla="*/ 446 h 535"/>
                <a:gd name="T16" fmla="*/ 88 w 88"/>
                <a:gd name="T17" fmla="*/ 446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535">
                  <a:moveTo>
                    <a:pt x="51" y="0"/>
                  </a:moveTo>
                  <a:lnTo>
                    <a:pt x="51" y="461"/>
                  </a:lnTo>
                  <a:lnTo>
                    <a:pt x="37" y="461"/>
                  </a:lnTo>
                  <a:lnTo>
                    <a:pt x="37" y="0"/>
                  </a:lnTo>
                  <a:lnTo>
                    <a:pt x="51" y="0"/>
                  </a:lnTo>
                  <a:close/>
                  <a:moveTo>
                    <a:pt x="88" y="446"/>
                  </a:moveTo>
                  <a:lnTo>
                    <a:pt x="44" y="535"/>
                  </a:lnTo>
                  <a:lnTo>
                    <a:pt x="0" y="446"/>
                  </a:lnTo>
                  <a:lnTo>
                    <a:pt x="88" y="446"/>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1" name="Rectangle 100"/>
            <p:cNvSpPr>
              <a:spLocks noChangeArrowheads="1"/>
            </p:cNvSpPr>
            <p:nvPr/>
          </p:nvSpPr>
          <p:spPr bwMode="auto">
            <a:xfrm>
              <a:off x="1637030" y="231775"/>
              <a:ext cx="1404620" cy="662940"/>
            </a:xfrm>
            <a:prstGeom prst="rect">
              <a:avLst/>
            </a:prstGeom>
            <a:solidFill>
              <a:srgbClr val="A9D18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2" name="Rectangle 101"/>
            <p:cNvSpPr>
              <a:spLocks noChangeArrowheads="1"/>
            </p:cNvSpPr>
            <p:nvPr/>
          </p:nvSpPr>
          <p:spPr bwMode="auto">
            <a:xfrm>
              <a:off x="1637030" y="231775"/>
              <a:ext cx="1404620" cy="662940"/>
            </a:xfrm>
            <a:prstGeom prst="rect">
              <a:avLst/>
            </a:prstGeom>
            <a:noFill/>
            <a:ln w="15875" cap="flat">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3" name="Rectangle 102"/>
            <p:cNvSpPr>
              <a:spLocks noChangeArrowheads="1"/>
            </p:cNvSpPr>
            <p:nvPr/>
          </p:nvSpPr>
          <p:spPr bwMode="auto">
            <a:xfrm>
              <a:off x="1965960" y="260350"/>
              <a:ext cx="380503" cy="2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DengXian"/>
                  <a:cs typeface="Calibri" panose="020F0502020204030204" pitchFamily="34" charset="0"/>
                </a:rPr>
                <a:t>LEast</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04" name="Rectangle 103"/>
            <p:cNvSpPr>
              <a:spLocks noChangeArrowheads="1"/>
            </p:cNvSpPr>
            <p:nvPr/>
          </p:nvSpPr>
          <p:spPr bwMode="auto">
            <a:xfrm>
              <a:off x="2326005" y="260350"/>
              <a:ext cx="54799" cy="2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DengXian"/>
                  <a:cs typeface="Calibri" panose="020F0502020204030204" pitchFamily="34" charset="0"/>
                </a:rPr>
                <a:t>-</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05" name="Rectangle 104"/>
            <p:cNvSpPr>
              <a:spLocks noChangeArrowheads="1"/>
            </p:cNvSpPr>
            <p:nvPr/>
          </p:nvSpPr>
          <p:spPr bwMode="auto">
            <a:xfrm>
              <a:off x="2378710" y="260350"/>
              <a:ext cx="345432" cy="2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DengXian"/>
                  <a:cs typeface="Calibri" panose="020F0502020204030204" pitchFamily="34" charset="0"/>
                </a:rPr>
                <a:t>COst</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06" name="Rectangle 105"/>
            <p:cNvSpPr>
              <a:spLocks noChangeArrowheads="1"/>
            </p:cNvSpPr>
            <p:nvPr/>
          </p:nvSpPr>
          <p:spPr bwMode="auto">
            <a:xfrm>
              <a:off x="1787525" y="460375"/>
              <a:ext cx="1206024" cy="2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control strategy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07" name="Rectangle 106"/>
            <p:cNvSpPr>
              <a:spLocks noChangeArrowheads="1"/>
            </p:cNvSpPr>
            <p:nvPr/>
          </p:nvSpPr>
          <p:spPr bwMode="auto">
            <a:xfrm>
              <a:off x="1894205" y="663575"/>
              <a:ext cx="980502" cy="2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DengXian"/>
                  <a:cs typeface="Calibri" panose="020F0502020204030204" pitchFamily="34" charset="0"/>
                </a:rPr>
                <a:t>optimization </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08" name="Freeform 42"/>
            <p:cNvSpPr>
              <a:spLocks/>
            </p:cNvSpPr>
            <p:nvPr/>
          </p:nvSpPr>
          <p:spPr bwMode="auto">
            <a:xfrm>
              <a:off x="173355" y="290830"/>
              <a:ext cx="1163955" cy="544195"/>
            </a:xfrm>
            <a:custGeom>
              <a:avLst/>
              <a:gdLst>
                <a:gd name="T0" fmla="*/ 0 w 5952"/>
                <a:gd name="T1" fmla="*/ 464 h 2784"/>
                <a:gd name="T2" fmla="*/ 464 w 5952"/>
                <a:gd name="T3" fmla="*/ 0 h 2784"/>
                <a:gd name="T4" fmla="*/ 5488 w 5952"/>
                <a:gd name="T5" fmla="*/ 0 h 2784"/>
                <a:gd name="T6" fmla="*/ 5952 w 5952"/>
                <a:gd name="T7" fmla="*/ 464 h 2784"/>
                <a:gd name="T8" fmla="*/ 5952 w 5952"/>
                <a:gd name="T9" fmla="*/ 2320 h 2784"/>
                <a:gd name="T10" fmla="*/ 5488 w 5952"/>
                <a:gd name="T11" fmla="*/ 2784 h 2784"/>
                <a:gd name="T12" fmla="*/ 464 w 5952"/>
                <a:gd name="T13" fmla="*/ 2784 h 2784"/>
                <a:gd name="T14" fmla="*/ 0 w 5952"/>
                <a:gd name="T15" fmla="*/ 2320 h 2784"/>
                <a:gd name="T16" fmla="*/ 0 w 5952"/>
                <a:gd name="T17" fmla="*/ 464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2" h="2784">
                  <a:moveTo>
                    <a:pt x="0" y="464"/>
                  </a:moveTo>
                  <a:cubicBezTo>
                    <a:pt x="0" y="208"/>
                    <a:pt x="208" y="0"/>
                    <a:pt x="464" y="0"/>
                  </a:cubicBezTo>
                  <a:lnTo>
                    <a:pt x="5488" y="0"/>
                  </a:lnTo>
                  <a:cubicBezTo>
                    <a:pt x="5745" y="0"/>
                    <a:pt x="5952" y="208"/>
                    <a:pt x="5952" y="464"/>
                  </a:cubicBezTo>
                  <a:lnTo>
                    <a:pt x="5952" y="2320"/>
                  </a:lnTo>
                  <a:cubicBezTo>
                    <a:pt x="5952" y="2577"/>
                    <a:pt x="5745" y="2784"/>
                    <a:pt x="5488" y="2784"/>
                  </a:cubicBezTo>
                  <a:lnTo>
                    <a:pt x="464" y="2784"/>
                  </a:lnTo>
                  <a:cubicBezTo>
                    <a:pt x="208" y="2784"/>
                    <a:pt x="0" y="2577"/>
                    <a:pt x="0" y="2320"/>
                  </a:cubicBezTo>
                  <a:lnTo>
                    <a:pt x="0" y="464"/>
                  </a:lnTo>
                  <a:close/>
                </a:path>
              </a:pathLst>
            </a:custGeom>
            <a:solidFill>
              <a:srgbClr val="FBE5D6"/>
            </a:solidFill>
            <a:ln w="0">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09" name="Freeform 43"/>
            <p:cNvSpPr>
              <a:spLocks/>
            </p:cNvSpPr>
            <p:nvPr/>
          </p:nvSpPr>
          <p:spPr bwMode="auto">
            <a:xfrm>
              <a:off x="173355" y="290830"/>
              <a:ext cx="1163955" cy="544195"/>
            </a:xfrm>
            <a:custGeom>
              <a:avLst/>
              <a:gdLst>
                <a:gd name="T0" fmla="*/ 0 w 5952"/>
                <a:gd name="T1" fmla="*/ 464 h 2784"/>
                <a:gd name="T2" fmla="*/ 464 w 5952"/>
                <a:gd name="T3" fmla="*/ 0 h 2784"/>
                <a:gd name="T4" fmla="*/ 5488 w 5952"/>
                <a:gd name="T5" fmla="*/ 0 h 2784"/>
                <a:gd name="T6" fmla="*/ 5952 w 5952"/>
                <a:gd name="T7" fmla="*/ 464 h 2784"/>
                <a:gd name="T8" fmla="*/ 5952 w 5952"/>
                <a:gd name="T9" fmla="*/ 2320 h 2784"/>
                <a:gd name="T10" fmla="*/ 5488 w 5952"/>
                <a:gd name="T11" fmla="*/ 2784 h 2784"/>
                <a:gd name="T12" fmla="*/ 464 w 5952"/>
                <a:gd name="T13" fmla="*/ 2784 h 2784"/>
                <a:gd name="T14" fmla="*/ 0 w 5952"/>
                <a:gd name="T15" fmla="*/ 2320 h 2784"/>
                <a:gd name="T16" fmla="*/ 0 w 5952"/>
                <a:gd name="T17" fmla="*/ 464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2" h="2784">
                  <a:moveTo>
                    <a:pt x="0" y="464"/>
                  </a:moveTo>
                  <a:cubicBezTo>
                    <a:pt x="0" y="208"/>
                    <a:pt x="208" y="0"/>
                    <a:pt x="464" y="0"/>
                  </a:cubicBezTo>
                  <a:lnTo>
                    <a:pt x="5488" y="0"/>
                  </a:lnTo>
                  <a:cubicBezTo>
                    <a:pt x="5745" y="0"/>
                    <a:pt x="5952" y="208"/>
                    <a:pt x="5952" y="464"/>
                  </a:cubicBezTo>
                  <a:lnTo>
                    <a:pt x="5952" y="2320"/>
                  </a:lnTo>
                  <a:cubicBezTo>
                    <a:pt x="5952" y="2577"/>
                    <a:pt x="5745" y="2784"/>
                    <a:pt x="5488" y="2784"/>
                  </a:cubicBezTo>
                  <a:lnTo>
                    <a:pt x="464" y="2784"/>
                  </a:lnTo>
                  <a:cubicBezTo>
                    <a:pt x="208" y="2784"/>
                    <a:pt x="0" y="2577"/>
                    <a:pt x="0" y="2320"/>
                  </a:cubicBezTo>
                  <a:lnTo>
                    <a:pt x="0" y="464"/>
                  </a:lnTo>
                  <a:close/>
                </a:path>
              </a:pathLst>
            </a:custGeom>
            <a:noFill/>
            <a:ln w="15875" cap="flat">
              <a:solidFill>
                <a:srgbClr val="F4B183"/>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0" name="Rectangle 109"/>
            <p:cNvSpPr>
              <a:spLocks noChangeArrowheads="1"/>
            </p:cNvSpPr>
            <p:nvPr/>
          </p:nvSpPr>
          <p:spPr bwMode="auto">
            <a:xfrm>
              <a:off x="344221" y="338791"/>
              <a:ext cx="856942" cy="24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Attainment </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11" name="Rectangle 110"/>
            <p:cNvSpPr>
              <a:spLocks noChangeArrowheads="1"/>
            </p:cNvSpPr>
            <p:nvPr/>
          </p:nvSpPr>
          <p:spPr bwMode="auto">
            <a:xfrm>
              <a:off x="550073" y="553177"/>
              <a:ext cx="371853" cy="24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goals</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12" name="Freeform 46"/>
            <p:cNvSpPr>
              <a:spLocks/>
            </p:cNvSpPr>
            <p:nvPr/>
          </p:nvSpPr>
          <p:spPr bwMode="auto">
            <a:xfrm>
              <a:off x="3345180" y="290830"/>
              <a:ext cx="1163955" cy="544195"/>
            </a:xfrm>
            <a:custGeom>
              <a:avLst/>
              <a:gdLst>
                <a:gd name="T0" fmla="*/ 0 w 5952"/>
                <a:gd name="T1" fmla="*/ 464 h 2784"/>
                <a:gd name="T2" fmla="*/ 464 w 5952"/>
                <a:gd name="T3" fmla="*/ 0 h 2784"/>
                <a:gd name="T4" fmla="*/ 5488 w 5952"/>
                <a:gd name="T5" fmla="*/ 0 h 2784"/>
                <a:gd name="T6" fmla="*/ 5952 w 5952"/>
                <a:gd name="T7" fmla="*/ 464 h 2784"/>
                <a:gd name="T8" fmla="*/ 5952 w 5952"/>
                <a:gd name="T9" fmla="*/ 2320 h 2784"/>
                <a:gd name="T10" fmla="*/ 5488 w 5952"/>
                <a:gd name="T11" fmla="*/ 2784 h 2784"/>
                <a:gd name="T12" fmla="*/ 464 w 5952"/>
                <a:gd name="T13" fmla="*/ 2784 h 2784"/>
                <a:gd name="T14" fmla="*/ 0 w 5952"/>
                <a:gd name="T15" fmla="*/ 2320 h 2784"/>
                <a:gd name="T16" fmla="*/ 0 w 5952"/>
                <a:gd name="T17" fmla="*/ 464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2" h="2784">
                  <a:moveTo>
                    <a:pt x="0" y="464"/>
                  </a:moveTo>
                  <a:cubicBezTo>
                    <a:pt x="0" y="208"/>
                    <a:pt x="208" y="0"/>
                    <a:pt x="464" y="0"/>
                  </a:cubicBezTo>
                  <a:lnTo>
                    <a:pt x="5488" y="0"/>
                  </a:lnTo>
                  <a:cubicBezTo>
                    <a:pt x="5745" y="0"/>
                    <a:pt x="5952" y="208"/>
                    <a:pt x="5952" y="464"/>
                  </a:cubicBezTo>
                  <a:lnTo>
                    <a:pt x="5952" y="2320"/>
                  </a:lnTo>
                  <a:cubicBezTo>
                    <a:pt x="5952" y="2577"/>
                    <a:pt x="5745" y="2784"/>
                    <a:pt x="5488" y="2784"/>
                  </a:cubicBezTo>
                  <a:lnTo>
                    <a:pt x="464" y="2784"/>
                  </a:lnTo>
                  <a:cubicBezTo>
                    <a:pt x="208" y="2784"/>
                    <a:pt x="0" y="2577"/>
                    <a:pt x="0" y="2320"/>
                  </a:cubicBezTo>
                  <a:lnTo>
                    <a:pt x="0" y="464"/>
                  </a:lnTo>
                  <a:close/>
                </a:path>
              </a:pathLst>
            </a:custGeom>
            <a:solidFill>
              <a:srgbClr val="FBE5D6"/>
            </a:solidFill>
            <a:ln w="0">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3" name="Freeform 47"/>
            <p:cNvSpPr>
              <a:spLocks/>
            </p:cNvSpPr>
            <p:nvPr/>
          </p:nvSpPr>
          <p:spPr bwMode="auto">
            <a:xfrm>
              <a:off x="3345180" y="290830"/>
              <a:ext cx="1163955" cy="544195"/>
            </a:xfrm>
            <a:custGeom>
              <a:avLst/>
              <a:gdLst>
                <a:gd name="T0" fmla="*/ 0 w 5952"/>
                <a:gd name="T1" fmla="*/ 464 h 2784"/>
                <a:gd name="T2" fmla="*/ 464 w 5952"/>
                <a:gd name="T3" fmla="*/ 0 h 2784"/>
                <a:gd name="T4" fmla="*/ 5488 w 5952"/>
                <a:gd name="T5" fmla="*/ 0 h 2784"/>
                <a:gd name="T6" fmla="*/ 5952 w 5952"/>
                <a:gd name="T7" fmla="*/ 464 h 2784"/>
                <a:gd name="T8" fmla="*/ 5952 w 5952"/>
                <a:gd name="T9" fmla="*/ 2320 h 2784"/>
                <a:gd name="T10" fmla="*/ 5488 w 5952"/>
                <a:gd name="T11" fmla="*/ 2784 h 2784"/>
                <a:gd name="T12" fmla="*/ 464 w 5952"/>
                <a:gd name="T13" fmla="*/ 2784 h 2784"/>
                <a:gd name="T14" fmla="*/ 0 w 5952"/>
                <a:gd name="T15" fmla="*/ 2320 h 2784"/>
                <a:gd name="T16" fmla="*/ 0 w 5952"/>
                <a:gd name="T17" fmla="*/ 464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2" h="2784">
                  <a:moveTo>
                    <a:pt x="0" y="464"/>
                  </a:moveTo>
                  <a:cubicBezTo>
                    <a:pt x="0" y="208"/>
                    <a:pt x="208" y="0"/>
                    <a:pt x="464" y="0"/>
                  </a:cubicBezTo>
                  <a:lnTo>
                    <a:pt x="5488" y="0"/>
                  </a:lnTo>
                  <a:cubicBezTo>
                    <a:pt x="5745" y="0"/>
                    <a:pt x="5952" y="208"/>
                    <a:pt x="5952" y="464"/>
                  </a:cubicBezTo>
                  <a:lnTo>
                    <a:pt x="5952" y="2320"/>
                  </a:lnTo>
                  <a:cubicBezTo>
                    <a:pt x="5952" y="2577"/>
                    <a:pt x="5745" y="2784"/>
                    <a:pt x="5488" y="2784"/>
                  </a:cubicBezTo>
                  <a:lnTo>
                    <a:pt x="464" y="2784"/>
                  </a:lnTo>
                  <a:cubicBezTo>
                    <a:pt x="208" y="2784"/>
                    <a:pt x="0" y="2577"/>
                    <a:pt x="0" y="2320"/>
                  </a:cubicBezTo>
                  <a:lnTo>
                    <a:pt x="0" y="464"/>
                  </a:lnTo>
                  <a:close/>
                </a:path>
              </a:pathLst>
            </a:custGeom>
            <a:noFill/>
            <a:ln w="15875" cap="flat">
              <a:solidFill>
                <a:srgbClr val="F4B183"/>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4" name="Rectangle 113"/>
            <p:cNvSpPr>
              <a:spLocks noChangeArrowheads="1"/>
            </p:cNvSpPr>
            <p:nvPr/>
          </p:nvSpPr>
          <p:spPr bwMode="auto">
            <a:xfrm>
              <a:off x="3500955" y="309026"/>
              <a:ext cx="843911" cy="50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Emissions </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control cost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16" name="Freeform 50"/>
            <p:cNvSpPr>
              <a:spLocks noEditPoints="1"/>
            </p:cNvSpPr>
            <p:nvPr/>
          </p:nvSpPr>
          <p:spPr bwMode="auto">
            <a:xfrm>
              <a:off x="0" y="534670"/>
              <a:ext cx="384810" cy="2693670"/>
            </a:xfrm>
            <a:custGeom>
              <a:avLst/>
              <a:gdLst>
                <a:gd name="T0" fmla="*/ 606 w 606"/>
                <a:gd name="T1" fmla="*/ 4242 h 4242"/>
                <a:gd name="T2" fmla="*/ 0 w 606"/>
                <a:gd name="T3" fmla="*/ 4242 h 4242"/>
                <a:gd name="T4" fmla="*/ 0 w 606"/>
                <a:gd name="T5" fmla="*/ 37 h 4242"/>
                <a:gd name="T6" fmla="*/ 199 w 606"/>
                <a:gd name="T7" fmla="*/ 37 h 4242"/>
                <a:gd name="T8" fmla="*/ 199 w 606"/>
                <a:gd name="T9" fmla="*/ 52 h 4242"/>
                <a:gd name="T10" fmla="*/ 7 w 606"/>
                <a:gd name="T11" fmla="*/ 52 h 4242"/>
                <a:gd name="T12" fmla="*/ 14 w 606"/>
                <a:gd name="T13" fmla="*/ 45 h 4242"/>
                <a:gd name="T14" fmla="*/ 14 w 606"/>
                <a:gd name="T15" fmla="*/ 4235 h 4242"/>
                <a:gd name="T16" fmla="*/ 7 w 606"/>
                <a:gd name="T17" fmla="*/ 4227 h 4242"/>
                <a:gd name="T18" fmla="*/ 606 w 606"/>
                <a:gd name="T19" fmla="*/ 4227 h 4242"/>
                <a:gd name="T20" fmla="*/ 606 w 606"/>
                <a:gd name="T21" fmla="*/ 4242 h 4242"/>
                <a:gd name="T22" fmla="*/ 184 w 606"/>
                <a:gd name="T23" fmla="*/ 0 h 4242"/>
                <a:gd name="T24" fmla="*/ 273 w 606"/>
                <a:gd name="T25" fmla="*/ 45 h 4242"/>
                <a:gd name="T26" fmla="*/ 184 w 606"/>
                <a:gd name="T27" fmla="*/ 89 h 4242"/>
                <a:gd name="T28" fmla="*/ 184 w 606"/>
                <a:gd name="T29" fmla="*/ 0 h 4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6" h="4242">
                  <a:moveTo>
                    <a:pt x="606" y="4242"/>
                  </a:moveTo>
                  <a:lnTo>
                    <a:pt x="0" y="4242"/>
                  </a:lnTo>
                  <a:lnTo>
                    <a:pt x="0" y="37"/>
                  </a:lnTo>
                  <a:lnTo>
                    <a:pt x="199" y="37"/>
                  </a:lnTo>
                  <a:lnTo>
                    <a:pt x="199" y="52"/>
                  </a:lnTo>
                  <a:lnTo>
                    <a:pt x="7" y="52"/>
                  </a:lnTo>
                  <a:lnTo>
                    <a:pt x="14" y="45"/>
                  </a:lnTo>
                  <a:lnTo>
                    <a:pt x="14" y="4235"/>
                  </a:lnTo>
                  <a:lnTo>
                    <a:pt x="7" y="4227"/>
                  </a:lnTo>
                  <a:lnTo>
                    <a:pt x="606" y="4227"/>
                  </a:lnTo>
                  <a:lnTo>
                    <a:pt x="606" y="4242"/>
                  </a:lnTo>
                  <a:close/>
                  <a:moveTo>
                    <a:pt x="184" y="0"/>
                  </a:moveTo>
                  <a:lnTo>
                    <a:pt x="273" y="45"/>
                  </a:lnTo>
                  <a:lnTo>
                    <a:pt x="184" y="89"/>
                  </a:lnTo>
                  <a:lnTo>
                    <a:pt x="184" y="0"/>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7" name="Freeform 51"/>
            <p:cNvSpPr>
              <a:spLocks noEditPoints="1"/>
            </p:cNvSpPr>
            <p:nvPr/>
          </p:nvSpPr>
          <p:spPr bwMode="auto">
            <a:xfrm>
              <a:off x="1337310" y="534670"/>
              <a:ext cx="302260" cy="56515"/>
            </a:xfrm>
            <a:custGeom>
              <a:avLst/>
              <a:gdLst>
                <a:gd name="T0" fmla="*/ 0 w 476"/>
                <a:gd name="T1" fmla="*/ 52 h 89"/>
                <a:gd name="T2" fmla="*/ 403 w 476"/>
                <a:gd name="T3" fmla="*/ 52 h 89"/>
                <a:gd name="T4" fmla="*/ 403 w 476"/>
                <a:gd name="T5" fmla="*/ 37 h 89"/>
                <a:gd name="T6" fmla="*/ 0 w 476"/>
                <a:gd name="T7" fmla="*/ 37 h 89"/>
                <a:gd name="T8" fmla="*/ 0 w 476"/>
                <a:gd name="T9" fmla="*/ 52 h 89"/>
                <a:gd name="T10" fmla="*/ 388 w 476"/>
                <a:gd name="T11" fmla="*/ 89 h 89"/>
                <a:gd name="T12" fmla="*/ 476 w 476"/>
                <a:gd name="T13" fmla="*/ 45 h 89"/>
                <a:gd name="T14" fmla="*/ 388 w 476"/>
                <a:gd name="T15" fmla="*/ 0 h 89"/>
                <a:gd name="T16" fmla="*/ 388 w 476"/>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6" h="89">
                  <a:moveTo>
                    <a:pt x="0" y="52"/>
                  </a:moveTo>
                  <a:lnTo>
                    <a:pt x="403" y="52"/>
                  </a:lnTo>
                  <a:lnTo>
                    <a:pt x="403" y="37"/>
                  </a:lnTo>
                  <a:lnTo>
                    <a:pt x="0" y="37"/>
                  </a:lnTo>
                  <a:lnTo>
                    <a:pt x="0" y="52"/>
                  </a:lnTo>
                  <a:close/>
                  <a:moveTo>
                    <a:pt x="388" y="89"/>
                  </a:moveTo>
                  <a:lnTo>
                    <a:pt x="476" y="45"/>
                  </a:lnTo>
                  <a:lnTo>
                    <a:pt x="388" y="0"/>
                  </a:lnTo>
                  <a:lnTo>
                    <a:pt x="388" y="89"/>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18" name="Rectangle 117"/>
            <p:cNvSpPr>
              <a:spLocks noChangeArrowheads="1"/>
            </p:cNvSpPr>
            <p:nvPr/>
          </p:nvSpPr>
          <p:spPr bwMode="auto">
            <a:xfrm>
              <a:off x="3539309" y="-837"/>
              <a:ext cx="780409" cy="29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libri" panose="020F0502020204030204" pitchFamily="34" charset="0"/>
                  <a:ea typeface="DengXian"/>
                  <a:cs typeface="Calibri" panose="020F0502020204030204" pitchFamily="34" charset="0"/>
                </a:rPr>
                <a:t>Optimize</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19" name="Freeform 53"/>
            <p:cNvSpPr>
              <a:spLocks noEditPoints="1"/>
            </p:cNvSpPr>
            <p:nvPr/>
          </p:nvSpPr>
          <p:spPr bwMode="auto">
            <a:xfrm>
              <a:off x="4314825" y="534670"/>
              <a:ext cx="368300" cy="2693670"/>
            </a:xfrm>
            <a:custGeom>
              <a:avLst/>
              <a:gdLst>
                <a:gd name="T0" fmla="*/ 0 w 580"/>
                <a:gd name="T1" fmla="*/ 4242 h 4242"/>
                <a:gd name="T2" fmla="*/ 580 w 580"/>
                <a:gd name="T3" fmla="*/ 4242 h 4242"/>
                <a:gd name="T4" fmla="*/ 580 w 580"/>
                <a:gd name="T5" fmla="*/ 37 h 4242"/>
                <a:gd name="T6" fmla="*/ 380 w 580"/>
                <a:gd name="T7" fmla="*/ 37 h 4242"/>
                <a:gd name="T8" fmla="*/ 380 w 580"/>
                <a:gd name="T9" fmla="*/ 52 h 4242"/>
                <a:gd name="T10" fmla="*/ 572 w 580"/>
                <a:gd name="T11" fmla="*/ 52 h 4242"/>
                <a:gd name="T12" fmla="*/ 565 w 580"/>
                <a:gd name="T13" fmla="*/ 45 h 4242"/>
                <a:gd name="T14" fmla="*/ 565 w 580"/>
                <a:gd name="T15" fmla="*/ 4235 h 4242"/>
                <a:gd name="T16" fmla="*/ 572 w 580"/>
                <a:gd name="T17" fmla="*/ 4227 h 4242"/>
                <a:gd name="T18" fmla="*/ 0 w 580"/>
                <a:gd name="T19" fmla="*/ 4227 h 4242"/>
                <a:gd name="T20" fmla="*/ 0 w 580"/>
                <a:gd name="T21" fmla="*/ 4242 h 4242"/>
                <a:gd name="T22" fmla="*/ 395 w 580"/>
                <a:gd name="T23" fmla="*/ 0 h 4242"/>
                <a:gd name="T24" fmla="*/ 306 w 580"/>
                <a:gd name="T25" fmla="*/ 45 h 4242"/>
                <a:gd name="T26" fmla="*/ 395 w 580"/>
                <a:gd name="T27" fmla="*/ 89 h 4242"/>
                <a:gd name="T28" fmla="*/ 395 w 580"/>
                <a:gd name="T29" fmla="*/ 0 h 4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0" h="4242">
                  <a:moveTo>
                    <a:pt x="0" y="4242"/>
                  </a:moveTo>
                  <a:lnTo>
                    <a:pt x="580" y="4242"/>
                  </a:lnTo>
                  <a:lnTo>
                    <a:pt x="580" y="37"/>
                  </a:lnTo>
                  <a:lnTo>
                    <a:pt x="380" y="37"/>
                  </a:lnTo>
                  <a:lnTo>
                    <a:pt x="380" y="52"/>
                  </a:lnTo>
                  <a:lnTo>
                    <a:pt x="572" y="52"/>
                  </a:lnTo>
                  <a:lnTo>
                    <a:pt x="565" y="45"/>
                  </a:lnTo>
                  <a:lnTo>
                    <a:pt x="565" y="4235"/>
                  </a:lnTo>
                  <a:lnTo>
                    <a:pt x="572" y="4227"/>
                  </a:lnTo>
                  <a:lnTo>
                    <a:pt x="0" y="4227"/>
                  </a:lnTo>
                  <a:lnTo>
                    <a:pt x="0" y="4242"/>
                  </a:lnTo>
                  <a:close/>
                  <a:moveTo>
                    <a:pt x="395" y="0"/>
                  </a:moveTo>
                  <a:lnTo>
                    <a:pt x="306" y="45"/>
                  </a:lnTo>
                  <a:lnTo>
                    <a:pt x="395" y="89"/>
                  </a:lnTo>
                  <a:lnTo>
                    <a:pt x="395" y="0"/>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20" name="Freeform 54"/>
            <p:cNvSpPr>
              <a:spLocks noEditPoints="1"/>
            </p:cNvSpPr>
            <p:nvPr/>
          </p:nvSpPr>
          <p:spPr bwMode="auto">
            <a:xfrm>
              <a:off x="3041650" y="534670"/>
              <a:ext cx="302895" cy="56515"/>
            </a:xfrm>
            <a:custGeom>
              <a:avLst/>
              <a:gdLst>
                <a:gd name="T0" fmla="*/ 477 w 477"/>
                <a:gd name="T1" fmla="*/ 52 h 89"/>
                <a:gd name="T2" fmla="*/ 74 w 477"/>
                <a:gd name="T3" fmla="*/ 52 h 89"/>
                <a:gd name="T4" fmla="*/ 74 w 477"/>
                <a:gd name="T5" fmla="*/ 37 h 89"/>
                <a:gd name="T6" fmla="*/ 477 w 477"/>
                <a:gd name="T7" fmla="*/ 37 h 89"/>
                <a:gd name="T8" fmla="*/ 477 w 477"/>
                <a:gd name="T9" fmla="*/ 52 h 89"/>
                <a:gd name="T10" fmla="*/ 89 w 477"/>
                <a:gd name="T11" fmla="*/ 89 h 89"/>
                <a:gd name="T12" fmla="*/ 0 w 477"/>
                <a:gd name="T13" fmla="*/ 45 h 89"/>
                <a:gd name="T14" fmla="*/ 89 w 477"/>
                <a:gd name="T15" fmla="*/ 0 h 89"/>
                <a:gd name="T16" fmla="*/ 89 w 477"/>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7" h="89">
                  <a:moveTo>
                    <a:pt x="477" y="52"/>
                  </a:moveTo>
                  <a:lnTo>
                    <a:pt x="74" y="52"/>
                  </a:lnTo>
                  <a:lnTo>
                    <a:pt x="74" y="37"/>
                  </a:lnTo>
                  <a:lnTo>
                    <a:pt x="477" y="37"/>
                  </a:lnTo>
                  <a:lnTo>
                    <a:pt x="477" y="52"/>
                  </a:lnTo>
                  <a:close/>
                  <a:moveTo>
                    <a:pt x="89" y="89"/>
                  </a:moveTo>
                  <a:lnTo>
                    <a:pt x="0" y="45"/>
                  </a:lnTo>
                  <a:lnTo>
                    <a:pt x="89" y="0"/>
                  </a:lnTo>
                  <a:lnTo>
                    <a:pt x="89" y="89"/>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21" name="Freeform 55"/>
            <p:cNvSpPr>
              <a:spLocks noEditPoints="1"/>
            </p:cNvSpPr>
            <p:nvPr/>
          </p:nvSpPr>
          <p:spPr bwMode="auto">
            <a:xfrm>
              <a:off x="1233805" y="890270"/>
              <a:ext cx="1108075" cy="433705"/>
            </a:xfrm>
            <a:custGeom>
              <a:avLst/>
              <a:gdLst>
                <a:gd name="T0" fmla="*/ 1740 w 1745"/>
                <a:gd name="T1" fmla="*/ 0 h 683"/>
                <a:gd name="T2" fmla="*/ 66 w 1745"/>
                <a:gd name="T3" fmla="*/ 641 h 683"/>
                <a:gd name="T4" fmla="*/ 72 w 1745"/>
                <a:gd name="T5" fmla="*/ 655 h 683"/>
                <a:gd name="T6" fmla="*/ 1745 w 1745"/>
                <a:gd name="T7" fmla="*/ 14 h 683"/>
                <a:gd name="T8" fmla="*/ 1740 w 1745"/>
                <a:gd name="T9" fmla="*/ 0 h 683"/>
                <a:gd name="T10" fmla="*/ 67 w 1745"/>
                <a:gd name="T11" fmla="*/ 601 h 683"/>
                <a:gd name="T12" fmla="*/ 0 w 1745"/>
                <a:gd name="T13" fmla="*/ 674 h 683"/>
                <a:gd name="T14" fmla="*/ 99 w 1745"/>
                <a:gd name="T15" fmla="*/ 683 h 683"/>
                <a:gd name="T16" fmla="*/ 67 w 1745"/>
                <a:gd name="T17" fmla="*/ 601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5" h="683">
                  <a:moveTo>
                    <a:pt x="1740" y="0"/>
                  </a:moveTo>
                  <a:lnTo>
                    <a:pt x="66" y="641"/>
                  </a:lnTo>
                  <a:lnTo>
                    <a:pt x="72" y="655"/>
                  </a:lnTo>
                  <a:lnTo>
                    <a:pt x="1745" y="14"/>
                  </a:lnTo>
                  <a:lnTo>
                    <a:pt x="1740" y="0"/>
                  </a:lnTo>
                  <a:close/>
                  <a:moveTo>
                    <a:pt x="67" y="601"/>
                  </a:moveTo>
                  <a:lnTo>
                    <a:pt x="0" y="674"/>
                  </a:lnTo>
                  <a:lnTo>
                    <a:pt x="99" y="683"/>
                  </a:lnTo>
                  <a:lnTo>
                    <a:pt x="67" y="601"/>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22" name="Freeform 56"/>
            <p:cNvSpPr>
              <a:spLocks noEditPoints="1"/>
            </p:cNvSpPr>
            <p:nvPr/>
          </p:nvSpPr>
          <p:spPr bwMode="auto">
            <a:xfrm>
              <a:off x="2339340" y="890270"/>
              <a:ext cx="1125855" cy="434340"/>
            </a:xfrm>
            <a:custGeom>
              <a:avLst/>
              <a:gdLst>
                <a:gd name="T0" fmla="*/ 6 w 1773"/>
                <a:gd name="T1" fmla="*/ 0 h 684"/>
                <a:gd name="T2" fmla="*/ 1706 w 1773"/>
                <a:gd name="T3" fmla="*/ 641 h 684"/>
                <a:gd name="T4" fmla="*/ 1701 w 1773"/>
                <a:gd name="T5" fmla="*/ 655 h 684"/>
                <a:gd name="T6" fmla="*/ 0 w 1773"/>
                <a:gd name="T7" fmla="*/ 14 h 684"/>
                <a:gd name="T8" fmla="*/ 6 w 1773"/>
                <a:gd name="T9" fmla="*/ 0 h 684"/>
                <a:gd name="T10" fmla="*/ 1706 w 1773"/>
                <a:gd name="T11" fmla="*/ 601 h 684"/>
                <a:gd name="T12" fmla="*/ 1773 w 1773"/>
                <a:gd name="T13" fmla="*/ 674 h 684"/>
                <a:gd name="T14" fmla="*/ 1674 w 1773"/>
                <a:gd name="T15" fmla="*/ 684 h 684"/>
                <a:gd name="T16" fmla="*/ 1706 w 1773"/>
                <a:gd name="T17" fmla="*/ 601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3" h="684">
                  <a:moveTo>
                    <a:pt x="6" y="0"/>
                  </a:moveTo>
                  <a:lnTo>
                    <a:pt x="1706" y="641"/>
                  </a:lnTo>
                  <a:lnTo>
                    <a:pt x="1701" y="655"/>
                  </a:lnTo>
                  <a:lnTo>
                    <a:pt x="0" y="14"/>
                  </a:lnTo>
                  <a:lnTo>
                    <a:pt x="6" y="0"/>
                  </a:lnTo>
                  <a:close/>
                  <a:moveTo>
                    <a:pt x="1706" y="601"/>
                  </a:moveTo>
                  <a:lnTo>
                    <a:pt x="1773" y="674"/>
                  </a:lnTo>
                  <a:lnTo>
                    <a:pt x="1674" y="684"/>
                  </a:lnTo>
                  <a:lnTo>
                    <a:pt x="1706" y="601"/>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23" name="Freeform 57"/>
            <p:cNvSpPr>
              <a:spLocks/>
            </p:cNvSpPr>
            <p:nvPr/>
          </p:nvSpPr>
          <p:spPr bwMode="auto">
            <a:xfrm>
              <a:off x="382905" y="3835400"/>
              <a:ext cx="3931920" cy="456565"/>
            </a:xfrm>
            <a:custGeom>
              <a:avLst/>
              <a:gdLst>
                <a:gd name="T0" fmla="*/ 0 w 20112"/>
                <a:gd name="T1" fmla="*/ 390 h 2336"/>
                <a:gd name="T2" fmla="*/ 390 w 20112"/>
                <a:gd name="T3" fmla="*/ 0 h 2336"/>
                <a:gd name="T4" fmla="*/ 19723 w 20112"/>
                <a:gd name="T5" fmla="*/ 0 h 2336"/>
                <a:gd name="T6" fmla="*/ 20112 w 20112"/>
                <a:gd name="T7" fmla="*/ 390 h 2336"/>
                <a:gd name="T8" fmla="*/ 20112 w 20112"/>
                <a:gd name="T9" fmla="*/ 1947 h 2336"/>
                <a:gd name="T10" fmla="*/ 19723 w 20112"/>
                <a:gd name="T11" fmla="*/ 2336 h 2336"/>
                <a:gd name="T12" fmla="*/ 390 w 20112"/>
                <a:gd name="T13" fmla="*/ 2336 h 2336"/>
                <a:gd name="T14" fmla="*/ 0 w 20112"/>
                <a:gd name="T15" fmla="*/ 1947 h 2336"/>
                <a:gd name="T16" fmla="*/ 0 w 20112"/>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12" h="2336">
                  <a:moveTo>
                    <a:pt x="0" y="390"/>
                  </a:moveTo>
                  <a:cubicBezTo>
                    <a:pt x="0" y="175"/>
                    <a:pt x="175" y="0"/>
                    <a:pt x="390" y="0"/>
                  </a:cubicBezTo>
                  <a:lnTo>
                    <a:pt x="19723" y="0"/>
                  </a:lnTo>
                  <a:cubicBezTo>
                    <a:pt x="19938" y="0"/>
                    <a:pt x="20112" y="175"/>
                    <a:pt x="20112" y="390"/>
                  </a:cubicBezTo>
                  <a:lnTo>
                    <a:pt x="20112" y="1947"/>
                  </a:lnTo>
                  <a:cubicBezTo>
                    <a:pt x="20112" y="2162"/>
                    <a:pt x="19938" y="2336"/>
                    <a:pt x="19723" y="2336"/>
                  </a:cubicBezTo>
                  <a:lnTo>
                    <a:pt x="390" y="2336"/>
                  </a:lnTo>
                  <a:cubicBezTo>
                    <a:pt x="175" y="2336"/>
                    <a:pt x="0" y="2162"/>
                    <a:pt x="0" y="1947"/>
                  </a:cubicBezTo>
                  <a:lnTo>
                    <a:pt x="0" y="390"/>
                  </a:lnTo>
                  <a:close/>
                </a:path>
              </a:pathLst>
            </a:custGeom>
            <a:solidFill>
              <a:srgbClr val="D9D9D9"/>
            </a:solidFill>
            <a:ln w="0">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24" name="Freeform 58"/>
            <p:cNvSpPr>
              <a:spLocks/>
            </p:cNvSpPr>
            <p:nvPr/>
          </p:nvSpPr>
          <p:spPr bwMode="auto">
            <a:xfrm>
              <a:off x="382905" y="3835400"/>
              <a:ext cx="3931920" cy="456565"/>
            </a:xfrm>
            <a:custGeom>
              <a:avLst/>
              <a:gdLst>
                <a:gd name="T0" fmla="*/ 0 w 20112"/>
                <a:gd name="T1" fmla="*/ 390 h 2336"/>
                <a:gd name="T2" fmla="*/ 390 w 20112"/>
                <a:gd name="T3" fmla="*/ 0 h 2336"/>
                <a:gd name="T4" fmla="*/ 19723 w 20112"/>
                <a:gd name="T5" fmla="*/ 0 h 2336"/>
                <a:gd name="T6" fmla="*/ 20112 w 20112"/>
                <a:gd name="T7" fmla="*/ 390 h 2336"/>
                <a:gd name="T8" fmla="*/ 20112 w 20112"/>
                <a:gd name="T9" fmla="*/ 1947 h 2336"/>
                <a:gd name="T10" fmla="*/ 19723 w 20112"/>
                <a:gd name="T11" fmla="*/ 2336 h 2336"/>
                <a:gd name="T12" fmla="*/ 390 w 20112"/>
                <a:gd name="T13" fmla="*/ 2336 h 2336"/>
                <a:gd name="T14" fmla="*/ 0 w 20112"/>
                <a:gd name="T15" fmla="*/ 1947 h 2336"/>
                <a:gd name="T16" fmla="*/ 0 w 20112"/>
                <a:gd name="T17" fmla="*/ 39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12" h="2336">
                  <a:moveTo>
                    <a:pt x="0" y="390"/>
                  </a:moveTo>
                  <a:cubicBezTo>
                    <a:pt x="0" y="175"/>
                    <a:pt x="175" y="0"/>
                    <a:pt x="390" y="0"/>
                  </a:cubicBezTo>
                  <a:lnTo>
                    <a:pt x="19723" y="0"/>
                  </a:lnTo>
                  <a:cubicBezTo>
                    <a:pt x="19938" y="0"/>
                    <a:pt x="20112" y="175"/>
                    <a:pt x="20112" y="390"/>
                  </a:cubicBezTo>
                  <a:lnTo>
                    <a:pt x="20112" y="1947"/>
                  </a:lnTo>
                  <a:cubicBezTo>
                    <a:pt x="20112" y="2162"/>
                    <a:pt x="19938" y="2336"/>
                    <a:pt x="19723" y="2336"/>
                  </a:cubicBezTo>
                  <a:lnTo>
                    <a:pt x="390" y="2336"/>
                  </a:lnTo>
                  <a:cubicBezTo>
                    <a:pt x="175" y="2336"/>
                    <a:pt x="0" y="2162"/>
                    <a:pt x="0" y="1947"/>
                  </a:cubicBezTo>
                  <a:lnTo>
                    <a:pt x="0" y="390"/>
                  </a:lnTo>
                  <a:close/>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27" name="Rectangle 126"/>
            <p:cNvSpPr>
              <a:spLocks noChangeArrowheads="1"/>
            </p:cNvSpPr>
            <p:nvPr/>
          </p:nvSpPr>
          <p:spPr bwMode="auto">
            <a:xfrm>
              <a:off x="840105" y="3961130"/>
              <a:ext cx="35835" cy="22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28" name="Rectangle 127"/>
            <p:cNvSpPr>
              <a:spLocks noChangeArrowheads="1"/>
            </p:cNvSpPr>
            <p:nvPr/>
          </p:nvSpPr>
          <p:spPr bwMode="auto">
            <a:xfrm>
              <a:off x="489593" y="3952998"/>
              <a:ext cx="3876849" cy="2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DengXian"/>
                  <a:cs typeface="Calibri" panose="020F0502020204030204" pitchFamily="34" charset="0"/>
                </a:rPr>
                <a:t>Optimized/cost-efficient strategy to meet attainment goals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DengXian"/>
                <a:cs typeface="Times New Roman" panose="02020603050405020304" pitchFamily="18" charset="0"/>
              </a:endParaRPr>
            </a:p>
          </p:txBody>
        </p:sp>
        <p:sp>
          <p:nvSpPr>
            <p:cNvPr id="131" name="Freeform 65"/>
            <p:cNvSpPr>
              <a:spLocks noEditPoints="1"/>
            </p:cNvSpPr>
            <p:nvPr/>
          </p:nvSpPr>
          <p:spPr bwMode="auto">
            <a:xfrm>
              <a:off x="1232535" y="3449320"/>
              <a:ext cx="1116330" cy="396240"/>
            </a:xfrm>
            <a:custGeom>
              <a:avLst/>
              <a:gdLst>
                <a:gd name="T0" fmla="*/ 4 w 1758"/>
                <a:gd name="T1" fmla="*/ 0 h 624"/>
                <a:gd name="T2" fmla="*/ 1691 w 1758"/>
                <a:gd name="T3" fmla="*/ 580 h 624"/>
                <a:gd name="T4" fmla="*/ 1686 w 1758"/>
                <a:gd name="T5" fmla="*/ 593 h 624"/>
                <a:gd name="T6" fmla="*/ 0 w 1758"/>
                <a:gd name="T7" fmla="*/ 14 h 624"/>
                <a:gd name="T8" fmla="*/ 4 w 1758"/>
                <a:gd name="T9" fmla="*/ 0 h 624"/>
                <a:gd name="T10" fmla="*/ 1689 w 1758"/>
                <a:gd name="T11" fmla="*/ 540 h 624"/>
                <a:gd name="T12" fmla="*/ 1758 w 1758"/>
                <a:gd name="T13" fmla="*/ 611 h 624"/>
                <a:gd name="T14" fmla="*/ 1660 w 1758"/>
                <a:gd name="T15" fmla="*/ 624 h 624"/>
                <a:gd name="T16" fmla="*/ 1689 w 1758"/>
                <a:gd name="T17" fmla="*/ 54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8" h="624">
                  <a:moveTo>
                    <a:pt x="4" y="0"/>
                  </a:moveTo>
                  <a:lnTo>
                    <a:pt x="1691" y="580"/>
                  </a:lnTo>
                  <a:lnTo>
                    <a:pt x="1686" y="593"/>
                  </a:lnTo>
                  <a:lnTo>
                    <a:pt x="0" y="14"/>
                  </a:lnTo>
                  <a:lnTo>
                    <a:pt x="4" y="0"/>
                  </a:lnTo>
                  <a:close/>
                  <a:moveTo>
                    <a:pt x="1689" y="540"/>
                  </a:moveTo>
                  <a:lnTo>
                    <a:pt x="1758" y="611"/>
                  </a:lnTo>
                  <a:lnTo>
                    <a:pt x="1660" y="624"/>
                  </a:lnTo>
                  <a:lnTo>
                    <a:pt x="1689" y="540"/>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32" name="Freeform 66"/>
            <p:cNvSpPr>
              <a:spLocks noEditPoints="1"/>
            </p:cNvSpPr>
            <p:nvPr/>
          </p:nvSpPr>
          <p:spPr bwMode="auto">
            <a:xfrm>
              <a:off x="2350770" y="3449320"/>
              <a:ext cx="1116330" cy="396240"/>
            </a:xfrm>
            <a:custGeom>
              <a:avLst/>
              <a:gdLst>
                <a:gd name="T0" fmla="*/ 1754 w 1758"/>
                <a:gd name="T1" fmla="*/ 0 h 624"/>
                <a:gd name="T2" fmla="*/ 67 w 1758"/>
                <a:gd name="T3" fmla="*/ 580 h 624"/>
                <a:gd name="T4" fmla="*/ 72 w 1758"/>
                <a:gd name="T5" fmla="*/ 593 h 624"/>
                <a:gd name="T6" fmla="*/ 1758 w 1758"/>
                <a:gd name="T7" fmla="*/ 14 h 624"/>
                <a:gd name="T8" fmla="*/ 1754 w 1758"/>
                <a:gd name="T9" fmla="*/ 0 h 624"/>
                <a:gd name="T10" fmla="*/ 69 w 1758"/>
                <a:gd name="T11" fmla="*/ 540 h 624"/>
                <a:gd name="T12" fmla="*/ 0 w 1758"/>
                <a:gd name="T13" fmla="*/ 611 h 624"/>
                <a:gd name="T14" fmla="*/ 98 w 1758"/>
                <a:gd name="T15" fmla="*/ 624 h 624"/>
                <a:gd name="T16" fmla="*/ 69 w 1758"/>
                <a:gd name="T17" fmla="*/ 54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8" h="624">
                  <a:moveTo>
                    <a:pt x="1754" y="0"/>
                  </a:moveTo>
                  <a:lnTo>
                    <a:pt x="67" y="580"/>
                  </a:lnTo>
                  <a:lnTo>
                    <a:pt x="72" y="593"/>
                  </a:lnTo>
                  <a:lnTo>
                    <a:pt x="1758" y="14"/>
                  </a:lnTo>
                  <a:lnTo>
                    <a:pt x="1754" y="0"/>
                  </a:lnTo>
                  <a:close/>
                  <a:moveTo>
                    <a:pt x="69" y="540"/>
                  </a:moveTo>
                  <a:lnTo>
                    <a:pt x="0" y="611"/>
                  </a:lnTo>
                  <a:lnTo>
                    <a:pt x="98" y="624"/>
                  </a:lnTo>
                  <a:lnTo>
                    <a:pt x="69" y="540"/>
                  </a:lnTo>
                  <a:close/>
                </a:path>
              </a:pathLst>
            </a:custGeom>
            <a:solidFill>
              <a:srgbClr val="000000"/>
            </a:solidFill>
            <a:ln w="0" cap="flat">
              <a:solidFill>
                <a:srgbClr val="000000"/>
              </a:solidFill>
              <a:prstDash val="solid"/>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sp>
        <p:nvSpPr>
          <p:cNvPr id="2" name="Rectangle 1"/>
          <p:cNvSpPr/>
          <p:nvPr/>
        </p:nvSpPr>
        <p:spPr>
          <a:xfrm>
            <a:off x="4063914" y="2112901"/>
            <a:ext cx="12747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a:ea typeface="微软雅黑"/>
                <a:cs typeface="+mn-cs"/>
              </a:rPr>
              <a:t>LE-CO</a:t>
            </a:r>
          </a:p>
        </p:txBody>
      </p:sp>
      <p:sp>
        <p:nvSpPr>
          <p:cNvPr id="133" name="Rectangle 132"/>
          <p:cNvSpPr/>
          <p:nvPr/>
        </p:nvSpPr>
        <p:spPr>
          <a:xfrm>
            <a:off x="1518004" y="3238443"/>
            <a:ext cx="153971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a:ea typeface="微软雅黑"/>
                <a:cs typeface="+mn-cs"/>
              </a:rPr>
              <a:t>pf-RSM</a:t>
            </a:r>
          </a:p>
        </p:txBody>
      </p:sp>
      <p:sp>
        <p:nvSpPr>
          <p:cNvPr id="134" name="Rectangle 133"/>
          <p:cNvSpPr/>
          <p:nvPr/>
        </p:nvSpPr>
        <p:spPr>
          <a:xfrm>
            <a:off x="6371284" y="3247345"/>
            <a:ext cx="979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a:ea typeface="微软雅黑"/>
                <a:cs typeface="+mn-cs"/>
              </a:rPr>
              <a:t>ICET</a:t>
            </a:r>
          </a:p>
        </p:txBody>
      </p:sp>
      <p:sp>
        <p:nvSpPr>
          <p:cNvPr id="135" name="Rectangle 134"/>
          <p:cNvSpPr/>
          <p:nvPr/>
        </p:nvSpPr>
        <p:spPr>
          <a:xfrm>
            <a:off x="3870633" y="5303922"/>
            <a:ext cx="16040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a:ea typeface="微软雅黑"/>
                <a:cs typeface="+mn-cs"/>
              </a:rPr>
              <a:t>SMAT-CE</a:t>
            </a:r>
          </a:p>
        </p:txBody>
      </p:sp>
      <p:sp>
        <p:nvSpPr>
          <p:cNvPr id="136" name="TextBox 135"/>
          <p:cNvSpPr txBox="1"/>
          <p:nvPr/>
        </p:nvSpPr>
        <p:spPr>
          <a:xfrm>
            <a:off x="5418721" y="6491176"/>
            <a:ext cx="366132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微软雅黑"/>
                <a:ea typeface="微软雅黑"/>
                <a:cs typeface="+mn-cs"/>
              </a:rPr>
              <a:t>Xing et. al., 2019, Submitted to JEM</a:t>
            </a:r>
          </a:p>
        </p:txBody>
      </p:sp>
    </p:spTree>
    <p:extLst>
      <p:ext uri="{BB962C8B-B14F-4D97-AF65-F5344CB8AC3E}">
        <p14:creationId xmlns:p14="http://schemas.microsoft.com/office/powerpoint/2010/main" val="344909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24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250"/>
                                  </p:stCondLst>
                                  <p:childTnLst>
                                    <p:set>
                                      <p:cBhvr>
                                        <p:cTn id="9" dur="1" fill="hold">
                                          <p:stCondLst>
                                            <p:cond delay="249"/>
                                          </p:stCondLst>
                                        </p:cTn>
                                        <p:tgtEl>
                                          <p:spTgt spid="13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250"/>
                                  </p:stCondLst>
                                  <p:childTnLst>
                                    <p:set>
                                      <p:cBhvr>
                                        <p:cTn id="12" dur="1" fill="hold">
                                          <p:stCondLst>
                                            <p:cond delay="249"/>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3" grpId="0"/>
      <p:bldP spid="13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矩形 7"/>
          <p:cNvSpPr>
            <a:spLocks noChangeArrowheads="1"/>
          </p:cNvSpPr>
          <p:nvPr/>
        </p:nvSpPr>
        <p:spPr bwMode="auto">
          <a:xfrm>
            <a:off x="93483" y="0"/>
            <a:ext cx="9126717"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auto" latinLnBrk="0" hangingPunct="0">
              <a:lnSpc>
                <a:spcPct val="130000"/>
              </a:lnSpc>
              <a:spcBef>
                <a:spcPct val="50000"/>
              </a:spcBef>
              <a:spcAft>
                <a:spcPts val="0"/>
              </a:spcAft>
              <a:buClrTx/>
              <a:buSzTx/>
              <a:buFontTx/>
              <a:buNone/>
              <a:tabLst/>
              <a:defRPr/>
            </a:pPr>
            <a:r>
              <a:rPr kumimoji="1" lang="en-US" altLang="zh-CN" sz="3600" b="1" i="0" u="none" strike="noStrike" kern="0" cap="none" spc="0" normalizeH="0" baseline="0" noProof="0" dirty="0">
                <a:ln>
                  <a:noFill/>
                </a:ln>
                <a:solidFill>
                  <a:srgbClr val="FFFF00"/>
                </a:solidFill>
                <a:effectLst/>
                <a:uLnTx/>
                <a:uFillTx/>
                <a:latin typeface="Times New Roman" pitchFamily="18" charset="0"/>
                <a:ea typeface="黑体"/>
              </a:rPr>
              <a:t>China PM</a:t>
            </a:r>
            <a:r>
              <a:rPr kumimoji="1" lang="en-US" altLang="zh-CN" sz="3600" b="1" i="0" u="none" strike="noStrike" kern="0" cap="none" spc="0" normalizeH="0" baseline="-25000" noProof="0" dirty="0">
                <a:ln>
                  <a:noFill/>
                </a:ln>
                <a:solidFill>
                  <a:srgbClr val="FFFF00"/>
                </a:solidFill>
                <a:effectLst/>
                <a:uLnTx/>
                <a:uFillTx/>
                <a:latin typeface="Times New Roman" pitchFamily="18" charset="0"/>
                <a:ea typeface="黑体"/>
              </a:rPr>
              <a:t>2.5</a:t>
            </a:r>
            <a:r>
              <a:rPr kumimoji="1" lang="en-US" altLang="zh-CN" sz="3600" b="1" i="0" u="none" strike="noStrike" kern="0" cap="none" spc="0" normalizeH="0" baseline="0" noProof="0" dirty="0">
                <a:ln>
                  <a:noFill/>
                </a:ln>
                <a:solidFill>
                  <a:srgbClr val="FFFF00"/>
                </a:solidFill>
                <a:effectLst/>
                <a:uLnTx/>
                <a:uFillTx/>
                <a:latin typeface="Times New Roman" pitchFamily="18" charset="0"/>
                <a:ea typeface="黑体"/>
              </a:rPr>
              <a:t> Attainment Goals</a:t>
            </a:r>
            <a:endParaRPr kumimoji="1" lang="zh-CN" altLang="en-US" sz="2800" b="1" i="0" u="none" strike="noStrike" kern="0" cap="none" spc="0" normalizeH="0" baseline="0" noProof="0" dirty="0">
              <a:ln>
                <a:noFill/>
              </a:ln>
              <a:solidFill>
                <a:prstClr val="white"/>
              </a:solidFill>
              <a:effectLst/>
              <a:uLnTx/>
              <a:uFillTx/>
              <a:latin typeface="Times New Roman" pitchFamily="18" charset="0"/>
              <a:ea typeface="黑体"/>
            </a:endParaRPr>
          </a:p>
        </p:txBody>
      </p:sp>
      <p:sp>
        <p:nvSpPr>
          <p:cNvPr id="8" name="Rectangle 3"/>
          <p:cNvSpPr txBox="1">
            <a:spLocks noChangeArrowheads="1"/>
          </p:cNvSpPr>
          <p:nvPr/>
        </p:nvSpPr>
        <p:spPr>
          <a:xfrm>
            <a:off x="123661" y="5238572"/>
            <a:ext cx="5123448" cy="864096"/>
          </a:xfrm>
          <a:prstGeom prst="rect">
            <a:avLst/>
          </a:prstGeom>
        </p:spPr>
        <p:txBody>
          <a:bodyPr/>
          <a:lstStyle/>
          <a:p>
            <a:pPr marL="0" marR="0" lvl="0" indent="0" algn="l" defTabSz="914400" rtl="0" eaLnBrk="0" fontAlgn="auto" latinLnBrk="0" hangingPunct="0">
              <a:lnSpc>
                <a:spcPct val="110000"/>
              </a:lnSpc>
              <a:spcBef>
                <a:spcPct val="20000"/>
              </a:spcBef>
              <a:spcAft>
                <a:spcPts val="0"/>
              </a:spcAft>
              <a:buClr>
                <a:srgbClr val="4987E3"/>
              </a:buClr>
              <a:buSzTx/>
              <a:buFontTx/>
              <a:buNone/>
              <a:tabLst/>
              <a:defRPr/>
            </a:pPr>
            <a:r>
              <a:rPr kumimoji="1" lang="en-US" altLang="zh-CN" sz="2000" b="1" i="0" u="sng" strike="noStrike" kern="0" cap="none" spc="0" normalizeH="0" baseline="0" noProof="0" dirty="0">
                <a:ln>
                  <a:noFill/>
                </a:ln>
                <a:solidFill>
                  <a:srgbClr val="7030A0"/>
                </a:solidFill>
                <a:effectLst/>
                <a:uLnTx/>
                <a:uFillTx/>
                <a:latin typeface="Arial"/>
                <a:ea typeface="黑体"/>
              </a:rPr>
              <a:t>PM2.5</a:t>
            </a:r>
            <a:r>
              <a:rPr kumimoji="1" lang="en-US" altLang="zh-CN" sz="2000" b="1" i="0" u="none" strike="noStrike" kern="0" cap="none" spc="0" normalizeH="0" baseline="0" noProof="0" dirty="0">
                <a:ln>
                  <a:noFill/>
                </a:ln>
                <a:solidFill>
                  <a:srgbClr val="7030A0"/>
                </a:solidFill>
                <a:effectLst/>
                <a:uLnTx/>
                <a:uFillTx/>
                <a:latin typeface="Arial"/>
                <a:ea typeface="黑体"/>
              </a:rPr>
              <a:t>: BTH (Beijing) the worst, YRD (</a:t>
            </a:r>
            <a:r>
              <a:rPr kumimoji="1" lang="en-US" altLang="zh-CN" sz="2000" b="1" i="0" u="none" strike="noStrike" kern="0" cap="none" spc="0" normalizeH="0" baseline="0" noProof="0" dirty="0" err="1">
                <a:ln>
                  <a:noFill/>
                </a:ln>
                <a:solidFill>
                  <a:srgbClr val="7030A0"/>
                </a:solidFill>
                <a:effectLst/>
                <a:uLnTx/>
                <a:uFillTx/>
                <a:latin typeface="Arial"/>
                <a:ea typeface="黑体"/>
              </a:rPr>
              <a:t>Shanghaiai</a:t>
            </a:r>
            <a:r>
              <a:rPr kumimoji="1" lang="en-US" altLang="zh-CN" sz="2000" b="1" i="0" u="none" strike="noStrike" kern="0" cap="none" spc="0" normalizeH="0" baseline="0" noProof="0" dirty="0">
                <a:ln>
                  <a:noFill/>
                </a:ln>
                <a:solidFill>
                  <a:srgbClr val="7030A0"/>
                </a:solidFill>
                <a:effectLst/>
                <a:uLnTx/>
                <a:uFillTx/>
                <a:latin typeface="Arial"/>
                <a:ea typeface="黑体"/>
              </a:rPr>
              <a:t>) median, and PRD (Guangzhou) better.</a:t>
            </a:r>
          </a:p>
        </p:txBody>
      </p:sp>
      <p:grpSp>
        <p:nvGrpSpPr>
          <p:cNvPr id="19" name="Group 18"/>
          <p:cNvGrpSpPr/>
          <p:nvPr/>
        </p:nvGrpSpPr>
        <p:grpSpPr>
          <a:xfrm>
            <a:off x="5181903" y="1683967"/>
            <a:ext cx="3929721" cy="1668833"/>
            <a:chOff x="1926473" y="1988840"/>
            <a:chExt cx="5563940" cy="2538516"/>
          </a:xfrm>
        </p:grpSpPr>
        <p:pic>
          <p:nvPicPr>
            <p:cNvPr id="20"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676"/>
            <a:stretch/>
          </p:blipFill>
          <p:spPr bwMode="auto">
            <a:xfrm>
              <a:off x="1926473" y="1988842"/>
              <a:ext cx="1313649" cy="23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17" r="24673"/>
            <a:stretch/>
          </p:blipFill>
          <p:spPr bwMode="auto">
            <a:xfrm>
              <a:off x="3366632" y="1988840"/>
              <a:ext cx="1366885" cy="23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533" r="50157"/>
            <a:stretch/>
          </p:blipFill>
          <p:spPr bwMode="auto">
            <a:xfrm>
              <a:off x="4733517" y="2033297"/>
              <a:ext cx="1366887" cy="23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5642"/>
            <a:stretch/>
          </p:blipFill>
          <p:spPr bwMode="auto">
            <a:xfrm>
              <a:off x="6174942" y="2033297"/>
              <a:ext cx="1315471" cy="23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1935830" y="3786682"/>
              <a:ext cx="1321794" cy="697102"/>
            </a:xfrm>
            <a:prstGeom prst="rect">
              <a:avLst/>
            </a:prstGeom>
            <a:solidFill>
              <a:srgbClr val="FFFFCC"/>
            </a:solidFill>
          </p:spPr>
          <p:txBody>
            <a:bodyPr wrap="square">
              <a:spAutoFit/>
            </a:bodyPr>
            <a:lstStyle/>
            <a:p>
              <a:pPr marL="0" marR="0" lvl="0" indent="0" algn="ctr" defTabSz="914400" rtl="0" eaLnBrk="0" fontAlgn="auto" latinLnBrk="0" hangingPunct="0">
                <a:lnSpc>
                  <a:spcPct val="150000"/>
                </a:lnSpc>
                <a:spcBef>
                  <a:spcPct val="50000"/>
                </a:spcBef>
                <a:spcAft>
                  <a:spcPts val="600"/>
                </a:spcAft>
                <a:buClrTx/>
                <a:buSzTx/>
                <a:buFontTx/>
                <a:buNone/>
                <a:tabLst/>
                <a:defRPr/>
              </a:pPr>
              <a:r>
                <a:rPr kumimoji="1" lang="en-US" altLang="zh-CN" sz="1600" b="1" i="0" u="none" strike="noStrike" kern="0" cap="none" spc="0" normalizeH="0" baseline="0" noProof="0" dirty="0">
                  <a:ln>
                    <a:noFill/>
                  </a:ln>
                  <a:solidFill>
                    <a:srgbClr val="C00000"/>
                  </a:solidFill>
                  <a:effectLst/>
                  <a:uLnTx/>
                  <a:uFillTx/>
                  <a:latin typeface="Times New Roman" pitchFamily="18" charset="0"/>
                  <a:ea typeface="黑体"/>
                  <a:cs typeface="Times New Roman" panose="02020603050405020304" pitchFamily="18" charset="0"/>
                </a:rPr>
                <a:t>BTH</a:t>
              </a:r>
              <a:endParaRPr kumimoji="1" lang="zh-CN" altLang="en-US" sz="1600" b="1" i="0" u="none" strike="noStrike" kern="0" cap="none" spc="0" normalizeH="0" baseline="0" noProof="0" dirty="0">
                <a:ln>
                  <a:noFill/>
                </a:ln>
                <a:solidFill>
                  <a:srgbClr val="C00000"/>
                </a:solidFill>
                <a:effectLst/>
                <a:uLnTx/>
                <a:uFillTx/>
                <a:latin typeface="Times New Roman" pitchFamily="18" charset="0"/>
                <a:ea typeface="黑体"/>
              </a:endParaRPr>
            </a:p>
          </p:txBody>
        </p:sp>
        <p:sp>
          <p:nvSpPr>
            <p:cNvPr id="25" name="Rectangle 24"/>
            <p:cNvSpPr/>
            <p:nvPr/>
          </p:nvSpPr>
          <p:spPr>
            <a:xfrm>
              <a:off x="3402366" y="3789041"/>
              <a:ext cx="1313649" cy="702253"/>
            </a:xfrm>
            <a:prstGeom prst="rect">
              <a:avLst/>
            </a:prstGeom>
            <a:solidFill>
              <a:srgbClr val="FFFFCC"/>
            </a:solidFill>
          </p:spPr>
          <p:txBody>
            <a:bodyPr wrap="square">
              <a:spAutoFit/>
            </a:bodyPr>
            <a:lstStyle/>
            <a:p>
              <a:pPr marL="0" marR="0" lvl="0" indent="0" algn="ctr" defTabSz="914400" rtl="0" eaLnBrk="0" fontAlgn="auto" latinLnBrk="0" hangingPunct="0">
                <a:lnSpc>
                  <a:spcPct val="150000"/>
                </a:lnSpc>
                <a:spcBef>
                  <a:spcPct val="50000"/>
                </a:spcBef>
                <a:spcAft>
                  <a:spcPts val="600"/>
                </a:spcAft>
                <a:buClrTx/>
                <a:buSzTx/>
                <a:buFontTx/>
                <a:buNone/>
                <a:tabLst/>
                <a:defRPr/>
              </a:pPr>
              <a:r>
                <a:rPr kumimoji="1" lang="en-US" altLang="zh-CN" sz="1600" b="1" i="0" u="none" strike="noStrike" kern="0" cap="none" spc="0" normalizeH="0" baseline="0" noProof="0" dirty="0">
                  <a:ln>
                    <a:noFill/>
                  </a:ln>
                  <a:solidFill>
                    <a:srgbClr val="C00000"/>
                  </a:solidFill>
                  <a:effectLst/>
                  <a:uLnTx/>
                  <a:uFillTx/>
                  <a:latin typeface="Times New Roman" pitchFamily="18" charset="0"/>
                  <a:ea typeface="黑体"/>
                  <a:cs typeface="Times New Roman" panose="02020603050405020304" pitchFamily="18" charset="0"/>
                </a:rPr>
                <a:t>YRD</a:t>
              </a:r>
              <a:endParaRPr kumimoji="1" lang="zh-CN" altLang="en-US" sz="1600" b="1" i="0" u="none" strike="noStrike" kern="0" cap="none" spc="0" normalizeH="0" baseline="0" noProof="0" dirty="0">
                <a:ln>
                  <a:noFill/>
                </a:ln>
                <a:solidFill>
                  <a:srgbClr val="C00000"/>
                </a:solidFill>
                <a:effectLst/>
                <a:uLnTx/>
                <a:uFillTx/>
                <a:latin typeface="Times New Roman" pitchFamily="18" charset="0"/>
                <a:ea typeface="黑体"/>
              </a:endParaRPr>
            </a:p>
          </p:txBody>
        </p:sp>
        <p:sp>
          <p:nvSpPr>
            <p:cNvPr id="26" name="Rectangle 25"/>
            <p:cNvSpPr/>
            <p:nvPr/>
          </p:nvSpPr>
          <p:spPr>
            <a:xfrm>
              <a:off x="4770518" y="3825101"/>
              <a:ext cx="1313649" cy="702253"/>
            </a:xfrm>
            <a:prstGeom prst="rect">
              <a:avLst/>
            </a:prstGeom>
            <a:solidFill>
              <a:srgbClr val="FFFFCC"/>
            </a:solidFill>
          </p:spPr>
          <p:txBody>
            <a:bodyPr wrap="square">
              <a:spAutoFit/>
            </a:bodyPr>
            <a:lstStyle/>
            <a:p>
              <a:pPr marL="0" marR="0" lvl="0" indent="0" algn="ctr" defTabSz="914400" rtl="0" eaLnBrk="0" fontAlgn="auto" latinLnBrk="0" hangingPunct="0">
                <a:lnSpc>
                  <a:spcPct val="150000"/>
                </a:lnSpc>
                <a:spcBef>
                  <a:spcPct val="50000"/>
                </a:spcBef>
                <a:spcAft>
                  <a:spcPts val="1200"/>
                </a:spcAft>
                <a:buClrTx/>
                <a:buSzTx/>
                <a:buFontTx/>
                <a:buNone/>
                <a:tabLst/>
                <a:defRPr/>
              </a:pPr>
              <a:r>
                <a:rPr kumimoji="1" lang="en-US" altLang="zh-CN" sz="1600" b="1" i="0" u="none" strike="noStrike" kern="0" cap="none" spc="0" normalizeH="0" baseline="0" noProof="0" dirty="0">
                  <a:ln>
                    <a:noFill/>
                  </a:ln>
                  <a:solidFill>
                    <a:srgbClr val="C00000"/>
                  </a:solidFill>
                  <a:effectLst/>
                  <a:uLnTx/>
                  <a:uFillTx/>
                  <a:latin typeface="Times New Roman" pitchFamily="18" charset="0"/>
                  <a:ea typeface="黑体"/>
                  <a:cs typeface="Times New Roman" panose="02020603050405020304" pitchFamily="18" charset="0"/>
                </a:rPr>
                <a:t>PRD</a:t>
              </a:r>
              <a:endParaRPr kumimoji="1" lang="zh-CN" altLang="en-US" sz="1600" b="1" i="0" u="none" strike="noStrike" kern="0" cap="none" spc="0" normalizeH="0" baseline="0" noProof="0" dirty="0">
                <a:ln>
                  <a:noFill/>
                </a:ln>
                <a:solidFill>
                  <a:srgbClr val="C00000"/>
                </a:solidFill>
                <a:effectLst/>
                <a:uLnTx/>
                <a:uFillTx/>
                <a:latin typeface="Times New Roman" pitchFamily="18" charset="0"/>
                <a:ea typeface="黑体"/>
              </a:endParaRPr>
            </a:p>
          </p:txBody>
        </p:sp>
        <p:sp>
          <p:nvSpPr>
            <p:cNvPr id="27" name="Rectangle 26"/>
            <p:cNvSpPr/>
            <p:nvPr/>
          </p:nvSpPr>
          <p:spPr>
            <a:xfrm>
              <a:off x="6156176" y="3825103"/>
              <a:ext cx="1313649" cy="702253"/>
            </a:xfrm>
            <a:prstGeom prst="rect">
              <a:avLst/>
            </a:prstGeom>
            <a:solidFill>
              <a:srgbClr val="FFFFCC"/>
            </a:solidFill>
          </p:spPr>
          <p:txBody>
            <a:bodyPr wrap="square">
              <a:spAutoFit/>
            </a:bodyPr>
            <a:lstStyle/>
            <a:p>
              <a:pPr marL="0" marR="0" lvl="0" indent="0" algn="ctr" defTabSz="914400" rtl="0" eaLnBrk="0" fontAlgn="auto" latinLnBrk="0" hangingPunct="0">
                <a:lnSpc>
                  <a:spcPct val="150000"/>
                </a:lnSpc>
                <a:spcBef>
                  <a:spcPct val="50000"/>
                </a:spcBef>
                <a:spcAft>
                  <a:spcPts val="600"/>
                </a:spcAft>
                <a:buClrTx/>
                <a:buSzTx/>
                <a:buFontTx/>
                <a:buNone/>
                <a:tabLst/>
                <a:defRPr/>
              </a:pPr>
              <a:r>
                <a:rPr kumimoji="1" lang="en-US" altLang="zh-CN" sz="1600" b="1" i="0" u="none" strike="noStrike" kern="0" cap="none" spc="0" normalizeH="0" baseline="0" noProof="0" dirty="0">
                  <a:ln>
                    <a:noFill/>
                  </a:ln>
                  <a:solidFill>
                    <a:srgbClr val="C00000"/>
                  </a:solidFill>
                  <a:effectLst/>
                  <a:uLnTx/>
                  <a:uFillTx/>
                  <a:latin typeface="Times New Roman" pitchFamily="18" charset="0"/>
                  <a:ea typeface="黑体"/>
                  <a:cs typeface="Times New Roman" panose="02020603050405020304" pitchFamily="18" charset="0"/>
                </a:rPr>
                <a:t>Others</a:t>
              </a:r>
              <a:endParaRPr kumimoji="1" lang="zh-CN" altLang="en-US" sz="1600" b="1" i="0" u="none" strike="noStrike" kern="0" cap="none" spc="0" normalizeH="0" baseline="0" noProof="0" dirty="0">
                <a:ln>
                  <a:noFill/>
                </a:ln>
                <a:solidFill>
                  <a:srgbClr val="C00000"/>
                </a:solidFill>
                <a:effectLst/>
                <a:uLnTx/>
                <a:uFillTx/>
                <a:latin typeface="Times New Roman" pitchFamily="18" charset="0"/>
                <a:ea typeface="黑体"/>
              </a:endParaRPr>
            </a:p>
          </p:txBody>
        </p:sp>
      </p:grpSp>
      <p:sp>
        <p:nvSpPr>
          <p:cNvPr id="28" name="TextBox 27"/>
          <p:cNvSpPr txBox="1"/>
          <p:nvPr/>
        </p:nvSpPr>
        <p:spPr>
          <a:xfrm>
            <a:off x="5165942" y="914400"/>
            <a:ext cx="3643947" cy="707886"/>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charset="0"/>
                <a:ea typeface="黑体"/>
              </a:rPr>
              <a:t>National Control Plan Goals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charset="0"/>
                <a:ea typeface="黑体"/>
              </a:rPr>
              <a:t>(</a:t>
            </a:r>
            <a:r>
              <a:rPr kumimoji="0" lang="zh-CN" altLang="en-US" sz="2000" b="1" i="0" u="sng" strike="noStrike" kern="0" cap="none" spc="0" normalizeH="0" baseline="0" noProof="0" dirty="0">
                <a:ln>
                  <a:noFill/>
                </a:ln>
                <a:solidFill>
                  <a:srgbClr val="FF0000"/>
                </a:solidFill>
                <a:effectLst/>
                <a:uLnTx/>
                <a:uFillTx/>
                <a:latin typeface="Arial" charset="0"/>
                <a:ea typeface="黑体"/>
              </a:rPr>
              <a:t>大气国十条</a:t>
            </a:r>
            <a:r>
              <a:rPr kumimoji="0" lang="en-US" altLang="zh-CN" sz="2000" b="1" i="0" u="sng" strike="noStrike" kern="0" cap="none" spc="0" normalizeH="0" baseline="0" noProof="0" dirty="0">
                <a:ln>
                  <a:noFill/>
                </a:ln>
                <a:solidFill>
                  <a:srgbClr val="FF0000"/>
                </a:solidFill>
                <a:effectLst/>
                <a:uLnTx/>
                <a:uFillTx/>
                <a:latin typeface="Arial" charset="0"/>
                <a:ea typeface="黑体"/>
              </a:rPr>
              <a:t>:</a:t>
            </a:r>
            <a:r>
              <a:rPr kumimoji="0" lang="zh-CN" altLang="en-US" sz="2000" b="1" i="0" u="sng" strike="noStrike" kern="0" cap="none" spc="0" normalizeH="0" baseline="0" noProof="0" dirty="0">
                <a:ln>
                  <a:noFill/>
                </a:ln>
                <a:solidFill>
                  <a:srgbClr val="FF0000"/>
                </a:solidFill>
                <a:effectLst/>
                <a:uLnTx/>
                <a:uFillTx/>
                <a:latin typeface="Arial" charset="0"/>
                <a:ea typeface="黑体"/>
              </a:rPr>
              <a:t> </a:t>
            </a:r>
            <a:r>
              <a:rPr kumimoji="0" lang="en-US" altLang="zh-CN" sz="2000" b="1" i="0" u="sng" strike="noStrike" kern="0" cap="none" spc="0" normalizeH="0" baseline="0" noProof="0">
                <a:ln>
                  <a:noFill/>
                </a:ln>
                <a:solidFill>
                  <a:srgbClr val="FF0000"/>
                </a:solidFill>
                <a:effectLst/>
                <a:uLnTx/>
                <a:uFillTx/>
                <a:latin typeface="Arial" charset="0"/>
                <a:ea typeface="黑体"/>
              </a:rPr>
              <a:t>2013 </a:t>
            </a:r>
            <a:r>
              <a:rPr kumimoji="0" lang="en-US" altLang="zh-CN" sz="2000" b="1" i="0" u="sng" strike="noStrike" kern="0" cap="none" spc="0" normalizeH="0" baseline="0" noProof="0" dirty="0">
                <a:ln>
                  <a:noFill/>
                </a:ln>
                <a:solidFill>
                  <a:srgbClr val="FF0000"/>
                </a:solidFill>
                <a:effectLst/>
                <a:uLnTx/>
                <a:uFillTx/>
                <a:latin typeface="Arial" charset="0"/>
                <a:ea typeface="黑体"/>
              </a:rPr>
              <a:t>- 2017)</a:t>
            </a:r>
            <a:endParaRPr kumimoji="0" lang="en-US" sz="2000" b="1" i="0" u="none" strike="noStrike" kern="0" cap="none" spc="0" normalizeH="0" baseline="0" noProof="0" dirty="0">
              <a:ln>
                <a:noFill/>
              </a:ln>
              <a:solidFill>
                <a:srgbClr val="FF0000"/>
              </a:solidFill>
              <a:effectLst/>
              <a:uLnTx/>
              <a:uFillTx/>
              <a:latin typeface="Arial" charset="0"/>
              <a:ea typeface="黑体"/>
            </a:endParaRPr>
          </a:p>
        </p:txBody>
      </p:sp>
      <p:sp>
        <p:nvSpPr>
          <p:cNvPr id="6" name="Rectangle 5"/>
          <p:cNvSpPr/>
          <p:nvPr/>
        </p:nvSpPr>
        <p:spPr>
          <a:xfrm>
            <a:off x="228600" y="1066800"/>
            <a:ext cx="255800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0" cap="none" spc="0" normalizeH="0" baseline="0" noProof="0" dirty="0">
                <a:ln>
                  <a:noFill/>
                </a:ln>
                <a:solidFill>
                  <a:srgbClr val="FF0000"/>
                </a:solidFill>
                <a:effectLst/>
                <a:uLnTx/>
                <a:uFillTx/>
                <a:latin typeface="Times New Roman" pitchFamily="18" charset="0"/>
                <a:ea typeface="黑体"/>
              </a:rPr>
              <a:t>2013 Annual Avg. </a:t>
            </a:r>
            <a:endParaRPr kumimoji="0" lang="en-US" sz="2400" b="0" i="0" u="none" strike="noStrike" kern="0" cap="none" spc="0" normalizeH="0" baseline="0" noProof="0" dirty="0">
              <a:ln>
                <a:noFill/>
              </a:ln>
              <a:solidFill>
                <a:prstClr val="black"/>
              </a:solidFill>
              <a:effectLst/>
              <a:uLnTx/>
              <a:uFillTx/>
              <a:latin typeface="Arial" charset="0"/>
              <a:ea typeface="黑体"/>
            </a:endParaRPr>
          </a:p>
        </p:txBody>
      </p:sp>
      <p:sp>
        <p:nvSpPr>
          <p:cNvPr id="29" name="Rectangle 3">
            <a:extLst>
              <a:ext uri="{FF2B5EF4-FFF2-40B4-BE49-F238E27FC236}">
                <a16:creationId xmlns:a16="http://schemas.microsoft.com/office/drawing/2014/main" id="{D9F1A941-1B13-48FD-A0A1-B75DAE6DCCDA}"/>
              </a:ext>
            </a:extLst>
          </p:cNvPr>
          <p:cNvSpPr txBox="1">
            <a:spLocks noChangeArrowheads="1"/>
          </p:cNvSpPr>
          <p:nvPr/>
        </p:nvSpPr>
        <p:spPr>
          <a:xfrm>
            <a:off x="5219194" y="3757552"/>
            <a:ext cx="4001006" cy="864096"/>
          </a:xfrm>
          <a:prstGeom prst="rect">
            <a:avLst/>
          </a:prstGeom>
        </p:spPr>
        <p:txBody>
          <a:bodyPr/>
          <a:lstStyle/>
          <a:p>
            <a:pPr marL="0" marR="0" lvl="0" indent="0" algn="l" defTabSz="914400" rtl="0" eaLnBrk="0" fontAlgn="auto" latinLnBrk="0" hangingPunct="0">
              <a:lnSpc>
                <a:spcPct val="110000"/>
              </a:lnSpc>
              <a:spcBef>
                <a:spcPct val="20000"/>
              </a:spcBef>
              <a:spcAft>
                <a:spcPts val="0"/>
              </a:spcAft>
              <a:buClr>
                <a:srgbClr val="4987E3"/>
              </a:buClr>
              <a:buSzTx/>
              <a:buFontTx/>
              <a:buNone/>
              <a:tabLst/>
              <a:defRPr/>
            </a:pPr>
            <a:r>
              <a:rPr kumimoji="1" lang="en-US" altLang="zh-CN" sz="2400" b="1" i="0" u="none" strike="noStrike" kern="0" cap="none" spc="0" normalizeH="0" baseline="0" noProof="0" dirty="0">
                <a:ln>
                  <a:noFill/>
                </a:ln>
                <a:solidFill>
                  <a:srgbClr val="FF0000"/>
                </a:solidFill>
                <a:effectLst/>
                <a:uLnTx/>
                <a:uFillTx/>
                <a:latin typeface="Arial"/>
                <a:ea typeface="黑体"/>
              </a:rPr>
              <a:t>A Major Success:</a:t>
            </a:r>
          </a:p>
          <a:p>
            <a:pPr marL="342900" marR="0" lvl="0" indent="-342900" algn="l" defTabSz="914400" rtl="0" eaLnBrk="0" fontAlgn="auto" latinLnBrk="0" hangingPunct="0">
              <a:lnSpc>
                <a:spcPct val="110000"/>
              </a:lnSpc>
              <a:spcBef>
                <a:spcPct val="20000"/>
              </a:spcBef>
              <a:spcAft>
                <a:spcPts val="0"/>
              </a:spcAft>
              <a:buClr>
                <a:srgbClr val="4987E3"/>
              </a:buClr>
              <a:buSzTx/>
              <a:buFont typeface="Wingdings" panose="05000000000000000000" pitchFamily="2" charset="2"/>
              <a:buChar char="Ø"/>
              <a:tabLst/>
              <a:defRPr/>
            </a:pPr>
            <a:r>
              <a:rPr kumimoji="1" lang="en-US" altLang="zh-CN" sz="2000" b="1" i="0" u="none" strike="noStrike" kern="0" cap="none" spc="0" normalizeH="0" baseline="0" noProof="0" dirty="0">
                <a:ln>
                  <a:noFill/>
                </a:ln>
                <a:solidFill>
                  <a:srgbClr val="0000FF"/>
                </a:solidFill>
                <a:effectLst/>
                <a:uLnTx/>
                <a:uFillTx/>
                <a:latin typeface="Arial"/>
                <a:ea typeface="黑体"/>
              </a:rPr>
              <a:t>From 2013 to 2017, Beijing PM2.5 (annual avg.) dropped from ~90 to ~58 </a:t>
            </a:r>
            <a:r>
              <a:rPr kumimoji="1" lang="en-US" altLang="zh-CN" sz="2000" b="1" i="0" u="none" strike="noStrike" kern="0" cap="none" spc="0" normalizeH="0" baseline="0" noProof="0" dirty="0">
                <a:ln>
                  <a:noFill/>
                </a:ln>
                <a:solidFill>
                  <a:srgbClr val="0000FF"/>
                </a:solidFill>
                <a:effectLst/>
                <a:uLnTx/>
                <a:uFillTx/>
                <a:latin typeface="Symbol" panose="05050102010706020507" pitchFamily="18" charset="2"/>
                <a:ea typeface="黑体"/>
              </a:rPr>
              <a:t>m</a:t>
            </a:r>
            <a:r>
              <a:rPr kumimoji="1" lang="en-US" altLang="zh-CN" sz="2000" b="1" i="0" u="none" strike="noStrike" kern="0" cap="none" spc="0" normalizeH="0" baseline="0" noProof="0" dirty="0">
                <a:ln>
                  <a:noFill/>
                </a:ln>
                <a:solidFill>
                  <a:srgbClr val="0000FF"/>
                </a:solidFill>
                <a:effectLst/>
                <a:uLnTx/>
                <a:uFillTx/>
                <a:latin typeface="Arial"/>
                <a:ea typeface="黑体"/>
              </a:rPr>
              <a:t>g/m</a:t>
            </a:r>
            <a:r>
              <a:rPr kumimoji="1" lang="en-US" altLang="zh-CN" sz="2000" b="1" i="0" u="none" strike="noStrike" kern="0" cap="none" spc="0" normalizeH="0" baseline="30000" noProof="0" dirty="0">
                <a:ln>
                  <a:noFill/>
                </a:ln>
                <a:solidFill>
                  <a:srgbClr val="0000FF"/>
                </a:solidFill>
                <a:effectLst/>
                <a:uLnTx/>
                <a:uFillTx/>
                <a:latin typeface="Arial"/>
                <a:ea typeface="黑体"/>
              </a:rPr>
              <a:t>3</a:t>
            </a:r>
            <a:r>
              <a:rPr kumimoji="1" lang="en-US" altLang="zh-CN" sz="2000" b="1" i="0" u="none" strike="noStrike" kern="0" cap="none" spc="0" normalizeH="0" baseline="0" noProof="0" dirty="0">
                <a:ln>
                  <a:noFill/>
                </a:ln>
                <a:solidFill>
                  <a:srgbClr val="0000FF"/>
                </a:solidFill>
                <a:effectLst/>
                <a:uLnTx/>
                <a:uFillTx/>
                <a:latin typeface="Arial"/>
                <a:ea typeface="黑体"/>
              </a:rPr>
              <a:t>;      PRD is already in attainment</a:t>
            </a:r>
          </a:p>
          <a:p>
            <a:pPr marL="342900" marR="0" lvl="0" indent="-342900" algn="l" defTabSz="914400" rtl="0" eaLnBrk="0" fontAlgn="auto" latinLnBrk="0" hangingPunct="0">
              <a:lnSpc>
                <a:spcPct val="110000"/>
              </a:lnSpc>
              <a:spcBef>
                <a:spcPct val="20000"/>
              </a:spcBef>
              <a:spcAft>
                <a:spcPts val="0"/>
              </a:spcAft>
              <a:buClr>
                <a:srgbClr val="4987E3"/>
              </a:buClr>
              <a:buSzTx/>
              <a:buFont typeface="Wingdings" panose="05000000000000000000" pitchFamily="2" charset="2"/>
              <a:buChar char="Ø"/>
              <a:tabLst/>
              <a:defRPr/>
            </a:pPr>
            <a:r>
              <a:rPr kumimoji="1" lang="en-US" sz="2000" b="1" i="0" u="none" strike="noStrike" kern="0" cap="none" spc="0" normalizeH="0" baseline="0" noProof="0" dirty="0">
                <a:ln>
                  <a:noFill/>
                </a:ln>
                <a:solidFill>
                  <a:srgbClr val="0000FF"/>
                </a:solidFill>
                <a:effectLst/>
                <a:uLnTx/>
                <a:uFillTx/>
                <a:latin typeface="Arial"/>
                <a:ea typeface="黑体"/>
              </a:rPr>
              <a:t>Non-Attainment cities dropped from &gt;95% to ~66%</a:t>
            </a:r>
          </a:p>
        </p:txBody>
      </p:sp>
      <p:pic>
        <p:nvPicPr>
          <p:cNvPr id="17" name="图片 10" descr="3333-300PPI.png">
            <a:extLst>
              <a:ext uri="{FF2B5EF4-FFF2-40B4-BE49-F238E27FC236}">
                <a16:creationId xmlns:a16="http://schemas.microsoft.com/office/drawing/2014/main" id="{877F9E3D-1183-4E8F-9428-D1089AD4E40A}"/>
              </a:ext>
            </a:extLst>
          </p:cNvPr>
          <p:cNvPicPr>
            <a:picLocks noChangeAspect="1"/>
          </p:cNvPicPr>
          <p:nvPr/>
        </p:nvPicPr>
        <p:blipFill>
          <a:blip r:embed="rId3">
            <a:extLst>
              <a:ext uri="{28A0092B-C50C-407E-A947-70E740481C1C}">
                <a14:useLocalDpi xmlns:a14="http://schemas.microsoft.com/office/drawing/2010/main" val="0"/>
              </a:ext>
            </a:extLst>
          </a:blip>
          <a:srcRect l="5853" t="6348" r="5359" b="6464"/>
          <a:stretch>
            <a:fillRect/>
          </a:stretch>
        </p:blipFill>
        <p:spPr bwMode="auto">
          <a:xfrm>
            <a:off x="-54239" y="990600"/>
            <a:ext cx="5196751" cy="4041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椭圆 170">
            <a:extLst>
              <a:ext uri="{FF2B5EF4-FFF2-40B4-BE49-F238E27FC236}">
                <a16:creationId xmlns:a16="http://schemas.microsoft.com/office/drawing/2014/main" id="{46BF1152-805C-4945-A37B-72B233E1F7A6}"/>
              </a:ext>
            </a:extLst>
          </p:cNvPr>
          <p:cNvSpPr/>
          <p:nvPr/>
        </p:nvSpPr>
        <p:spPr bwMode="auto">
          <a:xfrm>
            <a:off x="2819400" y="2209800"/>
            <a:ext cx="869741" cy="756502"/>
          </a:xfrm>
          <a:prstGeom prst="ellipse">
            <a:avLst/>
          </a:prstGeom>
          <a:noFill/>
          <a:ln w="28575">
            <a:solidFill>
              <a:srgbClr val="2016A6"/>
            </a:solidFill>
          </a:ln>
          <a:effectLst>
            <a:outerShdw blurRad="63500" dist="35921" dir="2700000" algn="ctr" rotWithShape="0">
              <a:srgbClr val="808080"/>
            </a:outerShdw>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zh-CN" altLang="en-US" sz="2400" b="1" i="0" u="none" strike="noStrike" kern="0" cap="none" spc="0" normalizeH="0" baseline="0" noProof="0">
              <a:ln>
                <a:noFill/>
              </a:ln>
              <a:solidFill>
                <a:srgbClr val="000000"/>
              </a:solidFill>
              <a:effectLst/>
              <a:uLnTx/>
              <a:uFillTx/>
              <a:latin typeface="Times New Roman" charset="0"/>
              <a:ea typeface="黑体" charset="0"/>
              <a:cs typeface="黑体" charset="0"/>
            </a:endParaRPr>
          </a:p>
        </p:txBody>
      </p:sp>
      <p:sp>
        <p:nvSpPr>
          <p:cNvPr id="30" name="椭圆 171">
            <a:extLst>
              <a:ext uri="{FF2B5EF4-FFF2-40B4-BE49-F238E27FC236}">
                <a16:creationId xmlns:a16="http://schemas.microsoft.com/office/drawing/2014/main" id="{1660ACEA-E4C1-43DD-B192-BA5F7E0C6F04}"/>
              </a:ext>
            </a:extLst>
          </p:cNvPr>
          <p:cNvSpPr/>
          <p:nvPr/>
        </p:nvSpPr>
        <p:spPr bwMode="auto">
          <a:xfrm>
            <a:off x="3243432" y="3124200"/>
            <a:ext cx="699484" cy="725774"/>
          </a:xfrm>
          <a:prstGeom prst="ellipse">
            <a:avLst/>
          </a:prstGeom>
          <a:noFill/>
          <a:ln w="28575">
            <a:solidFill>
              <a:srgbClr val="2016A6"/>
            </a:solidFill>
          </a:ln>
          <a:effectLst>
            <a:outerShdw blurRad="63500" dist="35921" dir="2700000" algn="ctr" rotWithShape="0">
              <a:srgbClr val="808080"/>
            </a:outerShdw>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zh-CN" altLang="en-US" sz="2400" b="1" i="0" u="none" strike="noStrike" kern="0" cap="none" spc="0" normalizeH="0" baseline="0" noProof="0">
              <a:ln>
                <a:noFill/>
              </a:ln>
              <a:solidFill>
                <a:srgbClr val="000000"/>
              </a:solidFill>
              <a:effectLst/>
              <a:uLnTx/>
              <a:uFillTx/>
              <a:latin typeface="Times New Roman" charset="0"/>
              <a:ea typeface="黑体" charset="0"/>
              <a:cs typeface="黑体" charset="0"/>
            </a:endParaRPr>
          </a:p>
        </p:txBody>
      </p:sp>
      <p:sp>
        <p:nvSpPr>
          <p:cNvPr id="31" name="椭圆 172">
            <a:extLst>
              <a:ext uri="{FF2B5EF4-FFF2-40B4-BE49-F238E27FC236}">
                <a16:creationId xmlns:a16="http://schemas.microsoft.com/office/drawing/2014/main" id="{D004D60A-AE25-4B1C-8C71-7AFF0D32D83F}"/>
              </a:ext>
            </a:extLst>
          </p:cNvPr>
          <p:cNvSpPr/>
          <p:nvPr/>
        </p:nvSpPr>
        <p:spPr bwMode="auto">
          <a:xfrm>
            <a:off x="2819400" y="4092390"/>
            <a:ext cx="545801" cy="460974"/>
          </a:xfrm>
          <a:prstGeom prst="ellipse">
            <a:avLst/>
          </a:prstGeom>
          <a:noFill/>
          <a:ln w="28575">
            <a:solidFill>
              <a:srgbClr val="2016A6"/>
            </a:solidFill>
          </a:ln>
          <a:effectLst>
            <a:outerShdw blurRad="63500" dist="35921" dir="2700000" algn="ctr" rotWithShape="0">
              <a:srgbClr val="808080"/>
            </a:outerShdw>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zh-CN" altLang="en-US" sz="2400" b="1" i="0" u="none" strike="noStrike" kern="0" cap="none" spc="0" normalizeH="0" baseline="0" noProof="0">
              <a:ln>
                <a:noFill/>
              </a:ln>
              <a:solidFill>
                <a:srgbClr val="000000"/>
              </a:solidFill>
              <a:effectLst/>
              <a:uLnTx/>
              <a:uFillTx/>
              <a:latin typeface="Times New Roman" charset="0"/>
              <a:ea typeface="黑体" charset="0"/>
              <a:cs typeface="黑体" charset="0"/>
            </a:endParaRPr>
          </a:p>
        </p:txBody>
      </p:sp>
    </p:spTree>
    <p:extLst>
      <p:ext uri="{BB962C8B-B14F-4D97-AF65-F5344CB8AC3E}">
        <p14:creationId xmlns:p14="http://schemas.microsoft.com/office/powerpoint/2010/main" val="213552882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animBg="1"/>
      <p:bldP spid="2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文本框 163">
            <a:extLst>
              <a:ext uri="{FF2B5EF4-FFF2-40B4-BE49-F238E27FC236}">
                <a16:creationId xmlns:a16="http://schemas.microsoft.com/office/drawing/2014/main" id="{3B2526C3-56A6-4996-970C-6361A5E54749}"/>
              </a:ext>
            </a:extLst>
          </p:cNvPr>
          <p:cNvSpPr txBox="1"/>
          <p:nvPr/>
        </p:nvSpPr>
        <p:spPr>
          <a:xfrm>
            <a:off x="151613" y="25400"/>
            <a:ext cx="8840773" cy="523220"/>
          </a:xfrm>
          <a:prstGeom prst="rect">
            <a:avLst/>
          </a:prstGeom>
          <a:solidFill>
            <a:srgbClr val="CCFFFF"/>
          </a:solidFill>
          <a:ln>
            <a:solidFill>
              <a:schemeClr val="tx1"/>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rPr>
              <a:t>AQ Improvements in China’s Key Regions</a:t>
            </a:r>
            <a:endParaRPr kumimoji="0" lang="zh-CN" altLang="en-US" sz="2800" b="1" i="0" u="none" strike="noStrike" kern="1200" cap="none" spc="0" normalizeH="0" baseline="-2500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endParaRPr>
          </a:p>
        </p:txBody>
      </p:sp>
      <p:grpSp>
        <p:nvGrpSpPr>
          <p:cNvPr id="6" name="组合 5">
            <a:extLst>
              <a:ext uri="{FF2B5EF4-FFF2-40B4-BE49-F238E27FC236}">
                <a16:creationId xmlns:a16="http://schemas.microsoft.com/office/drawing/2014/main" id="{3EC88AAB-DA26-4438-8487-1578772B3434}"/>
              </a:ext>
            </a:extLst>
          </p:cNvPr>
          <p:cNvGrpSpPr/>
          <p:nvPr/>
        </p:nvGrpSpPr>
        <p:grpSpPr>
          <a:xfrm>
            <a:off x="27050" y="1040065"/>
            <a:ext cx="6509238" cy="4585169"/>
            <a:chOff x="1439402" y="1084006"/>
            <a:chExt cx="7077793" cy="5090244"/>
          </a:xfrm>
        </p:grpSpPr>
        <p:pic>
          <p:nvPicPr>
            <p:cNvPr id="7" name="图片 6">
              <a:extLst>
                <a:ext uri="{FF2B5EF4-FFF2-40B4-BE49-F238E27FC236}">
                  <a16:creationId xmlns:a16="http://schemas.microsoft.com/office/drawing/2014/main" id="{8E23CFC5-97BE-4B04-9976-0FA5A8D987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027" t="7859" r="6735" b="11484"/>
            <a:stretch/>
          </p:blipFill>
          <p:spPr>
            <a:xfrm>
              <a:off x="1836175" y="1084006"/>
              <a:ext cx="6681020" cy="4891344"/>
            </a:xfrm>
            <a:prstGeom prst="rect">
              <a:avLst/>
            </a:prstGeom>
          </p:spPr>
        </p:pic>
        <p:sp>
          <p:nvSpPr>
            <p:cNvPr id="8" name="文本框 7">
              <a:extLst>
                <a:ext uri="{FF2B5EF4-FFF2-40B4-BE49-F238E27FC236}">
                  <a16:creationId xmlns:a16="http://schemas.microsoft.com/office/drawing/2014/main" id="{AAE1BC86-B338-4BF3-853C-8C01331FD07A}"/>
                </a:ext>
              </a:extLst>
            </p:cNvPr>
            <p:cNvSpPr txBox="1"/>
            <p:nvPr/>
          </p:nvSpPr>
          <p:spPr>
            <a:xfrm>
              <a:off x="1439402" y="1286742"/>
              <a:ext cx="510663" cy="2358158"/>
            </a:xfrm>
            <a:prstGeom prst="rect">
              <a:avLst/>
            </a:prstGeom>
            <a:noFill/>
          </p:spPr>
          <p:txBody>
            <a:bodyPr vert="vert270" wrap="squar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PM</a:t>
              </a:r>
              <a:r>
                <a:rPr kumimoji="0" lang="en-US" altLang="zh-CN" sz="1400" b="1" i="0" u="none" strike="noStrike" kern="1200" cap="none" spc="0" normalizeH="0" baseline="-2500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2.5 </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concentrations</a:t>
              </a:r>
              <a:endParaRPr kumimoji="0" lang="zh-CN" altLang="en-US" sz="1400" b="1" i="0" u="none" strike="noStrike" kern="1200" cap="none" spc="0" normalizeH="0" baseline="3000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9" name="文本框 8">
              <a:extLst>
                <a:ext uri="{FF2B5EF4-FFF2-40B4-BE49-F238E27FC236}">
                  <a16:creationId xmlns:a16="http://schemas.microsoft.com/office/drawing/2014/main" id="{76A92639-9535-4B07-8BF1-116654E7459E}"/>
                </a:ext>
              </a:extLst>
            </p:cNvPr>
            <p:cNvSpPr txBox="1"/>
            <p:nvPr/>
          </p:nvSpPr>
          <p:spPr>
            <a:xfrm>
              <a:off x="1458045" y="3516589"/>
              <a:ext cx="510663" cy="2657661"/>
            </a:xfrm>
            <a:prstGeom prst="rect">
              <a:avLst/>
            </a:prstGeom>
            <a:noFill/>
          </p:spPr>
          <p:txBody>
            <a:bodyPr vert="vert270" wrap="squar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PM</a:t>
              </a:r>
              <a:r>
                <a:rPr kumimoji="0" lang="en-US" altLang="zh-CN" sz="1400" b="1" i="0" u="none" strike="noStrike" kern="1200" cap="none" spc="0" normalizeH="0" baseline="-2500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2.5 </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reduction ratio, %</a:t>
              </a:r>
              <a:endParaRPr kumimoji="0" lang="zh-CN" altLang="en-US" sz="1400" b="1" i="0" u="none" strike="noStrike" kern="1200" cap="none" spc="0" normalizeH="0" baseline="3000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0" name="文本框 9">
              <a:extLst>
                <a:ext uri="{FF2B5EF4-FFF2-40B4-BE49-F238E27FC236}">
                  <a16:creationId xmlns:a16="http://schemas.microsoft.com/office/drawing/2014/main" id="{EEE5F240-A54F-4A68-8A69-04AA32E468E3}"/>
                </a:ext>
              </a:extLst>
            </p:cNvPr>
            <p:cNvSpPr txBox="1"/>
            <p:nvPr/>
          </p:nvSpPr>
          <p:spPr>
            <a:xfrm>
              <a:off x="2514601" y="3352183"/>
              <a:ext cx="5759245" cy="37584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JJJ                   YRD                 PRD                 Beijing</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11" name="文本框 9">
            <a:extLst>
              <a:ext uri="{FF2B5EF4-FFF2-40B4-BE49-F238E27FC236}">
                <a16:creationId xmlns:a16="http://schemas.microsoft.com/office/drawing/2014/main" id="{D6F943CE-1EDA-4554-A238-1132E84F6260}"/>
              </a:ext>
            </a:extLst>
          </p:cNvPr>
          <p:cNvSpPr txBox="1"/>
          <p:nvPr/>
        </p:nvSpPr>
        <p:spPr>
          <a:xfrm>
            <a:off x="6328930" y="1040065"/>
            <a:ext cx="2737304" cy="6032421"/>
          </a:xfrm>
          <a:prstGeom prst="rect">
            <a:avLst/>
          </a:prstGeom>
          <a:noFill/>
        </p:spPr>
        <p:txBody>
          <a:bodyPr wrap="square" rtlCol="0">
            <a:spAutoFit/>
          </a:bodyPr>
          <a:lstStyle/>
          <a:p>
            <a:pPr marL="317700" marR="0" lvl="0" indent="-342900" algn="l" defTabSz="914400" rtl="0" eaLnBrk="0" fontAlgn="base" latinLnBrk="0" hangingPunct="0">
              <a:lnSpc>
                <a:spcPct val="100000"/>
              </a:lnSpc>
              <a:spcBef>
                <a:spcPts val="1200"/>
              </a:spcBef>
              <a:spcAft>
                <a:spcPts val="0"/>
              </a:spcAft>
              <a:buClr>
                <a:srgbClr val="333399"/>
              </a:buClr>
              <a:buSzTx/>
              <a:buFont typeface="Wingdings" panose="05000000000000000000" pitchFamily="2" charset="2"/>
              <a:buChar char="Ø"/>
              <a:tabLst/>
              <a:defRPr/>
            </a:pPr>
            <a:r>
              <a:rPr kumimoji="0" lang="en-US" altLang="zh-CN" sz="2000" b="1" i="0" u="none" strike="noStrike" kern="0" cap="none" spc="0" normalizeH="0" baseline="0" noProof="0" dirty="0">
                <a:ln>
                  <a:noFill/>
                </a:ln>
                <a:solidFill>
                  <a:srgbClr val="0000B8"/>
                </a:solidFill>
                <a:effectLst/>
                <a:uLnTx/>
                <a:uFillTx/>
                <a:latin typeface="等线" panose="02010600030101010101" pitchFamily="2" charset="-122"/>
                <a:ea typeface="等线" panose="02010600030101010101" pitchFamily="2" charset="-122"/>
                <a:cs typeface="Times New Roman" panose="02020603050405020304" pitchFamily="18" charset="0"/>
              </a:rPr>
              <a:t>PM2.5 has been significantly improved from 2013 to 2017, </a:t>
            </a:r>
          </a:p>
          <a:p>
            <a:pPr marL="317700" marR="0" lvl="0" indent="-342900" algn="l" defTabSz="914400" rtl="0" eaLnBrk="0" fontAlgn="base" latinLnBrk="0" hangingPunct="0">
              <a:lnSpc>
                <a:spcPct val="100000"/>
              </a:lnSpc>
              <a:spcBef>
                <a:spcPts val="1200"/>
              </a:spcBef>
              <a:spcAft>
                <a:spcPts val="0"/>
              </a:spcAft>
              <a:buClr>
                <a:srgbClr val="333399"/>
              </a:buClr>
              <a:buSzTx/>
              <a:buFont typeface="Wingdings" panose="05000000000000000000" pitchFamily="2" charset="2"/>
              <a:buChar char="Ø"/>
              <a:tabLst/>
              <a:defRPr/>
            </a:pPr>
            <a:r>
              <a:rPr kumimoji="0" lang="en-US" altLang="zh-CN" sz="2000" b="1" i="0" u="none" strike="noStrike" kern="0" cap="none" spc="0" normalizeH="0" baseline="0" noProof="0" dirty="0">
                <a:ln>
                  <a:noFill/>
                </a:ln>
                <a:solidFill>
                  <a:srgbClr val="0000B8"/>
                </a:solidFill>
                <a:effectLst/>
                <a:uLnTx/>
                <a:uFillTx/>
                <a:latin typeface="等线" panose="02010600030101010101" pitchFamily="2" charset="-122"/>
                <a:ea typeface="等线" panose="02010600030101010101" pitchFamily="2" charset="-122"/>
                <a:cs typeface="Times New Roman" panose="02020603050405020304" pitchFamily="18" charset="0"/>
              </a:rPr>
              <a:t>B</a:t>
            </a:r>
            <a:r>
              <a:rPr kumimoji="0" lang="en-US" altLang="zh-CN" sz="2000" b="1" i="0" u="none" strike="noStrike" kern="0" cap="none" spc="0" normalizeH="0" baseline="0" noProof="0" dirty="0" err="1">
                <a:ln>
                  <a:noFill/>
                </a:ln>
                <a:solidFill>
                  <a:srgbClr val="0000B8"/>
                </a:solidFill>
                <a:effectLst/>
                <a:uLnTx/>
                <a:uFillTx/>
                <a:latin typeface="等线" panose="02010600030101010101" pitchFamily="2" charset="-122"/>
                <a:ea typeface="等线" panose="02010600030101010101" pitchFamily="2" charset="-122"/>
                <a:cs typeface="Times New Roman" panose="02020603050405020304" pitchFamily="18" charset="0"/>
              </a:rPr>
              <a:t>ut</a:t>
            </a:r>
            <a:r>
              <a:rPr kumimoji="0" lang="en-US" altLang="zh-CN" sz="2000" b="1" i="0" u="none" strike="noStrike" kern="0" cap="none" spc="0" normalizeH="0" baseline="0" noProof="0" dirty="0">
                <a:ln>
                  <a:noFill/>
                </a:ln>
                <a:solidFill>
                  <a:srgbClr val="0000B8"/>
                </a:solidFill>
                <a:effectLst/>
                <a:uLnTx/>
                <a:uFillTx/>
                <a:latin typeface="等线" panose="02010600030101010101" pitchFamily="2" charset="-122"/>
                <a:ea typeface="等线" panose="02010600030101010101" pitchFamily="2" charset="-122"/>
                <a:cs typeface="Times New Roman" panose="02020603050405020304" pitchFamily="18" charset="0"/>
              </a:rPr>
              <a:t> still exceeded the NAAQS grade II   (</a:t>
            </a:r>
            <a:r>
              <a:rPr kumimoji="0" lang="en-US" altLang="zh-CN" sz="2000" b="1" i="0" u="none" strike="noStrike" kern="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35 </a:t>
            </a:r>
            <a:r>
              <a:rPr kumimoji="0" lang="en-US" altLang="zh-CN" sz="2000" b="1"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µg/m</a:t>
            </a:r>
            <a:r>
              <a:rPr kumimoji="0" lang="en-US" altLang="zh-CN" sz="2000" b="1" i="0" u="none" strike="noStrike" kern="1200" cap="none" spc="0" normalizeH="0" baseline="3000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3</a:t>
            </a:r>
            <a:r>
              <a:rPr kumimoji="0" lang="en-US" altLang="zh-CN" sz="2000" b="1" i="0" u="none" strike="noStrike" kern="0" cap="none" spc="0" normalizeH="0" baseline="0" noProof="0" dirty="0">
                <a:ln>
                  <a:noFill/>
                </a:ln>
                <a:solidFill>
                  <a:srgbClr val="0000B8"/>
                </a:solidFill>
                <a:effectLst/>
                <a:uLnTx/>
                <a:uFillTx/>
                <a:latin typeface="等线" panose="02010600030101010101" pitchFamily="2" charset="-122"/>
                <a:ea typeface="等线" panose="02010600030101010101" pitchFamily="2" charset="-122"/>
                <a:cs typeface="Times New Roman" panose="02020603050405020304" pitchFamily="18" charset="0"/>
              </a:rPr>
              <a:t>) except PRD region</a:t>
            </a:r>
          </a:p>
          <a:p>
            <a:pPr marL="317700" marR="0" lvl="0" indent="-342900" algn="l" defTabSz="914400" rtl="0" eaLnBrk="0" fontAlgn="base" latinLnBrk="0" hangingPunct="0">
              <a:lnSpc>
                <a:spcPct val="100000"/>
              </a:lnSpc>
              <a:spcBef>
                <a:spcPts val="1200"/>
              </a:spcBef>
              <a:spcAft>
                <a:spcPts val="0"/>
              </a:spcAft>
              <a:buClr>
                <a:srgbClr val="333399"/>
              </a:buClr>
              <a:buSzTx/>
              <a:buFont typeface="Wingdings" panose="05000000000000000000" pitchFamily="2" charset="2"/>
              <a:buChar char="Ø"/>
              <a:tabLst/>
              <a:defRPr/>
            </a:pPr>
            <a:r>
              <a:rPr kumimoji="0" lang="en-US" altLang="zh-CN" sz="2000" b="1" i="0" u="none" strike="noStrike" kern="0" cap="none" spc="0" normalizeH="0" baseline="0" noProof="0" dirty="0">
                <a:ln>
                  <a:noFill/>
                </a:ln>
                <a:solidFill>
                  <a:srgbClr val="0000B8"/>
                </a:solidFill>
                <a:effectLst/>
                <a:uLnTx/>
                <a:uFillTx/>
                <a:latin typeface="等线" panose="02010600030101010101" pitchFamily="2" charset="-122"/>
                <a:ea typeface="等线" panose="02010600030101010101" pitchFamily="2" charset="-122"/>
                <a:cs typeface="Times New Roman" panose="02020603050405020304" pitchFamily="18" charset="0"/>
              </a:rPr>
              <a:t>It is also important to further reduce the PM2.5 pollution</a:t>
            </a:r>
          </a:p>
          <a:p>
            <a:pPr marL="317700" marR="0" lvl="0" indent="-342900" algn="l" defTabSz="914400" rtl="0" eaLnBrk="0" fontAlgn="base" latinLnBrk="0" hangingPunct="0">
              <a:lnSpc>
                <a:spcPct val="100000"/>
              </a:lnSpc>
              <a:spcBef>
                <a:spcPts val="1200"/>
              </a:spcBef>
              <a:spcAft>
                <a:spcPts val="0"/>
              </a:spcAft>
              <a:buClr>
                <a:srgbClr val="333399"/>
              </a:buClr>
              <a:buSzTx/>
              <a:buFont typeface="Wingdings" panose="05000000000000000000" pitchFamily="2" charset="2"/>
              <a:buChar char="Ø"/>
              <a:tabLst/>
              <a:defRPr/>
            </a:pPr>
            <a:endParaRPr kumimoji="0" lang="en-US" altLang="zh-CN" sz="2000" b="1" i="0" u="none" strike="noStrike" kern="0" cap="none" spc="0" normalizeH="0" baseline="0" noProof="0" dirty="0">
              <a:ln>
                <a:noFill/>
              </a:ln>
              <a:solidFill>
                <a:srgbClr val="0000B8"/>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ts val="1200"/>
              </a:spcBef>
              <a:spcAft>
                <a:spcPts val="0"/>
              </a:spcAft>
              <a:buClr>
                <a:srgbClr val="333399"/>
              </a:buClr>
              <a:buSzTx/>
              <a:buFontTx/>
              <a:buNone/>
              <a:tabLst/>
              <a:defRPr/>
            </a:pPr>
            <a:r>
              <a:rPr kumimoji="1" lang="en-US" sz="2800" b="1" i="0" u="none" strike="noStrike" kern="0" cap="none" spc="0" normalizeH="0" baseline="0" noProof="0" dirty="0">
                <a:ln>
                  <a:noFill/>
                </a:ln>
                <a:solidFill>
                  <a:srgbClr val="FF0000"/>
                </a:solidFill>
                <a:effectLst/>
                <a:uLnTx/>
                <a:uFillTx/>
                <a:latin typeface="Arial"/>
                <a:ea typeface="黑体"/>
                <a:cs typeface="+mn-cs"/>
              </a:rPr>
              <a:t>How about Ozone?</a:t>
            </a:r>
          </a:p>
          <a:p>
            <a:pPr marL="0" marR="0" lvl="0" indent="0" algn="l" defTabSz="914400" rtl="0" eaLnBrk="0" fontAlgn="base" latinLnBrk="0" hangingPunct="0">
              <a:lnSpc>
                <a:spcPct val="100000"/>
              </a:lnSpc>
              <a:spcBef>
                <a:spcPts val="1200"/>
              </a:spcBef>
              <a:spcAft>
                <a:spcPts val="0"/>
              </a:spcAft>
              <a:buClr>
                <a:srgbClr val="333399"/>
              </a:buClr>
              <a:buSzTx/>
              <a:buFontTx/>
              <a:buNone/>
              <a:tabLst/>
              <a:defRPr/>
            </a:pPr>
            <a:r>
              <a:rPr kumimoji="0" lang="en-US" altLang="zh-CN" sz="2000" b="1" i="0" u="none" strike="noStrike" kern="0" cap="none" spc="0" normalizeH="0" baseline="0" noProof="0" dirty="0">
                <a:ln>
                  <a:noFill/>
                </a:ln>
                <a:solidFill>
                  <a:srgbClr val="0000B8"/>
                </a:solidFill>
                <a:effectLst/>
                <a:uLnTx/>
                <a:uFillTx/>
                <a:latin typeface="等线" panose="02010600030101010101" pitchFamily="2" charset="-122"/>
                <a:ea typeface="等线" panose="02010600030101010101" pitchFamily="2" charset="-122"/>
                <a:cs typeface="Times New Roman" panose="02020603050405020304" pitchFamily="18" charset="0"/>
              </a:rPr>
              <a:t> </a:t>
            </a:r>
          </a:p>
        </p:txBody>
      </p:sp>
      <p:cxnSp>
        <p:nvCxnSpPr>
          <p:cNvPr id="4" name="Straight Connector 3">
            <a:extLst>
              <a:ext uri="{FF2B5EF4-FFF2-40B4-BE49-F238E27FC236}">
                <a16:creationId xmlns:a16="http://schemas.microsoft.com/office/drawing/2014/main" id="{96A449C5-8DE8-454B-986C-04CCF92D4518}"/>
              </a:ext>
            </a:extLst>
          </p:cNvPr>
          <p:cNvCxnSpPr>
            <a:cxnSpLocks/>
          </p:cNvCxnSpPr>
          <p:nvPr/>
        </p:nvCxnSpPr>
        <p:spPr>
          <a:xfrm>
            <a:off x="914400" y="2580042"/>
            <a:ext cx="539808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1AC44F02-2768-442B-878E-BD6608E6AE3F}"/>
              </a:ext>
            </a:extLst>
          </p:cNvPr>
          <p:cNvGrpSpPr/>
          <p:nvPr/>
        </p:nvGrpSpPr>
        <p:grpSpPr>
          <a:xfrm>
            <a:off x="838200" y="5543576"/>
            <a:ext cx="5410200" cy="1264881"/>
            <a:chOff x="1926473" y="1988840"/>
            <a:chExt cx="5563940" cy="2538516"/>
          </a:xfrm>
        </p:grpSpPr>
        <p:pic>
          <p:nvPicPr>
            <p:cNvPr id="14" name="Picture 4">
              <a:extLst>
                <a:ext uri="{FF2B5EF4-FFF2-40B4-BE49-F238E27FC236}">
                  <a16:creationId xmlns:a16="http://schemas.microsoft.com/office/drawing/2014/main" id="{71053A49-AB9D-42F9-9364-39723E9045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676"/>
            <a:stretch/>
          </p:blipFill>
          <p:spPr bwMode="auto">
            <a:xfrm>
              <a:off x="1926473" y="1988842"/>
              <a:ext cx="1313649" cy="23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7E177927-6F2F-4F00-A203-814179F9F6F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17" r="24673"/>
            <a:stretch/>
          </p:blipFill>
          <p:spPr bwMode="auto">
            <a:xfrm>
              <a:off x="3366632" y="1988840"/>
              <a:ext cx="1366885" cy="23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a:extLst>
                <a:ext uri="{FF2B5EF4-FFF2-40B4-BE49-F238E27FC236}">
                  <a16:creationId xmlns:a16="http://schemas.microsoft.com/office/drawing/2014/main" id="{E3C2C606-B3F4-406B-9006-EA944EBD921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533" r="50157"/>
            <a:stretch/>
          </p:blipFill>
          <p:spPr bwMode="auto">
            <a:xfrm>
              <a:off x="4733517" y="2033297"/>
              <a:ext cx="1366887" cy="23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a:extLst>
                <a:ext uri="{FF2B5EF4-FFF2-40B4-BE49-F238E27FC236}">
                  <a16:creationId xmlns:a16="http://schemas.microsoft.com/office/drawing/2014/main" id="{DCD0127B-AE3B-4363-844E-218E4029CA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5642"/>
            <a:stretch/>
          </p:blipFill>
          <p:spPr bwMode="auto">
            <a:xfrm>
              <a:off x="6174942" y="2033297"/>
              <a:ext cx="1315471" cy="23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ADDAF83D-3AD9-4182-98E3-10204624F5DE}"/>
                </a:ext>
              </a:extLst>
            </p:cNvPr>
            <p:cNvSpPr/>
            <p:nvPr/>
          </p:nvSpPr>
          <p:spPr>
            <a:xfrm>
              <a:off x="1935830" y="3786682"/>
              <a:ext cx="1321794" cy="697102"/>
            </a:xfrm>
            <a:prstGeom prst="rect">
              <a:avLst/>
            </a:prstGeom>
            <a:solidFill>
              <a:srgbClr val="FFFFCC"/>
            </a:solidFill>
          </p:spPr>
          <p:txBody>
            <a:bodyPr wrap="square">
              <a:spAutoFit/>
            </a:bodyPr>
            <a:lstStyle/>
            <a:p>
              <a:pPr marL="0" marR="0" lvl="0" indent="0" algn="ctr" defTabSz="914400" rtl="0" eaLnBrk="0" fontAlgn="auto" latinLnBrk="0" hangingPunct="0">
                <a:lnSpc>
                  <a:spcPct val="150000"/>
                </a:lnSpc>
                <a:spcBef>
                  <a:spcPct val="50000"/>
                </a:spcBef>
                <a:spcAft>
                  <a:spcPts val="600"/>
                </a:spcAft>
                <a:buClrTx/>
                <a:buSzTx/>
                <a:buFontTx/>
                <a:buNone/>
                <a:tabLst/>
                <a:defRPr/>
              </a:pPr>
              <a:r>
                <a:rPr kumimoji="1" lang="en-US" altLang="zh-CN" sz="1600" b="1" i="0" u="none" strike="noStrike" kern="0" cap="none" spc="0" normalizeH="0" baseline="0" noProof="0" dirty="0">
                  <a:ln>
                    <a:noFill/>
                  </a:ln>
                  <a:solidFill>
                    <a:srgbClr val="C00000"/>
                  </a:solidFill>
                  <a:effectLst/>
                  <a:uLnTx/>
                  <a:uFillTx/>
                  <a:latin typeface="Times New Roman" pitchFamily="18" charset="0"/>
                  <a:ea typeface="黑体"/>
                  <a:cs typeface="Times New Roman" panose="02020603050405020304" pitchFamily="18" charset="0"/>
                </a:rPr>
                <a:t>BTH</a:t>
              </a:r>
              <a:endParaRPr kumimoji="1" lang="zh-CN" altLang="en-US" sz="1600" b="1" i="0" u="none" strike="noStrike" kern="0" cap="none" spc="0" normalizeH="0" baseline="0" noProof="0" dirty="0">
                <a:ln>
                  <a:noFill/>
                </a:ln>
                <a:solidFill>
                  <a:srgbClr val="C00000"/>
                </a:solidFill>
                <a:effectLst/>
                <a:uLnTx/>
                <a:uFillTx/>
                <a:latin typeface="Times New Roman" pitchFamily="18" charset="0"/>
                <a:ea typeface="黑体"/>
                <a:cs typeface="+mn-cs"/>
              </a:endParaRPr>
            </a:p>
          </p:txBody>
        </p:sp>
        <p:sp>
          <p:nvSpPr>
            <p:cNvPr id="19" name="Rectangle 18">
              <a:extLst>
                <a:ext uri="{FF2B5EF4-FFF2-40B4-BE49-F238E27FC236}">
                  <a16:creationId xmlns:a16="http://schemas.microsoft.com/office/drawing/2014/main" id="{85806CC1-FA04-482C-9F1E-CEB42582DD5A}"/>
                </a:ext>
              </a:extLst>
            </p:cNvPr>
            <p:cNvSpPr/>
            <p:nvPr/>
          </p:nvSpPr>
          <p:spPr>
            <a:xfrm>
              <a:off x="3402366" y="3789041"/>
              <a:ext cx="1313649" cy="702253"/>
            </a:xfrm>
            <a:prstGeom prst="rect">
              <a:avLst/>
            </a:prstGeom>
            <a:solidFill>
              <a:srgbClr val="FFFFCC"/>
            </a:solidFill>
          </p:spPr>
          <p:txBody>
            <a:bodyPr wrap="square">
              <a:spAutoFit/>
            </a:bodyPr>
            <a:lstStyle/>
            <a:p>
              <a:pPr marL="0" marR="0" lvl="0" indent="0" algn="ctr" defTabSz="914400" rtl="0" eaLnBrk="0" fontAlgn="auto" latinLnBrk="0" hangingPunct="0">
                <a:lnSpc>
                  <a:spcPct val="150000"/>
                </a:lnSpc>
                <a:spcBef>
                  <a:spcPct val="50000"/>
                </a:spcBef>
                <a:spcAft>
                  <a:spcPts val="600"/>
                </a:spcAft>
                <a:buClrTx/>
                <a:buSzTx/>
                <a:buFontTx/>
                <a:buNone/>
                <a:tabLst/>
                <a:defRPr/>
              </a:pPr>
              <a:r>
                <a:rPr kumimoji="1" lang="en-US" altLang="zh-CN" sz="1600" b="1" i="0" u="none" strike="noStrike" kern="0" cap="none" spc="0" normalizeH="0" baseline="0" noProof="0" dirty="0">
                  <a:ln>
                    <a:noFill/>
                  </a:ln>
                  <a:solidFill>
                    <a:srgbClr val="C00000"/>
                  </a:solidFill>
                  <a:effectLst/>
                  <a:uLnTx/>
                  <a:uFillTx/>
                  <a:latin typeface="Times New Roman" pitchFamily="18" charset="0"/>
                  <a:ea typeface="黑体"/>
                  <a:cs typeface="Times New Roman" panose="02020603050405020304" pitchFamily="18" charset="0"/>
                </a:rPr>
                <a:t>YRD</a:t>
              </a:r>
              <a:endParaRPr kumimoji="1" lang="zh-CN" altLang="en-US" sz="1600" b="1" i="0" u="none" strike="noStrike" kern="0" cap="none" spc="0" normalizeH="0" baseline="0" noProof="0" dirty="0">
                <a:ln>
                  <a:noFill/>
                </a:ln>
                <a:solidFill>
                  <a:srgbClr val="C00000"/>
                </a:solidFill>
                <a:effectLst/>
                <a:uLnTx/>
                <a:uFillTx/>
                <a:latin typeface="Times New Roman" pitchFamily="18" charset="0"/>
                <a:ea typeface="黑体"/>
                <a:cs typeface="+mn-cs"/>
              </a:endParaRPr>
            </a:p>
          </p:txBody>
        </p:sp>
        <p:sp>
          <p:nvSpPr>
            <p:cNvPr id="20" name="Rectangle 19">
              <a:extLst>
                <a:ext uri="{FF2B5EF4-FFF2-40B4-BE49-F238E27FC236}">
                  <a16:creationId xmlns:a16="http://schemas.microsoft.com/office/drawing/2014/main" id="{560D91DF-643D-48FD-9233-DA4A10DC0802}"/>
                </a:ext>
              </a:extLst>
            </p:cNvPr>
            <p:cNvSpPr/>
            <p:nvPr/>
          </p:nvSpPr>
          <p:spPr>
            <a:xfrm>
              <a:off x="4770518" y="3825101"/>
              <a:ext cx="1313649" cy="702253"/>
            </a:xfrm>
            <a:prstGeom prst="rect">
              <a:avLst/>
            </a:prstGeom>
            <a:solidFill>
              <a:srgbClr val="FFFFCC"/>
            </a:solidFill>
          </p:spPr>
          <p:txBody>
            <a:bodyPr wrap="square">
              <a:spAutoFit/>
            </a:bodyPr>
            <a:lstStyle/>
            <a:p>
              <a:pPr marL="0" marR="0" lvl="0" indent="0" algn="ctr" defTabSz="914400" rtl="0" eaLnBrk="0" fontAlgn="auto" latinLnBrk="0" hangingPunct="0">
                <a:lnSpc>
                  <a:spcPct val="150000"/>
                </a:lnSpc>
                <a:spcBef>
                  <a:spcPct val="50000"/>
                </a:spcBef>
                <a:spcAft>
                  <a:spcPts val="1200"/>
                </a:spcAft>
                <a:buClrTx/>
                <a:buSzTx/>
                <a:buFontTx/>
                <a:buNone/>
                <a:tabLst/>
                <a:defRPr/>
              </a:pPr>
              <a:r>
                <a:rPr kumimoji="1" lang="en-US" altLang="zh-CN" sz="1600" b="1" i="0" u="none" strike="noStrike" kern="0" cap="none" spc="0" normalizeH="0" baseline="0" noProof="0" dirty="0">
                  <a:ln>
                    <a:noFill/>
                  </a:ln>
                  <a:solidFill>
                    <a:srgbClr val="C00000"/>
                  </a:solidFill>
                  <a:effectLst/>
                  <a:uLnTx/>
                  <a:uFillTx/>
                  <a:latin typeface="Times New Roman" pitchFamily="18" charset="0"/>
                  <a:ea typeface="黑体"/>
                  <a:cs typeface="Times New Roman" panose="02020603050405020304" pitchFamily="18" charset="0"/>
                </a:rPr>
                <a:t>PRD</a:t>
              </a:r>
              <a:endParaRPr kumimoji="1" lang="zh-CN" altLang="en-US" sz="1600" b="1" i="0" u="none" strike="noStrike" kern="0" cap="none" spc="0" normalizeH="0" baseline="0" noProof="0" dirty="0">
                <a:ln>
                  <a:noFill/>
                </a:ln>
                <a:solidFill>
                  <a:srgbClr val="C00000"/>
                </a:solidFill>
                <a:effectLst/>
                <a:uLnTx/>
                <a:uFillTx/>
                <a:latin typeface="Times New Roman" pitchFamily="18" charset="0"/>
                <a:ea typeface="黑体"/>
                <a:cs typeface="+mn-cs"/>
              </a:endParaRPr>
            </a:p>
          </p:txBody>
        </p:sp>
        <p:sp>
          <p:nvSpPr>
            <p:cNvPr id="21" name="Rectangle 20">
              <a:extLst>
                <a:ext uri="{FF2B5EF4-FFF2-40B4-BE49-F238E27FC236}">
                  <a16:creationId xmlns:a16="http://schemas.microsoft.com/office/drawing/2014/main" id="{63515696-9E5F-4F4D-9A58-FC4759031EBC}"/>
                </a:ext>
              </a:extLst>
            </p:cNvPr>
            <p:cNvSpPr/>
            <p:nvPr/>
          </p:nvSpPr>
          <p:spPr>
            <a:xfrm>
              <a:off x="6156176" y="3825103"/>
              <a:ext cx="1313649" cy="702253"/>
            </a:xfrm>
            <a:prstGeom prst="rect">
              <a:avLst/>
            </a:prstGeom>
            <a:solidFill>
              <a:srgbClr val="FFFFCC"/>
            </a:solidFill>
          </p:spPr>
          <p:txBody>
            <a:bodyPr wrap="square">
              <a:spAutoFit/>
            </a:bodyPr>
            <a:lstStyle/>
            <a:p>
              <a:pPr marL="0" marR="0" lvl="0" indent="0" algn="ctr" defTabSz="914400" rtl="0" eaLnBrk="0" fontAlgn="auto" latinLnBrk="0" hangingPunct="0">
                <a:lnSpc>
                  <a:spcPct val="150000"/>
                </a:lnSpc>
                <a:spcBef>
                  <a:spcPct val="50000"/>
                </a:spcBef>
                <a:spcAft>
                  <a:spcPts val="600"/>
                </a:spcAft>
                <a:buClrTx/>
                <a:buSzTx/>
                <a:buFontTx/>
                <a:buNone/>
                <a:tabLst/>
                <a:defRPr/>
              </a:pPr>
              <a:r>
                <a:rPr kumimoji="1" lang="en-US" altLang="zh-CN" sz="1600" b="1" i="0" u="none" strike="noStrike" kern="0" cap="none" spc="0" normalizeH="0" baseline="0" noProof="0" dirty="0">
                  <a:ln>
                    <a:noFill/>
                  </a:ln>
                  <a:solidFill>
                    <a:srgbClr val="C00000"/>
                  </a:solidFill>
                  <a:effectLst/>
                  <a:uLnTx/>
                  <a:uFillTx/>
                  <a:latin typeface="Times New Roman" pitchFamily="18" charset="0"/>
                  <a:ea typeface="黑体"/>
                  <a:cs typeface="Times New Roman" panose="02020603050405020304" pitchFamily="18" charset="0"/>
                </a:rPr>
                <a:t>Others</a:t>
              </a:r>
              <a:endParaRPr kumimoji="1" lang="zh-CN" altLang="en-US" sz="1600" b="1" i="0" u="none" strike="noStrike" kern="0" cap="none" spc="0" normalizeH="0" baseline="0" noProof="0" dirty="0">
                <a:ln>
                  <a:noFill/>
                </a:ln>
                <a:solidFill>
                  <a:srgbClr val="C00000"/>
                </a:solidFill>
                <a:effectLst/>
                <a:uLnTx/>
                <a:uFillTx/>
                <a:latin typeface="Times New Roman" pitchFamily="18" charset="0"/>
                <a:ea typeface="黑体"/>
                <a:cs typeface="+mn-cs"/>
              </a:endParaRPr>
            </a:p>
          </p:txBody>
        </p:sp>
      </p:grpSp>
      <p:sp>
        <p:nvSpPr>
          <p:cNvPr id="2" name="Rectangle 1">
            <a:extLst>
              <a:ext uri="{FF2B5EF4-FFF2-40B4-BE49-F238E27FC236}">
                <a16:creationId xmlns:a16="http://schemas.microsoft.com/office/drawing/2014/main" id="{D884C27E-599B-444A-BD9D-A03CB7319BD0}"/>
              </a:ext>
            </a:extLst>
          </p:cNvPr>
          <p:cNvSpPr/>
          <p:nvPr/>
        </p:nvSpPr>
        <p:spPr>
          <a:xfrm>
            <a:off x="4876800" y="5446070"/>
            <a:ext cx="1371600" cy="1386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38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3"/>
          <p:cNvPicPr>
            <a:picLocks noChangeAspect="1"/>
          </p:cNvPicPr>
          <p:nvPr/>
        </p:nvPicPr>
        <p:blipFill>
          <a:blip r:embed="rId3"/>
          <a:stretch>
            <a:fillRect/>
          </a:stretch>
        </p:blipFill>
        <p:spPr>
          <a:xfrm>
            <a:off x="2577421" y="1673016"/>
            <a:ext cx="3930802" cy="3122840"/>
          </a:xfrm>
          <a:prstGeom prst="rect">
            <a:avLst/>
          </a:prstGeom>
        </p:spPr>
      </p:pic>
      <p:sp>
        <p:nvSpPr>
          <p:cNvPr id="101" name="圆角矩形 14"/>
          <p:cNvSpPr/>
          <p:nvPr/>
        </p:nvSpPr>
        <p:spPr bwMode="auto">
          <a:xfrm>
            <a:off x="6997493" y="1252172"/>
            <a:ext cx="1857344" cy="1172289"/>
          </a:xfrm>
          <a:prstGeom prst="roundRect">
            <a:avLst>
              <a:gd name="adj" fmla="val 10794"/>
            </a:avLst>
          </a:prstGeom>
          <a:ln>
            <a:solidFill>
              <a:srgbClr val="38A800"/>
            </a:solidFill>
          </a:ln>
        </p:spPr>
        <p:style>
          <a:lnRef idx="2">
            <a:schemeClr val="accent2">
              <a:tint val="90000"/>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txBody>
          <a:bodyPr vert="horz" wrap="square" lIns="68580" tIns="34290" rIns="68580" bIns="3429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fr-FR" altLang="zh-CN" sz="1350" b="1" i="0" u="none" strike="noStrike" kern="1200" cap="none" spc="0" normalizeH="0" baseline="0" noProof="0" dirty="0">
                <a:ln>
                  <a:noFill/>
                </a:ln>
                <a:solidFill>
                  <a:srgbClr val="38A800"/>
                </a:solidFill>
                <a:effectLst/>
                <a:uLnTx/>
                <a:uFillTx/>
                <a:latin typeface="Times New Roman" charset="0"/>
                <a:ea typeface="黑体" charset="0"/>
                <a:cs typeface="黑体" charset="0"/>
              </a:rPr>
              <a:t>2013-   RSM, SMAT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fr-FR" altLang="zh-CN" sz="1350" b="1" i="0" u="none" strike="noStrike" kern="1200" cap="none" spc="0" normalizeH="0" baseline="0" noProof="0" dirty="0">
                <a:ln>
                  <a:noFill/>
                </a:ln>
                <a:solidFill>
                  <a:srgbClr val="38A800"/>
                </a:solidFill>
                <a:effectLst/>
                <a:uLnTx/>
                <a:uFillTx/>
                <a:latin typeface="Times New Roman" charset="0"/>
                <a:ea typeface="黑体" charset="0"/>
                <a:cs typeface="黑体" charset="0"/>
              </a:rPr>
              <a:t>2015-   </a:t>
            </a:r>
            <a:r>
              <a:rPr kumimoji="1" lang="fr-FR" altLang="zh-CN" sz="1350" b="1" i="0" u="none" strike="noStrike" kern="1200" cap="none" spc="0" normalizeH="0" baseline="0" noProof="0" dirty="0" err="1">
                <a:ln>
                  <a:noFill/>
                </a:ln>
                <a:solidFill>
                  <a:srgbClr val="38A800"/>
                </a:solidFill>
                <a:effectLst/>
                <a:uLnTx/>
                <a:uFillTx/>
                <a:latin typeface="Times New Roman" charset="0"/>
                <a:ea typeface="黑体" charset="0"/>
                <a:cs typeface="黑体" charset="0"/>
              </a:rPr>
              <a:t>BenMAP</a:t>
            </a:r>
            <a:r>
              <a:rPr kumimoji="1" lang="fr-FR" altLang="zh-CN" sz="1350" b="1" i="0" u="none" strike="noStrike" kern="1200" cap="none" spc="0" normalizeH="0" baseline="0" noProof="0" dirty="0">
                <a:ln>
                  <a:noFill/>
                </a:ln>
                <a:solidFill>
                  <a:srgbClr val="38A800"/>
                </a:solidFill>
                <a:effectLst/>
                <a:uLnTx/>
                <a:uFillTx/>
                <a:latin typeface="Times New Roman" charset="0"/>
                <a:ea typeface="黑体" charset="0"/>
                <a:cs typeface="黑体" charset="0"/>
              </a:rPr>
              <a:t>-CE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fr-FR" altLang="zh-CN" sz="1350" b="1" i="0" u="none" strike="noStrike" kern="1200" cap="none" spc="0" normalizeH="0" baseline="0" noProof="0" dirty="0">
                <a:ln>
                  <a:noFill/>
                </a:ln>
                <a:solidFill>
                  <a:srgbClr val="38A800"/>
                </a:solidFill>
                <a:effectLst/>
                <a:uLnTx/>
                <a:uFillTx/>
                <a:latin typeface="Times New Roman" charset="0"/>
                <a:ea typeface="黑体" charset="0"/>
                <a:cs typeface="黑体" charset="0"/>
              </a:rPr>
              <a:t>2017-   pf-ERSM, </a:t>
            </a:r>
            <a:r>
              <a:rPr kumimoji="1" lang="en-US" altLang="zh-CN" sz="1350" b="1" i="0" u="none" strike="noStrike" kern="1200" cap="none" spc="0" normalizeH="0" baseline="0" noProof="0" dirty="0">
                <a:ln>
                  <a:noFill/>
                </a:ln>
                <a:solidFill>
                  <a:srgbClr val="38A800"/>
                </a:solidFill>
                <a:effectLst/>
                <a:uLnTx/>
                <a:uFillTx/>
                <a:latin typeface="Times New Roman" charset="0"/>
                <a:ea typeface="黑体" charset="0"/>
                <a:cs typeface="黑体" charset="0"/>
              </a:rPr>
              <a:t>ICET</a:t>
            </a:r>
            <a:r>
              <a:rPr kumimoji="1" lang="fr-FR" altLang="zh-CN" sz="1350" b="1" i="0" u="none" strike="noStrike" kern="1200" cap="none" spc="0" normalizeH="0" baseline="0" noProof="0" dirty="0">
                <a:ln>
                  <a:noFill/>
                </a:ln>
                <a:solidFill>
                  <a:srgbClr val="38A800"/>
                </a:solidFill>
                <a:effectLst/>
                <a:uLnTx/>
                <a:uFillTx/>
                <a:latin typeface="Times New Roman" charset="0"/>
                <a:ea typeface="黑体" charset="0"/>
                <a:cs typeface="黑体" charset="0"/>
              </a:rPr>
              <a:t>, LECO</a:t>
            </a:r>
          </a:p>
        </p:txBody>
      </p:sp>
      <p:sp>
        <p:nvSpPr>
          <p:cNvPr id="102" name="圆角矩形 4"/>
          <p:cNvSpPr/>
          <p:nvPr/>
        </p:nvSpPr>
        <p:spPr>
          <a:xfrm>
            <a:off x="2591817" y="1672449"/>
            <a:ext cx="3916405" cy="3123407"/>
          </a:xfrm>
          <a:prstGeom prst="roundRect">
            <a:avLst>
              <a:gd name="adj" fmla="val 12093"/>
            </a:avLst>
          </a:prstGeom>
          <a:noFill/>
          <a:ln w="28575" cap="flat" cmpd="sng" algn="ctr">
            <a:solidFill>
              <a:schemeClr val="tx1"/>
            </a:solidFill>
            <a:prstDash val="sysDash"/>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3" name="任意多边形 12"/>
          <p:cNvSpPr/>
          <p:nvPr/>
        </p:nvSpPr>
        <p:spPr>
          <a:xfrm>
            <a:off x="6915668" y="970484"/>
            <a:ext cx="2018917" cy="300931"/>
          </a:xfrm>
          <a:custGeom>
            <a:avLst/>
            <a:gdLst>
              <a:gd name="connsiteX0" fmla="*/ 0 w 2120276"/>
              <a:gd name="connsiteY0" fmla="*/ 0 h 292100"/>
              <a:gd name="connsiteX1" fmla="*/ 2120276 w 2120276"/>
              <a:gd name="connsiteY1" fmla="*/ 0 h 292100"/>
              <a:gd name="connsiteX2" fmla="*/ 2120276 w 2120276"/>
              <a:gd name="connsiteY2" fmla="*/ 292100 h 292100"/>
              <a:gd name="connsiteX3" fmla="*/ 0 w 2120276"/>
              <a:gd name="connsiteY3" fmla="*/ 292100 h 292100"/>
              <a:gd name="connsiteX4" fmla="*/ 0 w 2120276"/>
              <a:gd name="connsiteY4" fmla="*/ 0 h 29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276" h="292100">
                <a:moveTo>
                  <a:pt x="0" y="0"/>
                </a:moveTo>
                <a:lnTo>
                  <a:pt x="2120276" y="0"/>
                </a:lnTo>
                <a:lnTo>
                  <a:pt x="2120276" y="292100"/>
                </a:lnTo>
                <a:lnTo>
                  <a:pt x="0" y="292100"/>
                </a:lnTo>
                <a:lnTo>
                  <a:pt x="0" y="0"/>
                </a:lnTo>
                <a:close/>
              </a:path>
            </a:pathLst>
          </a:custGeom>
          <a:solidFill>
            <a:srgbClr val="38A800"/>
          </a:solidFill>
        </p:spPr>
        <p:style>
          <a:lnRef idx="2">
            <a:schemeClr val="lt1">
              <a:hueOff val="0"/>
              <a:satOff val="0"/>
              <a:lumOff val="0"/>
              <a:alphaOff val="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txBody>
          <a:bodyPr spcFirstLastPara="0" vert="horz" wrap="square" lIns="173891" tIns="26670" rIns="26670" bIns="2667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rPr>
              <a:t>Beijing-Tianjin-Hebei</a:t>
            </a:r>
            <a:endParaRPr kumimoji="0" lang="zh-CN" altLang="en-US" sz="1600" b="1"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endParaRPr>
          </a:p>
        </p:txBody>
      </p:sp>
      <p:sp>
        <p:nvSpPr>
          <p:cNvPr id="104" name="椭圆 13"/>
          <p:cNvSpPr/>
          <p:nvPr/>
        </p:nvSpPr>
        <p:spPr>
          <a:xfrm>
            <a:off x="6706294" y="973314"/>
            <a:ext cx="350123" cy="350123"/>
          </a:xfrm>
          <a:prstGeom prst="ellipse">
            <a:avLst/>
          </a:prstGeom>
          <a:solidFill>
            <a:schemeClr val="bg1"/>
          </a:solidFill>
          <a:ln>
            <a:solidFill>
              <a:srgbClr val="38A800">
                <a:alpha val="50000"/>
              </a:srgbClr>
            </a:solidFill>
          </a:ln>
        </p:spPr>
        <p:style>
          <a:lnRef idx="2">
            <a:schemeClr val="accent2">
              <a:alpha val="90000"/>
              <a:hueOff val="0"/>
              <a:satOff val="0"/>
              <a:lumOff val="0"/>
              <a:alphaOff val="-4000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5" name="圆角矩形 15"/>
          <p:cNvSpPr/>
          <p:nvPr/>
        </p:nvSpPr>
        <p:spPr bwMode="auto">
          <a:xfrm>
            <a:off x="7023753" y="2860159"/>
            <a:ext cx="1854188" cy="1392094"/>
          </a:xfrm>
          <a:prstGeom prst="roundRect">
            <a:avLst>
              <a:gd name="adj" fmla="val 10528"/>
            </a:avLst>
          </a:prstGeom>
          <a:ln>
            <a:solidFill>
              <a:srgbClr val="A87000"/>
            </a:solidFill>
          </a:ln>
        </p:spPr>
        <p:style>
          <a:lnRef idx="2">
            <a:schemeClr val="accent2">
              <a:tint val="90000"/>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txBody>
          <a:bodyPr vert="horz" wrap="square" lIns="68580" tIns="34290" rIns="68580" bIns="3429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fr-FR" altLang="zh-CN" sz="1350" b="1" i="0" u="none" strike="noStrike" kern="1200" cap="none" spc="0" normalizeH="0" baseline="0" noProof="0" dirty="0">
                <a:ln>
                  <a:noFill/>
                </a:ln>
                <a:solidFill>
                  <a:srgbClr val="A87000"/>
                </a:solidFill>
                <a:effectLst/>
                <a:uLnTx/>
                <a:uFillTx/>
                <a:latin typeface="Times New Roman" charset="0"/>
                <a:ea typeface="黑体" charset="0"/>
                <a:cs typeface="黑体" charset="0"/>
              </a:rPr>
              <a:t>2012- </a:t>
            </a:r>
            <a:r>
              <a:rPr kumimoji="1" lang="en-US" altLang="zh-CN" sz="1350" b="1" i="0" u="none" strike="noStrike" kern="1200" cap="none" spc="0" normalizeH="0" baseline="0" noProof="0" dirty="0">
                <a:ln>
                  <a:noFill/>
                </a:ln>
                <a:solidFill>
                  <a:srgbClr val="A87000"/>
                </a:solidFill>
                <a:effectLst/>
                <a:uLnTx/>
                <a:uFillTx/>
                <a:latin typeface="Times New Roman" charset="0"/>
                <a:ea typeface="黑体" charset="0"/>
                <a:cs typeface="黑体" charset="0"/>
              </a:rPr>
              <a:t>ICET</a:t>
            </a:r>
            <a:r>
              <a:rPr kumimoji="1" lang="fr-FR" altLang="zh-CN" sz="1350" b="1" i="0" u="none" strike="noStrike" kern="1200" cap="none" spc="0" normalizeH="0" baseline="0" noProof="0" dirty="0">
                <a:ln>
                  <a:noFill/>
                </a:ln>
                <a:solidFill>
                  <a:srgbClr val="A87000"/>
                </a:solidFill>
                <a:effectLst/>
                <a:uLnTx/>
                <a:uFillTx/>
                <a:latin typeface="Times New Roman" charset="0"/>
                <a:ea typeface="黑体" charset="0"/>
                <a:cs typeface="黑体" charset="0"/>
              </a:rPr>
              <a:t>, RSM, SMAT, BenMAP-CE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fr-FR" altLang="zh-CN" sz="1350" b="1" i="0" u="none" strike="noStrike" kern="1200" cap="none" spc="0" normalizeH="0" baseline="0" noProof="0" dirty="0">
                <a:ln>
                  <a:noFill/>
                </a:ln>
                <a:solidFill>
                  <a:srgbClr val="A87000"/>
                </a:solidFill>
                <a:effectLst/>
                <a:uLnTx/>
                <a:uFillTx/>
                <a:latin typeface="Times New Roman" charset="0"/>
                <a:ea typeface="黑体" charset="0"/>
                <a:cs typeface="黑体" charset="0"/>
              </a:rPr>
              <a:t>2017- pf-ERSM, LECO</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fr-FR" altLang="zh-CN" sz="1350" b="1" i="0" u="none" strike="noStrike" kern="1200" cap="none" spc="0" normalizeH="0" baseline="0" noProof="0" dirty="0">
                <a:ln>
                  <a:noFill/>
                </a:ln>
                <a:solidFill>
                  <a:srgbClr val="A87000"/>
                </a:solidFill>
                <a:effectLst/>
                <a:uLnTx/>
                <a:uFillTx/>
                <a:latin typeface="Times New Roman" charset="0"/>
                <a:ea typeface="黑体" charset="0"/>
                <a:cs typeface="黑体" charset="0"/>
              </a:rPr>
              <a:t>2018- ABaCAS-OE</a:t>
            </a:r>
          </a:p>
        </p:txBody>
      </p:sp>
      <p:sp>
        <p:nvSpPr>
          <p:cNvPr id="106" name="任意多边形 16"/>
          <p:cNvSpPr/>
          <p:nvPr/>
        </p:nvSpPr>
        <p:spPr>
          <a:xfrm>
            <a:off x="6915668" y="2576408"/>
            <a:ext cx="2042971" cy="298251"/>
          </a:xfrm>
          <a:custGeom>
            <a:avLst/>
            <a:gdLst>
              <a:gd name="connsiteX0" fmla="*/ 0 w 2120276"/>
              <a:gd name="connsiteY0" fmla="*/ 0 h 292100"/>
              <a:gd name="connsiteX1" fmla="*/ 2120276 w 2120276"/>
              <a:gd name="connsiteY1" fmla="*/ 0 h 292100"/>
              <a:gd name="connsiteX2" fmla="*/ 2120276 w 2120276"/>
              <a:gd name="connsiteY2" fmla="*/ 292100 h 292100"/>
              <a:gd name="connsiteX3" fmla="*/ 0 w 2120276"/>
              <a:gd name="connsiteY3" fmla="*/ 292100 h 292100"/>
              <a:gd name="connsiteX4" fmla="*/ 0 w 2120276"/>
              <a:gd name="connsiteY4" fmla="*/ 0 h 29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276" h="292100">
                <a:moveTo>
                  <a:pt x="0" y="0"/>
                </a:moveTo>
                <a:lnTo>
                  <a:pt x="2120276" y="0"/>
                </a:lnTo>
                <a:lnTo>
                  <a:pt x="2120276" y="292100"/>
                </a:lnTo>
                <a:lnTo>
                  <a:pt x="0" y="292100"/>
                </a:lnTo>
                <a:lnTo>
                  <a:pt x="0" y="0"/>
                </a:lnTo>
                <a:close/>
              </a:path>
            </a:pathLst>
          </a:custGeom>
          <a:solidFill>
            <a:srgbClr val="A87000"/>
          </a:solidFill>
        </p:spPr>
        <p:style>
          <a:lnRef idx="2">
            <a:schemeClr val="lt1">
              <a:hueOff val="0"/>
              <a:satOff val="0"/>
              <a:lumOff val="0"/>
              <a:alphaOff val="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txBody>
          <a:bodyPr spcFirstLastPara="0" vert="horz" wrap="square" lIns="173891" tIns="26670" rIns="26670" bIns="2667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rPr>
              <a:t>Yangtze-River-Delta</a:t>
            </a:r>
            <a:endParaRPr kumimoji="0" lang="zh-CN" altLang="en-US" sz="1600" b="1"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endParaRPr>
          </a:p>
        </p:txBody>
      </p:sp>
      <p:sp>
        <p:nvSpPr>
          <p:cNvPr id="107" name="椭圆 17"/>
          <p:cNvSpPr/>
          <p:nvPr/>
        </p:nvSpPr>
        <p:spPr>
          <a:xfrm>
            <a:off x="6706296" y="2588119"/>
            <a:ext cx="346297" cy="366014"/>
          </a:xfrm>
          <a:prstGeom prst="ellipse">
            <a:avLst/>
          </a:prstGeom>
          <a:solidFill>
            <a:schemeClr val="bg1"/>
          </a:solidFill>
          <a:ln>
            <a:solidFill>
              <a:srgbClr val="A87000">
                <a:alpha val="50000"/>
              </a:srgbClr>
            </a:solidFill>
          </a:ln>
        </p:spPr>
        <p:style>
          <a:lnRef idx="2">
            <a:schemeClr val="accent2">
              <a:alpha val="90000"/>
              <a:hueOff val="0"/>
              <a:satOff val="0"/>
              <a:lumOff val="0"/>
              <a:alphaOff val="-4000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8" name="圆角矩形 18"/>
          <p:cNvSpPr/>
          <p:nvPr/>
        </p:nvSpPr>
        <p:spPr bwMode="auto">
          <a:xfrm>
            <a:off x="7023753" y="4927256"/>
            <a:ext cx="1854188" cy="1641366"/>
          </a:xfrm>
          <a:prstGeom prst="roundRect">
            <a:avLst>
              <a:gd name="adj" fmla="val 13554"/>
            </a:avLst>
          </a:prstGeom>
          <a:ln>
            <a:solidFill>
              <a:srgbClr val="00B0F0"/>
            </a:solidFill>
          </a:ln>
        </p:spPr>
        <p:style>
          <a:lnRef idx="2">
            <a:schemeClr val="accent2">
              <a:tint val="90000"/>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txBody>
          <a:bodyPr vert="horz" wrap="square" lIns="68580" tIns="34290" rIns="68580" bIns="3429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fr-FR" altLang="zh-CN" sz="1350" b="1" i="0" u="none" strike="noStrike" kern="1200" cap="none" spc="0" normalizeH="0" baseline="0" noProof="0" dirty="0">
                <a:ln>
                  <a:noFill/>
                </a:ln>
                <a:solidFill>
                  <a:srgbClr val="00B0F0"/>
                </a:solidFill>
                <a:effectLst/>
                <a:uLnTx/>
                <a:uFillTx/>
                <a:latin typeface="Times New Roman" charset="0"/>
                <a:ea typeface="黑体" charset="0"/>
                <a:cs typeface="黑体" charset="0"/>
              </a:rPr>
              <a:t>2013-2015 SMAT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fr-FR" altLang="zh-CN" sz="1350" b="1" i="0" u="none" strike="noStrike" kern="1200" cap="none" spc="0" normalizeH="0" baseline="0" noProof="0" dirty="0">
                <a:ln>
                  <a:noFill/>
                </a:ln>
                <a:solidFill>
                  <a:srgbClr val="00B0F0"/>
                </a:solidFill>
                <a:effectLst/>
                <a:uLnTx/>
                <a:uFillTx/>
                <a:latin typeface="Times New Roman" charset="0"/>
                <a:ea typeface="黑体" charset="0"/>
                <a:cs typeface="黑体" charset="0"/>
              </a:rPr>
              <a:t>2016-  </a:t>
            </a:r>
            <a:r>
              <a:rPr kumimoji="1" lang="en-US" altLang="zh-CN" sz="1350" b="1" i="0" u="none" strike="noStrike" kern="1200" cap="none" spc="0" normalizeH="0" baseline="0" noProof="0" dirty="0">
                <a:ln>
                  <a:noFill/>
                </a:ln>
                <a:solidFill>
                  <a:srgbClr val="00B0F0"/>
                </a:solidFill>
                <a:effectLst/>
                <a:uLnTx/>
                <a:uFillTx/>
                <a:latin typeface="Times New Roman" charset="0"/>
                <a:ea typeface="黑体" charset="0"/>
                <a:cs typeface="黑体" charset="0"/>
              </a:rPr>
              <a:t>ICET</a:t>
            </a:r>
            <a:r>
              <a:rPr kumimoji="1" lang="fr-FR" altLang="zh-CN" sz="1350" b="1" i="0" u="none" strike="noStrike" kern="1200" cap="none" spc="0" normalizeH="0" baseline="0" noProof="0" dirty="0">
                <a:ln>
                  <a:noFill/>
                </a:ln>
                <a:solidFill>
                  <a:srgbClr val="00B0F0"/>
                </a:solidFill>
                <a:effectLst/>
                <a:uLnTx/>
                <a:uFillTx/>
                <a:latin typeface="Times New Roman" charset="0"/>
                <a:ea typeface="黑体" charset="0"/>
                <a:cs typeface="黑体" charset="0"/>
              </a:rPr>
              <a:t>, RSM, BenMAP-CE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fr-FR" altLang="zh-CN" sz="1350" b="1" i="0" u="none" strike="noStrike" kern="1200" cap="none" spc="0" normalizeH="0" baseline="0" noProof="0" dirty="0">
                <a:ln>
                  <a:noFill/>
                </a:ln>
                <a:solidFill>
                  <a:srgbClr val="00B0F0"/>
                </a:solidFill>
                <a:effectLst/>
                <a:uLnTx/>
                <a:uFillTx/>
                <a:latin typeface="Times New Roman" charset="0"/>
                <a:ea typeface="黑体" charset="0"/>
                <a:cs typeface="黑体" charset="0"/>
              </a:rPr>
              <a:t>2017-2018- pf-ERSM, LECO, ABaCAS-OE</a:t>
            </a:r>
          </a:p>
        </p:txBody>
      </p:sp>
      <p:sp>
        <p:nvSpPr>
          <p:cNvPr id="109" name="任意多边形 19"/>
          <p:cNvSpPr/>
          <p:nvPr/>
        </p:nvSpPr>
        <p:spPr>
          <a:xfrm>
            <a:off x="6915668" y="4646116"/>
            <a:ext cx="2042971" cy="306884"/>
          </a:xfrm>
          <a:custGeom>
            <a:avLst/>
            <a:gdLst>
              <a:gd name="connsiteX0" fmla="*/ 0 w 2120276"/>
              <a:gd name="connsiteY0" fmla="*/ 0 h 292100"/>
              <a:gd name="connsiteX1" fmla="*/ 2120276 w 2120276"/>
              <a:gd name="connsiteY1" fmla="*/ 0 h 292100"/>
              <a:gd name="connsiteX2" fmla="*/ 2120276 w 2120276"/>
              <a:gd name="connsiteY2" fmla="*/ 292100 h 292100"/>
              <a:gd name="connsiteX3" fmla="*/ 0 w 2120276"/>
              <a:gd name="connsiteY3" fmla="*/ 292100 h 292100"/>
              <a:gd name="connsiteX4" fmla="*/ 0 w 2120276"/>
              <a:gd name="connsiteY4" fmla="*/ 0 h 29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276" h="292100">
                <a:moveTo>
                  <a:pt x="0" y="0"/>
                </a:moveTo>
                <a:lnTo>
                  <a:pt x="2120276" y="0"/>
                </a:lnTo>
                <a:lnTo>
                  <a:pt x="2120276" y="292100"/>
                </a:lnTo>
                <a:lnTo>
                  <a:pt x="0" y="292100"/>
                </a:lnTo>
                <a:lnTo>
                  <a:pt x="0" y="0"/>
                </a:lnTo>
                <a:close/>
              </a:path>
            </a:pathLst>
          </a:custGeom>
          <a:solidFill>
            <a:srgbClr val="00B0F0"/>
          </a:solidFill>
        </p:spPr>
        <p:style>
          <a:lnRef idx="2">
            <a:schemeClr val="lt1">
              <a:hueOff val="0"/>
              <a:satOff val="0"/>
              <a:lumOff val="0"/>
              <a:alphaOff val="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txBody>
          <a:bodyPr spcFirstLastPara="0" vert="horz" wrap="square" lIns="173891" tIns="26670" rIns="26670" bIns="2667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rPr>
              <a:t>Pearl-River-Delta</a:t>
            </a:r>
            <a:endParaRPr kumimoji="0" lang="zh-CN" altLang="en-US" sz="1600" b="1"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endParaRPr>
          </a:p>
        </p:txBody>
      </p:sp>
      <p:sp>
        <p:nvSpPr>
          <p:cNvPr id="110" name="椭圆 20"/>
          <p:cNvSpPr/>
          <p:nvPr/>
        </p:nvSpPr>
        <p:spPr>
          <a:xfrm>
            <a:off x="6706297" y="4681990"/>
            <a:ext cx="350387" cy="350387"/>
          </a:xfrm>
          <a:prstGeom prst="ellipse">
            <a:avLst/>
          </a:prstGeom>
          <a:solidFill>
            <a:schemeClr val="bg1"/>
          </a:solidFill>
          <a:ln>
            <a:solidFill>
              <a:srgbClr val="0070C0">
                <a:alpha val="50000"/>
              </a:srgbClr>
            </a:solidFill>
          </a:ln>
        </p:spPr>
        <p:style>
          <a:lnRef idx="2">
            <a:schemeClr val="accent2">
              <a:alpha val="90000"/>
              <a:hueOff val="0"/>
              <a:satOff val="0"/>
              <a:lumOff val="0"/>
              <a:alphaOff val="-4000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cxnSp>
        <p:nvCxnSpPr>
          <p:cNvPr id="111" name="直接箭头连接符 24"/>
          <p:cNvCxnSpPr>
            <a:stCxn id="104" idx="3"/>
          </p:cNvCxnSpPr>
          <p:nvPr/>
        </p:nvCxnSpPr>
        <p:spPr bwMode="auto">
          <a:xfrm flipH="1">
            <a:off x="5538626" y="1272163"/>
            <a:ext cx="1218942" cy="1498714"/>
          </a:xfrm>
          <a:prstGeom prst="straightConnector1">
            <a:avLst/>
          </a:prstGeom>
          <a:solidFill>
            <a:srgbClr val="AAF0F4"/>
          </a:solidFill>
          <a:ln w="31750" cap="flat" cmpd="sng" algn="ctr">
            <a:solidFill>
              <a:srgbClr val="38A800"/>
            </a:solidFill>
            <a:prstDash val="solid"/>
            <a:round/>
            <a:headEnd type="none" w="med" len="med"/>
            <a:tailEnd type="none" w="med" len="med"/>
          </a:ln>
          <a:effectLst>
            <a:outerShdw blurRad="63500" dist="35921" dir="2700000" algn="ctr" rotWithShape="0">
              <a:schemeClr val="bg2"/>
            </a:outerShdw>
          </a:effectLst>
        </p:spPr>
      </p:cxnSp>
      <p:cxnSp>
        <p:nvCxnSpPr>
          <p:cNvPr id="112" name="直接箭头连接符 25"/>
          <p:cNvCxnSpPr>
            <a:stCxn id="107" idx="3"/>
          </p:cNvCxnSpPr>
          <p:nvPr/>
        </p:nvCxnSpPr>
        <p:spPr bwMode="auto">
          <a:xfrm flipH="1">
            <a:off x="5753101" y="2900531"/>
            <a:ext cx="1003909" cy="616402"/>
          </a:xfrm>
          <a:prstGeom prst="straightConnector1">
            <a:avLst/>
          </a:prstGeom>
          <a:solidFill>
            <a:srgbClr val="AAF0F4"/>
          </a:solidFill>
          <a:ln w="31750" cap="flat" cmpd="sng" algn="ctr">
            <a:solidFill>
              <a:srgbClr val="A87000"/>
            </a:solidFill>
            <a:prstDash val="solid"/>
            <a:round/>
            <a:headEnd type="none" w="med" len="med"/>
            <a:tailEnd type="none" w="med" len="med"/>
          </a:ln>
          <a:effectLst>
            <a:outerShdw blurRad="63500" dist="35921" dir="2700000" algn="ctr" rotWithShape="0">
              <a:schemeClr val="bg2"/>
            </a:outerShdw>
          </a:effectLst>
        </p:spPr>
      </p:cxnSp>
      <p:cxnSp>
        <p:nvCxnSpPr>
          <p:cNvPr id="113" name="直接箭头连接符 27"/>
          <p:cNvCxnSpPr>
            <a:stCxn id="110" idx="2"/>
          </p:cNvCxnSpPr>
          <p:nvPr/>
        </p:nvCxnSpPr>
        <p:spPr bwMode="auto">
          <a:xfrm flipH="1" flipV="1">
            <a:off x="5489451" y="4329546"/>
            <a:ext cx="1216846" cy="527638"/>
          </a:xfrm>
          <a:prstGeom prst="straightConnector1">
            <a:avLst/>
          </a:prstGeom>
          <a:solidFill>
            <a:schemeClr val="bg1"/>
          </a:solidFill>
          <a:ln>
            <a:solidFill>
              <a:srgbClr val="0070C0">
                <a:alpha val="50000"/>
              </a:srgbClr>
            </a:solidFill>
          </a:ln>
        </p:spPr>
        <p:style>
          <a:lnRef idx="2">
            <a:schemeClr val="accent2">
              <a:alpha val="90000"/>
              <a:hueOff val="0"/>
              <a:satOff val="0"/>
              <a:lumOff val="0"/>
              <a:alphaOff val="-4000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cxnSp>
      <p:sp>
        <p:nvSpPr>
          <p:cNvPr id="114" name="矩形 32"/>
          <p:cNvSpPr/>
          <p:nvPr/>
        </p:nvSpPr>
        <p:spPr>
          <a:xfrm>
            <a:off x="107750" y="5533543"/>
            <a:ext cx="6585383" cy="1136703"/>
          </a:xfrm>
          <a:prstGeom prst="rect">
            <a:avLst/>
          </a:prstGeom>
          <a:noFill/>
          <a:ln>
            <a:solidFill>
              <a:srgbClr val="FF0000"/>
            </a:solidFill>
          </a:ln>
        </p:spPr>
        <p:txBody>
          <a:bodyPr vert="horz" wrap="square" lIns="68580" tIns="34290" rIns="68580" bIns="34290" numCol="1" anchor="t" anchorCtr="0" compatLnSpc="1">
            <a:prstTxWarp prst="textNoShape">
              <a:avLst/>
            </a:prstTxWarp>
          </a:bodyPr>
          <a:lstStyle/>
          <a:p>
            <a:pPr marL="0" marR="0" lvl="0" indent="0" algn="ctr" defTabSz="914400" rtl="0" eaLnBrk="0" fontAlgn="base" latinLnBrk="0" hangingPunct="0">
              <a:lnSpc>
                <a:spcPct val="100000"/>
              </a:lnSpc>
              <a:spcBef>
                <a:spcPts val="450"/>
              </a:spcBef>
              <a:spcAft>
                <a:spcPct val="0"/>
              </a:spcAft>
              <a:buClrTx/>
              <a:buSzTx/>
              <a:buFontTx/>
              <a:buNone/>
              <a:tabLst/>
              <a:defRPr/>
            </a:pPr>
            <a:r>
              <a:rPr kumimoji="0" lang="en-US" altLang="zh-CN" sz="2100" b="1" i="0" u="none" strike="noStrike" kern="1200" cap="none" spc="0" normalizeH="0" baseline="0" noProof="0" dirty="0">
                <a:ln>
                  <a:noFill/>
                </a:ln>
                <a:solidFill>
                  <a:srgbClr val="0000B8"/>
                </a:solidFill>
                <a:effectLst/>
                <a:uLnTx/>
                <a:uFillTx/>
                <a:latin typeface="Arial" panose="020B0604020202020204" pitchFamily="34" charset="0"/>
                <a:ea typeface="等线" panose="02010600030101010101" pitchFamily="2" charset="-122"/>
                <a:cs typeface="Arial" panose="020B0604020202020204" pitchFamily="34" charset="0"/>
              </a:rPr>
              <a:t>ABaCAS has served as </a:t>
            </a:r>
            <a:r>
              <a:rPr kumimoji="0" lang="en-US" altLang="zh-CN" sz="2100" b="1"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a key AQ management &amp; assessment tool </a:t>
            </a:r>
            <a:r>
              <a:rPr kumimoji="0" lang="en-US" altLang="zh-CN" sz="2100" b="1" i="0" u="none" strike="noStrike" kern="1200" cap="none" spc="0" normalizeH="0" baseline="0" noProof="0" dirty="0">
                <a:ln>
                  <a:noFill/>
                </a:ln>
                <a:solidFill>
                  <a:srgbClr val="0000B8"/>
                </a:solidFill>
                <a:effectLst/>
                <a:uLnTx/>
                <a:uFillTx/>
                <a:latin typeface="Arial" panose="020B0604020202020204" pitchFamily="34" charset="0"/>
                <a:ea typeface="等线" panose="02010600030101010101" pitchFamily="2" charset="-122"/>
                <a:cs typeface="Arial" panose="020B0604020202020204" pitchFamily="34" charset="0"/>
              </a:rPr>
              <a:t>for air pollution cost/benefit and attainment assessment in China</a:t>
            </a:r>
          </a:p>
        </p:txBody>
      </p:sp>
      <p:sp>
        <p:nvSpPr>
          <p:cNvPr id="115" name="Rounded Rectangle 114"/>
          <p:cNvSpPr/>
          <p:nvPr/>
        </p:nvSpPr>
        <p:spPr bwMode="auto">
          <a:xfrm>
            <a:off x="4845627" y="3952283"/>
            <a:ext cx="692999" cy="590558"/>
          </a:xfrm>
          <a:prstGeom prst="roundRect">
            <a:avLst/>
          </a:prstGeom>
          <a:noFill/>
          <a:ln w="28575" cap="flat" cmpd="sng" algn="ctr">
            <a:solidFill>
              <a:srgbClr val="00B0F0"/>
            </a:solidFill>
            <a:prstDash val="solid"/>
            <a:round/>
            <a:headEnd type="none" w="med" len="med"/>
            <a:tailEnd type="none" w="med" len="med"/>
          </a:ln>
          <a:effectLst>
            <a:outerShdw blurRad="63500" dist="35921" dir="2700000" algn="ctr" rotWithShape="0">
              <a:schemeClr val="bg2"/>
            </a:outerShdw>
          </a:effectLst>
        </p:spPr>
        <p:txBody>
          <a:bodyPr vert="horz" wrap="square" lIns="68580" tIns="34290" rIns="68580" bIns="34290" numCol="1" rtlCol="0" anchor="t" anchorCtr="0" compatLnSpc="1">
            <a:prstTxWarp prst="textNoShape">
              <a:avLst/>
            </a:prstTxWarp>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endParaRPr kumimoji="1" lang="en-US" sz="1800" b="1" i="0" u="none" strike="noStrike" kern="1200" cap="none" spc="0" normalizeH="0" baseline="0" noProof="0">
              <a:ln>
                <a:noFill/>
              </a:ln>
              <a:solidFill>
                <a:prstClr val="black"/>
              </a:solidFill>
              <a:effectLst/>
              <a:uLnTx/>
              <a:uFillTx/>
              <a:latin typeface="Times New Roman" charset="0"/>
              <a:ea typeface="黑体" charset="0"/>
              <a:cs typeface="黑体" charset="0"/>
            </a:endParaRPr>
          </a:p>
        </p:txBody>
      </p:sp>
      <p:sp>
        <p:nvSpPr>
          <p:cNvPr id="116" name="圆角矩形 14"/>
          <p:cNvSpPr/>
          <p:nvPr/>
        </p:nvSpPr>
        <p:spPr bwMode="auto">
          <a:xfrm>
            <a:off x="185360" y="1812628"/>
            <a:ext cx="1989429" cy="2359447"/>
          </a:xfrm>
          <a:prstGeom prst="roundRect">
            <a:avLst>
              <a:gd name="adj" fmla="val 10794"/>
            </a:avLst>
          </a:prstGeom>
          <a:ln>
            <a:solidFill>
              <a:schemeClr val="tx1"/>
            </a:solidFill>
          </a:ln>
        </p:spPr>
        <p:style>
          <a:lnRef idx="2">
            <a:schemeClr val="accent2">
              <a:tint val="90000"/>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txBody>
          <a:bodyPr vert="horz" wrap="square" lIns="68580" tIns="34290" rIns="68580" bIns="3429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fr-FR" altLang="zh-CN" sz="1350" b="1" i="0" u="none" strike="noStrike" kern="1200" cap="none" spc="0" normalizeH="0" baseline="0" noProof="0" dirty="0">
                <a:ln>
                  <a:noFill/>
                </a:ln>
                <a:solidFill>
                  <a:srgbClr val="0000B8"/>
                </a:solidFill>
                <a:effectLst/>
                <a:uLnTx/>
                <a:uFillTx/>
                <a:latin typeface="Times New Roman" charset="0"/>
                <a:ea typeface="黑体" charset="0"/>
                <a:cs typeface="黑体" charset="0"/>
              </a:rPr>
              <a:t>2010-   RSM</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fr-FR" altLang="zh-CN" sz="1350" b="1" i="0" u="none" strike="noStrike" kern="1200" cap="none" spc="0" normalizeH="0" baseline="0" noProof="0" dirty="0">
                <a:ln>
                  <a:noFill/>
                </a:ln>
                <a:solidFill>
                  <a:srgbClr val="0000B8"/>
                </a:solidFill>
                <a:effectLst/>
                <a:uLnTx/>
                <a:uFillTx/>
                <a:latin typeface="Times New Roman" charset="0"/>
                <a:ea typeface="黑体" charset="0"/>
                <a:cs typeface="黑体" charset="0"/>
              </a:rPr>
              <a:t>2016-   BenMAP-CE, SMAT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fr-FR" altLang="zh-CN" sz="1350" b="1" i="0" u="none" strike="noStrike" kern="1200" cap="none" spc="0" normalizeH="0" baseline="0" noProof="0" dirty="0">
                <a:ln>
                  <a:noFill/>
                </a:ln>
                <a:solidFill>
                  <a:srgbClr val="0000B8"/>
                </a:solidFill>
                <a:effectLst/>
                <a:uLnTx/>
                <a:uFillTx/>
                <a:latin typeface="Times New Roman" charset="0"/>
                <a:ea typeface="黑体" charset="0"/>
                <a:cs typeface="黑体" charset="0"/>
              </a:rPr>
              <a:t>2017~2018-   pf-ERSM, </a:t>
            </a:r>
            <a:r>
              <a:rPr kumimoji="1" lang="en-US" altLang="zh-CN" sz="1350" b="1" i="0" u="none" strike="noStrike" kern="1200" cap="none" spc="0" normalizeH="0" baseline="0" noProof="0" dirty="0">
                <a:ln>
                  <a:noFill/>
                </a:ln>
                <a:solidFill>
                  <a:srgbClr val="0000B8"/>
                </a:solidFill>
                <a:effectLst/>
                <a:uLnTx/>
                <a:uFillTx/>
                <a:latin typeface="Times New Roman" charset="0"/>
                <a:ea typeface="黑体" charset="0"/>
                <a:cs typeface="黑体" charset="0"/>
              </a:rPr>
              <a:t>ICET</a:t>
            </a:r>
            <a:r>
              <a:rPr kumimoji="1" lang="fr-FR" altLang="zh-CN" sz="1350" b="1" i="0" u="none" strike="noStrike" kern="1200" cap="none" spc="0" normalizeH="0" baseline="0" noProof="0" dirty="0">
                <a:ln>
                  <a:noFill/>
                </a:ln>
                <a:solidFill>
                  <a:srgbClr val="0000B8"/>
                </a:solidFill>
                <a:effectLst/>
                <a:uLnTx/>
                <a:uFillTx/>
                <a:latin typeface="Times New Roman" charset="0"/>
                <a:ea typeface="黑体" charset="0"/>
                <a:cs typeface="黑体" charset="0"/>
              </a:rPr>
              <a:t>, LECO, ABaCAS-OE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fr-FR" altLang="zh-CN" sz="1350" b="1" i="0" u="none" strike="noStrike" kern="1200" cap="none" spc="0" normalizeH="0" baseline="0" noProof="0" dirty="0">
                <a:ln>
                  <a:noFill/>
                </a:ln>
                <a:solidFill>
                  <a:srgbClr val="0000B8"/>
                </a:solidFill>
                <a:effectLst/>
                <a:uLnTx/>
                <a:uFillTx/>
                <a:latin typeface="Times New Roman" charset="0"/>
                <a:ea typeface="黑体" charset="0"/>
                <a:cs typeface="黑体" charset="0"/>
              </a:rPr>
              <a:t>2019- </a:t>
            </a:r>
            <a:r>
              <a:rPr kumimoji="1" lang="fr-FR" altLang="zh-CN" sz="1350" b="1" i="0" u="none" strike="noStrike" kern="1200" cap="none" spc="0" normalizeH="0" baseline="0" noProof="0" dirty="0">
                <a:ln>
                  <a:noFill/>
                </a:ln>
                <a:solidFill>
                  <a:srgbClr val="FF0000"/>
                </a:solidFill>
                <a:effectLst/>
                <a:uLnTx/>
                <a:uFillTx/>
                <a:latin typeface="Times New Roman" charset="0"/>
                <a:ea typeface="黑体" charset="0"/>
                <a:cs typeface="黑体" charset="0"/>
              </a:rPr>
              <a:t>Optimized pf-ERSM, FAST-CE, NEXUS</a:t>
            </a:r>
          </a:p>
        </p:txBody>
      </p:sp>
      <p:sp>
        <p:nvSpPr>
          <p:cNvPr id="117" name="任意多边形 12"/>
          <p:cNvSpPr/>
          <p:nvPr/>
        </p:nvSpPr>
        <p:spPr>
          <a:xfrm>
            <a:off x="196761" y="1226357"/>
            <a:ext cx="1874078" cy="300931"/>
          </a:xfrm>
          <a:custGeom>
            <a:avLst/>
            <a:gdLst>
              <a:gd name="connsiteX0" fmla="*/ 0 w 2120276"/>
              <a:gd name="connsiteY0" fmla="*/ 0 h 292100"/>
              <a:gd name="connsiteX1" fmla="*/ 2120276 w 2120276"/>
              <a:gd name="connsiteY1" fmla="*/ 0 h 292100"/>
              <a:gd name="connsiteX2" fmla="*/ 2120276 w 2120276"/>
              <a:gd name="connsiteY2" fmla="*/ 292100 h 292100"/>
              <a:gd name="connsiteX3" fmla="*/ 0 w 2120276"/>
              <a:gd name="connsiteY3" fmla="*/ 292100 h 292100"/>
              <a:gd name="connsiteX4" fmla="*/ 0 w 2120276"/>
              <a:gd name="connsiteY4" fmla="*/ 0 h 29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276" h="292100">
                <a:moveTo>
                  <a:pt x="0" y="0"/>
                </a:moveTo>
                <a:lnTo>
                  <a:pt x="2120276" y="0"/>
                </a:lnTo>
                <a:lnTo>
                  <a:pt x="2120276" y="292100"/>
                </a:lnTo>
                <a:lnTo>
                  <a:pt x="0" y="292100"/>
                </a:lnTo>
                <a:lnTo>
                  <a:pt x="0" y="0"/>
                </a:lnTo>
                <a:close/>
              </a:path>
            </a:pathLst>
          </a:custGeom>
          <a:solidFill>
            <a:srgbClr val="FFFF00"/>
          </a:solidFill>
          <a:ln>
            <a:solidFill>
              <a:schemeClr val="tx1"/>
            </a:solidFill>
          </a:ln>
        </p:spPr>
        <p:style>
          <a:lnRef idx="2">
            <a:schemeClr val="lt1">
              <a:hueOff val="0"/>
              <a:satOff val="0"/>
              <a:lumOff val="0"/>
              <a:alphaOff val="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txBody>
          <a:bodyPr spcFirstLastPara="0" vert="horz" wrap="square" lIns="173891" tIns="26670" rIns="26670" bIns="2667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altLang="zh-CN" sz="2400" b="1" i="0" u="none" strike="noStrike" kern="1200" cap="none" spc="0" normalizeH="0" baseline="0" noProof="0" dirty="0">
                <a:ln>
                  <a:noFill/>
                </a:ln>
                <a:solidFill>
                  <a:srgbClr val="0000B8"/>
                </a:solidFill>
                <a:effectLst/>
                <a:uLnTx/>
                <a:uFillTx/>
                <a:latin typeface="Calibri" panose="020F0502020204030204"/>
                <a:ea typeface="等线" panose="02010600030101010101" pitchFamily="2" charset="-122"/>
                <a:cs typeface="+mn-cs"/>
              </a:rPr>
              <a:t>China</a:t>
            </a:r>
            <a:endParaRPr kumimoji="0" lang="zh-CN" altLang="en-US" sz="2400" b="1" i="0" u="none" strike="noStrike" kern="1200" cap="none" spc="0" normalizeH="0" baseline="0" noProof="0" dirty="0">
              <a:ln>
                <a:noFill/>
              </a:ln>
              <a:solidFill>
                <a:srgbClr val="0000B8"/>
              </a:solidFill>
              <a:effectLst/>
              <a:uLnTx/>
              <a:uFillTx/>
              <a:latin typeface="Calibri" panose="020F0502020204030204"/>
              <a:ea typeface="等线" panose="02010600030101010101" pitchFamily="2" charset="-122"/>
              <a:cs typeface="+mn-cs"/>
            </a:endParaRPr>
          </a:p>
        </p:txBody>
      </p:sp>
      <p:sp>
        <p:nvSpPr>
          <p:cNvPr id="118" name="椭圆 13"/>
          <p:cNvSpPr/>
          <p:nvPr/>
        </p:nvSpPr>
        <p:spPr>
          <a:xfrm>
            <a:off x="1940235" y="1182330"/>
            <a:ext cx="350123" cy="350123"/>
          </a:xfrm>
          <a:prstGeom prst="ellipse">
            <a:avLst/>
          </a:prstGeom>
          <a:solidFill>
            <a:schemeClr val="bg1"/>
          </a:solidFill>
          <a:ln>
            <a:solidFill>
              <a:schemeClr val="tx1"/>
            </a:solidFill>
          </a:ln>
        </p:spPr>
        <p:style>
          <a:lnRef idx="2">
            <a:schemeClr val="accent2">
              <a:alpha val="90000"/>
              <a:hueOff val="0"/>
              <a:satOff val="0"/>
              <a:lumOff val="0"/>
              <a:alphaOff val="-4000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cxnSp>
        <p:nvCxnSpPr>
          <p:cNvPr id="119" name="直接箭头连接符 24"/>
          <p:cNvCxnSpPr>
            <a:endCxn id="118" idx="4"/>
          </p:cNvCxnSpPr>
          <p:nvPr/>
        </p:nvCxnSpPr>
        <p:spPr bwMode="auto">
          <a:xfrm flipH="1" flipV="1">
            <a:off x="2115297" y="1532453"/>
            <a:ext cx="479164" cy="665302"/>
          </a:xfrm>
          <a:prstGeom prst="straightConnector1">
            <a:avLst/>
          </a:prstGeom>
          <a:solidFill>
            <a:srgbClr val="AAF0F4"/>
          </a:solidFill>
          <a:ln w="31750" cap="flat" cmpd="sng" algn="ctr">
            <a:solidFill>
              <a:schemeClr val="tx1"/>
            </a:solidFill>
            <a:prstDash val="solid"/>
            <a:round/>
            <a:headEnd type="none" w="med" len="med"/>
            <a:tailEnd type="none" w="med" len="med"/>
          </a:ln>
          <a:effectLst>
            <a:outerShdw blurRad="63500" dist="35921" dir="2700000" algn="ctr" rotWithShape="0">
              <a:schemeClr val="bg2"/>
            </a:outerShdw>
          </a:effectLst>
        </p:spPr>
      </p:cxnSp>
      <p:grpSp>
        <p:nvGrpSpPr>
          <p:cNvPr id="141" name="Group 140"/>
          <p:cNvGrpSpPr/>
          <p:nvPr/>
        </p:nvGrpSpPr>
        <p:grpSpPr>
          <a:xfrm>
            <a:off x="4419293" y="2962169"/>
            <a:ext cx="2206118" cy="1654175"/>
            <a:chOff x="2898167" y="2869690"/>
            <a:chExt cx="2941491" cy="2205566"/>
          </a:xfrm>
        </p:grpSpPr>
        <p:grpSp>
          <p:nvGrpSpPr>
            <p:cNvPr id="142" name="组合 8"/>
            <p:cNvGrpSpPr/>
            <p:nvPr/>
          </p:nvGrpSpPr>
          <p:grpSpPr>
            <a:xfrm>
              <a:off x="2898167" y="2869690"/>
              <a:ext cx="2941491" cy="2205566"/>
              <a:chOff x="2898167" y="2869690"/>
              <a:chExt cx="2941491" cy="2205566"/>
            </a:xfrm>
          </p:grpSpPr>
          <p:sp>
            <p:nvSpPr>
              <p:cNvPr id="148" name="文本框 22"/>
              <p:cNvSpPr txBox="1"/>
              <p:nvPr/>
            </p:nvSpPr>
            <p:spPr>
              <a:xfrm>
                <a:off x="4289425" y="2869690"/>
                <a:ext cx="733535"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FF"/>
                    </a:solidFill>
                    <a:effectLst/>
                    <a:uLnTx/>
                    <a:uFillTx/>
                    <a:latin typeface="Arial"/>
                    <a:ea typeface="黑体"/>
                    <a:cs typeface="+mn-cs"/>
                  </a:rPr>
                  <a:t>Jinan</a:t>
                </a:r>
                <a:endParaRPr kumimoji="0" lang="zh-CN" altLang="en-US" sz="1200" b="0" i="0" u="none" strike="noStrike" kern="0" cap="none" spc="0" normalizeH="0" baseline="0" noProof="0" dirty="0">
                  <a:ln>
                    <a:noFill/>
                  </a:ln>
                  <a:solidFill>
                    <a:srgbClr val="0000FF"/>
                  </a:solidFill>
                  <a:effectLst/>
                  <a:uLnTx/>
                  <a:uFillTx/>
                  <a:latin typeface="Arial"/>
                  <a:ea typeface="黑体"/>
                  <a:cs typeface="+mn-cs"/>
                </a:endParaRPr>
              </a:p>
            </p:txBody>
          </p:sp>
          <p:sp>
            <p:nvSpPr>
              <p:cNvPr id="150" name="文本框 26"/>
              <p:cNvSpPr txBox="1"/>
              <p:nvPr/>
            </p:nvSpPr>
            <p:spPr>
              <a:xfrm>
                <a:off x="4732089" y="3599957"/>
                <a:ext cx="1107569"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FF"/>
                    </a:solidFill>
                    <a:effectLst/>
                    <a:uLnTx/>
                    <a:uFillTx/>
                    <a:latin typeface="Arial"/>
                    <a:ea typeface="黑体"/>
                    <a:cs typeface="+mn-cs"/>
                  </a:rPr>
                  <a:t>Shanghai</a:t>
                </a:r>
                <a:endParaRPr kumimoji="0" lang="zh-CN" altLang="en-US" sz="1200" b="0" i="0" u="none" strike="noStrike" kern="0" cap="none" spc="0" normalizeH="0" baseline="0" noProof="0" dirty="0">
                  <a:ln>
                    <a:noFill/>
                  </a:ln>
                  <a:solidFill>
                    <a:srgbClr val="0000FF"/>
                  </a:solidFill>
                  <a:effectLst/>
                  <a:uLnTx/>
                  <a:uFillTx/>
                  <a:latin typeface="Arial"/>
                  <a:ea typeface="黑体"/>
                  <a:cs typeface="+mn-cs"/>
                </a:endParaRPr>
              </a:p>
            </p:txBody>
          </p:sp>
          <p:sp>
            <p:nvSpPr>
              <p:cNvPr id="152" name="文本框 29"/>
              <p:cNvSpPr txBox="1"/>
              <p:nvPr/>
            </p:nvSpPr>
            <p:spPr>
              <a:xfrm>
                <a:off x="3075857" y="4123639"/>
                <a:ext cx="1302065"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FF"/>
                    </a:solidFill>
                    <a:effectLst/>
                    <a:uLnTx/>
                    <a:uFillTx/>
                    <a:latin typeface="Arial"/>
                    <a:ea typeface="黑体"/>
                    <a:cs typeface="+mn-cs"/>
                  </a:rPr>
                  <a:t>Guangzhou</a:t>
                </a:r>
                <a:endParaRPr kumimoji="0" lang="zh-CN" altLang="en-US" sz="1200" b="0" i="0" u="none" strike="noStrike" kern="0" cap="none" spc="0" normalizeH="0" baseline="0" noProof="0" dirty="0">
                  <a:ln>
                    <a:noFill/>
                  </a:ln>
                  <a:solidFill>
                    <a:srgbClr val="0000FF"/>
                  </a:solidFill>
                  <a:effectLst/>
                  <a:uLnTx/>
                  <a:uFillTx/>
                  <a:latin typeface="Arial"/>
                  <a:ea typeface="黑体"/>
                  <a:cs typeface="+mn-cs"/>
                </a:endParaRPr>
              </a:p>
            </p:txBody>
          </p:sp>
          <p:sp>
            <p:nvSpPr>
              <p:cNvPr id="154" name="文本框 31"/>
              <p:cNvSpPr txBox="1"/>
              <p:nvPr/>
            </p:nvSpPr>
            <p:spPr>
              <a:xfrm>
                <a:off x="2898167" y="4418764"/>
                <a:ext cx="928032"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FF"/>
                    </a:solidFill>
                    <a:effectLst/>
                    <a:uLnTx/>
                    <a:uFillTx/>
                    <a:latin typeface="Arial"/>
                    <a:ea typeface="黑体"/>
                    <a:cs typeface="+mn-cs"/>
                  </a:rPr>
                  <a:t>Foshan</a:t>
                </a:r>
                <a:endParaRPr kumimoji="0" lang="zh-CN" altLang="en-US" sz="1200" b="0" i="0" u="none" strike="noStrike" kern="0" cap="none" spc="0" normalizeH="0" baseline="0" noProof="0" dirty="0">
                  <a:ln>
                    <a:noFill/>
                  </a:ln>
                  <a:solidFill>
                    <a:srgbClr val="0000FF"/>
                  </a:solidFill>
                  <a:effectLst/>
                  <a:uLnTx/>
                  <a:uFillTx/>
                  <a:latin typeface="Arial"/>
                  <a:ea typeface="黑体"/>
                  <a:cs typeface="+mn-cs"/>
                </a:endParaRPr>
              </a:p>
            </p:txBody>
          </p:sp>
          <p:sp>
            <p:nvSpPr>
              <p:cNvPr id="156" name="文本框 34"/>
              <p:cNvSpPr txBox="1"/>
              <p:nvPr/>
            </p:nvSpPr>
            <p:spPr>
              <a:xfrm>
                <a:off x="3933797" y="4705924"/>
                <a:ext cx="1165276"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FF"/>
                    </a:solidFill>
                    <a:effectLst/>
                    <a:uLnTx/>
                    <a:uFillTx/>
                    <a:latin typeface="Arial"/>
                    <a:ea typeface="黑体"/>
                    <a:cs typeface="+mn-cs"/>
                  </a:rPr>
                  <a:t>Shenzhen</a:t>
                </a:r>
                <a:endParaRPr kumimoji="0" lang="zh-CN" altLang="en-US" sz="1200" b="0" i="0" u="none" strike="noStrike" kern="0" cap="none" spc="0" normalizeH="0" baseline="0" noProof="0" dirty="0">
                  <a:ln>
                    <a:noFill/>
                  </a:ln>
                  <a:solidFill>
                    <a:srgbClr val="0000FF"/>
                  </a:solidFill>
                  <a:effectLst/>
                  <a:uLnTx/>
                  <a:uFillTx/>
                  <a:latin typeface="Arial"/>
                  <a:ea typeface="黑体"/>
                  <a:cs typeface="+mn-cs"/>
                </a:endParaRPr>
              </a:p>
            </p:txBody>
          </p:sp>
        </p:grpSp>
        <p:sp>
          <p:nvSpPr>
            <p:cNvPr id="144" name="文本框 26"/>
            <p:cNvSpPr txBox="1"/>
            <p:nvPr/>
          </p:nvSpPr>
          <p:spPr>
            <a:xfrm>
              <a:off x="4588107" y="3839097"/>
              <a:ext cx="1175964"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FF"/>
                  </a:solidFill>
                  <a:effectLst/>
                  <a:uLnTx/>
                  <a:uFillTx/>
                  <a:latin typeface="Arial"/>
                  <a:ea typeface="黑体"/>
                  <a:cs typeface="+mn-cs"/>
                </a:rPr>
                <a:t>Hangzhou</a:t>
              </a:r>
              <a:endParaRPr kumimoji="0" lang="zh-CN" altLang="en-US" sz="1200" b="0" i="0" u="none" strike="noStrike" kern="0" cap="none" spc="0" normalizeH="0" baseline="0" noProof="0" dirty="0">
                <a:ln>
                  <a:noFill/>
                </a:ln>
                <a:solidFill>
                  <a:srgbClr val="0000FF"/>
                </a:solidFill>
                <a:effectLst/>
                <a:uLnTx/>
                <a:uFillTx/>
                <a:latin typeface="Arial"/>
                <a:ea typeface="黑体"/>
                <a:cs typeface="+mn-cs"/>
              </a:endParaRPr>
            </a:p>
          </p:txBody>
        </p:sp>
      </p:grpSp>
      <p:sp>
        <p:nvSpPr>
          <p:cNvPr id="42" name="文本框 7"/>
          <p:cNvSpPr txBox="1"/>
          <p:nvPr/>
        </p:nvSpPr>
        <p:spPr>
          <a:xfrm>
            <a:off x="3917948" y="3436087"/>
            <a:ext cx="805029"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FF"/>
                </a:solidFill>
                <a:effectLst/>
                <a:uLnTx/>
                <a:uFillTx/>
                <a:latin typeface="Arial"/>
                <a:ea typeface="黑体"/>
                <a:cs typeface="+mn-cs"/>
              </a:rPr>
              <a:t>Chengdu</a:t>
            </a:r>
            <a:endParaRPr kumimoji="0" lang="zh-CN" altLang="en-US" sz="1200" b="0" i="0" u="none" strike="noStrike" kern="0" cap="none" spc="0" normalizeH="0" baseline="0" noProof="0" dirty="0">
              <a:ln>
                <a:noFill/>
              </a:ln>
              <a:solidFill>
                <a:srgbClr val="0000FF"/>
              </a:solidFill>
              <a:effectLst/>
              <a:uLnTx/>
              <a:uFillTx/>
              <a:latin typeface="Arial"/>
              <a:ea typeface="黑体"/>
              <a:cs typeface="+mn-cs"/>
            </a:endParaRPr>
          </a:p>
        </p:txBody>
      </p:sp>
      <p:sp>
        <p:nvSpPr>
          <p:cNvPr id="43" name="文本框 22"/>
          <p:cNvSpPr txBox="1"/>
          <p:nvPr/>
        </p:nvSpPr>
        <p:spPr>
          <a:xfrm>
            <a:off x="4777165" y="2646718"/>
            <a:ext cx="643125"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FF"/>
                </a:solidFill>
                <a:effectLst/>
                <a:uLnTx/>
                <a:uFillTx/>
                <a:latin typeface="Arial"/>
                <a:ea typeface="黑体"/>
                <a:cs typeface="+mn-cs"/>
              </a:rPr>
              <a:t>Beijing</a:t>
            </a:r>
            <a:endParaRPr kumimoji="0" lang="zh-CN" altLang="en-US" sz="1200" b="0" i="0" u="none" strike="noStrike" kern="0" cap="none" spc="0" normalizeH="0" baseline="0" noProof="0" dirty="0">
              <a:ln>
                <a:noFill/>
              </a:ln>
              <a:solidFill>
                <a:srgbClr val="0000FF"/>
              </a:solidFill>
              <a:effectLst/>
              <a:uLnTx/>
              <a:uFillTx/>
              <a:latin typeface="Arial"/>
              <a:ea typeface="黑体"/>
              <a:cs typeface="+mn-cs"/>
            </a:endParaRPr>
          </a:p>
        </p:txBody>
      </p:sp>
      <p:sp>
        <p:nvSpPr>
          <p:cNvPr id="48" name="等腰三角形 6"/>
          <p:cNvSpPr/>
          <p:nvPr/>
        </p:nvSpPr>
        <p:spPr bwMode="auto">
          <a:xfrm>
            <a:off x="5129602" y="4173662"/>
            <a:ext cx="154111" cy="151640"/>
          </a:xfrm>
          <a:prstGeom prst="triangle">
            <a:avLst/>
          </a:prstGeom>
          <a:solidFill>
            <a:srgbClr val="F79646"/>
          </a:solidFill>
          <a:ln>
            <a:noFill/>
          </a:ln>
          <a:effectLst/>
        </p:spPr>
        <p:txBody>
          <a:bodyPr vert="horz" wrap="square" lIns="68580" tIns="34290" rIns="68580" bIns="34290" numCol="1" rtlCol="0" anchor="t" anchorCtr="0" compatLnSpc="1">
            <a:prstTxWarp prst="textNoShape">
              <a:avLst/>
            </a:prstTxWarp>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endParaRPr kumimoji="1" lang="zh-CN" altLang="en-US" sz="1800" b="1" i="0" u="none" strike="noStrike" kern="0" cap="none" spc="0" normalizeH="0" baseline="0" noProof="0">
              <a:ln>
                <a:noFill/>
              </a:ln>
              <a:solidFill>
                <a:prstClr val="black"/>
              </a:solidFill>
              <a:effectLst/>
              <a:uLnTx/>
              <a:uFillTx/>
              <a:latin typeface="Times New Roman" charset="0"/>
              <a:ea typeface="黑体" charset="0"/>
              <a:cs typeface="黑体" charset="0"/>
            </a:endParaRPr>
          </a:p>
        </p:txBody>
      </p:sp>
      <p:sp>
        <p:nvSpPr>
          <p:cNvPr id="49" name="等腰三角形 6"/>
          <p:cNvSpPr/>
          <p:nvPr/>
        </p:nvSpPr>
        <p:spPr bwMode="auto">
          <a:xfrm>
            <a:off x="5244500" y="4186655"/>
            <a:ext cx="154111" cy="151640"/>
          </a:xfrm>
          <a:prstGeom prst="triangle">
            <a:avLst/>
          </a:prstGeom>
          <a:solidFill>
            <a:srgbClr val="F79646"/>
          </a:solidFill>
          <a:ln>
            <a:noFill/>
          </a:ln>
          <a:effectLst/>
        </p:spPr>
        <p:txBody>
          <a:bodyPr vert="horz" wrap="square" lIns="68580" tIns="34290" rIns="68580" bIns="34290" numCol="1" rtlCol="0" anchor="t" anchorCtr="0" compatLnSpc="1">
            <a:prstTxWarp prst="textNoShape">
              <a:avLst/>
            </a:prstTxWarp>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endParaRPr kumimoji="1" lang="zh-CN" altLang="en-US" sz="1800" b="1" i="0" u="none" strike="noStrike" kern="0" cap="none" spc="0" normalizeH="0" baseline="0" noProof="0">
              <a:ln>
                <a:noFill/>
              </a:ln>
              <a:solidFill>
                <a:prstClr val="black"/>
              </a:solidFill>
              <a:effectLst/>
              <a:uLnTx/>
              <a:uFillTx/>
              <a:latin typeface="Times New Roman" charset="0"/>
              <a:ea typeface="黑体" charset="0"/>
              <a:cs typeface="黑体" charset="0"/>
            </a:endParaRPr>
          </a:p>
        </p:txBody>
      </p:sp>
      <p:sp>
        <p:nvSpPr>
          <p:cNvPr id="50" name="等腰三角形 6"/>
          <p:cNvSpPr/>
          <p:nvPr/>
        </p:nvSpPr>
        <p:spPr bwMode="auto">
          <a:xfrm>
            <a:off x="5187305" y="4134474"/>
            <a:ext cx="154111" cy="151640"/>
          </a:xfrm>
          <a:prstGeom prst="triangle">
            <a:avLst/>
          </a:prstGeom>
          <a:solidFill>
            <a:srgbClr val="F79646"/>
          </a:solidFill>
          <a:ln>
            <a:noFill/>
          </a:ln>
          <a:effectLst/>
        </p:spPr>
        <p:txBody>
          <a:bodyPr vert="horz" wrap="square" lIns="68580" tIns="34290" rIns="68580" bIns="34290" numCol="1" rtlCol="0" anchor="t" anchorCtr="0" compatLnSpc="1">
            <a:prstTxWarp prst="textNoShape">
              <a:avLst/>
            </a:prstTxWarp>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endParaRPr kumimoji="1" lang="zh-CN" altLang="en-US" sz="1800" b="1" i="0" u="none" strike="noStrike" kern="0" cap="none" spc="0" normalizeH="0" baseline="0" noProof="0">
              <a:ln>
                <a:noFill/>
              </a:ln>
              <a:solidFill>
                <a:prstClr val="black"/>
              </a:solidFill>
              <a:effectLst/>
              <a:uLnTx/>
              <a:uFillTx/>
              <a:latin typeface="Times New Roman" charset="0"/>
              <a:ea typeface="黑体" charset="0"/>
              <a:cs typeface="黑体" charset="0"/>
            </a:endParaRPr>
          </a:p>
        </p:txBody>
      </p:sp>
      <p:sp>
        <p:nvSpPr>
          <p:cNvPr id="51" name="等腰三角形 50"/>
          <p:cNvSpPr/>
          <p:nvPr/>
        </p:nvSpPr>
        <p:spPr bwMode="auto">
          <a:xfrm>
            <a:off x="5667440" y="3543967"/>
            <a:ext cx="154111" cy="151640"/>
          </a:xfrm>
          <a:prstGeom prst="triangle">
            <a:avLst/>
          </a:prstGeom>
          <a:solidFill>
            <a:srgbClr val="F79646"/>
          </a:solidFill>
          <a:ln>
            <a:noFill/>
          </a:ln>
          <a:effectLst/>
        </p:spPr>
        <p:txBody>
          <a:bodyPr vert="horz" wrap="square" lIns="68580" tIns="34290" rIns="68580" bIns="34290" numCol="1" rtlCol="0"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0" fontAlgn="base" latinLnBrk="0" hangingPunct="0">
              <a:lnSpc>
                <a:spcPct val="100000"/>
              </a:lnSpc>
              <a:spcBef>
                <a:spcPct val="50000"/>
              </a:spcBef>
              <a:spcAft>
                <a:spcPct val="0"/>
              </a:spcAft>
              <a:buClrTx/>
              <a:buSzTx/>
              <a:buFontTx/>
              <a:buNone/>
              <a:tabLst/>
              <a:defRPr/>
            </a:pPr>
            <a:endParaRPr kumimoji="1" lang="zh-CN" altLang="en-US" sz="1800" b="1" i="0" u="none" strike="noStrike" kern="0" cap="none" spc="0" normalizeH="0" baseline="0" noProof="0">
              <a:ln>
                <a:noFill/>
              </a:ln>
              <a:solidFill>
                <a:prstClr val="black"/>
              </a:solidFill>
              <a:effectLst/>
              <a:uLnTx/>
              <a:uFillTx/>
              <a:latin typeface="Times New Roman" charset="0"/>
              <a:ea typeface="黑体" charset="0"/>
              <a:cs typeface="黑体" charset="0"/>
            </a:endParaRPr>
          </a:p>
        </p:txBody>
      </p:sp>
      <p:sp>
        <p:nvSpPr>
          <p:cNvPr id="52" name="等腰三角形 51"/>
          <p:cNvSpPr/>
          <p:nvPr/>
        </p:nvSpPr>
        <p:spPr bwMode="auto">
          <a:xfrm>
            <a:off x="4536847" y="3605319"/>
            <a:ext cx="154111" cy="151640"/>
          </a:xfrm>
          <a:prstGeom prst="triangle">
            <a:avLst/>
          </a:prstGeom>
          <a:solidFill>
            <a:srgbClr val="F79646"/>
          </a:solidFill>
          <a:ln>
            <a:noFill/>
          </a:ln>
          <a:effectLst/>
        </p:spPr>
        <p:txBody>
          <a:bodyPr vert="horz" wrap="square" lIns="68580" tIns="34290" rIns="68580" bIns="34290" numCol="1" rtlCol="0"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0" fontAlgn="base" latinLnBrk="0" hangingPunct="0">
              <a:lnSpc>
                <a:spcPct val="100000"/>
              </a:lnSpc>
              <a:spcBef>
                <a:spcPct val="50000"/>
              </a:spcBef>
              <a:spcAft>
                <a:spcPct val="0"/>
              </a:spcAft>
              <a:buClrTx/>
              <a:buSzTx/>
              <a:buFontTx/>
              <a:buNone/>
              <a:tabLst/>
              <a:defRPr/>
            </a:pPr>
            <a:endParaRPr kumimoji="1" lang="zh-CN" altLang="en-US" sz="1800" b="1" i="0" u="none" strike="noStrike" kern="0" cap="none" spc="0" normalizeH="0" baseline="0" noProof="0">
              <a:ln>
                <a:noFill/>
              </a:ln>
              <a:solidFill>
                <a:prstClr val="black"/>
              </a:solidFill>
              <a:effectLst/>
              <a:uLnTx/>
              <a:uFillTx/>
              <a:latin typeface="Times New Roman" charset="0"/>
              <a:ea typeface="黑体" charset="0"/>
              <a:cs typeface="黑体" charset="0"/>
            </a:endParaRPr>
          </a:p>
        </p:txBody>
      </p:sp>
      <p:sp>
        <p:nvSpPr>
          <p:cNvPr id="53" name="等腰三角形 52"/>
          <p:cNvSpPr/>
          <p:nvPr/>
        </p:nvSpPr>
        <p:spPr bwMode="auto">
          <a:xfrm>
            <a:off x="5626180" y="3657672"/>
            <a:ext cx="154111" cy="151640"/>
          </a:xfrm>
          <a:prstGeom prst="triangle">
            <a:avLst/>
          </a:prstGeom>
          <a:solidFill>
            <a:srgbClr val="F79646"/>
          </a:solidFill>
          <a:ln>
            <a:noFill/>
          </a:ln>
          <a:effectLst/>
        </p:spPr>
        <p:txBody>
          <a:bodyPr vert="horz" wrap="square" lIns="68580" tIns="34290" rIns="68580" bIns="34290" numCol="1" rtlCol="0"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0" fontAlgn="base" latinLnBrk="0" hangingPunct="0">
              <a:lnSpc>
                <a:spcPct val="100000"/>
              </a:lnSpc>
              <a:spcBef>
                <a:spcPct val="50000"/>
              </a:spcBef>
              <a:spcAft>
                <a:spcPct val="0"/>
              </a:spcAft>
              <a:buClrTx/>
              <a:buSzTx/>
              <a:buFontTx/>
              <a:buNone/>
              <a:tabLst/>
              <a:defRPr/>
            </a:pPr>
            <a:endParaRPr kumimoji="1" lang="zh-CN" altLang="en-US" sz="1800" b="1" i="0" u="none" strike="noStrike" kern="0" cap="none" spc="0" normalizeH="0" baseline="0" noProof="0">
              <a:ln>
                <a:noFill/>
              </a:ln>
              <a:solidFill>
                <a:prstClr val="black"/>
              </a:solidFill>
              <a:effectLst/>
              <a:uLnTx/>
              <a:uFillTx/>
              <a:latin typeface="Times New Roman" charset="0"/>
              <a:ea typeface="黑体" charset="0"/>
              <a:cs typeface="黑体" charset="0"/>
            </a:endParaRPr>
          </a:p>
        </p:txBody>
      </p:sp>
      <p:sp>
        <p:nvSpPr>
          <p:cNvPr id="54" name="等腰三角形 53"/>
          <p:cNvSpPr/>
          <p:nvPr/>
        </p:nvSpPr>
        <p:spPr bwMode="auto">
          <a:xfrm>
            <a:off x="5409302" y="3032874"/>
            <a:ext cx="154111" cy="151640"/>
          </a:xfrm>
          <a:prstGeom prst="triangle">
            <a:avLst/>
          </a:prstGeom>
          <a:solidFill>
            <a:srgbClr val="F79646"/>
          </a:solidFill>
          <a:ln>
            <a:noFill/>
          </a:ln>
          <a:effectLst/>
        </p:spPr>
        <p:txBody>
          <a:bodyPr vert="horz" wrap="square" lIns="68580" tIns="34290" rIns="68580" bIns="34290" numCol="1" rtlCol="0"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0" fontAlgn="base" latinLnBrk="0" hangingPunct="0">
              <a:lnSpc>
                <a:spcPct val="100000"/>
              </a:lnSpc>
              <a:spcBef>
                <a:spcPct val="50000"/>
              </a:spcBef>
              <a:spcAft>
                <a:spcPct val="0"/>
              </a:spcAft>
              <a:buClrTx/>
              <a:buSzTx/>
              <a:buFontTx/>
              <a:buNone/>
              <a:tabLst/>
              <a:defRPr/>
            </a:pPr>
            <a:endParaRPr kumimoji="1" lang="zh-CN" altLang="en-US" sz="1800" b="1" i="0" u="none" strike="noStrike" kern="0" cap="none" spc="0" normalizeH="0" baseline="0" noProof="0">
              <a:ln>
                <a:noFill/>
              </a:ln>
              <a:solidFill>
                <a:prstClr val="black"/>
              </a:solidFill>
              <a:effectLst/>
              <a:uLnTx/>
              <a:uFillTx/>
              <a:latin typeface="Times New Roman" charset="0"/>
              <a:ea typeface="黑体" charset="0"/>
              <a:cs typeface="黑体" charset="0"/>
            </a:endParaRPr>
          </a:p>
        </p:txBody>
      </p:sp>
      <p:sp>
        <p:nvSpPr>
          <p:cNvPr id="55" name="文本框 163">
            <a:extLst>
              <a:ext uri="{FF2B5EF4-FFF2-40B4-BE49-F238E27FC236}">
                <a16:creationId xmlns:a16="http://schemas.microsoft.com/office/drawing/2014/main" id="{6289554B-9853-4DBA-8521-3A5DA4F69A9C}"/>
              </a:ext>
            </a:extLst>
          </p:cNvPr>
          <p:cNvSpPr txBox="1"/>
          <p:nvPr/>
        </p:nvSpPr>
        <p:spPr>
          <a:xfrm>
            <a:off x="314515" y="90012"/>
            <a:ext cx="8563423" cy="646331"/>
          </a:xfrm>
          <a:prstGeom prst="rect">
            <a:avLst/>
          </a:prstGeom>
          <a:solidFill>
            <a:srgbClr val="CCFFFF"/>
          </a:solidFill>
          <a:ln>
            <a:solidFill>
              <a:schemeClr val="tx1"/>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rPr>
              <a:t>ABaCAS Applications in China</a:t>
            </a:r>
            <a:endParaRPr kumimoji="0" lang="zh-CN" altLang="en-US" sz="3600" b="1" i="0" u="none" strike="noStrike" kern="1200" cap="none" spc="0" normalizeH="0" baseline="-2500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endParaRPr>
          </a:p>
        </p:txBody>
      </p:sp>
    </p:spTree>
    <p:extLst>
      <p:ext uri="{BB962C8B-B14F-4D97-AF65-F5344CB8AC3E}">
        <p14:creationId xmlns:p14="http://schemas.microsoft.com/office/powerpoint/2010/main" val="85585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0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500" fill="hold"/>
                                        <p:tgtEl>
                                          <p:spTgt spid="114"/>
                                        </p:tgtEl>
                                        <p:attrNameLst>
                                          <p:attrName>ppt_x</p:attrName>
                                        </p:attrNameLst>
                                      </p:cBhvr>
                                      <p:tavLst>
                                        <p:tav tm="0">
                                          <p:val>
                                            <p:strVal val="#ppt_x"/>
                                          </p:val>
                                        </p:tav>
                                        <p:tav tm="100000">
                                          <p:val>
                                            <p:strVal val="#ppt_x"/>
                                          </p:val>
                                        </p:tav>
                                      </p:tavLst>
                                    </p:anim>
                                    <p:anim calcmode="lin" valueType="num">
                                      <p:cBhvr additive="base">
                                        <p:cTn id="8"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6BD10E2-0F4C-4C27-95B6-218756B3D75C}"/>
              </a:ext>
            </a:extLst>
          </p:cNvPr>
          <p:cNvPicPr>
            <a:picLocks noChangeAspect="1"/>
          </p:cNvPicPr>
          <p:nvPr/>
        </p:nvPicPr>
        <p:blipFill>
          <a:blip r:embed="rId3"/>
          <a:stretch>
            <a:fillRect/>
          </a:stretch>
        </p:blipFill>
        <p:spPr>
          <a:xfrm>
            <a:off x="597510" y="1127589"/>
            <a:ext cx="4304793" cy="2641603"/>
          </a:xfrm>
          <a:prstGeom prst="rect">
            <a:avLst/>
          </a:prstGeom>
          <a:ln>
            <a:solidFill>
              <a:schemeClr val="tx1"/>
            </a:solidFill>
          </a:ln>
        </p:spPr>
      </p:pic>
      <p:pic>
        <p:nvPicPr>
          <p:cNvPr id="20" name="Picture 19"/>
          <p:cNvPicPr>
            <a:picLocks noChangeAspect="1"/>
          </p:cNvPicPr>
          <p:nvPr/>
        </p:nvPicPr>
        <p:blipFill>
          <a:blip r:embed="rId4" cstate="print"/>
          <a:stretch>
            <a:fillRect/>
          </a:stretch>
        </p:blipFill>
        <p:spPr>
          <a:xfrm>
            <a:off x="0" y="1006565"/>
            <a:ext cx="4326997" cy="2641602"/>
          </a:xfrm>
          <a:prstGeom prst="rect">
            <a:avLst/>
          </a:prstGeom>
        </p:spPr>
      </p:pic>
      <p:sp>
        <p:nvSpPr>
          <p:cNvPr id="28" name="Rounded Rectangle 27"/>
          <p:cNvSpPr/>
          <p:nvPr/>
        </p:nvSpPr>
        <p:spPr>
          <a:xfrm>
            <a:off x="228600" y="2226515"/>
            <a:ext cx="1466308" cy="3460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314" name="Rectangle 2"/>
          <p:cNvSpPr>
            <a:spLocks noGrp="1" noChangeArrowheads="1"/>
          </p:cNvSpPr>
          <p:nvPr>
            <p:ph type="title"/>
          </p:nvPr>
        </p:nvSpPr>
        <p:spPr>
          <a:xfrm>
            <a:off x="0" y="-76200"/>
            <a:ext cx="9144000" cy="868363"/>
          </a:xfrm>
        </p:spPr>
        <p:txBody>
          <a:bodyPr/>
          <a:lstStyle/>
          <a:p>
            <a:pPr eaLnBrk="1" hangingPunct="1"/>
            <a:r>
              <a:rPr lang="en-US" altLang="zh-CN" sz="3600" b="1" dirty="0">
                <a:solidFill>
                  <a:srgbClr val="FF0000"/>
                </a:solidFill>
                <a:ea typeface="宋体" pitchFamily="2" charset="-122"/>
              </a:rPr>
              <a:t>ICET</a:t>
            </a:r>
            <a:r>
              <a:rPr lang="en-US" altLang="zh-CN" sz="3600" dirty="0">
                <a:solidFill>
                  <a:srgbClr val="FF0000"/>
                </a:solidFill>
                <a:ea typeface="宋体" pitchFamily="2" charset="-122"/>
              </a:rPr>
              <a:t>: </a:t>
            </a:r>
            <a:r>
              <a:rPr lang="en-US" altLang="zh-CN" sz="2800" dirty="0">
                <a:ea typeface="宋体" pitchFamily="2" charset="-122"/>
              </a:rPr>
              <a:t>International Control cost Estimate Tool</a:t>
            </a:r>
            <a:endParaRPr lang="en-US" altLang="zh-CN" sz="3600" dirty="0">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9" name="Rectangle 18"/>
          <p:cNvSpPr/>
          <p:nvPr/>
        </p:nvSpPr>
        <p:spPr>
          <a:xfrm>
            <a:off x="381000" y="5613737"/>
            <a:ext cx="8686800" cy="101566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itchFamily="34" charset="0"/>
                <a:ea typeface="+mn-ea"/>
                <a:cs typeface="+mn-cs"/>
              </a:rPr>
              <a:t>Provide Control Cost Analysis and Estimate : </a:t>
            </a:r>
            <a:r>
              <a:rPr kumimoji="0" lang="en-US" sz="2000" b="0" i="0" u="none" strike="noStrike" kern="1200" cap="none" spc="0" normalizeH="0" baseline="0" noProof="0" dirty="0">
                <a:ln>
                  <a:noFill/>
                </a:ln>
                <a:solidFill>
                  <a:srgbClr val="080808"/>
                </a:solidFill>
                <a:effectLst/>
                <a:uLnTx/>
                <a:uFillTx/>
                <a:latin typeface="Arial" pitchFamily="34" charset="0"/>
                <a:ea typeface="+mn-ea"/>
                <a:cs typeface="+mn-cs"/>
              </a:rPr>
              <a:t>A flexible &amp; modular control &amp; cost estimate tool to give an estimate of control cost and link to RSM/CMAQ &amp; </a:t>
            </a:r>
            <a:r>
              <a:rPr kumimoji="0" lang="en-US" sz="2000" b="0" i="0" u="none" strike="noStrike" kern="1200" cap="none" spc="0" normalizeH="0" baseline="0" noProof="0" dirty="0" err="1">
                <a:ln>
                  <a:noFill/>
                </a:ln>
                <a:solidFill>
                  <a:srgbClr val="080808"/>
                </a:solidFill>
                <a:effectLst/>
                <a:uLnTx/>
                <a:uFillTx/>
                <a:latin typeface="Arial" pitchFamily="34" charset="0"/>
                <a:ea typeface="+mn-ea"/>
                <a:cs typeface="+mn-cs"/>
              </a:rPr>
              <a:t>BenMAP</a:t>
            </a:r>
            <a:r>
              <a:rPr kumimoji="0" lang="en-US" sz="2000" b="0" i="0" u="none" strike="noStrike" kern="1200" cap="none" spc="0" normalizeH="0" baseline="0" noProof="0" dirty="0">
                <a:ln>
                  <a:noFill/>
                </a:ln>
                <a:solidFill>
                  <a:srgbClr val="080808"/>
                </a:solidFill>
                <a:effectLst/>
                <a:uLnTx/>
                <a:uFillTx/>
                <a:latin typeface="Arial" pitchFamily="34" charset="0"/>
                <a:ea typeface="+mn-ea"/>
                <a:cs typeface="+mn-cs"/>
              </a:rPr>
              <a:t>-CE for control cost/benefit assessment</a:t>
            </a:r>
          </a:p>
        </p:txBody>
      </p:sp>
      <p:cxnSp>
        <p:nvCxnSpPr>
          <p:cNvPr id="22" name="Straight Arrow Connector 21"/>
          <p:cNvCxnSpPr/>
          <p:nvPr/>
        </p:nvCxnSpPr>
        <p:spPr>
          <a:xfrm>
            <a:off x="1751362" y="2565737"/>
            <a:ext cx="1371600" cy="533400"/>
          </a:xfrm>
          <a:prstGeom prst="straightConnector1">
            <a:avLst/>
          </a:prstGeom>
          <a:ln w="57150">
            <a:solidFill>
              <a:srgbClr val="FF0000"/>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9285" y="4006874"/>
            <a:ext cx="3544538" cy="230832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itchFamily="34" charset="0"/>
                <a:ea typeface="+mn-ea"/>
                <a:cs typeface="+mn-cs"/>
              </a:rPr>
              <a:t>ICET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80808"/>
                </a:solidFill>
                <a:effectLst/>
                <a:uLnTx/>
                <a:uFillTx/>
                <a:latin typeface="Arial" pitchFamily="34" charset="0"/>
                <a:ea typeface="+mn-ea"/>
                <a:cs typeface="+mn-cs"/>
              </a:rPr>
              <a:t>(International Emissions Control Cost Interface Tool)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80808"/>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 </a:t>
            </a: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D1DC39-B47A-4DCF-8340-1BC5696D008C}" type="slidenum">
              <a:rPr kumimoji="0" lang="en-US" altLang="zh-CN" sz="1200" b="0" i="0" u="none" strike="noStrike" kern="1200" cap="none" spc="0" normalizeH="0" baseline="0" noProof="0" smtClean="0">
                <a:ln>
                  <a:noFill/>
                </a:ln>
                <a:solidFill>
                  <a:srgbClr val="FFFFFF"/>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zh-CN" sz="1200" b="0" i="0" u="none" strike="noStrike" kern="1200" cap="none" spc="0" normalizeH="0" baseline="0" noProof="0">
              <a:ln>
                <a:noFill/>
              </a:ln>
              <a:solidFill>
                <a:srgbClr val="FFFFFF"/>
              </a:solidFill>
              <a:effectLst/>
              <a:uLnTx/>
              <a:uFillTx/>
              <a:latin typeface="Arial" charset="0"/>
              <a:ea typeface="宋体" charset="-122"/>
              <a:cs typeface="+mn-cs"/>
            </a:endParaRPr>
          </a:p>
        </p:txBody>
      </p:sp>
      <p:pic>
        <p:nvPicPr>
          <p:cNvPr id="27" name="Picture 26"/>
          <p:cNvPicPr>
            <a:picLocks noChangeAspect="1"/>
          </p:cNvPicPr>
          <p:nvPr/>
        </p:nvPicPr>
        <p:blipFill>
          <a:blip r:embed="rId5" cstate="print"/>
          <a:stretch>
            <a:fillRect/>
          </a:stretch>
        </p:blipFill>
        <p:spPr>
          <a:xfrm>
            <a:off x="3231995" y="739120"/>
            <a:ext cx="4946860" cy="4106280"/>
          </a:xfrm>
          <a:prstGeom prst="rect">
            <a:avLst/>
          </a:prstGeom>
        </p:spPr>
      </p:pic>
      <p:pic>
        <p:nvPicPr>
          <p:cNvPr id="29" name="Picture 28"/>
          <p:cNvPicPr>
            <a:picLocks noChangeAspect="1"/>
          </p:cNvPicPr>
          <p:nvPr/>
        </p:nvPicPr>
        <p:blipFill rotWithShape="1">
          <a:blip r:embed="rId6" cstate="print"/>
          <a:srcRect l="395" t="104" r="980" b="100"/>
          <a:stretch/>
        </p:blipFill>
        <p:spPr>
          <a:xfrm>
            <a:off x="3880338" y="2565737"/>
            <a:ext cx="5181600" cy="2895600"/>
          </a:xfrm>
          <a:prstGeom prst="rect">
            <a:avLst/>
          </a:prstGeom>
        </p:spPr>
      </p:pic>
    </p:spTree>
    <p:extLst>
      <p:ext uri="{BB962C8B-B14F-4D97-AF65-F5344CB8AC3E}">
        <p14:creationId xmlns:p14="http://schemas.microsoft.com/office/powerpoint/2010/main" val="323239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linds(horizontal)">
                                      <p:cBhvr>
                                        <p:cTn id="11" dur="300"/>
                                        <p:tgtEl>
                                          <p:spTgt spid="22"/>
                                        </p:tgtEl>
                                      </p:cBhvr>
                                    </p:animEffect>
                                  </p:childTnLst>
                                </p:cTn>
                              </p:par>
                            </p:childTnLst>
                          </p:cTn>
                        </p:par>
                        <p:par>
                          <p:cTn id="12" fill="hold">
                            <p:stCondLst>
                              <p:cond delay="800"/>
                            </p:stCondLst>
                            <p:childTnLst>
                              <p:par>
                                <p:cTn id="13" presetID="1"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par>
                          <p:cTn id="15" fill="hold">
                            <p:stCondLst>
                              <p:cond delay="800"/>
                            </p:stCondLst>
                            <p:childTnLst>
                              <p:par>
                                <p:cTn id="16" presetID="1" presetClass="entr" presetSubtype="0" fill="hold" nodeType="afterEffect">
                                  <p:stCondLst>
                                    <p:cond delay="400"/>
                                  </p:stCondLst>
                                  <p:childTnLst>
                                    <p:set>
                                      <p:cBhvr>
                                        <p:cTn id="17" dur="1" fill="hold">
                                          <p:stCondLst>
                                            <p:cond delay="0"/>
                                          </p:stCondLst>
                                        </p:cTn>
                                        <p:tgtEl>
                                          <p:spTgt spid="29"/>
                                        </p:tgtEl>
                                        <p:attrNameLst>
                                          <p:attrName>style.visibility</p:attrName>
                                        </p:attrNameLst>
                                      </p:cBhvr>
                                      <p:to>
                                        <p:strVal val="visible"/>
                                      </p:to>
                                    </p:set>
                                  </p:childTnLst>
                                </p:cTn>
                              </p:par>
                            </p:childTnLst>
                          </p:cTn>
                        </p:par>
                        <p:par>
                          <p:cTn id="18" fill="hold">
                            <p:stCondLst>
                              <p:cond delay="1200"/>
                            </p:stCondLst>
                            <p:childTnLst>
                              <p:par>
                                <p:cTn id="19" presetID="3" presetClass="entr" presetSubtype="1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600"/>
                                        <p:tgtEl>
                                          <p:spTgt spid="23"/>
                                        </p:tgtEl>
                                      </p:cBhvr>
                                    </p:animEffect>
                                  </p:childTnLst>
                                </p:cTn>
                              </p:par>
                            </p:childTnLst>
                          </p:cTn>
                        </p:par>
                        <p:par>
                          <p:cTn id="22" fill="hold">
                            <p:stCondLst>
                              <p:cond delay="1800"/>
                            </p:stCondLst>
                            <p:childTnLst>
                              <p:par>
                                <p:cTn id="23" presetID="3" presetClass="entr" presetSubtype="1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9"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F0C4566-9B84-41B4-B218-7B42AC728B18}"/>
              </a:ext>
            </a:extLst>
          </p:cNvPr>
          <p:cNvPicPr>
            <a:picLocks noChangeAspect="1"/>
          </p:cNvPicPr>
          <p:nvPr/>
        </p:nvPicPr>
        <p:blipFill>
          <a:blip r:embed="rId3" cstate="print"/>
          <a:stretch>
            <a:fillRect/>
          </a:stretch>
        </p:blipFill>
        <p:spPr>
          <a:xfrm>
            <a:off x="0" y="1048870"/>
            <a:ext cx="4326997" cy="2641602"/>
          </a:xfrm>
          <a:prstGeom prst="rect">
            <a:avLst/>
          </a:prstGeom>
        </p:spPr>
      </p:pic>
      <p:grpSp>
        <p:nvGrpSpPr>
          <p:cNvPr id="10" name="Group 9"/>
          <p:cNvGrpSpPr/>
          <p:nvPr/>
        </p:nvGrpSpPr>
        <p:grpSpPr>
          <a:xfrm>
            <a:off x="2971800" y="1409855"/>
            <a:ext cx="6542766" cy="3832038"/>
            <a:chOff x="2994022" y="1409855"/>
            <a:chExt cx="6542766" cy="3832038"/>
          </a:xfrm>
        </p:grpSpPr>
        <p:pic>
          <p:nvPicPr>
            <p:cNvPr id="31" name="Picture 30"/>
            <p:cNvPicPr>
              <a:picLocks noChangeAspect="1"/>
            </p:cNvPicPr>
            <p:nvPr/>
          </p:nvPicPr>
          <p:blipFill rotWithShape="1">
            <a:blip r:embed="rId4" cstate="print"/>
            <a:srcRect l="29166" t="30428" b="3508"/>
            <a:stretch/>
          </p:blipFill>
          <p:spPr>
            <a:xfrm>
              <a:off x="2994022" y="1409855"/>
              <a:ext cx="6542766" cy="3832038"/>
            </a:xfrm>
            <a:prstGeom prst="rect">
              <a:avLst/>
            </a:prstGeom>
          </p:spPr>
        </p:pic>
        <p:sp>
          <p:nvSpPr>
            <p:cNvPr id="32" name="Rectangle 31"/>
            <p:cNvSpPr/>
            <p:nvPr/>
          </p:nvSpPr>
          <p:spPr>
            <a:xfrm>
              <a:off x="6981043" y="1883734"/>
              <a:ext cx="127791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00"/>
                  </a:solidFill>
                  <a:effectLst/>
                  <a:uLnTx/>
                  <a:uFillTx/>
                  <a:latin typeface="Arial" charset="0"/>
                  <a:ea typeface="宋体" panose="02010600030101010101" pitchFamily="2" charset="-122"/>
                  <a:cs typeface="+mn-cs"/>
                </a:rPr>
                <a:t>Base </a:t>
              </a:r>
              <a:endParaRPr kumimoji="0" lang="en-US" sz="3200" b="0" i="0" u="none" strike="noStrike" kern="0" cap="none" spc="0" normalizeH="0" baseline="0" noProof="0" dirty="0">
                <a:ln>
                  <a:noFill/>
                </a:ln>
                <a:solidFill>
                  <a:srgbClr val="FFFF00"/>
                </a:solidFill>
                <a:effectLst/>
                <a:uLnTx/>
                <a:uFillTx/>
                <a:latin typeface="Arial" charset="0"/>
                <a:ea typeface="+mn-ea"/>
                <a:cs typeface="+mn-cs"/>
              </a:endParaRPr>
            </a:p>
          </p:txBody>
        </p:sp>
      </p:grpSp>
      <p:grpSp>
        <p:nvGrpSpPr>
          <p:cNvPr id="11" name="Group 10"/>
          <p:cNvGrpSpPr/>
          <p:nvPr/>
        </p:nvGrpSpPr>
        <p:grpSpPr>
          <a:xfrm>
            <a:off x="2957768" y="1422121"/>
            <a:ext cx="6549690" cy="3822642"/>
            <a:chOff x="2976528" y="1433228"/>
            <a:chExt cx="6549690" cy="3822642"/>
          </a:xfrm>
        </p:grpSpPr>
        <p:pic>
          <p:nvPicPr>
            <p:cNvPr id="20" name="Picture 19"/>
            <p:cNvPicPr>
              <a:picLocks noChangeAspect="1"/>
            </p:cNvPicPr>
            <p:nvPr/>
          </p:nvPicPr>
          <p:blipFill rotWithShape="1">
            <a:blip r:embed="rId5" cstate="print"/>
            <a:srcRect l="28937" t="30761" b="3751"/>
            <a:stretch/>
          </p:blipFill>
          <p:spPr>
            <a:xfrm>
              <a:off x="2976528" y="1433228"/>
              <a:ext cx="6549690" cy="3822642"/>
            </a:xfrm>
            <a:prstGeom prst="rect">
              <a:avLst/>
            </a:prstGeom>
          </p:spPr>
        </p:pic>
        <p:sp>
          <p:nvSpPr>
            <p:cNvPr id="26" name="Rectangle 25"/>
            <p:cNvSpPr/>
            <p:nvPr/>
          </p:nvSpPr>
          <p:spPr>
            <a:xfrm>
              <a:off x="6629400" y="1909628"/>
              <a:ext cx="175560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00"/>
                  </a:solidFill>
                  <a:effectLst/>
                  <a:uLnTx/>
                  <a:uFillTx/>
                  <a:latin typeface="Arial" charset="0"/>
                  <a:ea typeface="宋体" panose="02010600030101010101" pitchFamily="2" charset="-122"/>
                  <a:cs typeface="+mn-cs"/>
                </a:rPr>
                <a:t>Control </a:t>
              </a:r>
              <a:endParaRPr kumimoji="0" lang="en-US" sz="3200" b="0" i="0" u="none" strike="noStrike" kern="0" cap="none" spc="0" normalizeH="0" baseline="0" noProof="0" dirty="0">
                <a:ln>
                  <a:noFill/>
                </a:ln>
                <a:solidFill>
                  <a:srgbClr val="FFFF00"/>
                </a:solidFill>
                <a:effectLst/>
                <a:uLnTx/>
                <a:uFillTx/>
                <a:latin typeface="Arial" charset="0"/>
                <a:ea typeface="+mn-ea"/>
                <a:cs typeface="+mn-cs"/>
              </a:endParaRPr>
            </a:p>
          </p:txBody>
        </p:sp>
      </p:grpSp>
      <p:sp>
        <p:nvSpPr>
          <p:cNvPr id="13314" name="Rectangle 2"/>
          <p:cNvSpPr>
            <a:spLocks noGrp="1" noChangeArrowheads="1"/>
          </p:cNvSpPr>
          <p:nvPr>
            <p:ph type="title"/>
          </p:nvPr>
        </p:nvSpPr>
        <p:spPr>
          <a:xfrm>
            <a:off x="381000" y="-76200"/>
            <a:ext cx="8534400" cy="868363"/>
          </a:xfrm>
        </p:spPr>
        <p:txBody>
          <a:bodyPr/>
          <a:lstStyle/>
          <a:p>
            <a:pPr eaLnBrk="1" hangingPunct="1"/>
            <a:r>
              <a:rPr lang="en-US" altLang="zh-CN" sz="4400" b="1" dirty="0">
                <a:solidFill>
                  <a:srgbClr val="FF0000"/>
                </a:solidFill>
                <a:ea typeface="宋体" pitchFamily="2" charset="-122"/>
              </a:rPr>
              <a:t>RSM</a:t>
            </a:r>
            <a:r>
              <a:rPr lang="en-US" altLang="zh-CN" sz="4400" dirty="0">
                <a:solidFill>
                  <a:srgbClr val="FF0000"/>
                </a:solidFill>
                <a:ea typeface="宋体" pitchFamily="2" charset="-122"/>
              </a:rPr>
              <a:t>: </a:t>
            </a:r>
            <a:r>
              <a:rPr lang="en-US" altLang="zh-CN" sz="3600" dirty="0">
                <a:ea typeface="宋体" pitchFamily="2" charset="-122"/>
              </a:rPr>
              <a:t>Response Surface Model</a:t>
            </a:r>
            <a:endParaRPr lang="en-US" altLang="zh-CN" sz="4000" dirty="0">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9" name="Rectangle 18"/>
          <p:cNvSpPr/>
          <p:nvPr/>
        </p:nvSpPr>
        <p:spPr>
          <a:xfrm>
            <a:off x="228600" y="5537537"/>
            <a:ext cx="8839200" cy="107721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itchFamily="34" charset="0"/>
                <a:ea typeface="+mn-ea"/>
                <a:cs typeface="+mn-cs"/>
              </a:rPr>
              <a:t>Provide Real-time AQ Response of Emissions Control:   </a:t>
            </a:r>
            <a:r>
              <a:rPr kumimoji="0" lang="en-US" sz="2400" b="0" i="0" u="none" strike="noStrike" kern="1200" cap="none" spc="0" normalizeH="0" baseline="0" noProof="0" dirty="0">
                <a:ln>
                  <a:noFill/>
                </a:ln>
                <a:solidFill>
                  <a:srgbClr val="080808"/>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80808"/>
                </a:solidFill>
                <a:effectLst/>
                <a:uLnTx/>
                <a:uFillTx/>
                <a:latin typeface="Arial" charset="0"/>
                <a:ea typeface="+mn-ea"/>
                <a:cs typeface="+mn-cs"/>
              </a:rPr>
              <a:t>A cutting-edge tool developed by USEPA &amp; ABaCAS team to provide real-time response of AQ concentrations to changes in emission sources</a:t>
            </a:r>
            <a:endParaRPr kumimoji="0" lang="en-US" sz="2000" b="0" i="0" u="none" strike="noStrike" kern="1200" cap="none" spc="0" normalizeH="0" baseline="0" noProof="0" dirty="0">
              <a:ln>
                <a:noFill/>
              </a:ln>
              <a:solidFill>
                <a:srgbClr val="080808"/>
              </a:solidFill>
              <a:effectLst/>
              <a:uLnTx/>
              <a:uFillTx/>
              <a:latin typeface="Arial" pitchFamily="34" charset="0"/>
              <a:ea typeface="+mn-ea"/>
              <a:cs typeface="+mn-cs"/>
            </a:endParaRPr>
          </a:p>
        </p:txBody>
      </p:sp>
      <p:sp>
        <p:nvSpPr>
          <p:cNvPr id="23" name="TextBox 22"/>
          <p:cNvSpPr txBox="1"/>
          <p:nvPr/>
        </p:nvSpPr>
        <p:spPr>
          <a:xfrm>
            <a:off x="228600" y="4191000"/>
            <a:ext cx="2794483" cy="187743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itchFamily="34" charset="0"/>
                <a:ea typeface="+mn-ea"/>
                <a:cs typeface="+mn-cs"/>
              </a:rPr>
              <a:t>RSM-VAT: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80808"/>
                </a:solidFill>
                <a:effectLst/>
                <a:uLnTx/>
                <a:uFillTx/>
                <a:latin typeface="Arial" pitchFamily="34" charset="0"/>
                <a:ea typeface="+mn-ea"/>
                <a:cs typeface="+mn-cs"/>
              </a:rPr>
              <a:t>(RSM Visualization &amp;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80808"/>
                </a:solidFill>
                <a:effectLst/>
                <a:uLnTx/>
                <a:uFillTx/>
                <a:latin typeface="Arial" pitchFamily="34" charset="0"/>
                <a:ea typeface="+mn-ea"/>
                <a:cs typeface="+mn-cs"/>
              </a:rPr>
              <a:t>Analysis Tool)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Arial" pitchFamily="34" charset="0"/>
                <a:ea typeface="+mn-ea"/>
                <a:cs typeface="+mn-cs"/>
              </a:rPr>
              <a:t> </a:t>
            </a:r>
          </a:p>
        </p:txBody>
      </p:sp>
      <p:sp>
        <p:nvSpPr>
          <p:cNvPr id="21" name="Rounded Rectangle 20"/>
          <p:cNvSpPr/>
          <p:nvPr/>
        </p:nvSpPr>
        <p:spPr>
          <a:xfrm>
            <a:off x="380999" y="2648992"/>
            <a:ext cx="1233849" cy="32280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2" name="Straight Arrow Connector 21"/>
          <p:cNvCxnSpPr/>
          <p:nvPr/>
        </p:nvCxnSpPr>
        <p:spPr>
          <a:xfrm>
            <a:off x="1745307" y="2857500"/>
            <a:ext cx="1226493" cy="495300"/>
          </a:xfrm>
          <a:prstGeom prst="straightConnector1">
            <a:avLst/>
          </a:prstGeom>
          <a:ln w="57150">
            <a:solidFill>
              <a:srgbClr val="FF0000"/>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5" name="矩形 36"/>
          <p:cNvSpPr/>
          <p:nvPr/>
        </p:nvSpPr>
        <p:spPr>
          <a:xfrm>
            <a:off x="7239000" y="1048407"/>
            <a:ext cx="1900473" cy="461665"/>
          </a:xfrm>
          <a:prstGeom prst="rect">
            <a:avLst/>
          </a:prstGeom>
          <a:solidFill>
            <a:schemeClr val="accent3">
              <a:lumMod val="95000"/>
            </a:schemeClr>
          </a:solidFill>
        </p:spPr>
        <p:style>
          <a:lnRef idx="1">
            <a:schemeClr val="accent1"/>
          </a:lnRef>
          <a:fillRef idx="3">
            <a:schemeClr val="accent1"/>
          </a:fillRef>
          <a:effectRef idx="2">
            <a:schemeClr val="accent1"/>
          </a:effectRef>
          <a:fontRef idx="minor">
            <a:schemeClr val="lt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w="11430"/>
                <a:solidFill>
                  <a:srgbClr val="FF0000"/>
                </a:solidFill>
                <a:effectLst>
                  <a:outerShdw blurRad="80000" dist="40000" dir="5040000" algn="tl">
                    <a:srgbClr val="000000">
                      <a:alpha val="30000"/>
                    </a:srgbClr>
                  </a:outerShdw>
                </a:effectLst>
                <a:uLnTx/>
                <a:uFillTx/>
                <a:latin typeface="Arial"/>
                <a:ea typeface="+mn-ea"/>
                <a:cs typeface="+mn-cs"/>
              </a:rPr>
              <a:t>RSM/CMAQ</a:t>
            </a:r>
            <a:endParaRPr kumimoji="0" lang="zh-CN" altLang="en-US" sz="2400" b="1" i="1" u="none" strike="noStrike" kern="1200" cap="none" spc="0" normalizeH="0" baseline="0" noProof="0" dirty="0">
              <a:ln w="11430"/>
              <a:solidFill>
                <a:srgbClr val="FF0000"/>
              </a:solidFill>
              <a:effectLst>
                <a:outerShdw blurRad="80000" dist="40000" dir="5040000" algn="tl">
                  <a:srgbClr val="000000">
                    <a:alpha val="30000"/>
                  </a:srgbClr>
                </a:outerShdw>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D1DC39-B47A-4DCF-8340-1BC5696D008C}" type="slidenum">
              <a:rPr kumimoji="0" lang="en-US" altLang="zh-CN" sz="1200" b="0" i="0" u="none" strike="noStrike" kern="1200" cap="none" spc="0" normalizeH="0" baseline="0" noProof="0" smtClean="0">
                <a:ln>
                  <a:noFill/>
                </a:ln>
                <a:solidFill>
                  <a:srgbClr val="FFFFFF"/>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a:ln>
                <a:noFill/>
              </a:ln>
              <a:solidFill>
                <a:srgbClr val="FFFFFF"/>
              </a:solidFill>
              <a:effectLst/>
              <a:uLnTx/>
              <a:uFillTx/>
              <a:latin typeface="Arial" charset="0"/>
              <a:ea typeface="宋体" charset="-122"/>
              <a:cs typeface="+mn-cs"/>
            </a:endParaRPr>
          </a:p>
        </p:txBody>
      </p:sp>
      <p:pic>
        <p:nvPicPr>
          <p:cNvPr id="27" name="Picture 2"/>
          <p:cNvPicPr>
            <a:picLocks noChangeAspect="1" noChangeArrowheads="1"/>
          </p:cNvPicPr>
          <p:nvPr/>
        </p:nvPicPr>
        <p:blipFill rotWithShape="1">
          <a:blip r:embed="rId6" cstate="print"/>
          <a:srcRect t="8974" r="85714" b="6478"/>
          <a:stretch/>
        </p:blipFill>
        <p:spPr bwMode="auto">
          <a:xfrm>
            <a:off x="2968024" y="1447800"/>
            <a:ext cx="812800" cy="3857748"/>
          </a:xfrm>
          <a:prstGeom prst="rect">
            <a:avLst/>
          </a:prstGeom>
          <a:noFill/>
          <a:ln w="9525">
            <a:noFill/>
            <a:miter lim="800000"/>
            <a:headEnd/>
            <a:tailEnd/>
          </a:ln>
        </p:spPr>
      </p:pic>
      <p:sp>
        <p:nvSpPr>
          <p:cNvPr id="28" name="Rounded Rectangle 20"/>
          <p:cNvSpPr/>
          <p:nvPr/>
        </p:nvSpPr>
        <p:spPr>
          <a:xfrm>
            <a:off x="2982056" y="1453671"/>
            <a:ext cx="798767" cy="3724903"/>
          </a:xfrm>
          <a:prstGeom prst="round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1586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800"/>
                                        <p:tgtEl>
                                          <p:spTgt spid="2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800"/>
                                        <p:tgtEl>
                                          <p:spTgt spid="19"/>
                                        </p:tgtEl>
                                      </p:cBhvr>
                                    </p:animEffect>
                                  </p:childTnLst>
                                </p:cTn>
                              </p:par>
                            </p:childTnLst>
                          </p:cTn>
                        </p:par>
                        <p:par>
                          <p:cTn id="17" fill="hold">
                            <p:stCondLst>
                              <p:cond delay="800"/>
                            </p:stCondLst>
                            <p:childTnLst>
                              <p:par>
                                <p:cTn id="18" presetID="3" presetClass="entr" presetSubtype="1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600"/>
                                        <p:tgtEl>
                                          <p:spTgt spid="22"/>
                                        </p:tgtEl>
                                      </p:cBhvr>
                                    </p:animEffect>
                                  </p:childTnLst>
                                </p:cTn>
                              </p:par>
                            </p:childTnLst>
                          </p:cTn>
                        </p:par>
                        <p:par>
                          <p:cTn id="21" fill="hold">
                            <p:stCondLst>
                              <p:cond delay="14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3" presetClass="entr" presetSubtype="1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linds(horizontal)">
                                      <p:cBhvr>
                                        <p:cTn id="26" dur="500"/>
                                        <p:tgtEl>
                                          <p:spTgt spid="2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linds(horizont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1" grpId="0" animBg="1"/>
      <p:bldP spid="25"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70DAAC1-8491-42E0-B8E4-6AFDE7A48D57}"/>
              </a:ext>
            </a:extLst>
          </p:cNvPr>
          <p:cNvPicPr>
            <a:picLocks noChangeAspect="1"/>
          </p:cNvPicPr>
          <p:nvPr/>
        </p:nvPicPr>
        <p:blipFill>
          <a:blip r:embed="rId3" cstate="print"/>
          <a:stretch>
            <a:fillRect/>
          </a:stretch>
        </p:blipFill>
        <p:spPr>
          <a:xfrm>
            <a:off x="28986" y="989346"/>
            <a:ext cx="4326997" cy="2641602"/>
          </a:xfrm>
          <a:prstGeom prst="rect">
            <a:avLst/>
          </a:prstGeom>
        </p:spPr>
      </p:pic>
      <p:sp>
        <p:nvSpPr>
          <p:cNvPr id="21" name="Rounded Rectangle 20"/>
          <p:cNvSpPr/>
          <p:nvPr/>
        </p:nvSpPr>
        <p:spPr>
          <a:xfrm>
            <a:off x="299518" y="2933537"/>
            <a:ext cx="1370948" cy="30479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314" name="Rectangle 2"/>
          <p:cNvSpPr>
            <a:spLocks noGrp="1" noChangeArrowheads="1"/>
          </p:cNvSpPr>
          <p:nvPr>
            <p:ph type="title"/>
          </p:nvPr>
        </p:nvSpPr>
        <p:spPr>
          <a:xfrm>
            <a:off x="-152400" y="-76200"/>
            <a:ext cx="9448800" cy="868363"/>
          </a:xfrm>
        </p:spPr>
        <p:txBody>
          <a:bodyPr/>
          <a:lstStyle/>
          <a:p>
            <a:pPr eaLnBrk="1" hangingPunct="1"/>
            <a:r>
              <a:rPr lang="en-US" altLang="zh-CN" sz="4000" b="1" dirty="0">
                <a:solidFill>
                  <a:srgbClr val="FF0000"/>
                </a:solidFill>
                <a:ea typeface="宋体" pitchFamily="2" charset="-122"/>
              </a:rPr>
              <a:t>SMAT-CE</a:t>
            </a:r>
            <a:r>
              <a:rPr lang="en-US" altLang="zh-CN" sz="4000" dirty="0">
                <a:solidFill>
                  <a:srgbClr val="FF0000"/>
                </a:solidFill>
                <a:ea typeface="宋体" pitchFamily="2" charset="-122"/>
              </a:rPr>
              <a:t>: </a:t>
            </a:r>
            <a:r>
              <a:rPr lang="en-US" altLang="zh-CN" sz="2800" dirty="0">
                <a:solidFill>
                  <a:schemeClr val="tx1"/>
                </a:solidFill>
                <a:ea typeface="宋体" pitchFamily="2" charset="-122"/>
              </a:rPr>
              <a:t>Software for Model </a:t>
            </a:r>
            <a:r>
              <a:rPr lang="en-US" altLang="zh-CN" sz="2800" b="1" u="sng" dirty="0">
                <a:solidFill>
                  <a:srgbClr val="0000FF"/>
                </a:solidFill>
                <a:ea typeface="宋体" pitchFamily="2" charset="-122"/>
              </a:rPr>
              <a:t>Attainment</a:t>
            </a:r>
            <a:r>
              <a:rPr lang="en-US" altLang="zh-CN" sz="2800" dirty="0">
                <a:solidFill>
                  <a:schemeClr val="tx1"/>
                </a:solidFill>
                <a:ea typeface="宋体" pitchFamily="2" charset="-122"/>
              </a:rPr>
              <a:t> Test</a:t>
            </a:r>
            <a:endParaRPr lang="en-US" altLang="zh-CN" sz="3200" dirty="0">
              <a:solidFill>
                <a:schemeClr val="tx1"/>
              </a:solidFill>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9" name="Rectangle 18"/>
          <p:cNvSpPr/>
          <p:nvPr/>
        </p:nvSpPr>
        <p:spPr>
          <a:xfrm>
            <a:off x="28986" y="5572932"/>
            <a:ext cx="9115014" cy="1112549"/>
          </a:xfrm>
          <a:prstGeom prst="rect">
            <a:avLst/>
          </a:prstGeom>
        </p:spPr>
        <p:txBody>
          <a:bodyPr wrap="square">
            <a:spAutoFit/>
          </a:bodyPr>
          <a:lstStyle/>
          <a:p>
            <a:pPr marL="342900" marR="0" lvl="0" indent="-227013"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FF"/>
                </a:solidFill>
                <a:effectLst/>
                <a:uLnTx/>
                <a:uFillTx/>
                <a:latin typeface="Arial" charset="0"/>
                <a:ea typeface="+mn-ea"/>
                <a:cs typeface="+mn-cs"/>
              </a:rPr>
              <a:t>Developed by EPA and “</a:t>
            </a:r>
            <a:r>
              <a:rPr kumimoji="0" lang="en-US" sz="2000" b="1" i="1" u="none" strike="noStrike" kern="1200" cap="none" spc="0" normalizeH="0" baseline="0" noProof="0" dirty="0" err="1">
                <a:ln>
                  <a:noFill/>
                </a:ln>
                <a:solidFill>
                  <a:srgbClr val="0000FF"/>
                </a:solidFill>
                <a:effectLst/>
                <a:uLnTx/>
                <a:uFillTx/>
                <a:latin typeface="Arial" charset="0"/>
                <a:ea typeface="+mn-ea"/>
                <a:cs typeface="+mn-cs"/>
              </a:rPr>
              <a:t>ABaCAS</a:t>
            </a:r>
            <a:r>
              <a:rPr kumimoji="0" lang="en-US" sz="2000" b="1" i="1" u="none" strike="noStrike" kern="1200" cap="none" spc="0" normalizeH="0" baseline="0" noProof="0" dirty="0">
                <a:ln>
                  <a:noFill/>
                </a:ln>
                <a:solidFill>
                  <a:srgbClr val="0000FF"/>
                </a:solidFill>
                <a:effectLst/>
                <a:uLnTx/>
                <a:uFillTx/>
                <a:latin typeface="Arial" charset="0"/>
                <a:ea typeface="+mn-ea"/>
                <a:cs typeface="+mn-cs"/>
              </a:rPr>
              <a:t>”</a:t>
            </a:r>
            <a:r>
              <a:rPr kumimoji="0" lang="en-US" sz="2000" b="1" i="0" u="none" strike="noStrike" kern="1200" cap="none" spc="0" normalizeH="0" baseline="0" noProof="0" dirty="0">
                <a:ln>
                  <a:noFill/>
                </a:ln>
                <a:solidFill>
                  <a:srgbClr val="0000FF"/>
                </a:solidFill>
                <a:effectLst/>
                <a:uLnTx/>
                <a:uFillTx/>
                <a:latin typeface="Arial" charset="0"/>
                <a:ea typeface="+mn-ea"/>
                <a:cs typeface="+mn-cs"/>
              </a:rPr>
              <a:t> team to perform </a:t>
            </a:r>
            <a:r>
              <a:rPr kumimoji="0" lang="en-US" sz="2000" b="1" i="0" u="none" strike="noStrike" kern="1200" cap="none" spc="0" normalizeH="0" baseline="0" noProof="0" dirty="0">
                <a:ln>
                  <a:noFill/>
                </a:ln>
                <a:solidFill>
                  <a:srgbClr val="FF0000"/>
                </a:solidFill>
                <a:effectLst/>
                <a:uLnTx/>
                <a:uFillTx/>
                <a:latin typeface="Arial" charset="0"/>
                <a:ea typeface="+mn-ea"/>
                <a:cs typeface="+mn-cs"/>
              </a:rPr>
              <a:t>attainment assessment </a:t>
            </a:r>
            <a:r>
              <a:rPr kumimoji="0" lang="en-US" sz="2000" b="1" i="0" u="none" strike="noStrike" kern="1200" cap="none" spc="0" normalizeH="0" baseline="0" noProof="0" dirty="0">
                <a:ln>
                  <a:noFill/>
                </a:ln>
                <a:solidFill>
                  <a:srgbClr val="0000FF"/>
                </a:solidFill>
                <a:effectLst/>
                <a:uLnTx/>
                <a:uFillTx/>
                <a:latin typeface="Arial" charset="0"/>
                <a:ea typeface="+mn-ea"/>
                <a:cs typeface="+mn-cs"/>
              </a:rPr>
              <a:t>for EPA’s national rules and SIPs on </a:t>
            </a:r>
            <a:r>
              <a:rPr kumimoji="0" lang="en-US" sz="2000" b="1" i="0" u="none" strike="noStrike" kern="1200" cap="none" spc="0" normalizeH="0" baseline="0" noProof="0" dirty="0">
                <a:ln>
                  <a:noFill/>
                </a:ln>
                <a:solidFill>
                  <a:srgbClr val="FF0000"/>
                </a:solidFill>
                <a:effectLst/>
                <a:uLnTx/>
                <a:uFillTx/>
                <a:latin typeface="Arial" charset="0"/>
                <a:ea typeface="+mn-ea"/>
                <a:cs typeface="+mn-cs"/>
              </a:rPr>
              <a:t>PM2.5, O</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3 &amp; Visibility</a:t>
            </a:r>
          </a:p>
          <a:p>
            <a:pPr marL="342900" marR="0" lvl="0" indent="-227013" algn="l" defTabSz="914400" rtl="0" eaLnBrk="1" fontAlgn="base" latinLnBrk="0" hangingPunct="1">
              <a:lnSpc>
                <a:spcPct val="15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0000"/>
                </a:solidFill>
                <a:effectLst/>
                <a:uLnTx/>
                <a:uFillTx/>
                <a:latin typeface="Arial" charset="0"/>
                <a:ea typeface="+mn-ea"/>
                <a:cs typeface="+mn-cs"/>
              </a:rPr>
              <a:t>“SMAT-Asia”</a:t>
            </a:r>
            <a:r>
              <a:rPr kumimoji="0" lang="en-US" sz="2000" b="1" i="0" u="none" strike="noStrike" kern="1200" cap="none" spc="0" normalizeH="0" noProof="0" dirty="0">
                <a:ln>
                  <a:noFill/>
                </a:ln>
                <a:solidFill>
                  <a:srgbClr val="FF0000"/>
                </a:solidFill>
                <a:effectLst/>
                <a:uLnTx/>
                <a:uFillTx/>
                <a:latin typeface="Arial" charset="0"/>
                <a:ea typeface="+mn-ea"/>
                <a:cs typeface="+mn-cs"/>
              </a:rPr>
              <a:t> </a:t>
            </a:r>
            <a:r>
              <a:rPr kumimoji="0" lang="en-US" sz="2000" b="1" i="0" u="none" strike="noStrike" kern="1200" cap="none" spc="0" normalizeH="0" noProof="0" dirty="0">
                <a:ln>
                  <a:noFill/>
                </a:ln>
                <a:solidFill>
                  <a:srgbClr val="0000FF"/>
                </a:solidFill>
                <a:effectLst/>
                <a:uLnTx/>
                <a:uFillTx/>
                <a:latin typeface="Arial" charset="0"/>
                <a:ea typeface="+mn-ea"/>
                <a:cs typeface="+mn-cs"/>
              </a:rPr>
              <a:t>has been developed for customized Asian applications</a:t>
            </a:r>
            <a:endParaRPr kumimoji="0" lang="en-US" sz="2000" b="1" i="0" u="none" strike="noStrike" kern="1200" cap="none" spc="0" normalizeH="0" baseline="0" noProof="0" dirty="0">
              <a:ln>
                <a:noFill/>
              </a:ln>
              <a:solidFill>
                <a:srgbClr val="0000FF"/>
              </a:solidFill>
              <a:effectLst/>
              <a:uLnTx/>
              <a:uFillTx/>
              <a:latin typeface="Arial" charset="0"/>
              <a:ea typeface="+mn-ea"/>
              <a:cs typeface="+mn-cs"/>
            </a:endParaRPr>
          </a:p>
        </p:txBody>
      </p:sp>
      <p:cxnSp>
        <p:nvCxnSpPr>
          <p:cNvPr id="22" name="Straight Arrow Connector 21"/>
          <p:cNvCxnSpPr/>
          <p:nvPr/>
        </p:nvCxnSpPr>
        <p:spPr>
          <a:xfrm>
            <a:off x="1708857" y="3263197"/>
            <a:ext cx="1752600" cy="762000"/>
          </a:xfrm>
          <a:prstGeom prst="straightConnector1">
            <a:avLst/>
          </a:prstGeom>
          <a:ln w="57150">
            <a:solidFill>
              <a:srgbClr val="FF0000"/>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961" y="4171503"/>
            <a:ext cx="3207929" cy="138499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SMAT-CE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80808"/>
                </a:solidFill>
                <a:effectLst/>
                <a:uLnTx/>
                <a:uFillTx/>
                <a:latin typeface="Arial" pitchFamily="34" charset="0"/>
                <a:ea typeface="+mn-ea"/>
                <a:cs typeface="+mn-cs"/>
              </a:rPr>
              <a:t>(Community Edition)</a:t>
            </a:r>
            <a:endPar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rPr>
              <a:t> </a:t>
            </a:r>
          </a:p>
        </p:txBody>
      </p:sp>
      <p:grpSp>
        <p:nvGrpSpPr>
          <p:cNvPr id="6" name="Group 24"/>
          <p:cNvGrpSpPr/>
          <p:nvPr/>
        </p:nvGrpSpPr>
        <p:grpSpPr>
          <a:xfrm>
            <a:off x="5315299" y="1040590"/>
            <a:ext cx="3615350" cy="2603607"/>
            <a:chOff x="5486400" y="825393"/>
            <a:chExt cx="3657600" cy="2603607"/>
          </a:xfrm>
        </p:grpSpPr>
        <p:pic>
          <p:nvPicPr>
            <p:cNvPr id="3926017" name="Picture 1"/>
            <p:cNvPicPr>
              <a:picLocks noChangeAspect="1" noChangeArrowheads="1"/>
            </p:cNvPicPr>
            <p:nvPr/>
          </p:nvPicPr>
          <p:blipFill>
            <a:blip r:embed="rId4" cstate="print"/>
            <a:srcRect l="25000" t="19333" r="25417" b="23333"/>
            <a:stretch>
              <a:fillRect/>
            </a:stretch>
          </p:blipFill>
          <p:spPr bwMode="auto">
            <a:xfrm>
              <a:off x="5486400" y="825393"/>
              <a:ext cx="3602665" cy="2603607"/>
            </a:xfrm>
            <a:prstGeom prst="rect">
              <a:avLst/>
            </a:prstGeom>
            <a:noFill/>
            <a:ln w="9525">
              <a:noFill/>
              <a:miter lim="800000"/>
              <a:headEnd/>
              <a:tailEnd/>
            </a:ln>
          </p:spPr>
        </p:pic>
        <p:pic>
          <p:nvPicPr>
            <p:cNvPr id="20"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l="47828" t="19669"/>
            <a:stretch>
              <a:fillRect/>
            </a:stretch>
          </p:blipFill>
          <p:spPr bwMode="auto">
            <a:xfrm>
              <a:off x="6858000" y="1295400"/>
              <a:ext cx="2286000" cy="2061584"/>
            </a:xfrm>
            <a:prstGeom prst="rect">
              <a:avLst/>
            </a:prstGeom>
            <a:noFill/>
            <a:ln w="9525">
              <a:noFill/>
              <a:miter lim="800000"/>
              <a:headEnd/>
              <a:tailEnd/>
            </a:ln>
          </p:spPr>
        </p:pic>
      </p:grpSp>
      <p:pic>
        <p:nvPicPr>
          <p:cNvPr id="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516010" y="2778224"/>
            <a:ext cx="3411084" cy="2667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D1DC39-B47A-4DCF-8340-1BC5696D008C}" type="slidenum">
              <a:rPr kumimoji="0" lang="en-US" altLang="zh-CN" sz="1200" b="0" i="0" u="none" strike="noStrike" kern="1200" cap="none" spc="0" normalizeH="0" baseline="0" noProof="0" smtClean="0">
                <a:ln>
                  <a:noFill/>
                </a:ln>
                <a:solidFill>
                  <a:srgbClr val="FFFFFF"/>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zh-CN" sz="1200" b="0" i="0" u="none" strike="noStrike" kern="1200" cap="none" spc="0" normalizeH="0" baseline="0" noProof="0" dirty="0">
              <a:ln>
                <a:noFill/>
              </a:ln>
              <a:solidFill>
                <a:srgbClr val="FFFFFF"/>
              </a:solidFill>
              <a:effectLst/>
              <a:uLnTx/>
              <a:uFillTx/>
              <a:latin typeface="Arial" charset="0"/>
              <a:ea typeface="宋体" charset="-122"/>
              <a:cs typeface="+mn-cs"/>
            </a:endParaRPr>
          </a:p>
        </p:txBody>
      </p:sp>
      <p:sp>
        <p:nvSpPr>
          <p:cNvPr id="9" name="Rectangle 8">
            <a:extLst>
              <a:ext uri="{FF2B5EF4-FFF2-40B4-BE49-F238E27FC236}">
                <a16:creationId xmlns:a16="http://schemas.microsoft.com/office/drawing/2014/main" id="{4721BD70-7646-4B9A-BD1F-B78BF7A078E9}"/>
              </a:ext>
            </a:extLst>
          </p:cNvPr>
          <p:cNvSpPr/>
          <p:nvPr/>
        </p:nvSpPr>
        <p:spPr>
          <a:xfrm>
            <a:off x="3041558" y="624112"/>
            <a:ext cx="2507418"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80808"/>
                </a:solidFill>
                <a:effectLst/>
                <a:uLnTx/>
                <a:uFillTx/>
                <a:latin typeface="Arial" pitchFamily="34" charset="0"/>
                <a:ea typeface="+mn-ea"/>
                <a:cs typeface="+mn-cs"/>
              </a:rPr>
              <a:t>(Community Edition)</a:t>
            </a: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27" name="Group 12">
            <a:extLst>
              <a:ext uri="{FF2B5EF4-FFF2-40B4-BE49-F238E27FC236}">
                <a16:creationId xmlns:a16="http://schemas.microsoft.com/office/drawing/2014/main" id="{74E550DF-AE68-40B8-AA25-DC0FB5FED307}"/>
              </a:ext>
            </a:extLst>
          </p:cNvPr>
          <p:cNvGrpSpPr/>
          <p:nvPr/>
        </p:nvGrpSpPr>
        <p:grpSpPr>
          <a:xfrm>
            <a:off x="5175228" y="973552"/>
            <a:ext cx="3968772" cy="2974974"/>
            <a:chOff x="5893452" y="4151334"/>
            <a:chExt cx="3206960" cy="2478194"/>
          </a:xfrm>
        </p:grpSpPr>
        <p:pic>
          <p:nvPicPr>
            <p:cNvPr id="28" name="Picture 27">
              <a:extLst>
                <a:ext uri="{FF2B5EF4-FFF2-40B4-BE49-F238E27FC236}">
                  <a16:creationId xmlns:a16="http://schemas.microsoft.com/office/drawing/2014/main" id="{4C276111-E781-495D-B017-BDAFD2AC710E}"/>
                </a:ext>
              </a:extLst>
            </p:cNvPr>
            <p:cNvPicPr>
              <a:picLocks noChangeAspect="1"/>
            </p:cNvPicPr>
            <p:nvPr/>
          </p:nvPicPr>
          <p:blipFill>
            <a:blip r:embed="rId7" cstate="print"/>
            <a:stretch>
              <a:fillRect/>
            </a:stretch>
          </p:blipFill>
          <p:spPr>
            <a:xfrm>
              <a:off x="5893452" y="4151334"/>
              <a:ext cx="3206960" cy="2478194"/>
            </a:xfrm>
            <a:prstGeom prst="rect">
              <a:avLst/>
            </a:prstGeom>
          </p:spPr>
        </p:pic>
        <p:pic>
          <p:nvPicPr>
            <p:cNvPr id="29" name="Picture 28">
              <a:extLst>
                <a:ext uri="{FF2B5EF4-FFF2-40B4-BE49-F238E27FC236}">
                  <a16:creationId xmlns:a16="http://schemas.microsoft.com/office/drawing/2014/main" id="{6D896DDF-5EEA-4865-87B7-661BBC66A58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927" b="21235"/>
            <a:stretch/>
          </p:blipFill>
          <p:spPr>
            <a:xfrm>
              <a:off x="7340066" y="4876800"/>
              <a:ext cx="1709750" cy="1219200"/>
            </a:xfrm>
            <a:prstGeom prst="rect">
              <a:avLst/>
            </a:prstGeom>
          </p:spPr>
        </p:pic>
      </p:grpSp>
    </p:spTree>
    <p:extLst>
      <p:ext uri="{BB962C8B-B14F-4D97-AF65-F5344CB8AC3E}">
        <p14:creationId xmlns:p14="http://schemas.microsoft.com/office/powerpoint/2010/main" val="12328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600"/>
                                        <p:tgtEl>
                                          <p:spTgt spid="23"/>
                                        </p:tgtEl>
                                      </p:cBhvr>
                                    </p:animEffect>
                                  </p:childTnLst>
                                </p:cTn>
                              </p:par>
                            </p:childTnLst>
                          </p:cTn>
                        </p:par>
                        <p:par>
                          <p:cTn id="8" fill="hold">
                            <p:stCondLst>
                              <p:cond delay="600"/>
                            </p:stCondLst>
                            <p:childTnLst>
                              <p:par>
                                <p:cTn id="9" presetID="3" presetClass="entr" presetSubtype="1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linds(horizontal)">
                                      <p:cBhvr>
                                        <p:cTn id="11" dur="500"/>
                                        <p:tgtEl>
                                          <p:spTgt spid="21"/>
                                        </p:tgtEl>
                                      </p:cBhvr>
                                    </p:animEffect>
                                  </p:childTnLst>
                                </p:cTn>
                              </p:par>
                            </p:childTnLst>
                          </p:cTn>
                        </p:par>
                        <p:par>
                          <p:cTn id="12" fill="hold">
                            <p:stCondLst>
                              <p:cond delay="1100"/>
                            </p:stCondLst>
                            <p:childTnLst>
                              <p:par>
                                <p:cTn id="13" presetID="3" presetClass="entr" presetSubtype="1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linds(horizontal)">
                                      <p:cBhvr>
                                        <p:cTn id="15" dur="800"/>
                                        <p:tgtEl>
                                          <p:spTgt spid="22"/>
                                        </p:tgtEl>
                                      </p:cBhvr>
                                    </p:animEffect>
                                  </p:childTnLst>
                                </p:cTn>
                              </p:par>
                            </p:childTnLst>
                          </p:cTn>
                        </p:par>
                        <p:par>
                          <p:cTn id="16" fill="hold">
                            <p:stCondLst>
                              <p:cond delay="1900"/>
                            </p:stCondLst>
                            <p:childTnLst>
                              <p:par>
                                <p:cTn id="17" presetID="3" presetClass="entr" presetSubtype="1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linds(horizontal)">
                                      <p:cBhvr>
                                        <p:cTn id="19" dur="500"/>
                                        <p:tgtEl>
                                          <p:spTgt spid="24"/>
                                        </p:tgtEl>
                                      </p:cBhvr>
                                    </p:animEffect>
                                  </p:childTnLst>
                                </p:cTn>
                              </p:par>
                            </p:childTnLst>
                          </p:cTn>
                        </p:par>
                        <p:par>
                          <p:cTn id="20" fill="hold">
                            <p:stCondLst>
                              <p:cond delay="2400"/>
                            </p:stCondLst>
                            <p:childTnLst>
                              <p:par>
                                <p:cTn id="21" presetID="3"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par>
                                <p:cTn id="24" presetID="1"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3"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6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32A4ED9-3DC1-4390-B880-864F0B6FECA0}"/>
              </a:ext>
            </a:extLst>
          </p:cNvPr>
          <p:cNvPicPr>
            <a:picLocks noChangeAspect="1"/>
          </p:cNvPicPr>
          <p:nvPr/>
        </p:nvPicPr>
        <p:blipFill>
          <a:blip r:embed="rId3" cstate="print"/>
          <a:stretch>
            <a:fillRect/>
          </a:stretch>
        </p:blipFill>
        <p:spPr>
          <a:xfrm>
            <a:off x="-29662" y="1084579"/>
            <a:ext cx="4326997" cy="2641602"/>
          </a:xfrm>
          <a:prstGeom prst="rect">
            <a:avLst/>
          </a:prstGeom>
        </p:spPr>
      </p:pic>
      <p:pic>
        <p:nvPicPr>
          <p:cNvPr id="18" name="Picture 3"/>
          <p:cNvPicPr>
            <a:picLocks noChangeAspect="1" noChangeArrowheads="1"/>
          </p:cNvPicPr>
          <p:nvPr/>
        </p:nvPicPr>
        <p:blipFill>
          <a:blip r:embed="rId4" cstate="print"/>
          <a:srcRect l="24583" t="16667" r="20833" b="15333"/>
          <a:stretch>
            <a:fillRect/>
          </a:stretch>
        </p:blipFill>
        <p:spPr bwMode="auto">
          <a:xfrm>
            <a:off x="4267200" y="1124442"/>
            <a:ext cx="4800600" cy="3676158"/>
          </a:xfrm>
          <a:prstGeom prst="rect">
            <a:avLst/>
          </a:prstGeom>
          <a:noFill/>
          <a:ln w="9525">
            <a:noFill/>
            <a:miter lim="800000"/>
            <a:headEnd/>
            <a:tailEnd/>
          </a:ln>
        </p:spPr>
      </p:pic>
      <p:pic>
        <p:nvPicPr>
          <p:cNvPr id="25" name="Picture 6">
            <a:extLst>
              <a:ext uri="{FF2B5EF4-FFF2-40B4-BE49-F238E27FC236}">
                <a16:creationId xmlns:a16="http://schemas.microsoft.com/office/drawing/2014/main" id="{EC14E438-37CD-4047-8BD0-E62B4307E38A}"/>
              </a:ext>
            </a:extLst>
          </p:cNvPr>
          <p:cNvPicPr>
            <a:picLocks noChangeAspect="1" noChangeArrowheads="1"/>
          </p:cNvPicPr>
          <p:nvPr/>
        </p:nvPicPr>
        <p:blipFill>
          <a:blip r:embed="rId5" cstate="print"/>
          <a:srcRect l="25000" t="16667" r="20833" b="17333"/>
          <a:stretch>
            <a:fillRect/>
          </a:stretch>
        </p:blipFill>
        <p:spPr bwMode="auto">
          <a:xfrm>
            <a:off x="4191000" y="1066800"/>
            <a:ext cx="4870396" cy="3708994"/>
          </a:xfrm>
          <a:prstGeom prst="rect">
            <a:avLst/>
          </a:prstGeom>
          <a:noFill/>
          <a:ln w="9525">
            <a:noFill/>
            <a:miter lim="800000"/>
            <a:headEnd/>
            <a:tailEnd/>
          </a:ln>
        </p:spPr>
      </p:pic>
      <p:sp>
        <p:nvSpPr>
          <p:cNvPr id="13314" name="Rectangle 2"/>
          <p:cNvSpPr>
            <a:spLocks noGrp="1" noChangeArrowheads="1"/>
          </p:cNvSpPr>
          <p:nvPr>
            <p:ph type="title"/>
          </p:nvPr>
        </p:nvSpPr>
        <p:spPr>
          <a:xfrm>
            <a:off x="381000" y="76200"/>
            <a:ext cx="8534400" cy="868363"/>
          </a:xfrm>
        </p:spPr>
        <p:txBody>
          <a:bodyPr/>
          <a:lstStyle/>
          <a:p>
            <a:pPr eaLnBrk="1" hangingPunct="1"/>
            <a:r>
              <a:rPr lang="en-US" altLang="zh-CN" sz="4000" b="1" dirty="0" err="1">
                <a:solidFill>
                  <a:srgbClr val="FF0000"/>
                </a:solidFill>
                <a:ea typeface="宋体" pitchFamily="2" charset="-122"/>
              </a:rPr>
              <a:t>BenMAP</a:t>
            </a:r>
            <a:r>
              <a:rPr lang="en-US" altLang="zh-CN" sz="4000" b="1" dirty="0">
                <a:solidFill>
                  <a:srgbClr val="FF0000"/>
                </a:solidFill>
                <a:ea typeface="宋体" pitchFamily="2" charset="-122"/>
              </a:rPr>
              <a:t>-CE</a:t>
            </a:r>
            <a:r>
              <a:rPr lang="en-US" altLang="zh-CN" sz="4000" dirty="0">
                <a:solidFill>
                  <a:srgbClr val="FF0000"/>
                </a:solidFill>
                <a:ea typeface="宋体" pitchFamily="2" charset="-122"/>
              </a:rPr>
              <a:t>: </a:t>
            </a:r>
            <a:r>
              <a:rPr lang="en-US" altLang="zh-CN" sz="3200" dirty="0">
                <a:ea typeface="宋体" pitchFamily="2" charset="-122"/>
              </a:rPr>
              <a:t>Environmental Benefit Mapping &amp; Analysis (Community Edition) </a:t>
            </a:r>
            <a:endParaRPr lang="en-US" altLang="zh-CN" sz="3600" dirty="0">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宋体" pitchFamily="2" charset="-122"/>
              <a:cs typeface="+mn-cs"/>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80808"/>
              </a:solidFill>
              <a:effectLst/>
              <a:uLnTx/>
              <a:uFillTx/>
              <a:latin typeface="Arial" charset="0"/>
              <a:ea typeface="+mn-ea"/>
              <a:cs typeface="+mn-cs"/>
            </a:endParaRPr>
          </a:p>
        </p:txBody>
      </p:sp>
      <p:sp>
        <p:nvSpPr>
          <p:cNvPr id="19" name="Rectangle 18"/>
          <p:cNvSpPr/>
          <p:nvPr/>
        </p:nvSpPr>
        <p:spPr>
          <a:xfrm>
            <a:off x="228600" y="5537537"/>
            <a:ext cx="8839200" cy="107721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itchFamily="34" charset="0"/>
                <a:ea typeface="+mn-ea"/>
                <a:cs typeface="+mn-cs"/>
              </a:rPr>
              <a:t>Provide Health Impacts &amp; Economic Benefits Estimate:   </a:t>
            </a:r>
            <a:r>
              <a:rPr kumimoji="0" lang="en-US" sz="2400" b="0" i="0" u="none" strike="noStrike" kern="1200" cap="none" spc="0" normalizeH="0" baseline="0" noProof="0" dirty="0">
                <a:ln>
                  <a:noFill/>
                </a:ln>
                <a:solidFill>
                  <a:srgbClr val="080808"/>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80808"/>
                </a:solidFill>
                <a:effectLst/>
                <a:uLnTx/>
                <a:uFillTx/>
                <a:latin typeface="Arial" charset="0"/>
                <a:ea typeface="+mn-ea"/>
                <a:cs typeface="+mn-cs"/>
              </a:rPr>
              <a:t>Developed by EPA and “</a:t>
            </a:r>
            <a:r>
              <a:rPr kumimoji="0" lang="en-US" sz="2000" b="0" i="1" u="none" strike="noStrike" kern="1200" cap="none" spc="0" normalizeH="0" baseline="0" noProof="0" dirty="0">
                <a:ln>
                  <a:noFill/>
                </a:ln>
                <a:solidFill>
                  <a:srgbClr val="080808"/>
                </a:solidFill>
                <a:effectLst/>
                <a:uLnTx/>
                <a:uFillTx/>
                <a:latin typeface="Arial" charset="0"/>
                <a:ea typeface="+mn-ea"/>
                <a:cs typeface="+mn-cs"/>
              </a:rPr>
              <a:t>ABaCAS”</a:t>
            </a:r>
            <a:r>
              <a:rPr kumimoji="0" lang="en-US" sz="2000" b="0" i="0" u="none" strike="noStrike" kern="1200" cap="none" spc="0" normalizeH="0" baseline="0" noProof="0" dirty="0">
                <a:ln>
                  <a:noFill/>
                </a:ln>
                <a:solidFill>
                  <a:srgbClr val="080808"/>
                </a:solidFill>
                <a:effectLst/>
                <a:uLnTx/>
                <a:uFillTx/>
                <a:latin typeface="Arial" charset="0"/>
                <a:ea typeface="+mn-ea"/>
                <a:cs typeface="+mn-cs"/>
              </a:rPr>
              <a:t> team to estimate health &amp; environmental impacts and economic benefits occurring changes in air quality</a:t>
            </a:r>
            <a:endParaRPr kumimoji="0" lang="en-US" sz="2000" b="0" i="0" u="none" strike="noStrike" kern="1200" cap="none" spc="0" normalizeH="0" baseline="0" noProof="0" dirty="0">
              <a:ln>
                <a:noFill/>
              </a:ln>
              <a:solidFill>
                <a:srgbClr val="080808"/>
              </a:solidFill>
              <a:effectLst/>
              <a:uLnTx/>
              <a:uFillTx/>
              <a:latin typeface="Arial" pitchFamily="34" charset="0"/>
              <a:ea typeface="+mn-ea"/>
              <a:cs typeface="+mn-cs"/>
            </a:endParaRPr>
          </a:p>
        </p:txBody>
      </p:sp>
      <p:cxnSp>
        <p:nvCxnSpPr>
          <p:cNvPr id="22" name="Straight Arrow Connector 21"/>
          <p:cNvCxnSpPr/>
          <p:nvPr/>
        </p:nvCxnSpPr>
        <p:spPr>
          <a:xfrm flipV="1">
            <a:off x="1587310" y="2873632"/>
            <a:ext cx="1647877" cy="661364"/>
          </a:xfrm>
          <a:prstGeom prst="straightConnector1">
            <a:avLst/>
          </a:prstGeom>
          <a:ln w="76200">
            <a:solidFill>
              <a:srgbClr val="FF0000"/>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48854" y="3560564"/>
            <a:ext cx="3477234" cy="212365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itchFamily="34" charset="0"/>
                <a:ea typeface="+mn-ea"/>
                <a:cs typeface="+mn-cs"/>
              </a:rPr>
              <a:t>BenMAP</a:t>
            </a: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80808"/>
                </a:solidFill>
                <a:effectLst/>
                <a:uLnTx/>
                <a:uFillTx/>
                <a:latin typeface="Arial" pitchFamily="34" charset="0"/>
                <a:ea typeface="+mn-ea"/>
                <a:cs typeface="+mn-cs"/>
              </a:rPr>
              <a:t>(Community Edition 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80808"/>
                </a:solidFill>
                <a:effectLst/>
                <a:uLnTx/>
                <a:uFillTx/>
                <a:latin typeface="Arial" pitchFamily="34" charset="0"/>
                <a:ea typeface="+mn-ea"/>
                <a:cs typeface="+mn-cs"/>
              </a:rPr>
              <a:t>  Replace Legacy </a:t>
            </a:r>
            <a:r>
              <a:rPr kumimoji="0" lang="en-US" sz="2000" b="1" i="0" u="none" strike="noStrike" kern="1200" cap="none" spc="0" normalizeH="0" baseline="0" noProof="0" dirty="0" err="1">
                <a:ln>
                  <a:noFill/>
                </a:ln>
                <a:solidFill>
                  <a:srgbClr val="080808"/>
                </a:solidFill>
                <a:effectLst/>
                <a:uLnTx/>
                <a:uFillTx/>
                <a:latin typeface="Arial" pitchFamily="34" charset="0"/>
                <a:ea typeface="+mn-ea"/>
                <a:cs typeface="+mn-cs"/>
              </a:rPr>
              <a:t>BenMAP</a:t>
            </a:r>
            <a:r>
              <a:rPr kumimoji="0" lang="en-US" sz="2000" b="1" i="0" u="none" strike="noStrike" kern="1200" cap="none" spc="0" normalizeH="0" baseline="0" noProof="0" dirty="0">
                <a:ln>
                  <a:noFill/>
                </a:ln>
                <a:solidFill>
                  <a:srgbClr val="080808"/>
                </a:solidFill>
                <a:effectLst/>
                <a:uLnTx/>
                <a:uFillTx/>
                <a:latin typeface="Arial" pitchFamily="34" charset="0"/>
                <a:ea typeface="+mn-ea"/>
                <a:cs typeface="+mn-cs"/>
              </a:rPr>
              <a:t>)</a:t>
            </a:r>
            <a:endParaRPr kumimoji="0" lang="en-US" sz="2400" b="1" i="0" u="none" strike="noStrike" kern="1200" cap="none" spc="0" normalizeH="0" baseline="0" noProof="0" dirty="0">
              <a:ln>
                <a:noFill/>
              </a:ln>
              <a:solidFill>
                <a:srgbClr val="080808"/>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rPr>
              <a:t> </a:t>
            </a:r>
          </a:p>
        </p:txBody>
      </p:sp>
      <p:sp>
        <p:nvSpPr>
          <p:cNvPr id="24" name="Rounded Rectangle 23"/>
          <p:cNvSpPr/>
          <p:nvPr/>
        </p:nvSpPr>
        <p:spPr>
          <a:xfrm>
            <a:off x="325791" y="3362324"/>
            <a:ext cx="1219200" cy="2952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6" name="Picture 2"/>
          <p:cNvPicPr>
            <a:picLocks noChangeAspect="1" noChangeArrowheads="1"/>
          </p:cNvPicPr>
          <p:nvPr/>
        </p:nvPicPr>
        <p:blipFill>
          <a:blip r:embed="rId6" cstate="print"/>
          <a:srcRect l="48333" t="43333" r="36667" b="33334"/>
          <a:stretch>
            <a:fillRect/>
          </a:stretch>
        </p:blipFill>
        <p:spPr bwMode="auto">
          <a:xfrm>
            <a:off x="3313366" y="2525734"/>
            <a:ext cx="2056470" cy="1999346"/>
          </a:xfrm>
          <a:prstGeom prst="rect">
            <a:avLst/>
          </a:prstGeom>
          <a:noFill/>
          <a:ln w="9525">
            <a:solidFill>
              <a:schemeClr val="tx1"/>
            </a:solidFill>
            <a:miter lim="800000"/>
            <a:headEnd/>
            <a:tailEnd/>
          </a:ln>
        </p:spPr>
      </p:pic>
      <p:sp>
        <p:nvSpPr>
          <p:cNvPr id="20" name="Rectangle 19"/>
          <p:cNvSpPr/>
          <p:nvPr/>
        </p:nvSpPr>
        <p:spPr>
          <a:xfrm>
            <a:off x="6868842" y="2605178"/>
            <a:ext cx="1683473"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Arial" pitchFamily="34" charset="0"/>
                <a:ea typeface="+mn-ea"/>
                <a:cs typeface="+mn-cs"/>
              </a:rPr>
              <a:t>BenMAP</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-CE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80808"/>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D1DC39-B47A-4DCF-8340-1BC5696D008C}" type="slidenum">
              <a:rPr kumimoji="0" lang="en-US" altLang="zh-CN" sz="1200" b="0" i="0" u="none" strike="noStrike" kern="1200" cap="none" spc="0" normalizeH="0" baseline="0" noProof="0" smtClean="0">
                <a:ln>
                  <a:noFill/>
                </a:ln>
                <a:solidFill>
                  <a:srgbClr val="FFFFFF"/>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zh-CN" sz="1200" b="0" i="0" u="none" strike="noStrike" kern="1200" cap="none" spc="0" normalizeH="0" baseline="0" noProof="0">
              <a:ln>
                <a:noFill/>
              </a:ln>
              <a:solidFill>
                <a:srgbClr val="FFFFFF"/>
              </a:solidFill>
              <a:effectLst/>
              <a:uLnTx/>
              <a:uFillTx/>
              <a:latin typeface="Arial" charset="0"/>
              <a:ea typeface="宋体" charset="-122"/>
              <a:cs typeface="+mn-cs"/>
            </a:endParaRPr>
          </a:p>
        </p:txBody>
      </p:sp>
    </p:spTree>
    <p:extLst>
      <p:ext uri="{BB962C8B-B14F-4D97-AF65-F5344CB8AC3E}">
        <p14:creationId xmlns:p14="http://schemas.microsoft.com/office/powerpoint/2010/main" val="125306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linds(horizontal)">
                                      <p:cBhvr>
                                        <p:cTn id="11" dur="600"/>
                                        <p:tgtEl>
                                          <p:spTgt spid="22"/>
                                        </p:tgtEl>
                                      </p:cBhvr>
                                    </p:animEffect>
                                  </p:childTnLst>
                                </p:cTn>
                              </p:par>
                            </p:childTnLst>
                          </p:cTn>
                        </p:par>
                        <p:par>
                          <p:cTn id="12" fill="hold">
                            <p:stCondLst>
                              <p:cond delay="1100"/>
                            </p:stCondLst>
                            <p:childTnLst>
                              <p:par>
                                <p:cTn id="13" presetID="3" presetClass="entr" presetSubtype="1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linds(horizontal)">
                                      <p:cBhvr>
                                        <p:cTn id="15" dur="500"/>
                                        <p:tgtEl>
                                          <p:spTgt spid="23"/>
                                        </p:tgtEl>
                                      </p:cBhvr>
                                    </p:animEffect>
                                  </p:childTnLst>
                                </p:cTn>
                              </p:par>
                            </p:childTnLst>
                          </p:cTn>
                        </p:par>
                        <p:par>
                          <p:cTn id="16" fill="hold">
                            <p:stCondLst>
                              <p:cond delay="1600"/>
                            </p:stCondLst>
                            <p:childTnLst>
                              <p:par>
                                <p:cTn id="17" presetID="3" presetClass="entr" presetSubtype="10"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linds(horizontal)">
                                      <p:cBhvr>
                                        <p:cTn id="19" dur="500"/>
                                        <p:tgtEl>
                                          <p:spTgt spid="1026"/>
                                        </p:tgtEl>
                                      </p:cBhvr>
                                    </p:animEffect>
                                  </p:childTnLst>
                                </p:cTn>
                              </p:par>
                              <p:par>
                                <p:cTn id="20" presetID="3"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1000"/>
                                        <p:tgtEl>
                                          <p:spTgt spid="18"/>
                                        </p:tgtEl>
                                      </p:cBhvr>
                                    </p:animEffec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3" presetClass="entr" presetSubtype="1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1000"/>
                                        <p:tgtEl>
                                          <p:spTgt spid="1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linds(horizont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animBg="1"/>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87308"/>
  <p:tag name="KSO_WM_TEMPLATE_THUMBS_INDEX" val="1、2、3、6、8、10、11、12、15"/>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87308"/>
  <p:tag name="KSO_WM_TEMPLATE_THUMBS_INDEX" val="1、2、3、6、8、10、11、12、15"/>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模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模版">
      <a:majorFont>
        <a:latin typeface="Arial"/>
        <a:ea typeface="黑体"/>
        <a:cs typeface="黑体"/>
      </a:majorFont>
      <a:minorFont>
        <a:latin typeface="Arial"/>
        <a:ea typeface="黑体"/>
        <a:cs typeface="黑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AF0F4"/>
        </a:solidFill>
        <a:ln>
          <a:noFill/>
        </a:ln>
        <a:effectLst>
          <a:outerShdw blurRad="63500" dist="35921" dir="2700000" algn="ctr" rotWithShape="0">
            <a:schemeClr val="bg2"/>
          </a:outerShdw>
        </a:effectLst>
        <a:extLst>
          <a:ext uri="{91240B29-F687-4F45-9708-019B960494DF}">
            <a14:hiddenLine xmlns:a14="http://schemas.microsoft.com/office/drawing/2010/main" w="31750" cap="flat" cmpd="sng" algn="ctr">
              <a:solidFill>
                <a:srgbClr val="9900CC"/>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en-US" sz="2400" b="1" i="0" u="none" strike="noStrike" cap="none" normalizeH="0" baseline="0">
            <a:ln>
              <a:noFill/>
            </a:ln>
            <a:solidFill>
              <a:schemeClr val="tx1"/>
            </a:solidFill>
            <a:effectLst/>
            <a:latin typeface="Times New Roman" charset="0"/>
            <a:ea typeface="黑体" charset="0"/>
            <a:cs typeface="黑体" charset="0"/>
          </a:defRPr>
        </a:defPPr>
      </a:lstStyle>
    </a:spDef>
    <a:lnDef>
      <a:spPr bwMode="auto">
        <a:xfrm>
          <a:off x="0" y="0"/>
          <a:ext cx="1" cy="1"/>
        </a:xfrm>
        <a:custGeom>
          <a:avLst/>
          <a:gdLst/>
          <a:ahLst/>
          <a:cxnLst/>
          <a:rect l="0" t="0" r="0" b="0"/>
          <a:pathLst/>
        </a:custGeom>
        <a:solidFill>
          <a:srgbClr val="AAF0F4"/>
        </a:solidFill>
        <a:ln>
          <a:noFill/>
        </a:ln>
        <a:effectLst>
          <a:outerShdw blurRad="63500" dist="35921" dir="2700000" algn="ctr" rotWithShape="0">
            <a:schemeClr val="bg2"/>
          </a:outerShdw>
        </a:effectLst>
        <a:extLst>
          <a:ext uri="{91240B29-F687-4F45-9708-019B960494DF}">
            <a14:hiddenLine xmlns:a14="http://schemas.microsoft.com/office/drawing/2010/main" w="31750" cap="flat" cmpd="sng" algn="ctr">
              <a:solidFill>
                <a:srgbClr val="9900CC"/>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en-US" sz="2400" b="1" i="0" u="none" strike="noStrike" cap="none" normalizeH="0" baseline="0">
            <a:ln>
              <a:noFill/>
            </a:ln>
            <a:solidFill>
              <a:schemeClr val="tx1"/>
            </a:solidFill>
            <a:effectLst/>
            <a:latin typeface="Times New Roman" charset="0"/>
            <a:ea typeface="黑体" charset="0"/>
            <a:cs typeface="黑体" charset="0"/>
          </a:defRPr>
        </a:defPPr>
      </a:lstStyle>
    </a:lnDef>
  </a:objectDefaults>
  <a:extraClrSchemeLst>
    <a:extraClrScheme>
      <a:clrScheme name="模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模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模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模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模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模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模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模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模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模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模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模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21TGp_sky_light">
  <a:themeElements>
    <a:clrScheme name="221TGp_sky_light 2">
      <a:dk1>
        <a:srgbClr val="000000"/>
      </a:dk1>
      <a:lt1>
        <a:srgbClr val="FFFFFF"/>
      </a:lt1>
      <a:dk2>
        <a:srgbClr val="364EB6"/>
      </a:dk2>
      <a:lt2>
        <a:srgbClr val="C0C0C0"/>
      </a:lt2>
      <a:accent1>
        <a:srgbClr val="4987E3"/>
      </a:accent1>
      <a:accent2>
        <a:srgbClr val="D9520F"/>
      </a:accent2>
      <a:accent3>
        <a:srgbClr val="FFFFFF"/>
      </a:accent3>
      <a:accent4>
        <a:srgbClr val="000000"/>
      </a:accent4>
      <a:accent5>
        <a:srgbClr val="B1C3EF"/>
      </a:accent5>
      <a:accent6>
        <a:srgbClr val="C4490C"/>
      </a:accent6>
      <a:hlink>
        <a:srgbClr val="36A1B6"/>
      </a:hlink>
      <a:folHlink>
        <a:srgbClr val="9CC769"/>
      </a:folHlink>
    </a:clrScheme>
    <a:fontScheme name="221TGp_sky_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21TGp_sky_light 1">
        <a:dk1>
          <a:srgbClr val="000000"/>
        </a:dk1>
        <a:lt1>
          <a:srgbClr val="FFFFFF"/>
        </a:lt1>
        <a:dk2>
          <a:srgbClr val="501A82"/>
        </a:dk2>
        <a:lt2>
          <a:srgbClr val="969696"/>
        </a:lt2>
        <a:accent1>
          <a:srgbClr val="117AC1"/>
        </a:accent1>
        <a:accent2>
          <a:srgbClr val="38B890"/>
        </a:accent2>
        <a:accent3>
          <a:srgbClr val="FFFFFF"/>
        </a:accent3>
        <a:accent4>
          <a:srgbClr val="000000"/>
        </a:accent4>
        <a:accent5>
          <a:srgbClr val="AABEDD"/>
        </a:accent5>
        <a:accent6>
          <a:srgbClr val="32A682"/>
        </a:accent6>
        <a:hlink>
          <a:srgbClr val="D17FB6"/>
        </a:hlink>
        <a:folHlink>
          <a:srgbClr val="E3981D"/>
        </a:folHlink>
      </a:clrScheme>
      <a:clrMap bg1="lt1" tx1="dk1" bg2="lt2" tx2="dk2" accent1="accent1" accent2="accent2" accent3="accent3" accent4="accent4" accent5="accent5" accent6="accent6" hlink="hlink" folHlink="folHlink"/>
    </a:extraClrScheme>
    <a:extraClrScheme>
      <a:clrScheme name="221TGp_sky_light 2">
        <a:dk1>
          <a:srgbClr val="000000"/>
        </a:dk1>
        <a:lt1>
          <a:srgbClr val="FFFFFF"/>
        </a:lt1>
        <a:dk2>
          <a:srgbClr val="364EB6"/>
        </a:dk2>
        <a:lt2>
          <a:srgbClr val="C0C0C0"/>
        </a:lt2>
        <a:accent1>
          <a:srgbClr val="4987E3"/>
        </a:accent1>
        <a:accent2>
          <a:srgbClr val="D9520F"/>
        </a:accent2>
        <a:accent3>
          <a:srgbClr val="FFFFFF"/>
        </a:accent3>
        <a:accent4>
          <a:srgbClr val="000000"/>
        </a:accent4>
        <a:accent5>
          <a:srgbClr val="B1C3EF"/>
        </a:accent5>
        <a:accent6>
          <a:srgbClr val="C4490C"/>
        </a:accent6>
        <a:hlink>
          <a:srgbClr val="36A1B6"/>
        </a:hlink>
        <a:folHlink>
          <a:srgbClr val="9CC769"/>
        </a:folHlink>
      </a:clrScheme>
      <a:clrMap bg1="lt1" tx1="dk1" bg2="lt2" tx2="dk2" accent1="accent1" accent2="accent2" accent3="accent3" accent4="accent4" accent5="accent5" accent6="accent6" hlink="hlink" folHlink="folHlink"/>
    </a:extraClrScheme>
    <a:extraClrScheme>
      <a:clrScheme name="221TGp_sky_light 3">
        <a:dk1>
          <a:srgbClr val="000000"/>
        </a:dk1>
        <a:lt1>
          <a:srgbClr val="FFFFFF"/>
        </a:lt1>
        <a:dk2>
          <a:srgbClr val="186894"/>
        </a:dk2>
        <a:lt2>
          <a:srgbClr val="969696"/>
        </a:lt2>
        <a:accent1>
          <a:srgbClr val="2AA08A"/>
        </a:accent1>
        <a:accent2>
          <a:srgbClr val="9C88E6"/>
        </a:accent2>
        <a:accent3>
          <a:srgbClr val="FFFFFF"/>
        </a:accent3>
        <a:accent4>
          <a:srgbClr val="000000"/>
        </a:accent4>
        <a:accent5>
          <a:srgbClr val="ACCDC4"/>
        </a:accent5>
        <a:accent6>
          <a:srgbClr val="8D7BD0"/>
        </a:accent6>
        <a:hlink>
          <a:srgbClr val="7D96D3"/>
        </a:hlink>
        <a:folHlink>
          <a:srgbClr val="DEDB7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03.xml.rels><?xml version="1.0" encoding="UTF-8" standalone="yes"?>
<Relationships xmlns="http://schemas.openxmlformats.org/package/2006/relationships"><Relationship Id="rId1" Type="http://schemas.openxmlformats.org/officeDocument/2006/relationships/customXmlProps" Target="itemProps203.xml"/></Relationships>
</file>

<file path=customXml/_rels/item204.xml.rels><?xml version="1.0" encoding="UTF-8" standalone="yes"?>
<Relationships xmlns="http://schemas.openxmlformats.org/package/2006/relationships"><Relationship Id="rId1" Type="http://schemas.openxmlformats.org/officeDocument/2006/relationships/customXmlProps" Target="itemProps204.xml"/></Relationships>
</file>

<file path=customXml/_rels/item205.xml.rels><?xml version="1.0" encoding="UTF-8" standalone="yes"?>
<Relationships xmlns="http://schemas.openxmlformats.org/package/2006/relationships"><Relationship Id="rId1" Type="http://schemas.openxmlformats.org/officeDocument/2006/relationships/customXmlProps" Target="itemProps205.xml"/></Relationships>
</file>

<file path=customXml/_rels/item206.xml.rels><?xml version="1.0" encoding="UTF-8" standalone="yes"?>
<Relationships xmlns="http://schemas.openxmlformats.org/package/2006/relationships"><Relationship Id="rId1" Type="http://schemas.openxmlformats.org/officeDocument/2006/relationships/customXmlProps" Target="itemProps206.xml"/></Relationships>
</file>

<file path=customXml/_rels/item207.xml.rels><?xml version="1.0" encoding="UTF-8" standalone="yes"?>
<Relationships xmlns="http://schemas.openxmlformats.org/package/2006/relationships"><Relationship Id="rId1" Type="http://schemas.openxmlformats.org/officeDocument/2006/relationships/customXmlProps" Target="itemProps207.xml"/></Relationships>
</file>

<file path=customXml/_rels/item208.xml.rels><?xml version="1.0" encoding="UTF-8" standalone="yes"?>
<Relationships xmlns="http://schemas.openxmlformats.org/package/2006/relationships"><Relationship Id="rId1" Type="http://schemas.openxmlformats.org/officeDocument/2006/relationships/customXmlProps" Target="itemProps208.xml"/></Relationships>
</file>

<file path=customXml/_rels/item209.xml.rels><?xml version="1.0" encoding="UTF-8" standalone="yes"?>
<Relationships xmlns="http://schemas.openxmlformats.org/package/2006/relationships"><Relationship Id="rId1" Type="http://schemas.openxmlformats.org/officeDocument/2006/relationships/customXmlProps" Target="itemProps209.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10.xml.rels><?xml version="1.0" encoding="UTF-8" standalone="yes"?>
<Relationships xmlns="http://schemas.openxmlformats.org/package/2006/relationships"><Relationship Id="rId1" Type="http://schemas.openxmlformats.org/officeDocument/2006/relationships/customXmlProps" Target="itemProps210.xml"/></Relationships>
</file>

<file path=customXml/_rels/item211.xml.rels><?xml version="1.0" encoding="UTF-8" standalone="yes"?>
<Relationships xmlns="http://schemas.openxmlformats.org/package/2006/relationships"><Relationship Id="rId1" Type="http://schemas.openxmlformats.org/officeDocument/2006/relationships/customXmlProps" Target="itemProps211.xml"/></Relationships>
</file>

<file path=customXml/_rels/item212.xml.rels><?xml version="1.0" encoding="UTF-8" standalone="yes"?>
<Relationships xmlns="http://schemas.openxmlformats.org/package/2006/relationships"><Relationship Id="rId1" Type="http://schemas.openxmlformats.org/officeDocument/2006/relationships/customXmlProps" Target="itemProps212.xml"/></Relationships>
</file>

<file path=customXml/_rels/item213.xml.rels><?xml version="1.0" encoding="UTF-8" standalone="yes"?>
<Relationships xmlns="http://schemas.openxmlformats.org/package/2006/relationships"><Relationship Id="rId1" Type="http://schemas.openxmlformats.org/officeDocument/2006/relationships/customXmlProps" Target="itemProps213.xml"/></Relationships>
</file>

<file path=customXml/_rels/item214.xml.rels><?xml version="1.0" encoding="UTF-8" standalone="yes"?>
<Relationships xmlns="http://schemas.openxmlformats.org/package/2006/relationships"><Relationship Id="rId1" Type="http://schemas.openxmlformats.org/officeDocument/2006/relationships/customXmlProps" Target="itemProps214.xml"/></Relationships>
</file>

<file path=customXml/_rels/item215.xml.rels><?xml version="1.0" encoding="UTF-8" standalone="yes"?>
<Relationships xmlns="http://schemas.openxmlformats.org/package/2006/relationships"><Relationship Id="rId1" Type="http://schemas.openxmlformats.org/officeDocument/2006/relationships/customXmlProps" Target="itemProps215.xml"/></Relationships>
</file>

<file path=customXml/_rels/item216.xml.rels><?xml version="1.0" encoding="UTF-8" standalone="yes"?>
<Relationships xmlns="http://schemas.openxmlformats.org/package/2006/relationships"><Relationship Id="rId1" Type="http://schemas.openxmlformats.org/officeDocument/2006/relationships/customXmlProps" Target="itemProps216.xml"/></Relationships>
</file>

<file path=customXml/_rels/item217.xml.rels><?xml version="1.0" encoding="UTF-8" standalone="yes"?>
<Relationships xmlns="http://schemas.openxmlformats.org/package/2006/relationships"><Relationship Id="rId1" Type="http://schemas.openxmlformats.org/officeDocument/2006/relationships/customXmlProps" Target="itemProps217.xml"/></Relationships>
</file>

<file path=customXml/_rels/item218.xml.rels><?xml version="1.0" encoding="UTF-8" standalone="yes"?>
<Relationships xmlns="http://schemas.openxmlformats.org/package/2006/relationships"><Relationship Id="rId1" Type="http://schemas.openxmlformats.org/officeDocument/2006/relationships/customXmlProps" Target="itemProps218.xml"/></Relationships>
</file>

<file path=customXml/_rels/item219.xml.rels><?xml version="1.0" encoding="UTF-8" standalone="yes"?>
<Relationships xmlns="http://schemas.openxmlformats.org/package/2006/relationships"><Relationship Id="rId1" Type="http://schemas.openxmlformats.org/officeDocument/2006/relationships/customXmlProps" Target="itemProps219.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20.xml.rels><?xml version="1.0" encoding="UTF-8" standalone="yes"?>
<Relationships xmlns="http://schemas.openxmlformats.org/package/2006/relationships"><Relationship Id="rId1" Type="http://schemas.openxmlformats.org/officeDocument/2006/relationships/customXmlProps" Target="itemProps220.xml"/></Relationships>
</file>

<file path=customXml/_rels/item221.xml.rels><?xml version="1.0" encoding="UTF-8" standalone="yes"?>
<Relationships xmlns="http://schemas.openxmlformats.org/package/2006/relationships"><Relationship Id="rId1" Type="http://schemas.openxmlformats.org/officeDocument/2006/relationships/customXmlProps" Target="itemProps221.xml"/></Relationships>
</file>

<file path=customXml/_rels/item222.xml.rels><?xml version="1.0" encoding="UTF-8" standalone="yes"?>
<Relationships xmlns="http://schemas.openxmlformats.org/package/2006/relationships"><Relationship Id="rId1" Type="http://schemas.openxmlformats.org/officeDocument/2006/relationships/customXmlProps" Target="itemProps222.xml"/></Relationships>
</file>

<file path=customXml/_rels/item223.xml.rels><?xml version="1.0" encoding="UTF-8" standalone="yes"?>
<Relationships xmlns="http://schemas.openxmlformats.org/package/2006/relationships"><Relationship Id="rId1" Type="http://schemas.openxmlformats.org/officeDocument/2006/relationships/customXmlProps" Target="itemProps223.xml"/></Relationships>
</file>

<file path=customXml/_rels/item224.xml.rels><?xml version="1.0" encoding="UTF-8" standalone="yes"?>
<Relationships xmlns="http://schemas.openxmlformats.org/package/2006/relationships"><Relationship Id="rId1" Type="http://schemas.openxmlformats.org/officeDocument/2006/relationships/customXmlProps" Target="itemProps224.xml"/></Relationships>
</file>

<file path=customXml/_rels/item225.xml.rels><?xml version="1.0" encoding="UTF-8" standalone="yes"?>
<Relationships xmlns="http://schemas.openxmlformats.org/package/2006/relationships"><Relationship Id="rId1" Type="http://schemas.openxmlformats.org/officeDocument/2006/relationships/customXmlProps" Target="itemProps225.xml"/></Relationships>
</file>

<file path=customXml/_rels/item226.xml.rels><?xml version="1.0" encoding="UTF-8" standalone="yes"?>
<Relationships xmlns="http://schemas.openxmlformats.org/package/2006/relationships"><Relationship Id="rId1" Type="http://schemas.openxmlformats.org/officeDocument/2006/relationships/customXmlProps" Target="itemProps226.xml"/></Relationships>
</file>

<file path=customXml/_rels/item227.xml.rels><?xml version="1.0" encoding="UTF-8" standalone="yes"?>
<Relationships xmlns="http://schemas.openxmlformats.org/package/2006/relationships"><Relationship Id="rId1" Type="http://schemas.openxmlformats.org/officeDocument/2006/relationships/customXmlProps" Target="itemProps227.xml"/></Relationships>
</file>

<file path=customXml/_rels/item228.xml.rels><?xml version="1.0" encoding="UTF-8" standalone="yes"?>
<Relationships xmlns="http://schemas.openxmlformats.org/package/2006/relationships"><Relationship Id="rId1" Type="http://schemas.openxmlformats.org/officeDocument/2006/relationships/customXmlProps" Target="itemProps228.xml"/></Relationships>
</file>

<file path=customXml/_rels/item229.xml.rels><?xml version="1.0" encoding="UTF-8" standalone="yes"?>
<Relationships xmlns="http://schemas.openxmlformats.org/package/2006/relationships"><Relationship Id="rId1" Type="http://schemas.openxmlformats.org/officeDocument/2006/relationships/customXmlProps" Target="itemProps229.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30.xml.rels><?xml version="1.0" encoding="UTF-8" standalone="yes"?>
<Relationships xmlns="http://schemas.openxmlformats.org/package/2006/relationships"><Relationship Id="rId1" Type="http://schemas.openxmlformats.org/officeDocument/2006/relationships/customXmlProps" Target="itemProps230.xml"/></Relationships>
</file>

<file path=customXml/_rels/item231.xml.rels><?xml version="1.0" encoding="UTF-8" standalone="yes"?>
<Relationships xmlns="http://schemas.openxmlformats.org/package/2006/relationships"><Relationship Id="rId1" Type="http://schemas.openxmlformats.org/officeDocument/2006/relationships/customXmlProps" Target="itemProps231.xml"/></Relationships>
</file>

<file path=customXml/_rels/item232.xml.rels><?xml version="1.0" encoding="UTF-8" standalone="yes"?>
<Relationships xmlns="http://schemas.openxmlformats.org/package/2006/relationships"><Relationship Id="rId1" Type="http://schemas.openxmlformats.org/officeDocument/2006/relationships/customXmlProps" Target="itemProps232.xml"/></Relationships>
</file>

<file path=customXml/_rels/item233.xml.rels><?xml version="1.0" encoding="UTF-8" standalone="yes"?>
<Relationships xmlns="http://schemas.openxmlformats.org/package/2006/relationships"><Relationship Id="rId1" Type="http://schemas.openxmlformats.org/officeDocument/2006/relationships/customXmlProps" Target="itemProps233.xml"/></Relationships>
</file>

<file path=customXml/_rels/item234.xml.rels><?xml version="1.0" encoding="UTF-8" standalone="yes"?>
<Relationships xmlns="http://schemas.openxmlformats.org/package/2006/relationships"><Relationship Id="rId1" Type="http://schemas.openxmlformats.org/officeDocument/2006/relationships/customXmlProps" Target="itemProps234.xml"/></Relationships>
</file>

<file path=customXml/_rels/item235.xml.rels><?xml version="1.0" encoding="UTF-8" standalone="yes"?>
<Relationships xmlns="http://schemas.openxmlformats.org/package/2006/relationships"><Relationship Id="rId1" Type="http://schemas.openxmlformats.org/officeDocument/2006/relationships/customXmlProps" Target="itemProps235.xml"/></Relationships>
</file>

<file path=customXml/_rels/item236.xml.rels><?xml version="1.0" encoding="UTF-8" standalone="yes"?>
<Relationships xmlns="http://schemas.openxmlformats.org/package/2006/relationships"><Relationship Id="rId1" Type="http://schemas.openxmlformats.org/officeDocument/2006/relationships/customXmlProps" Target="itemProps236.xml"/></Relationships>
</file>

<file path=customXml/_rels/item237.xml.rels><?xml version="1.0" encoding="UTF-8" standalone="yes"?>
<Relationships xmlns="http://schemas.openxmlformats.org/package/2006/relationships"><Relationship Id="rId1" Type="http://schemas.openxmlformats.org/officeDocument/2006/relationships/customXmlProps" Target="itemProps237.xml"/></Relationships>
</file>

<file path=customXml/_rels/item238.xml.rels><?xml version="1.0" encoding="UTF-8" standalone="yes"?>
<Relationships xmlns="http://schemas.openxmlformats.org/package/2006/relationships"><Relationship Id="rId1" Type="http://schemas.openxmlformats.org/officeDocument/2006/relationships/customXmlProps" Target="itemProps238.xml"/></Relationships>
</file>

<file path=customXml/_rels/item239.xml.rels><?xml version="1.0" encoding="UTF-8" standalone="yes"?>
<Relationships xmlns="http://schemas.openxmlformats.org/package/2006/relationships"><Relationship Id="rId1" Type="http://schemas.openxmlformats.org/officeDocument/2006/relationships/customXmlProps" Target="itemProps239.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40.xml.rels><?xml version="1.0" encoding="UTF-8" standalone="yes"?>
<Relationships xmlns="http://schemas.openxmlformats.org/package/2006/relationships"><Relationship Id="rId1" Type="http://schemas.openxmlformats.org/officeDocument/2006/relationships/customXmlProps" Target="itemProps240.xml"/></Relationships>
</file>

<file path=customXml/_rels/item241.xml.rels><?xml version="1.0" encoding="UTF-8" standalone="yes"?>
<Relationships xmlns="http://schemas.openxmlformats.org/package/2006/relationships"><Relationship Id="rId1" Type="http://schemas.openxmlformats.org/officeDocument/2006/relationships/customXmlProps" Target="itemProps241.xml"/></Relationships>
</file>

<file path=customXml/_rels/item242.xml.rels><?xml version="1.0" encoding="UTF-8" standalone="yes"?>
<Relationships xmlns="http://schemas.openxmlformats.org/package/2006/relationships"><Relationship Id="rId1" Type="http://schemas.openxmlformats.org/officeDocument/2006/relationships/customXmlProps" Target="itemProps242.xml"/></Relationships>
</file>

<file path=customXml/_rels/item243.xml.rels><?xml version="1.0" encoding="UTF-8" standalone="yes"?>
<Relationships xmlns="http://schemas.openxmlformats.org/package/2006/relationships"><Relationship Id="rId1" Type="http://schemas.openxmlformats.org/officeDocument/2006/relationships/customXmlProps" Target="itemProps243.xml"/></Relationships>
</file>

<file path=customXml/_rels/item244.xml.rels><?xml version="1.0" encoding="UTF-8" standalone="yes"?>
<Relationships xmlns="http://schemas.openxmlformats.org/package/2006/relationships"><Relationship Id="rId1" Type="http://schemas.openxmlformats.org/officeDocument/2006/relationships/customXmlProps" Target="itemProps244.xml"/></Relationships>
</file>

<file path=customXml/_rels/item245.xml.rels><?xml version="1.0" encoding="UTF-8" standalone="yes"?>
<Relationships xmlns="http://schemas.openxmlformats.org/package/2006/relationships"><Relationship Id="rId1" Type="http://schemas.openxmlformats.org/officeDocument/2006/relationships/customXmlProps" Target="itemProps245.xml"/></Relationships>
</file>

<file path=customXml/_rels/item246.xml.rels><?xml version="1.0" encoding="UTF-8" standalone="yes"?>
<Relationships xmlns="http://schemas.openxmlformats.org/package/2006/relationships"><Relationship Id="rId1" Type="http://schemas.openxmlformats.org/officeDocument/2006/relationships/customXmlProps" Target="itemProps246.xml"/></Relationships>
</file>

<file path=customXml/_rels/item247.xml.rels><?xml version="1.0" encoding="UTF-8" standalone="yes"?>
<Relationships xmlns="http://schemas.openxmlformats.org/package/2006/relationships"><Relationship Id="rId1" Type="http://schemas.openxmlformats.org/officeDocument/2006/relationships/customXmlProps" Target="itemProps247.xml"/></Relationships>
</file>

<file path=customXml/_rels/item248.xml.rels><?xml version="1.0" encoding="UTF-8" standalone="yes"?>
<Relationships xmlns="http://schemas.openxmlformats.org/package/2006/relationships"><Relationship Id="rId1" Type="http://schemas.openxmlformats.org/officeDocument/2006/relationships/customXmlProps" Target="itemProps248.xml"/></Relationships>
</file>

<file path=customXml/_rels/item249.xml.rels><?xml version="1.0" encoding="UTF-8" standalone="yes"?>
<Relationships xmlns="http://schemas.openxmlformats.org/package/2006/relationships"><Relationship Id="rId1" Type="http://schemas.openxmlformats.org/officeDocument/2006/relationships/customXmlProps" Target="itemProps249.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50.xml.rels><?xml version="1.0" encoding="UTF-8" standalone="yes"?>
<Relationships xmlns="http://schemas.openxmlformats.org/package/2006/relationships"><Relationship Id="rId1" Type="http://schemas.openxmlformats.org/officeDocument/2006/relationships/customXmlProps" Target="itemProps250.xml"/></Relationships>
</file>

<file path=customXml/_rels/item251.xml.rels><?xml version="1.0" encoding="UTF-8" standalone="yes"?>
<Relationships xmlns="http://schemas.openxmlformats.org/package/2006/relationships"><Relationship Id="rId1" Type="http://schemas.openxmlformats.org/officeDocument/2006/relationships/customXmlProps" Target="itemProps251.xml"/></Relationships>
</file>

<file path=customXml/_rels/item252.xml.rels><?xml version="1.0" encoding="UTF-8" standalone="yes"?>
<Relationships xmlns="http://schemas.openxmlformats.org/package/2006/relationships"><Relationship Id="rId1" Type="http://schemas.openxmlformats.org/officeDocument/2006/relationships/customXmlProps" Target="itemProps252.xml"/></Relationships>
</file>

<file path=customXml/_rels/item253.xml.rels><?xml version="1.0" encoding="UTF-8" standalone="yes"?>
<Relationships xmlns="http://schemas.openxmlformats.org/package/2006/relationships"><Relationship Id="rId1" Type="http://schemas.openxmlformats.org/officeDocument/2006/relationships/customXmlProps" Target="itemProps253.xml"/></Relationships>
</file>

<file path=customXml/_rels/item254.xml.rels><?xml version="1.0" encoding="UTF-8" standalone="yes"?>
<Relationships xmlns="http://schemas.openxmlformats.org/package/2006/relationships"><Relationship Id="rId1" Type="http://schemas.openxmlformats.org/officeDocument/2006/relationships/customXmlProps" Target="itemProps254.xml"/></Relationships>
</file>

<file path=customXml/_rels/item255.xml.rels><?xml version="1.0" encoding="UTF-8" standalone="yes"?>
<Relationships xmlns="http://schemas.openxmlformats.org/package/2006/relationships"><Relationship Id="rId1" Type="http://schemas.openxmlformats.org/officeDocument/2006/relationships/customXmlProps" Target="itemProps255.xml"/></Relationships>
</file>

<file path=customXml/_rels/item256.xml.rels><?xml version="1.0" encoding="UTF-8" standalone="yes"?>
<Relationships xmlns="http://schemas.openxmlformats.org/package/2006/relationships"><Relationship Id="rId1" Type="http://schemas.openxmlformats.org/officeDocument/2006/relationships/customXmlProps" Target="itemProps256.xml"/></Relationships>
</file>

<file path=customXml/_rels/item257.xml.rels><?xml version="1.0" encoding="UTF-8" standalone="yes"?>
<Relationships xmlns="http://schemas.openxmlformats.org/package/2006/relationships"><Relationship Id="rId1" Type="http://schemas.openxmlformats.org/officeDocument/2006/relationships/customXmlProps" Target="itemProps257.xml"/></Relationships>
</file>

<file path=customXml/_rels/item258.xml.rels><?xml version="1.0" encoding="UTF-8" standalone="yes"?>
<Relationships xmlns="http://schemas.openxmlformats.org/package/2006/relationships"><Relationship Id="rId1" Type="http://schemas.openxmlformats.org/officeDocument/2006/relationships/customXmlProps" Target="itemProps258.xml"/></Relationships>
</file>

<file path=customXml/_rels/item259.xml.rels><?xml version="1.0" encoding="UTF-8" standalone="yes"?>
<Relationships xmlns="http://schemas.openxmlformats.org/package/2006/relationships"><Relationship Id="rId1" Type="http://schemas.openxmlformats.org/officeDocument/2006/relationships/customXmlProps" Target="itemProps259.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60.xml.rels><?xml version="1.0" encoding="UTF-8" standalone="yes"?>
<Relationships xmlns="http://schemas.openxmlformats.org/package/2006/relationships"><Relationship Id="rId1" Type="http://schemas.openxmlformats.org/officeDocument/2006/relationships/customXmlProps" Target="itemProps260.xml"/></Relationships>
</file>

<file path=customXml/_rels/item261.xml.rels><?xml version="1.0" encoding="UTF-8" standalone="yes"?>
<Relationships xmlns="http://schemas.openxmlformats.org/package/2006/relationships"><Relationship Id="rId1" Type="http://schemas.openxmlformats.org/officeDocument/2006/relationships/customXmlProps" Target="itemProps261.xml"/></Relationships>
</file>

<file path=customXml/_rels/item262.xml.rels><?xml version="1.0" encoding="UTF-8" standalone="yes"?>
<Relationships xmlns="http://schemas.openxmlformats.org/package/2006/relationships"><Relationship Id="rId1" Type="http://schemas.openxmlformats.org/officeDocument/2006/relationships/customXmlProps" Target="itemProps262.xml"/></Relationships>
</file>

<file path=customXml/_rels/item263.xml.rels><?xml version="1.0" encoding="UTF-8" standalone="yes"?>
<Relationships xmlns="http://schemas.openxmlformats.org/package/2006/relationships"><Relationship Id="rId1" Type="http://schemas.openxmlformats.org/officeDocument/2006/relationships/customXmlProps" Target="itemProps263.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49.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50.xml><?xml version="1.0" encoding="utf-8"?>
<EsriMapsInfo xmlns="ESRI.ArcGIS.Mapping.OfficeIntegration.PowerPointInfo">
  <Version>Version1</Version>
  <RequiresSignIn>False</RequiresSignIn>
</EsriMapsInfo>
</file>

<file path=customXml/item151.xml><?xml version="1.0" encoding="utf-8"?>
<EsriMapsInfo xmlns="ESRI.ArcGIS.Mapping.OfficeIntegration.PowerPointInfo">
  <Version>Version1</Version>
  <RequiresSignIn>False</RequiresSignIn>
</EsriMapsInfo>
</file>

<file path=customXml/item152.xml><?xml version="1.0" encoding="utf-8"?>
<EsriMapsInfo xmlns="ESRI.ArcGIS.Mapping.OfficeIntegration.PowerPointInfo">
  <Version>Version1</Version>
  <RequiresSignIn>False</RequiresSignIn>
</EsriMapsInfo>
</file>

<file path=customXml/item153.xml><?xml version="1.0" encoding="utf-8"?>
<EsriMapsInfo xmlns="ESRI.ArcGIS.Mapping.OfficeIntegration.PowerPointInfo">
  <Version>Version1</Version>
  <RequiresSignIn>False</RequiresSignIn>
</EsriMapsInfo>
</file>

<file path=customXml/item154.xml><?xml version="1.0" encoding="utf-8"?>
<EsriMapsInfo xmlns="ESRI.ArcGIS.Mapping.OfficeIntegration.PowerPointInfo">
  <Version>Version1</Version>
  <RequiresSignIn>False</RequiresSignIn>
</EsriMapsInfo>
</file>

<file path=customXml/item155.xml><?xml version="1.0" encoding="utf-8"?>
<EsriMapsInfo xmlns="ESRI.ArcGIS.Mapping.OfficeIntegration.PowerPointInfo">
  <Version>Version1</Version>
  <RequiresSignIn>False</RequiresSignIn>
</EsriMapsInfo>
</file>

<file path=customXml/item156.xml><?xml version="1.0" encoding="utf-8"?>
<EsriMapsInfo xmlns="ESRI.ArcGIS.Mapping.OfficeIntegration.PowerPointInfo">
  <Version>Version1</Version>
  <RequiresSignIn>False</RequiresSignIn>
</EsriMapsInfo>
</file>

<file path=customXml/item157.xml><?xml version="1.0" encoding="utf-8"?>
<EsriMapsInfo xmlns="ESRI.ArcGIS.Mapping.OfficeIntegration.PowerPointInfo">
  <Version>Version1</Version>
  <RequiresSignIn>False</RequiresSignIn>
</EsriMapsInfo>
</file>

<file path=customXml/item158.xml><?xml version="1.0" encoding="utf-8"?>
<EsriMapsInfo xmlns="ESRI.ArcGIS.Mapping.OfficeIntegration.PowerPointInfo">
  <Version>Version1</Version>
  <RequiresSignIn>False</RequiresSignIn>
</EsriMapsInfo>
</file>

<file path=customXml/item159.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60.xml><?xml version="1.0" encoding="utf-8"?>
<EsriMapsInfo xmlns="ESRI.ArcGIS.Mapping.OfficeIntegration.PowerPointInfo">
  <Version>Version1</Version>
  <RequiresSignIn>False</RequiresSignIn>
</EsriMapsInfo>
</file>

<file path=customXml/item161.xml><?xml version="1.0" encoding="utf-8"?>
<EsriMapsInfo xmlns="ESRI.ArcGIS.Mapping.OfficeIntegration.PowerPointInfo">
  <Version>Version1</Version>
  <RequiresSignIn>False</RequiresSignIn>
</EsriMapsInfo>
</file>

<file path=customXml/item162.xml><?xml version="1.0" encoding="utf-8"?>
<EsriMapsInfo xmlns="ESRI.ArcGIS.Mapping.OfficeIntegration.PowerPointInfo">
  <Version>Version1</Version>
  <RequiresSignIn>False</RequiresSignIn>
</EsriMapsInfo>
</file>

<file path=customXml/item163.xml><?xml version="1.0" encoding="utf-8"?>
<EsriMapsInfo xmlns="ESRI.ArcGIS.Mapping.OfficeIntegration.PowerPointInfo">
  <Version>Version1</Version>
  <RequiresSignIn>False</RequiresSignIn>
</EsriMapsInfo>
</file>

<file path=customXml/item164.xml><?xml version="1.0" encoding="utf-8"?>
<EsriMapsInfo xmlns="ESRI.ArcGIS.Mapping.OfficeIntegration.PowerPointInfo">
  <Version>Version1</Version>
  <RequiresSignIn>False</RequiresSignIn>
</EsriMapsInfo>
</file>

<file path=customXml/item165.xml><?xml version="1.0" encoding="utf-8"?>
<EsriMapsInfo xmlns="ESRI.ArcGIS.Mapping.OfficeIntegration.PowerPointInfo">
  <Version>Version1</Version>
  <RequiresSignIn>False</RequiresSignIn>
</EsriMapsInfo>
</file>

<file path=customXml/item166.xml><?xml version="1.0" encoding="utf-8"?>
<EsriMapsInfo xmlns="ESRI.ArcGIS.Mapping.OfficeIntegration.PowerPointInfo">
  <Version>Version1</Version>
  <RequiresSignIn>False</RequiresSignIn>
</EsriMapsInfo>
</file>

<file path=customXml/item167.xml><?xml version="1.0" encoding="utf-8"?>
<EsriMapsInfo xmlns="ESRI.ArcGIS.Mapping.OfficeIntegration.PowerPointInfo">
  <Version>Version1</Version>
  <RequiresSignIn>False</RequiresSignIn>
</EsriMapsInfo>
</file>

<file path=customXml/item168.xml><?xml version="1.0" encoding="utf-8"?>
<EsriMapsInfo xmlns="ESRI.ArcGIS.Mapping.OfficeIntegration.PowerPointInfo">
  <Version>Version1</Version>
  <RequiresSignIn>False</RequiresSignIn>
</EsriMapsInfo>
</file>

<file path=customXml/item169.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70.xml><?xml version="1.0" encoding="utf-8"?>
<EsriMapsInfo xmlns="ESRI.ArcGIS.Mapping.OfficeIntegration.PowerPointInfo">
  <Version>Version1</Version>
  <RequiresSignIn>False</RequiresSignIn>
</EsriMapsInfo>
</file>

<file path=customXml/item171.xml><?xml version="1.0" encoding="utf-8"?>
<EsriMapsInfo xmlns="ESRI.ArcGIS.Mapping.OfficeIntegration.PowerPointInfo">
  <Version>Version1</Version>
  <RequiresSignIn>False</RequiresSignIn>
</EsriMapsInfo>
</file>

<file path=customXml/item172.xml><?xml version="1.0" encoding="utf-8"?>
<EsriMapsInfo xmlns="ESRI.ArcGIS.Mapping.OfficeIntegration.PowerPointInfo">
  <Version>Version1</Version>
  <RequiresSignIn>False</RequiresSignIn>
</EsriMapsInfo>
</file>

<file path=customXml/item173.xml><?xml version="1.0" encoding="utf-8"?>
<EsriMapsInfo xmlns="ESRI.ArcGIS.Mapping.OfficeIntegration.PowerPointInfo">
  <Version>Version1</Version>
  <RequiresSignIn>False</RequiresSignIn>
</EsriMapsInfo>
</file>

<file path=customXml/item174.xml><?xml version="1.0" encoding="utf-8"?>
<EsriMapsInfo xmlns="ESRI.ArcGIS.Mapping.OfficeIntegration.PowerPointInfo">
  <Version>Version1</Version>
  <RequiresSignIn>False</RequiresSignIn>
</EsriMapsInfo>
</file>

<file path=customXml/item175.xml><?xml version="1.0" encoding="utf-8"?>
<EsriMapsInfo xmlns="ESRI.ArcGIS.Mapping.OfficeIntegration.PowerPointInfo">
  <Version>Version1</Version>
  <RequiresSignIn>False</RequiresSignIn>
</EsriMapsInfo>
</file>

<file path=customXml/item176.xml><?xml version="1.0" encoding="utf-8"?>
<EsriMapsInfo xmlns="ESRI.ArcGIS.Mapping.OfficeIntegration.PowerPointInfo">
  <Version>Version1</Version>
  <RequiresSignIn>False</RequiresSignIn>
</EsriMapsInfo>
</file>

<file path=customXml/item177.xml><?xml version="1.0" encoding="utf-8"?>
<EsriMapsInfo xmlns="ESRI.ArcGIS.Mapping.OfficeIntegration.PowerPointInfo">
  <Version>Version1</Version>
  <RequiresSignIn>False</RequiresSignIn>
</EsriMapsInfo>
</file>

<file path=customXml/item178.xml><?xml version="1.0" encoding="utf-8"?>
<EsriMapsInfo xmlns="ESRI.ArcGIS.Mapping.OfficeIntegration.PowerPointInfo">
  <Version>Version1</Version>
  <RequiresSignIn>False</RequiresSignIn>
</EsriMapsInfo>
</file>

<file path=customXml/item179.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80.xml><?xml version="1.0" encoding="utf-8"?>
<EsriMapsInfo xmlns="ESRI.ArcGIS.Mapping.OfficeIntegration.PowerPointInfo">
  <Version>Version1</Version>
  <RequiresSignIn>False</RequiresSignIn>
</EsriMapsInfo>
</file>

<file path=customXml/item181.xml><?xml version="1.0" encoding="utf-8"?>
<EsriMapsInfo xmlns="ESRI.ArcGIS.Mapping.OfficeIntegration.PowerPointInfo">
  <Version>Version1</Version>
  <RequiresSignIn>False</RequiresSignIn>
</EsriMapsInfo>
</file>

<file path=customXml/item182.xml><?xml version="1.0" encoding="utf-8"?>
<EsriMapsInfo xmlns="ESRI.ArcGIS.Mapping.OfficeIntegration.PowerPointInfo">
  <Version>Version1</Version>
  <RequiresSignIn>False</RequiresSignIn>
</EsriMapsInfo>
</file>

<file path=customXml/item183.xml><?xml version="1.0" encoding="utf-8"?>
<EsriMapsInfo xmlns="ESRI.ArcGIS.Mapping.OfficeIntegration.PowerPointInfo">
  <Version>Version1</Version>
  <RequiresSignIn>False</RequiresSignIn>
</EsriMapsInfo>
</file>

<file path=customXml/item184.xml><?xml version="1.0" encoding="utf-8"?>
<EsriMapsInfo xmlns="ESRI.ArcGIS.Mapping.OfficeIntegration.PowerPointInfo">
  <Version>Version1</Version>
  <RequiresSignIn>False</RequiresSignIn>
</EsriMapsInfo>
</file>

<file path=customXml/item185.xml><?xml version="1.0" encoding="utf-8"?>
<EsriMapsInfo xmlns="ESRI.ArcGIS.Mapping.OfficeIntegration.PowerPointInfo">
  <Version>Version1</Version>
  <RequiresSignIn>False</RequiresSignIn>
</EsriMapsInfo>
</file>

<file path=customXml/item186.xml><?xml version="1.0" encoding="utf-8"?>
<EsriMapsInfo xmlns="ESRI.ArcGIS.Mapping.OfficeIntegration.PowerPointInfo">
  <Version>Version1</Version>
  <RequiresSignIn>False</RequiresSignIn>
</EsriMapsInfo>
</file>

<file path=customXml/item187.xml><?xml version="1.0" encoding="utf-8"?>
<EsriMapsInfo xmlns="ESRI.ArcGIS.Mapping.OfficeIntegration.PowerPointInfo">
  <Version>Version1</Version>
  <RequiresSignIn>False</RequiresSignIn>
</EsriMapsInfo>
</file>

<file path=customXml/item188.xml><?xml version="1.0" encoding="utf-8"?>
<EsriMapsInfo xmlns="ESRI.ArcGIS.Mapping.OfficeIntegration.PowerPointInfo">
  <Version>Version1</Version>
  <RequiresSignIn>False</RequiresSignIn>
</EsriMapsInfo>
</file>

<file path=customXml/item189.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190.xml><?xml version="1.0" encoding="utf-8"?>
<EsriMapsInfo xmlns="ESRI.ArcGIS.Mapping.OfficeIntegration.PowerPointInfo">
  <Version>Version1</Version>
  <RequiresSignIn>False</RequiresSignIn>
</EsriMapsInfo>
</file>

<file path=customXml/item191.xml><?xml version="1.0" encoding="utf-8"?>
<EsriMapsInfo xmlns="ESRI.ArcGIS.Mapping.OfficeIntegration.PowerPointInfo">
  <Version>Version1</Version>
  <RequiresSignIn>False</RequiresSignIn>
</EsriMapsInfo>
</file>

<file path=customXml/item192.xml><?xml version="1.0" encoding="utf-8"?>
<EsriMapsInfo xmlns="ESRI.ArcGIS.Mapping.OfficeIntegration.PowerPointInfo">
  <Version>Version1</Version>
  <RequiresSignIn>False</RequiresSignIn>
</EsriMapsInfo>
</file>

<file path=customXml/item193.xml><?xml version="1.0" encoding="utf-8"?>
<EsriMapsInfo xmlns="ESRI.ArcGIS.Mapping.OfficeIntegration.PowerPointInfo">
  <Version>Version1</Version>
  <RequiresSignIn>False</RequiresSignIn>
</EsriMapsInfo>
</file>

<file path=customXml/item194.xml><?xml version="1.0" encoding="utf-8"?>
<EsriMapsInfo xmlns="ESRI.ArcGIS.Mapping.OfficeIntegration.PowerPointInfo">
  <Version>Version1</Version>
  <RequiresSignIn>False</RequiresSignIn>
</EsriMapsInfo>
</file>

<file path=customXml/item195.xml><?xml version="1.0" encoding="utf-8"?>
<EsriMapsInfo xmlns="ESRI.ArcGIS.Mapping.OfficeIntegration.PowerPointInfo">
  <Version>Version1</Version>
  <RequiresSignIn>False</RequiresSignIn>
</EsriMapsInfo>
</file>

<file path=customXml/item196.xml><?xml version="1.0" encoding="utf-8"?>
<EsriMapsInfo xmlns="ESRI.ArcGIS.Mapping.OfficeIntegration.PowerPointInfo">
  <Version>Version1</Version>
  <RequiresSignIn>False</RequiresSignIn>
</EsriMapsInfo>
</file>

<file path=customXml/item197.xml><?xml version="1.0" encoding="utf-8"?>
<EsriMapsInfo xmlns="ESRI.ArcGIS.Mapping.OfficeIntegration.PowerPointInfo">
  <Version>Version1</Version>
  <RequiresSignIn>False</RequiresSignIn>
</EsriMapsInfo>
</file>

<file path=customXml/item198.xml><?xml version="1.0" encoding="utf-8"?>
<EsriMapsInfo xmlns="ESRI.ArcGIS.Mapping.OfficeIntegration.PowerPointInfo">
  <Version>Version1</Version>
  <RequiresSignIn>False</RequiresSignIn>
</EsriMapsInfo>
</file>

<file path=customXml/item19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00.xml><?xml version="1.0" encoding="utf-8"?>
<EsriMapsInfo xmlns="ESRI.ArcGIS.Mapping.OfficeIntegration.PowerPointInfo">
  <Version>Version1</Version>
  <RequiresSignIn>False</RequiresSignIn>
</EsriMapsInfo>
</file>

<file path=customXml/item201.xml><?xml version="1.0" encoding="utf-8"?>
<EsriMapsInfo xmlns="ESRI.ArcGIS.Mapping.OfficeIntegration.PowerPointInfo">
  <Version>Version1</Version>
  <RequiresSignIn>False</RequiresSignIn>
</EsriMapsInfo>
</file>

<file path=customXml/item202.xml><?xml version="1.0" encoding="utf-8"?>
<EsriMapsInfo xmlns="ESRI.ArcGIS.Mapping.OfficeIntegration.PowerPointInfo">
  <Version>Version1</Version>
  <RequiresSignIn>False</RequiresSignIn>
</EsriMapsInfo>
</file>

<file path=customXml/item203.xml><?xml version="1.0" encoding="utf-8"?>
<EsriMapsInfo xmlns="ESRI.ArcGIS.Mapping.OfficeIntegration.PowerPointInfo">
  <Version>Version1</Version>
  <RequiresSignIn>False</RequiresSignIn>
</EsriMapsInfo>
</file>

<file path=customXml/item204.xml><?xml version="1.0" encoding="utf-8"?>
<EsriMapsInfo xmlns="ESRI.ArcGIS.Mapping.OfficeIntegration.PowerPointInfo">
  <Version>Version1</Version>
  <RequiresSignIn>False</RequiresSignIn>
</EsriMapsInfo>
</file>

<file path=customXml/item205.xml><?xml version="1.0" encoding="utf-8"?>
<EsriMapsInfo xmlns="ESRI.ArcGIS.Mapping.OfficeIntegration.PowerPointInfo">
  <Version>Version1</Version>
  <RequiresSignIn>False</RequiresSignIn>
</EsriMapsInfo>
</file>

<file path=customXml/item206.xml><?xml version="1.0" encoding="utf-8"?>
<EsriMapsInfo xmlns="ESRI.ArcGIS.Mapping.OfficeIntegration.PowerPointInfo">
  <Version>Version1</Version>
  <RequiresSignIn>False</RequiresSignIn>
</EsriMapsInfo>
</file>

<file path=customXml/item207.xml><?xml version="1.0" encoding="utf-8"?>
<EsriMapsInfo xmlns="ESRI.ArcGIS.Mapping.OfficeIntegration.PowerPointInfo">
  <Version>Version1</Version>
  <RequiresSignIn>False</RequiresSignIn>
</EsriMapsInfo>
</file>

<file path=customXml/item208.xml><?xml version="1.0" encoding="utf-8"?>
<EsriMapsInfo xmlns="ESRI.ArcGIS.Mapping.OfficeIntegration.PowerPointInfo">
  <Version>Version1</Version>
  <RequiresSignIn>False</RequiresSignIn>
</EsriMapsInfo>
</file>

<file path=customXml/item209.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10.xml><?xml version="1.0" encoding="utf-8"?>
<EsriMapsInfo xmlns="ESRI.ArcGIS.Mapping.OfficeIntegration.PowerPointInfo">
  <Version>Version1</Version>
  <RequiresSignIn>False</RequiresSignIn>
</EsriMapsInfo>
</file>

<file path=customXml/item211.xml><?xml version="1.0" encoding="utf-8"?>
<EsriMapsInfo xmlns="ESRI.ArcGIS.Mapping.OfficeIntegration.PowerPointInfo">
  <Version>Version1</Version>
  <RequiresSignIn>False</RequiresSignIn>
</EsriMapsInfo>
</file>

<file path=customXml/item212.xml><?xml version="1.0" encoding="utf-8"?>
<EsriMapsInfo xmlns="ESRI.ArcGIS.Mapping.OfficeIntegration.PowerPointInfo">
  <Version>Version1</Version>
  <RequiresSignIn>False</RequiresSignIn>
</EsriMapsInfo>
</file>

<file path=customXml/item213.xml><?xml version="1.0" encoding="utf-8"?>
<EsriMapsInfo xmlns="ESRI.ArcGIS.Mapping.OfficeIntegration.PowerPointInfo">
  <Version>Version1</Version>
  <RequiresSignIn>False</RequiresSignIn>
</EsriMapsInfo>
</file>

<file path=customXml/item214.xml><?xml version="1.0" encoding="utf-8"?>
<EsriMapsInfo xmlns="ESRI.ArcGIS.Mapping.OfficeIntegration.PowerPointInfo">
  <Version>Version1</Version>
  <RequiresSignIn>False</RequiresSignIn>
</EsriMapsInfo>
</file>

<file path=customXml/item215.xml><?xml version="1.0" encoding="utf-8"?>
<EsriMapsInfo xmlns="ESRI.ArcGIS.Mapping.OfficeIntegration.PowerPointInfo">
  <Version>Version1</Version>
  <RequiresSignIn>False</RequiresSignIn>
</EsriMapsInfo>
</file>

<file path=customXml/item216.xml><?xml version="1.0" encoding="utf-8"?>
<EsriMapsInfo xmlns="ESRI.ArcGIS.Mapping.OfficeIntegration.PowerPointInfo">
  <Version>Version1</Version>
  <RequiresSignIn>False</RequiresSignIn>
</EsriMapsInfo>
</file>

<file path=customXml/item217.xml><?xml version="1.0" encoding="utf-8"?>
<EsriMapsInfo xmlns="ESRI.ArcGIS.Mapping.OfficeIntegration.PowerPointInfo">
  <Version>Version1</Version>
  <RequiresSignIn>False</RequiresSignIn>
</EsriMapsInfo>
</file>

<file path=customXml/item218.xml><?xml version="1.0" encoding="utf-8"?>
<EsriMapsInfo xmlns="ESRI.ArcGIS.Mapping.OfficeIntegration.PowerPointInfo">
  <Version>Version1</Version>
  <RequiresSignIn>False</RequiresSignIn>
</EsriMapsInfo>
</file>

<file path=customXml/item219.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20.xml><?xml version="1.0" encoding="utf-8"?>
<EsriMapsInfo xmlns="ESRI.ArcGIS.Mapping.OfficeIntegration.PowerPointInfo">
  <Version>Version1</Version>
  <RequiresSignIn>False</RequiresSignIn>
</EsriMapsInfo>
</file>

<file path=customXml/item221.xml><?xml version="1.0" encoding="utf-8"?>
<EsriMapsInfo xmlns="ESRI.ArcGIS.Mapping.OfficeIntegration.PowerPointInfo">
  <Version>Version1</Version>
  <RequiresSignIn>False</RequiresSignIn>
</EsriMapsInfo>
</file>

<file path=customXml/item222.xml><?xml version="1.0" encoding="utf-8"?>
<EsriMapsInfo xmlns="ESRI.ArcGIS.Mapping.OfficeIntegration.PowerPointInfo">
  <Version>Version1</Version>
  <RequiresSignIn>False</RequiresSignIn>
</EsriMapsInfo>
</file>

<file path=customXml/item223.xml><?xml version="1.0" encoding="utf-8"?>
<EsriMapsInfo xmlns="ESRI.ArcGIS.Mapping.OfficeIntegration.PowerPointInfo">
  <Version>Version1</Version>
  <RequiresSignIn>False</RequiresSignIn>
</EsriMapsInfo>
</file>

<file path=customXml/item224.xml><?xml version="1.0" encoding="utf-8"?>
<EsriMapsInfo xmlns="ESRI.ArcGIS.Mapping.OfficeIntegration.PowerPointInfo">
  <Version>Version1</Version>
  <RequiresSignIn>False</RequiresSignIn>
</EsriMapsInfo>
</file>

<file path=customXml/item225.xml><?xml version="1.0" encoding="utf-8"?>
<EsriMapsInfo xmlns="ESRI.ArcGIS.Mapping.OfficeIntegration.PowerPointInfo">
  <Version>Version1</Version>
  <RequiresSignIn>False</RequiresSignIn>
</EsriMapsInfo>
</file>

<file path=customXml/item226.xml><?xml version="1.0" encoding="utf-8"?>
<EsriMapsInfo xmlns="ESRI.ArcGIS.Mapping.OfficeIntegration.PowerPointInfo">
  <Version>Version1</Version>
  <RequiresSignIn>False</RequiresSignIn>
</EsriMapsInfo>
</file>

<file path=customXml/item227.xml><?xml version="1.0" encoding="utf-8"?>
<EsriMapsInfo xmlns="ESRI.ArcGIS.Mapping.OfficeIntegration.PowerPointInfo">
  <Version>Version1</Version>
  <RequiresSignIn>False</RequiresSignIn>
</EsriMapsInfo>
</file>

<file path=customXml/item228.xml><?xml version="1.0" encoding="utf-8"?>
<EsriMapsInfo xmlns="ESRI.ArcGIS.Mapping.OfficeIntegration.PowerPointInfo">
  <Version>Version1</Version>
  <RequiresSignIn>False</RequiresSignIn>
</EsriMapsInfo>
</file>

<file path=customXml/item229.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30.xml><?xml version="1.0" encoding="utf-8"?>
<EsriMapsInfo xmlns="ESRI.ArcGIS.Mapping.OfficeIntegration.PowerPointInfo">
  <Version>Version1</Version>
  <RequiresSignIn>False</RequiresSignIn>
</EsriMapsInfo>
</file>

<file path=customXml/item231.xml><?xml version="1.0" encoding="utf-8"?>
<EsriMapsInfo xmlns="ESRI.ArcGIS.Mapping.OfficeIntegration.PowerPointInfo">
  <Version>Version1</Version>
  <RequiresSignIn>False</RequiresSignIn>
</EsriMapsInfo>
</file>

<file path=customXml/item232.xml><?xml version="1.0" encoding="utf-8"?>
<EsriMapsInfo xmlns="ESRI.ArcGIS.Mapping.OfficeIntegration.PowerPointInfo">
  <Version>Version1</Version>
  <RequiresSignIn>False</RequiresSignIn>
</EsriMapsInfo>
</file>

<file path=customXml/item233.xml><?xml version="1.0" encoding="utf-8"?>
<EsriMapsInfo xmlns="ESRI.ArcGIS.Mapping.OfficeIntegration.PowerPointInfo">
  <Version>Version1</Version>
  <RequiresSignIn>False</RequiresSignIn>
</EsriMapsInfo>
</file>

<file path=customXml/item234.xml><?xml version="1.0" encoding="utf-8"?>
<EsriMapsInfo xmlns="ESRI.ArcGIS.Mapping.OfficeIntegration.PowerPointInfo">
  <Version>Version1</Version>
  <RequiresSignIn>False</RequiresSignIn>
</EsriMapsInfo>
</file>

<file path=customXml/item235.xml><?xml version="1.0" encoding="utf-8"?>
<EsriMapsInfo xmlns="ESRI.ArcGIS.Mapping.OfficeIntegration.PowerPointInfo">
  <Version>Version1</Version>
  <RequiresSignIn>False</RequiresSignIn>
</EsriMapsInfo>
</file>

<file path=customXml/item236.xml><?xml version="1.0" encoding="utf-8"?>
<EsriMapsInfo xmlns="ESRI.ArcGIS.Mapping.OfficeIntegration.PowerPointInfo">
  <Version>Version1</Version>
  <RequiresSignIn>False</RequiresSignIn>
</EsriMapsInfo>
</file>

<file path=customXml/item237.xml><?xml version="1.0" encoding="utf-8"?>
<EsriMapsInfo xmlns="ESRI.ArcGIS.Mapping.OfficeIntegration.PowerPointInfo">
  <Version>Version1</Version>
  <RequiresSignIn>False</RequiresSignIn>
</EsriMapsInfo>
</file>

<file path=customXml/item238.xml><?xml version="1.0" encoding="utf-8"?>
<EsriMapsInfo xmlns="ESRI.ArcGIS.Mapping.OfficeIntegration.PowerPointInfo">
  <Version>Version1</Version>
  <RequiresSignIn>False</RequiresSignIn>
</EsriMapsInfo>
</file>

<file path=customXml/item239.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40.xml><?xml version="1.0" encoding="utf-8"?>
<EsriMapsInfo xmlns="ESRI.ArcGIS.Mapping.OfficeIntegration.PowerPointInfo">
  <Version>Version1</Version>
  <RequiresSignIn>False</RequiresSignIn>
</EsriMapsInfo>
</file>

<file path=customXml/item241.xml><?xml version="1.0" encoding="utf-8"?>
<EsriMapsInfo xmlns="ESRI.ArcGIS.Mapping.OfficeIntegration.PowerPointInfo">
  <Version>Version1</Version>
  <RequiresSignIn>False</RequiresSignIn>
</EsriMapsInfo>
</file>

<file path=customXml/item242.xml><?xml version="1.0" encoding="utf-8"?>
<EsriMapsInfo xmlns="ESRI.ArcGIS.Mapping.OfficeIntegration.PowerPointInfo">
  <Version>Version1</Version>
  <RequiresSignIn>False</RequiresSignIn>
</EsriMapsInfo>
</file>

<file path=customXml/item243.xml><?xml version="1.0" encoding="utf-8"?>
<EsriMapsInfo xmlns="ESRI.ArcGIS.Mapping.OfficeIntegration.PowerPointInfo">
  <Version>Version1</Version>
  <RequiresSignIn>False</RequiresSignIn>
</EsriMapsInfo>
</file>

<file path=customXml/item244.xml><?xml version="1.0" encoding="utf-8"?>
<EsriMapsInfo xmlns="ESRI.ArcGIS.Mapping.OfficeIntegration.PowerPointInfo">
  <Version>Version1</Version>
  <RequiresSignIn>False</RequiresSignIn>
</EsriMapsInfo>
</file>

<file path=customXml/item245.xml><?xml version="1.0" encoding="utf-8"?>
<EsriMapsInfo xmlns="ESRI.ArcGIS.Mapping.OfficeIntegration.PowerPointInfo">
  <Version>Version1</Version>
  <RequiresSignIn>False</RequiresSignIn>
</EsriMapsInfo>
</file>

<file path=customXml/item246.xml><?xml version="1.0" encoding="utf-8"?>
<EsriMapsInfo xmlns="ESRI.ArcGIS.Mapping.OfficeIntegration.PowerPointInfo">
  <Version>Version1</Version>
  <RequiresSignIn>False</RequiresSignIn>
</EsriMapsInfo>
</file>

<file path=customXml/item247.xml><?xml version="1.0" encoding="utf-8"?>
<EsriMapsInfo xmlns="ESRI.ArcGIS.Mapping.OfficeIntegration.PowerPointInfo">
  <Version>Version1</Version>
  <RequiresSignIn>False</RequiresSignIn>
</EsriMapsInfo>
</file>

<file path=customXml/item248.xml><?xml version="1.0" encoding="utf-8"?>
<EsriMapsInfo xmlns="ESRI.ArcGIS.Mapping.OfficeIntegration.PowerPointInfo">
  <Version>Version1</Version>
  <RequiresSignIn>False</RequiresSignIn>
</EsriMapsInfo>
</file>

<file path=customXml/item249.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50.xml><?xml version="1.0" encoding="utf-8"?>
<EsriMapsInfo xmlns="ESRI.ArcGIS.Mapping.OfficeIntegration.PowerPointInfo">
  <Version>Version1</Version>
  <RequiresSignIn>False</RequiresSignIn>
</EsriMapsInfo>
</file>

<file path=customXml/item251.xml><?xml version="1.0" encoding="utf-8"?>
<EsriMapsInfo xmlns="ESRI.ArcGIS.Mapping.OfficeIntegration.PowerPointInfo">
  <Version>Version1</Version>
  <RequiresSignIn>False</RequiresSignIn>
</EsriMapsInfo>
</file>

<file path=customXml/item252.xml><?xml version="1.0" encoding="utf-8"?>
<EsriMapsInfo xmlns="ESRI.ArcGIS.Mapping.OfficeIntegration.PowerPointInfo">
  <Version>Version1</Version>
  <RequiresSignIn>False</RequiresSignIn>
</EsriMapsInfo>
</file>

<file path=customXml/item253.xml><?xml version="1.0" encoding="utf-8"?>
<EsriMapsInfo xmlns="ESRI.ArcGIS.Mapping.OfficeIntegration.PowerPointInfo">
  <Version>Version1</Version>
  <RequiresSignIn>False</RequiresSignIn>
</EsriMapsInfo>
</file>

<file path=customXml/item254.xml><?xml version="1.0" encoding="utf-8"?>
<EsriMapsInfo xmlns="ESRI.ArcGIS.Mapping.OfficeIntegration.PowerPointInfo">
  <Version>Version1</Version>
  <RequiresSignIn>False</RequiresSignIn>
</EsriMapsInfo>
</file>

<file path=customXml/item255.xml><?xml version="1.0" encoding="utf-8"?>
<EsriMapsInfo xmlns="ESRI.ArcGIS.Mapping.OfficeIntegration.PowerPointInfo">
  <Version>Version1</Version>
  <RequiresSignIn>False</RequiresSignIn>
</EsriMapsInfo>
</file>

<file path=customXml/item256.xml><?xml version="1.0" encoding="utf-8"?>
<EsriMapsInfo xmlns="ESRI.ArcGIS.Mapping.OfficeIntegration.PowerPointInfo">
  <Version>Version1</Version>
  <RequiresSignIn>False</RequiresSignIn>
</EsriMapsInfo>
</file>

<file path=customXml/item257.xml><?xml version="1.0" encoding="utf-8"?>
<EsriMapsInfo xmlns="ESRI.ArcGIS.Mapping.OfficeIntegration.PowerPointInfo">
  <Version>Version1</Version>
  <RequiresSignIn>False</RequiresSignIn>
</EsriMapsInfo>
</file>

<file path=customXml/item258.xml><?xml version="1.0" encoding="utf-8"?>
<EsriMapsInfo xmlns="ESRI.ArcGIS.Mapping.OfficeIntegration.PowerPointInfo">
  <Version>Version1</Version>
  <RequiresSignIn>False</RequiresSignIn>
</EsriMapsInfo>
</file>

<file path=customXml/item259.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60.xml><?xml version="1.0" encoding="utf-8"?>
<EsriMapsInfo xmlns="ESRI.ArcGIS.Mapping.OfficeIntegration.PowerPointInfo">
  <Version>Version1</Version>
  <RequiresSignIn>False</RequiresSignIn>
</EsriMapsInfo>
</file>

<file path=customXml/item261.xml><?xml version="1.0" encoding="utf-8"?>
<EsriMapsInfo xmlns="ESRI.ArcGIS.Mapping.OfficeIntegration.PowerPointInfo">
  <Version>Version1</Version>
  <RequiresSignIn>False</RequiresSignIn>
</EsriMapsInfo>
</file>

<file path=customXml/item262.xml><?xml version="1.0" encoding="utf-8"?>
<EsriMapsInfo xmlns="ESRI.ArcGIS.Mapping.OfficeIntegration.PowerPointInfo">
  <Version>Version1</Version>
  <RequiresSignIn>False</RequiresSignIn>
</EsriMapsInfo>
</file>

<file path=customXml/item263.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6CC58F5F-ECC6-4A77-9B65-99C5B533407B}">
  <ds:schemaRefs>
    <ds:schemaRef ds:uri="ESRI.ArcGIS.Mapping.OfficeIntegration.PowerPointInfo"/>
  </ds:schemaRefs>
</ds:datastoreItem>
</file>

<file path=customXml/itemProps10.xml><?xml version="1.0" encoding="utf-8"?>
<ds:datastoreItem xmlns:ds="http://schemas.openxmlformats.org/officeDocument/2006/customXml" ds:itemID="{CBA6B562-B357-4C6C-BD7F-BB461D28E897}">
  <ds:schemaRefs>
    <ds:schemaRef ds:uri="ESRI.ArcGIS.Mapping.OfficeIntegration.PowerPointInfo"/>
  </ds:schemaRefs>
</ds:datastoreItem>
</file>

<file path=customXml/itemProps100.xml><?xml version="1.0" encoding="utf-8"?>
<ds:datastoreItem xmlns:ds="http://schemas.openxmlformats.org/officeDocument/2006/customXml" ds:itemID="{9DCE107D-C43E-4620-BA1B-AA0CCBBCA729}">
  <ds:schemaRefs>
    <ds:schemaRef ds:uri="ESRI.ArcGIS.Mapping.OfficeIntegration.PowerPointInfo"/>
  </ds:schemaRefs>
</ds:datastoreItem>
</file>

<file path=customXml/itemProps101.xml><?xml version="1.0" encoding="utf-8"?>
<ds:datastoreItem xmlns:ds="http://schemas.openxmlformats.org/officeDocument/2006/customXml" ds:itemID="{D2A6B629-D613-4C67-B934-9B6A09AFBBC7}">
  <ds:schemaRefs>
    <ds:schemaRef ds:uri="ESRI.ArcGIS.Mapping.OfficeIntegration.PowerPointInfo"/>
  </ds:schemaRefs>
</ds:datastoreItem>
</file>

<file path=customXml/itemProps102.xml><?xml version="1.0" encoding="utf-8"?>
<ds:datastoreItem xmlns:ds="http://schemas.openxmlformats.org/officeDocument/2006/customXml" ds:itemID="{8460E728-812A-4FDF-9B96-0420537E48CB}">
  <ds:schemaRefs>
    <ds:schemaRef ds:uri="ESRI.ArcGIS.Mapping.OfficeIntegration.PowerPointInfo"/>
  </ds:schemaRefs>
</ds:datastoreItem>
</file>

<file path=customXml/itemProps103.xml><?xml version="1.0" encoding="utf-8"?>
<ds:datastoreItem xmlns:ds="http://schemas.openxmlformats.org/officeDocument/2006/customXml" ds:itemID="{9A8FF189-6FD5-4487-B3FA-D432DF6F4A7F}">
  <ds:schemaRefs>
    <ds:schemaRef ds:uri="ESRI.ArcGIS.Mapping.OfficeIntegration.PowerPointInfo"/>
  </ds:schemaRefs>
</ds:datastoreItem>
</file>

<file path=customXml/itemProps104.xml><?xml version="1.0" encoding="utf-8"?>
<ds:datastoreItem xmlns:ds="http://schemas.openxmlformats.org/officeDocument/2006/customXml" ds:itemID="{8DF5078A-84A5-4509-BCC6-21BD7A9887F9}">
  <ds:schemaRefs>
    <ds:schemaRef ds:uri="ESRI.ArcGIS.Mapping.OfficeIntegration.PowerPointInfo"/>
  </ds:schemaRefs>
</ds:datastoreItem>
</file>

<file path=customXml/itemProps105.xml><?xml version="1.0" encoding="utf-8"?>
<ds:datastoreItem xmlns:ds="http://schemas.openxmlformats.org/officeDocument/2006/customXml" ds:itemID="{E3F9D58A-B39E-4962-9670-58E725A0F067}">
  <ds:schemaRefs>
    <ds:schemaRef ds:uri="ESRI.ArcGIS.Mapping.OfficeIntegration.PowerPointInfo"/>
  </ds:schemaRefs>
</ds:datastoreItem>
</file>

<file path=customXml/itemProps106.xml><?xml version="1.0" encoding="utf-8"?>
<ds:datastoreItem xmlns:ds="http://schemas.openxmlformats.org/officeDocument/2006/customXml" ds:itemID="{8DB2C7CD-CAF4-41D9-B4E6-A237199E16F5}">
  <ds:schemaRefs>
    <ds:schemaRef ds:uri="ESRI.ArcGIS.Mapping.OfficeIntegration.PowerPointInfo"/>
  </ds:schemaRefs>
</ds:datastoreItem>
</file>

<file path=customXml/itemProps107.xml><?xml version="1.0" encoding="utf-8"?>
<ds:datastoreItem xmlns:ds="http://schemas.openxmlformats.org/officeDocument/2006/customXml" ds:itemID="{307C025D-873E-48D0-8E7D-FFBE77DE861B}">
  <ds:schemaRefs>
    <ds:schemaRef ds:uri="ESRI.ArcGIS.Mapping.OfficeIntegration.PowerPointInfo"/>
  </ds:schemaRefs>
</ds:datastoreItem>
</file>

<file path=customXml/itemProps108.xml><?xml version="1.0" encoding="utf-8"?>
<ds:datastoreItem xmlns:ds="http://schemas.openxmlformats.org/officeDocument/2006/customXml" ds:itemID="{1618407D-F38E-459C-930D-8441FA219916}">
  <ds:schemaRefs>
    <ds:schemaRef ds:uri="ESRI.ArcGIS.Mapping.OfficeIntegration.PowerPointInfo"/>
  </ds:schemaRefs>
</ds:datastoreItem>
</file>

<file path=customXml/itemProps109.xml><?xml version="1.0" encoding="utf-8"?>
<ds:datastoreItem xmlns:ds="http://schemas.openxmlformats.org/officeDocument/2006/customXml" ds:itemID="{705B65D7-B5C7-4270-95BD-4E9D0114792F}">
  <ds:schemaRefs>
    <ds:schemaRef ds:uri="ESRI.ArcGIS.Mapping.OfficeIntegration.PowerPointInfo"/>
  </ds:schemaRefs>
</ds:datastoreItem>
</file>

<file path=customXml/itemProps11.xml><?xml version="1.0" encoding="utf-8"?>
<ds:datastoreItem xmlns:ds="http://schemas.openxmlformats.org/officeDocument/2006/customXml" ds:itemID="{851C5A72-C1E6-4046-8F1F-348E5465BEA8}">
  <ds:schemaRefs>
    <ds:schemaRef ds:uri="ESRI.ArcGIS.Mapping.OfficeIntegration.PowerPointInfo"/>
  </ds:schemaRefs>
</ds:datastoreItem>
</file>

<file path=customXml/itemProps110.xml><?xml version="1.0" encoding="utf-8"?>
<ds:datastoreItem xmlns:ds="http://schemas.openxmlformats.org/officeDocument/2006/customXml" ds:itemID="{8017B7A9-B7CF-465C-B385-BA0DD1007B86}">
  <ds:schemaRefs>
    <ds:schemaRef ds:uri="ESRI.ArcGIS.Mapping.OfficeIntegration.PowerPointInfo"/>
  </ds:schemaRefs>
</ds:datastoreItem>
</file>

<file path=customXml/itemProps111.xml><?xml version="1.0" encoding="utf-8"?>
<ds:datastoreItem xmlns:ds="http://schemas.openxmlformats.org/officeDocument/2006/customXml" ds:itemID="{BA79A7C0-3F6D-4ABD-9065-03F31FF4EAC1}">
  <ds:schemaRefs>
    <ds:schemaRef ds:uri="ESRI.ArcGIS.Mapping.OfficeIntegration.PowerPointInfo"/>
  </ds:schemaRefs>
</ds:datastoreItem>
</file>

<file path=customXml/itemProps112.xml><?xml version="1.0" encoding="utf-8"?>
<ds:datastoreItem xmlns:ds="http://schemas.openxmlformats.org/officeDocument/2006/customXml" ds:itemID="{52D0847B-937D-4DCB-ADCE-5FD2B10DA825}">
  <ds:schemaRefs>
    <ds:schemaRef ds:uri="ESRI.ArcGIS.Mapping.OfficeIntegration.PowerPointInfo"/>
  </ds:schemaRefs>
</ds:datastoreItem>
</file>

<file path=customXml/itemProps113.xml><?xml version="1.0" encoding="utf-8"?>
<ds:datastoreItem xmlns:ds="http://schemas.openxmlformats.org/officeDocument/2006/customXml" ds:itemID="{D269C1E7-5ED2-43AF-B81A-8A076296ACD5}">
  <ds:schemaRefs>
    <ds:schemaRef ds:uri="ESRI.ArcGIS.Mapping.OfficeIntegration.PowerPointInfo"/>
  </ds:schemaRefs>
</ds:datastoreItem>
</file>

<file path=customXml/itemProps114.xml><?xml version="1.0" encoding="utf-8"?>
<ds:datastoreItem xmlns:ds="http://schemas.openxmlformats.org/officeDocument/2006/customXml" ds:itemID="{17836A17-6635-42C6-87B6-BA73ED536B3B}">
  <ds:schemaRefs>
    <ds:schemaRef ds:uri="ESRI.ArcGIS.Mapping.OfficeIntegration.PowerPointInfo"/>
  </ds:schemaRefs>
</ds:datastoreItem>
</file>

<file path=customXml/itemProps115.xml><?xml version="1.0" encoding="utf-8"?>
<ds:datastoreItem xmlns:ds="http://schemas.openxmlformats.org/officeDocument/2006/customXml" ds:itemID="{91043F35-A240-4B1F-97A9-EF0A5EADBCC0}">
  <ds:schemaRefs>
    <ds:schemaRef ds:uri="ESRI.ArcGIS.Mapping.OfficeIntegration.PowerPointInfo"/>
  </ds:schemaRefs>
</ds:datastoreItem>
</file>

<file path=customXml/itemProps116.xml><?xml version="1.0" encoding="utf-8"?>
<ds:datastoreItem xmlns:ds="http://schemas.openxmlformats.org/officeDocument/2006/customXml" ds:itemID="{288F17C5-72C2-42DF-8A01-1145BE613E90}">
  <ds:schemaRefs>
    <ds:schemaRef ds:uri="ESRI.ArcGIS.Mapping.OfficeIntegration.PowerPointInfo"/>
  </ds:schemaRefs>
</ds:datastoreItem>
</file>

<file path=customXml/itemProps117.xml><?xml version="1.0" encoding="utf-8"?>
<ds:datastoreItem xmlns:ds="http://schemas.openxmlformats.org/officeDocument/2006/customXml" ds:itemID="{61BA8330-DB75-466A-90F7-47238ADDEBB1}">
  <ds:schemaRefs>
    <ds:schemaRef ds:uri="ESRI.ArcGIS.Mapping.OfficeIntegration.PowerPointInfo"/>
  </ds:schemaRefs>
</ds:datastoreItem>
</file>

<file path=customXml/itemProps118.xml><?xml version="1.0" encoding="utf-8"?>
<ds:datastoreItem xmlns:ds="http://schemas.openxmlformats.org/officeDocument/2006/customXml" ds:itemID="{2B420851-8F82-4D12-894C-61335BE35830}">
  <ds:schemaRefs>
    <ds:schemaRef ds:uri="ESRI.ArcGIS.Mapping.OfficeIntegration.PowerPointInfo"/>
  </ds:schemaRefs>
</ds:datastoreItem>
</file>

<file path=customXml/itemProps119.xml><?xml version="1.0" encoding="utf-8"?>
<ds:datastoreItem xmlns:ds="http://schemas.openxmlformats.org/officeDocument/2006/customXml" ds:itemID="{A8041C17-5059-4BCB-A459-C8D282CBA144}">
  <ds:schemaRefs>
    <ds:schemaRef ds:uri="ESRI.ArcGIS.Mapping.OfficeIntegration.PowerPointInfo"/>
  </ds:schemaRefs>
</ds:datastoreItem>
</file>

<file path=customXml/itemProps12.xml><?xml version="1.0" encoding="utf-8"?>
<ds:datastoreItem xmlns:ds="http://schemas.openxmlformats.org/officeDocument/2006/customXml" ds:itemID="{32FB532C-E073-4934-A861-78C97DA2286D}">
  <ds:schemaRefs>
    <ds:schemaRef ds:uri="ESRI.ArcGIS.Mapping.OfficeIntegration.PowerPointInfo"/>
  </ds:schemaRefs>
</ds:datastoreItem>
</file>

<file path=customXml/itemProps120.xml><?xml version="1.0" encoding="utf-8"?>
<ds:datastoreItem xmlns:ds="http://schemas.openxmlformats.org/officeDocument/2006/customXml" ds:itemID="{8663CEBD-0F52-4F5F-B3DB-A587FDAF4E69}">
  <ds:schemaRefs>
    <ds:schemaRef ds:uri="ESRI.ArcGIS.Mapping.OfficeIntegration.PowerPointInfo"/>
  </ds:schemaRefs>
</ds:datastoreItem>
</file>

<file path=customXml/itemProps121.xml><?xml version="1.0" encoding="utf-8"?>
<ds:datastoreItem xmlns:ds="http://schemas.openxmlformats.org/officeDocument/2006/customXml" ds:itemID="{640F1A15-F2B3-437E-BC64-3FB46BF76BED}">
  <ds:schemaRefs>
    <ds:schemaRef ds:uri="ESRI.ArcGIS.Mapping.OfficeIntegration.PowerPointInfo"/>
  </ds:schemaRefs>
</ds:datastoreItem>
</file>

<file path=customXml/itemProps122.xml><?xml version="1.0" encoding="utf-8"?>
<ds:datastoreItem xmlns:ds="http://schemas.openxmlformats.org/officeDocument/2006/customXml" ds:itemID="{F5CF0D30-1DF3-4907-87EA-94ED72CDCF63}">
  <ds:schemaRefs>
    <ds:schemaRef ds:uri="ESRI.ArcGIS.Mapping.OfficeIntegration.PowerPointInfo"/>
  </ds:schemaRefs>
</ds:datastoreItem>
</file>

<file path=customXml/itemProps123.xml><?xml version="1.0" encoding="utf-8"?>
<ds:datastoreItem xmlns:ds="http://schemas.openxmlformats.org/officeDocument/2006/customXml" ds:itemID="{23F34818-46A8-4DAC-B86F-AE869B3EA2CD}">
  <ds:schemaRefs>
    <ds:schemaRef ds:uri="ESRI.ArcGIS.Mapping.OfficeIntegration.PowerPointInfo"/>
  </ds:schemaRefs>
</ds:datastoreItem>
</file>

<file path=customXml/itemProps124.xml><?xml version="1.0" encoding="utf-8"?>
<ds:datastoreItem xmlns:ds="http://schemas.openxmlformats.org/officeDocument/2006/customXml" ds:itemID="{D2AAD481-5880-4106-8283-82CAE664D3E3}">
  <ds:schemaRefs>
    <ds:schemaRef ds:uri="ESRI.ArcGIS.Mapping.OfficeIntegration.PowerPointInfo"/>
  </ds:schemaRefs>
</ds:datastoreItem>
</file>

<file path=customXml/itemProps125.xml><?xml version="1.0" encoding="utf-8"?>
<ds:datastoreItem xmlns:ds="http://schemas.openxmlformats.org/officeDocument/2006/customXml" ds:itemID="{12D4ADB6-2984-499B-94BE-3BE522641AC9}">
  <ds:schemaRefs>
    <ds:schemaRef ds:uri="ESRI.ArcGIS.Mapping.OfficeIntegration.PowerPointInfo"/>
  </ds:schemaRefs>
</ds:datastoreItem>
</file>

<file path=customXml/itemProps126.xml><?xml version="1.0" encoding="utf-8"?>
<ds:datastoreItem xmlns:ds="http://schemas.openxmlformats.org/officeDocument/2006/customXml" ds:itemID="{4F6F5B34-E559-4D59-B50E-F6218F2202AC}">
  <ds:schemaRefs>
    <ds:schemaRef ds:uri="ESRI.ArcGIS.Mapping.OfficeIntegration.PowerPointInfo"/>
  </ds:schemaRefs>
</ds:datastoreItem>
</file>

<file path=customXml/itemProps127.xml><?xml version="1.0" encoding="utf-8"?>
<ds:datastoreItem xmlns:ds="http://schemas.openxmlformats.org/officeDocument/2006/customXml" ds:itemID="{3156A7EC-3866-4721-B84D-65F89953D478}">
  <ds:schemaRefs>
    <ds:schemaRef ds:uri="ESRI.ArcGIS.Mapping.OfficeIntegration.PowerPointInfo"/>
  </ds:schemaRefs>
</ds:datastoreItem>
</file>

<file path=customXml/itemProps128.xml><?xml version="1.0" encoding="utf-8"?>
<ds:datastoreItem xmlns:ds="http://schemas.openxmlformats.org/officeDocument/2006/customXml" ds:itemID="{625078B4-B47B-429A-890D-B23EFD5150FD}">
  <ds:schemaRefs>
    <ds:schemaRef ds:uri="ESRI.ArcGIS.Mapping.OfficeIntegration.PowerPointInfo"/>
  </ds:schemaRefs>
</ds:datastoreItem>
</file>

<file path=customXml/itemProps129.xml><?xml version="1.0" encoding="utf-8"?>
<ds:datastoreItem xmlns:ds="http://schemas.openxmlformats.org/officeDocument/2006/customXml" ds:itemID="{932E94FE-88F5-4F05-AEA5-65F2E3C14771}">
  <ds:schemaRefs>
    <ds:schemaRef ds:uri="ESRI.ArcGIS.Mapping.OfficeIntegration.PowerPointInfo"/>
  </ds:schemaRefs>
</ds:datastoreItem>
</file>

<file path=customXml/itemProps13.xml><?xml version="1.0" encoding="utf-8"?>
<ds:datastoreItem xmlns:ds="http://schemas.openxmlformats.org/officeDocument/2006/customXml" ds:itemID="{F151686B-2BE2-4F10-A196-BBC7D919EF11}">
  <ds:schemaRefs>
    <ds:schemaRef ds:uri="ESRI.ArcGIS.Mapping.OfficeIntegration.PowerPointInfo"/>
  </ds:schemaRefs>
</ds:datastoreItem>
</file>

<file path=customXml/itemProps130.xml><?xml version="1.0" encoding="utf-8"?>
<ds:datastoreItem xmlns:ds="http://schemas.openxmlformats.org/officeDocument/2006/customXml" ds:itemID="{8C066363-4BE0-4E82-A77D-05B8F0992B33}">
  <ds:schemaRefs>
    <ds:schemaRef ds:uri="ESRI.ArcGIS.Mapping.OfficeIntegration.PowerPointInfo"/>
  </ds:schemaRefs>
</ds:datastoreItem>
</file>

<file path=customXml/itemProps131.xml><?xml version="1.0" encoding="utf-8"?>
<ds:datastoreItem xmlns:ds="http://schemas.openxmlformats.org/officeDocument/2006/customXml" ds:itemID="{19B88B8E-0336-480C-971B-C582ACAA6EED}">
  <ds:schemaRefs>
    <ds:schemaRef ds:uri="ESRI.ArcGIS.Mapping.OfficeIntegration.PowerPointInfo"/>
  </ds:schemaRefs>
</ds:datastoreItem>
</file>

<file path=customXml/itemProps132.xml><?xml version="1.0" encoding="utf-8"?>
<ds:datastoreItem xmlns:ds="http://schemas.openxmlformats.org/officeDocument/2006/customXml" ds:itemID="{440280CD-462A-49B1-A084-9776F756C128}">
  <ds:schemaRefs>
    <ds:schemaRef ds:uri="ESRI.ArcGIS.Mapping.OfficeIntegration.PowerPointInfo"/>
  </ds:schemaRefs>
</ds:datastoreItem>
</file>

<file path=customXml/itemProps133.xml><?xml version="1.0" encoding="utf-8"?>
<ds:datastoreItem xmlns:ds="http://schemas.openxmlformats.org/officeDocument/2006/customXml" ds:itemID="{4964AB48-B1CC-41E8-9390-C5C641C29992}">
  <ds:schemaRefs>
    <ds:schemaRef ds:uri="ESRI.ArcGIS.Mapping.OfficeIntegration.PowerPointInfo"/>
  </ds:schemaRefs>
</ds:datastoreItem>
</file>

<file path=customXml/itemProps134.xml><?xml version="1.0" encoding="utf-8"?>
<ds:datastoreItem xmlns:ds="http://schemas.openxmlformats.org/officeDocument/2006/customXml" ds:itemID="{1367D441-B338-4673-AB9F-7E6299778519}">
  <ds:schemaRefs>
    <ds:schemaRef ds:uri="ESRI.ArcGIS.Mapping.OfficeIntegration.PowerPointInfo"/>
  </ds:schemaRefs>
</ds:datastoreItem>
</file>

<file path=customXml/itemProps135.xml><?xml version="1.0" encoding="utf-8"?>
<ds:datastoreItem xmlns:ds="http://schemas.openxmlformats.org/officeDocument/2006/customXml" ds:itemID="{DFAD6F26-E07D-4F27-9048-E8FDA9712345}">
  <ds:schemaRefs>
    <ds:schemaRef ds:uri="ESRI.ArcGIS.Mapping.OfficeIntegration.PowerPointInfo"/>
  </ds:schemaRefs>
</ds:datastoreItem>
</file>

<file path=customXml/itemProps136.xml><?xml version="1.0" encoding="utf-8"?>
<ds:datastoreItem xmlns:ds="http://schemas.openxmlformats.org/officeDocument/2006/customXml" ds:itemID="{90A3EFFB-3FA1-4721-8CD9-061968A61B03}">
  <ds:schemaRefs>
    <ds:schemaRef ds:uri="ESRI.ArcGIS.Mapping.OfficeIntegration.PowerPointInfo"/>
  </ds:schemaRefs>
</ds:datastoreItem>
</file>

<file path=customXml/itemProps137.xml><?xml version="1.0" encoding="utf-8"?>
<ds:datastoreItem xmlns:ds="http://schemas.openxmlformats.org/officeDocument/2006/customXml" ds:itemID="{4469D9E0-7B85-4BA5-9BF0-17759ADF1EC8}">
  <ds:schemaRefs>
    <ds:schemaRef ds:uri="ESRI.ArcGIS.Mapping.OfficeIntegration.PowerPointInfo"/>
  </ds:schemaRefs>
</ds:datastoreItem>
</file>

<file path=customXml/itemProps138.xml><?xml version="1.0" encoding="utf-8"?>
<ds:datastoreItem xmlns:ds="http://schemas.openxmlformats.org/officeDocument/2006/customXml" ds:itemID="{5803264A-28F1-467C-88B8-A7B2929CD1C6}">
  <ds:schemaRefs>
    <ds:schemaRef ds:uri="ESRI.ArcGIS.Mapping.OfficeIntegration.PowerPointInfo"/>
  </ds:schemaRefs>
</ds:datastoreItem>
</file>

<file path=customXml/itemProps139.xml><?xml version="1.0" encoding="utf-8"?>
<ds:datastoreItem xmlns:ds="http://schemas.openxmlformats.org/officeDocument/2006/customXml" ds:itemID="{2949A9B0-417F-47E1-92F7-D3FB09B2A274}">
  <ds:schemaRefs>
    <ds:schemaRef ds:uri="ESRI.ArcGIS.Mapping.OfficeIntegration.PowerPointInfo"/>
  </ds:schemaRefs>
</ds:datastoreItem>
</file>

<file path=customXml/itemProps14.xml><?xml version="1.0" encoding="utf-8"?>
<ds:datastoreItem xmlns:ds="http://schemas.openxmlformats.org/officeDocument/2006/customXml" ds:itemID="{B87102FB-2EBF-454B-B4A4-2F619E21F8BA}">
  <ds:schemaRefs>
    <ds:schemaRef ds:uri="ESRI.ArcGIS.Mapping.OfficeIntegration.PowerPointInfo"/>
  </ds:schemaRefs>
</ds:datastoreItem>
</file>

<file path=customXml/itemProps140.xml><?xml version="1.0" encoding="utf-8"?>
<ds:datastoreItem xmlns:ds="http://schemas.openxmlformats.org/officeDocument/2006/customXml" ds:itemID="{BD179099-71AF-43E6-999C-756063FA23BC}">
  <ds:schemaRefs>
    <ds:schemaRef ds:uri="ESRI.ArcGIS.Mapping.OfficeIntegration.PowerPointInfo"/>
  </ds:schemaRefs>
</ds:datastoreItem>
</file>

<file path=customXml/itemProps141.xml><?xml version="1.0" encoding="utf-8"?>
<ds:datastoreItem xmlns:ds="http://schemas.openxmlformats.org/officeDocument/2006/customXml" ds:itemID="{9637BB43-4440-4FB1-8FAE-2551F7DD9C52}">
  <ds:schemaRefs>
    <ds:schemaRef ds:uri="ESRI.ArcGIS.Mapping.OfficeIntegration.PowerPointInfo"/>
  </ds:schemaRefs>
</ds:datastoreItem>
</file>

<file path=customXml/itemProps142.xml><?xml version="1.0" encoding="utf-8"?>
<ds:datastoreItem xmlns:ds="http://schemas.openxmlformats.org/officeDocument/2006/customXml" ds:itemID="{B90BEB39-9BC6-4C10-B46E-1E72CD5EEF7F}">
  <ds:schemaRefs>
    <ds:schemaRef ds:uri="ESRI.ArcGIS.Mapping.OfficeIntegration.PowerPointInfo"/>
  </ds:schemaRefs>
</ds:datastoreItem>
</file>

<file path=customXml/itemProps143.xml><?xml version="1.0" encoding="utf-8"?>
<ds:datastoreItem xmlns:ds="http://schemas.openxmlformats.org/officeDocument/2006/customXml" ds:itemID="{827A9BA8-8DCC-4EA4-8DD9-54504A77EF8C}">
  <ds:schemaRefs>
    <ds:schemaRef ds:uri="ESRI.ArcGIS.Mapping.OfficeIntegration.PowerPointInfo"/>
  </ds:schemaRefs>
</ds:datastoreItem>
</file>

<file path=customXml/itemProps144.xml><?xml version="1.0" encoding="utf-8"?>
<ds:datastoreItem xmlns:ds="http://schemas.openxmlformats.org/officeDocument/2006/customXml" ds:itemID="{BF4849D2-37FC-4FC1-A083-B13CE075214B}">
  <ds:schemaRefs>
    <ds:schemaRef ds:uri="ESRI.ArcGIS.Mapping.OfficeIntegration.PowerPointInfo"/>
  </ds:schemaRefs>
</ds:datastoreItem>
</file>

<file path=customXml/itemProps145.xml><?xml version="1.0" encoding="utf-8"?>
<ds:datastoreItem xmlns:ds="http://schemas.openxmlformats.org/officeDocument/2006/customXml" ds:itemID="{6AD779F3-561E-41F3-9C63-A2234FB84D11}">
  <ds:schemaRefs>
    <ds:schemaRef ds:uri="ESRI.ArcGIS.Mapping.OfficeIntegration.PowerPointInfo"/>
  </ds:schemaRefs>
</ds:datastoreItem>
</file>

<file path=customXml/itemProps146.xml><?xml version="1.0" encoding="utf-8"?>
<ds:datastoreItem xmlns:ds="http://schemas.openxmlformats.org/officeDocument/2006/customXml" ds:itemID="{3AE1D3FD-6C9F-480B-B718-D5F144C04E66}">
  <ds:schemaRefs>
    <ds:schemaRef ds:uri="ESRI.ArcGIS.Mapping.OfficeIntegration.PowerPointInfo"/>
  </ds:schemaRefs>
</ds:datastoreItem>
</file>

<file path=customXml/itemProps147.xml><?xml version="1.0" encoding="utf-8"?>
<ds:datastoreItem xmlns:ds="http://schemas.openxmlformats.org/officeDocument/2006/customXml" ds:itemID="{580173FB-0835-4B77-9639-56F52710326F}">
  <ds:schemaRefs>
    <ds:schemaRef ds:uri="ESRI.ArcGIS.Mapping.OfficeIntegration.PowerPointInfo"/>
  </ds:schemaRefs>
</ds:datastoreItem>
</file>

<file path=customXml/itemProps148.xml><?xml version="1.0" encoding="utf-8"?>
<ds:datastoreItem xmlns:ds="http://schemas.openxmlformats.org/officeDocument/2006/customXml" ds:itemID="{8C139406-B458-4FFB-BC62-B00F1B09FACF}">
  <ds:schemaRefs>
    <ds:schemaRef ds:uri="ESRI.ArcGIS.Mapping.OfficeIntegration.PowerPointInfo"/>
  </ds:schemaRefs>
</ds:datastoreItem>
</file>

<file path=customXml/itemProps149.xml><?xml version="1.0" encoding="utf-8"?>
<ds:datastoreItem xmlns:ds="http://schemas.openxmlformats.org/officeDocument/2006/customXml" ds:itemID="{F1C03F7A-7DF8-48F6-BBDE-0EA7E1C10D1D}">
  <ds:schemaRefs>
    <ds:schemaRef ds:uri="ESRI.ArcGIS.Mapping.OfficeIntegration.PowerPointInfo"/>
  </ds:schemaRefs>
</ds:datastoreItem>
</file>

<file path=customXml/itemProps15.xml><?xml version="1.0" encoding="utf-8"?>
<ds:datastoreItem xmlns:ds="http://schemas.openxmlformats.org/officeDocument/2006/customXml" ds:itemID="{76D18624-D18D-4870-AD20-72A9E59AF6CC}">
  <ds:schemaRefs>
    <ds:schemaRef ds:uri="ESRI.ArcGIS.Mapping.OfficeIntegration.PowerPointInfo"/>
  </ds:schemaRefs>
</ds:datastoreItem>
</file>

<file path=customXml/itemProps150.xml><?xml version="1.0" encoding="utf-8"?>
<ds:datastoreItem xmlns:ds="http://schemas.openxmlformats.org/officeDocument/2006/customXml" ds:itemID="{5F1921CA-8067-4F39-863C-5DD0F5E376B7}">
  <ds:schemaRefs>
    <ds:schemaRef ds:uri="ESRI.ArcGIS.Mapping.OfficeIntegration.PowerPointInfo"/>
  </ds:schemaRefs>
</ds:datastoreItem>
</file>

<file path=customXml/itemProps151.xml><?xml version="1.0" encoding="utf-8"?>
<ds:datastoreItem xmlns:ds="http://schemas.openxmlformats.org/officeDocument/2006/customXml" ds:itemID="{F66058B1-1165-4262-AE2E-6D062256E932}">
  <ds:schemaRefs>
    <ds:schemaRef ds:uri="ESRI.ArcGIS.Mapping.OfficeIntegration.PowerPointInfo"/>
  </ds:schemaRefs>
</ds:datastoreItem>
</file>

<file path=customXml/itemProps152.xml><?xml version="1.0" encoding="utf-8"?>
<ds:datastoreItem xmlns:ds="http://schemas.openxmlformats.org/officeDocument/2006/customXml" ds:itemID="{14B6DDAC-4B0A-4BEF-A0B1-67B63FB910DF}">
  <ds:schemaRefs>
    <ds:schemaRef ds:uri="ESRI.ArcGIS.Mapping.OfficeIntegration.PowerPointInfo"/>
  </ds:schemaRefs>
</ds:datastoreItem>
</file>

<file path=customXml/itemProps153.xml><?xml version="1.0" encoding="utf-8"?>
<ds:datastoreItem xmlns:ds="http://schemas.openxmlformats.org/officeDocument/2006/customXml" ds:itemID="{DC2BBCF9-D0A8-4F70-BD7B-F5149F3D9CB2}">
  <ds:schemaRefs>
    <ds:schemaRef ds:uri="ESRI.ArcGIS.Mapping.OfficeIntegration.PowerPointInfo"/>
  </ds:schemaRefs>
</ds:datastoreItem>
</file>

<file path=customXml/itemProps154.xml><?xml version="1.0" encoding="utf-8"?>
<ds:datastoreItem xmlns:ds="http://schemas.openxmlformats.org/officeDocument/2006/customXml" ds:itemID="{39B8A522-9531-4DA5-BC06-46E92B66BF19}">
  <ds:schemaRefs>
    <ds:schemaRef ds:uri="ESRI.ArcGIS.Mapping.OfficeIntegration.PowerPointInfo"/>
  </ds:schemaRefs>
</ds:datastoreItem>
</file>

<file path=customXml/itemProps155.xml><?xml version="1.0" encoding="utf-8"?>
<ds:datastoreItem xmlns:ds="http://schemas.openxmlformats.org/officeDocument/2006/customXml" ds:itemID="{BBA85936-424B-4C14-BFCE-7419696346D9}">
  <ds:schemaRefs>
    <ds:schemaRef ds:uri="ESRI.ArcGIS.Mapping.OfficeIntegration.PowerPointInfo"/>
  </ds:schemaRefs>
</ds:datastoreItem>
</file>

<file path=customXml/itemProps156.xml><?xml version="1.0" encoding="utf-8"?>
<ds:datastoreItem xmlns:ds="http://schemas.openxmlformats.org/officeDocument/2006/customXml" ds:itemID="{DC85B310-AA2C-4139-9B77-0F35348B7FFE}">
  <ds:schemaRefs>
    <ds:schemaRef ds:uri="ESRI.ArcGIS.Mapping.OfficeIntegration.PowerPointInfo"/>
  </ds:schemaRefs>
</ds:datastoreItem>
</file>

<file path=customXml/itemProps157.xml><?xml version="1.0" encoding="utf-8"?>
<ds:datastoreItem xmlns:ds="http://schemas.openxmlformats.org/officeDocument/2006/customXml" ds:itemID="{53215C68-FE47-4E17-AC30-7AD0623E9108}">
  <ds:schemaRefs>
    <ds:schemaRef ds:uri="ESRI.ArcGIS.Mapping.OfficeIntegration.PowerPointInfo"/>
  </ds:schemaRefs>
</ds:datastoreItem>
</file>

<file path=customXml/itemProps158.xml><?xml version="1.0" encoding="utf-8"?>
<ds:datastoreItem xmlns:ds="http://schemas.openxmlformats.org/officeDocument/2006/customXml" ds:itemID="{3F981A84-008D-4809-8638-DED54C527FC7}">
  <ds:schemaRefs>
    <ds:schemaRef ds:uri="ESRI.ArcGIS.Mapping.OfficeIntegration.PowerPointInfo"/>
  </ds:schemaRefs>
</ds:datastoreItem>
</file>

<file path=customXml/itemProps159.xml><?xml version="1.0" encoding="utf-8"?>
<ds:datastoreItem xmlns:ds="http://schemas.openxmlformats.org/officeDocument/2006/customXml" ds:itemID="{33796BD1-162C-4923-8AC2-09D522306A3D}">
  <ds:schemaRefs>
    <ds:schemaRef ds:uri="ESRI.ArcGIS.Mapping.OfficeIntegration.PowerPointInfo"/>
  </ds:schemaRefs>
</ds:datastoreItem>
</file>

<file path=customXml/itemProps16.xml><?xml version="1.0" encoding="utf-8"?>
<ds:datastoreItem xmlns:ds="http://schemas.openxmlformats.org/officeDocument/2006/customXml" ds:itemID="{7BEF0A0F-00F3-4EA4-9CBE-D3D3CEF24456}">
  <ds:schemaRefs>
    <ds:schemaRef ds:uri="ESRI.ArcGIS.Mapping.OfficeIntegration.PowerPointInfo"/>
  </ds:schemaRefs>
</ds:datastoreItem>
</file>

<file path=customXml/itemProps160.xml><?xml version="1.0" encoding="utf-8"?>
<ds:datastoreItem xmlns:ds="http://schemas.openxmlformats.org/officeDocument/2006/customXml" ds:itemID="{674FEF8A-94CF-49DF-BBFC-BBF9F397BEA0}">
  <ds:schemaRefs>
    <ds:schemaRef ds:uri="ESRI.ArcGIS.Mapping.OfficeIntegration.PowerPointInfo"/>
  </ds:schemaRefs>
</ds:datastoreItem>
</file>

<file path=customXml/itemProps161.xml><?xml version="1.0" encoding="utf-8"?>
<ds:datastoreItem xmlns:ds="http://schemas.openxmlformats.org/officeDocument/2006/customXml" ds:itemID="{89F404AE-0F21-4C4C-9CB9-B6C15E9464DF}">
  <ds:schemaRefs>
    <ds:schemaRef ds:uri="ESRI.ArcGIS.Mapping.OfficeIntegration.PowerPointInfo"/>
  </ds:schemaRefs>
</ds:datastoreItem>
</file>

<file path=customXml/itemProps162.xml><?xml version="1.0" encoding="utf-8"?>
<ds:datastoreItem xmlns:ds="http://schemas.openxmlformats.org/officeDocument/2006/customXml" ds:itemID="{1B8D7388-008B-441C-BBCD-A2E4B0F2FE79}">
  <ds:schemaRefs>
    <ds:schemaRef ds:uri="ESRI.ArcGIS.Mapping.OfficeIntegration.PowerPointInfo"/>
  </ds:schemaRefs>
</ds:datastoreItem>
</file>

<file path=customXml/itemProps163.xml><?xml version="1.0" encoding="utf-8"?>
<ds:datastoreItem xmlns:ds="http://schemas.openxmlformats.org/officeDocument/2006/customXml" ds:itemID="{8EF6FF2A-614A-4B4B-8C62-4BCD5C2BDBD9}">
  <ds:schemaRefs>
    <ds:schemaRef ds:uri="ESRI.ArcGIS.Mapping.OfficeIntegration.PowerPointInfo"/>
  </ds:schemaRefs>
</ds:datastoreItem>
</file>

<file path=customXml/itemProps164.xml><?xml version="1.0" encoding="utf-8"?>
<ds:datastoreItem xmlns:ds="http://schemas.openxmlformats.org/officeDocument/2006/customXml" ds:itemID="{0B052F2F-FE39-4510-9E12-B7594645C1EF}">
  <ds:schemaRefs>
    <ds:schemaRef ds:uri="ESRI.ArcGIS.Mapping.OfficeIntegration.PowerPointInfo"/>
  </ds:schemaRefs>
</ds:datastoreItem>
</file>

<file path=customXml/itemProps165.xml><?xml version="1.0" encoding="utf-8"?>
<ds:datastoreItem xmlns:ds="http://schemas.openxmlformats.org/officeDocument/2006/customXml" ds:itemID="{A3A88FEA-E44C-4C16-B2AB-727583D340EE}">
  <ds:schemaRefs>
    <ds:schemaRef ds:uri="ESRI.ArcGIS.Mapping.OfficeIntegration.PowerPointInfo"/>
  </ds:schemaRefs>
</ds:datastoreItem>
</file>

<file path=customXml/itemProps166.xml><?xml version="1.0" encoding="utf-8"?>
<ds:datastoreItem xmlns:ds="http://schemas.openxmlformats.org/officeDocument/2006/customXml" ds:itemID="{C76B2926-0A6F-4A8F-A7DE-A6E7558722D4}">
  <ds:schemaRefs>
    <ds:schemaRef ds:uri="ESRI.ArcGIS.Mapping.OfficeIntegration.PowerPointInfo"/>
  </ds:schemaRefs>
</ds:datastoreItem>
</file>

<file path=customXml/itemProps167.xml><?xml version="1.0" encoding="utf-8"?>
<ds:datastoreItem xmlns:ds="http://schemas.openxmlformats.org/officeDocument/2006/customXml" ds:itemID="{02A62031-E4DA-4A4E-ABDD-EA94953DE67F}">
  <ds:schemaRefs>
    <ds:schemaRef ds:uri="ESRI.ArcGIS.Mapping.OfficeIntegration.PowerPointInfo"/>
  </ds:schemaRefs>
</ds:datastoreItem>
</file>

<file path=customXml/itemProps168.xml><?xml version="1.0" encoding="utf-8"?>
<ds:datastoreItem xmlns:ds="http://schemas.openxmlformats.org/officeDocument/2006/customXml" ds:itemID="{03A9F658-A168-4246-9C1F-60D6E33BF71A}">
  <ds:schemaRefs>
    <ds:schemaRef ds:uri="ESRI.ArcGIS.Mapping.OfficeIntegration.PowerPointInfo"/>
  </ds:schemaRefs>
</ds:datastoreItem>
</file>

<file path=customXml/itemProps169.xml><?xml version="1.0" encoding="utf-8"?>
<ds:datastoreItem xmlns:ds="http://schemas.openxmlformats.org/officeDocument/2006/customXml" ds:itemID="{73792533-1F5B-440C-9A7C-CA9A7458B969}">
  <ds:schemaRefs>
    <ds:schemaRef ds:uri="ESRI.ArcGIS.Mapping.OfficeIntegration.PowerPointInfo"/>
  </ds:schemaRefs>
</ds:datastoreItem>
</file>

<file path=customXml/itemProps17.xml><?xml version="1.0" encoding="utf-8"?>
<ds:datastoreItem xmlns:ds="http://schemas.openxmlformats.org/officeDocument/2006/customXml" ds:itemID="{1D644E77-E97D-46BD-941D-956564C452F3}">
  <ds:schemaRefs>
    <ds:schemaRef ds:uri="ESRI.ArcGIS.Mapping.OfficeIntegration.PowerPointInfo"/>
  </ds:schemaRefs>
</ds:datastoreItem>
</file>

<file path=customXml/itemProps170.xml><?xml version="1.0" encoding="utf-8"?>
<ds:datastoreItem xmlns:ds="http://schemas.openxmlformats.org/officeDocument/2006/customXml" ds:itemID="{4AB4DAE7-3120-43E0-A6F1-2E811ABA867E}">
  <ds:schemaRefs>
    <ds:schemaRef ds:uri="ESRI.ArcGIS.Mapping.OfficeIntegration.PowerPointInfo"/>
  </ds:schemaRefs>
</ds:datastoreItem>
</file>

<file path=customXml/itemProps171.xml><?xml version="1.0" encoding="utf-8"?>
<ds:datastoreItem xmlns:ds="http://schemas.openxmlformats.org/officeDocument/2006/customXml" ds:itemID="{1CD04EE4-761E-41D1-809E-3949E3F86042}">
  <ds:schemaRefs>
    <ds:schemaRef ds:uri="ESRI.ArcGIS.Mapping.OfficeIntegration.PowerPointInfo"/>
  </ds:schemaRefs>
</ds:datastoreItem>
</file>

<file path=customXml/itemProps172.xml><?xml version="1.0" encoding="utf-8"?>
<ds:datastoreItem xmlns:ds="http://schemas.openxmlformats.org/officeDocument/2006/customXml" ds:itemID="{0AEC1430-C2D3-497B-9FD7-88CC71983199}">
  <ds:schemaRefs>
    <ds:schemaRef ds:uri="ESRI.ArcGIS.Mapping.OfficeIntegration.PowerPointInfo"/>
  </ds:schemaRefs>
</ds:datastoreItem>
</file>

<file path=customXml/itemProps173.xml><?xml version="1.0" encoding="utf-8"?>
<ds:datastoreItem xmlns:ds="http://schemas.openxmlformats.org/officeDocument/2006/customXml" ds:itemID="{0B1FCBDB-5D78-4167-B09F-B1DE958413F2}">
  <ds:schemaRefs>
    <ds:schemaRef ds:uri="ESRI.ArcGIS.Mapping.OfficeIntegration.PowerPointInfo"/>
  </ds:schemaRefs>
</ds:datastoreItem>
</file>

<file path=customXml/itemProps174.xml><?xml version="1.0" encoding="utf-8"?>
<ds:datastoreItem xmlns:ds="http://schemas.openxmlformats.org/officeDocument/2006/customXml" ds:itemID="{383E737F-1547-42C4-8FDA-B1F6A3CC228F}">
  <ds:schemaRefs>
    <ds:schemaRef ds:uri="ESRI.ArcGIS.Mapping.OfficeIntegration.PowerPointInfo"/>
  </ds:schemaRefs>
</ds:datastoreItem>
</file>

<file path=customXml/itemProps175.xml><?xml version="1.0" encoding="utf-8"?>
<ds:datastoreItem xmlns:ds="http://schemas.openxmlformats.org/officeDocument/2006/customXml" ds:itemID="{794DF2E3-F8F1-4289-BBA7-DB1921761FB8}">
  <ds:schemaRefs>
    <ds:schemaRef ds:uri="ESRI.ArcGIS.Mapping.OfficeIntegration.PowerPointInfo"/>
  </ds:schemaRefs>
</ds:datastoreItem>
</file>

<file path=customXml/itemProps176.xml><?xml version="1.0" encoding="utf-8"?>
<ds:datastoreItem xmlns:ds="http://schemas.openxmlformats.org/officeDocument/2006/customXml" ds:itemID="{206D0B60-6960-48C0-ABF2-A98FD17B7943}">
  <ds:schemaRefs>
    <ds:schemaRef ds:uri="ESRI.ArcGIS.Mapping.OfficeIntegration.PowerPointInfo"/>
  </ds:schemaRefs>
</ds:datastoreItem>
</file>

<file path=customXml/itemProps177.xml><?xml version="1.0" encoding="utf-8"?>
<ds:datastoreItem xmlns:ds="http://schemas.openxmlformats.org/officeDocument/2006/customXml" ds:itemID="{9FBE3C59-577D-4D98-99B1-10B1F2B4A422}">
  <ds:schemaRefs>
    <ds:schemaRef ds:uri="ESRI.ArcGIS.Mapping.OfficeIntegration.PowerPointInfo"/>
  </ds:schemaRefs>
</ds:datastoreItem>
</file>

<file path=customXml/itemProps178.xml><?xml version="1.0" encoding="utf-8"?>
<ds:datastoreItem xmlns:ds="http://schemas.openxmlformats.org/officeDocument/2006/customXml" ds:itemID="{B306DC4F-0B85-47C0-B217-52B7052AD7F6}">
  <ds:schemaRefs>
    <ds:schemaRef ds:uri="ESRI.ArcGIS.Mapping.OfficeIntegration.PowerPointInfo"/>
  </ds:schemaRefs>
</ds:datastoreItem>
</file>

<file path=customXml/itemProps179.xml><?xml version="1.0" encoding="utf-8"?>
<ds:datastoreItem xmlns:ds="http://schemas.openxmlformats.org/officeDocument/2006/customXml" ds:itemID="{53DDFAD3-892D-418F-89DF-F75FB80E3B47}">
  <ds:schemaRefs>
    <ds:schemaRef ds:uri="ESRI.ArcGIS.Mapping.OfficeIntegration.PowerPointInfo"/>
  </ds:schemaRefs>
</ds:datastoreItem>
</file>

<file path=customXml/itemProps18.xml><?xml version="1.0" encoding="utf-8"?>
<ds:datastoreItem xmlns:ds="http://schemas.openxmlformats.org/officeDocument/2006/customXml" ds:itemID="{E03895D9-FD72-4C82-98AE-8510DE668AEF}">
  <ds:schemaRefs>
    <ds:schemaRef ds:uri="ESRI.ArcGIS.Mapping.OfficeIntegration.PowerPointInfo"/>
  </ds:schemaRefs>
</ds:datastoreItem>
</file>

<file path=customXml/itemProps180.xml><?xml version="1.0" encoding="utf-8"?>
<ds:datastoreItem xmlns:ds="http://schemas.openxmlformats.org/officeDocument/2006/customXml" ds:itemID="{6E21A102-B539-4322-B91B-0C8575ACE158}">
  <ds:schemaRefs>
    <ds:schemaRef ds:uri="ESRI.ArcGIS.Mapping.OfficeIntegration.PowerPointInfo"/>
  </ds:schemaRefs>
</ds:datastoreItem>
</file>

<file path=customXml/itemProps181.xml><?xml version="1.0" encoding="utf-8"?>
<ds:datastoreItem xmlns:ds="http://schemas.openxmlformats.org/officeDocument/2006/customXml" ds:itemID="{7FB6A122-8F8A-4E83-845E-377B1CE121C6}">
  <ds:schemaRefs>
    <ds:schemaRef ds:uri="ESRI.ArcGIS.Mapping.OfficeIntegration.PowerPointInfo"/>
  </ds:schemaRefs>
</ds:datastoreItem>
</file>

<file path=customXml/itemProps182.xml><?xml version="1.0" encoding="utf-8"?>
<ds:datastoreItem xmlns:ds="http://schemas.openxmlformats.org/officeDocument/2006/customXml" ds:itemID="{FC02D70D-EB04-425C-BE36-C0DFE590E714}">
  <ds:schemaRefs>
    <ds:schemaRef ds:uri="ESRI.ArcGIS.Mapping.OfficeIntegration.PowerPointInfo"/>
  </ds:schemaRefs>
</ds:datastoreItem>
</file>

<file path=customXml/itemProps183.xml><?xml version="1.0" encoding="utf-8"?>
<ds:datastoreItem xmlns:ds="http://schemas.openxmlformats.org/officeDocument/2006/customXml" ds:itemID="{D73B52DF-027A-4CF0-9AB1-EFC2ED86E78A}">
  <ds:schemaRefs>
    <ds:schemaRef ds:uri="ESRI.ArcGIS.Mapping.OfficeIntegration.PowerPointInfo"/>
  </ds:schemaRefs>
</ds:datastoreItem>
</file>

<file path=customXml/itemProps184.xml><?xml version="1.0" encoding="utf-8"?>
<ds:datastoreItem xmlns:ds="http://schemas.openxmlformats.org/officeDocument/2006/customXml" ds:itemID="{D3947B84-5A21-4E4C-986C-7004690647D2}">
  <ds:schemaRefs>
    <ds:schemaRef ds:uri="ESRI.ArcGIS.Mapping.OfficeIntegration.PowerPointInfo"/>
  </ds:schemaRefs>
</ds:datastoreItem>
</file>

<file path=customXml/itemProps185.xml><?xml version="1.0" encoding="utf-8"?>
<ds:datastoreItem xmlns:ds="http://schemas.openxmlformats.org/officeDocument/2006/customXml" ds:itemID="{00B7DDC1-2A95-49F7-B1EB-533A949AE939}">
  <ds:schemaRefs>
    <ds:schemaRef ds:uri="ESRI.ArcGIS.Mapping.OfficeIntegration.PowerPointInfo"/>
  </ds:schemaRefs>
</ds:datastoreItem>
</file>

<file path=customXml/itemProps186.xml><?xml version="1.0" encoding="utf-8"?>
<ds:datastoreItem xmlns:ds="http://schemas.openxmlformats.org/officeDocument/2006/customXml" ds:itemID="{A173AC3F-E56A-49F0-BB23-0589C2FCFBA6}">
  <ds:schemaRefs>
    <ds:schemaRef ds:uri="ESRI.ArcGIS.Mapping.OfficeIntegration.PowerPointInfo"/>
  </ds:schemaRefs>
</ds:datastoreItem>
</file>

<file path=customXml/itemProps187.xml><?xml version="1.0" encoding="utf-8"?>
<ds:datastoreItem xmlns:ds="http://schemas.openxmlformats.org/officeDocument/2006/customXml" ds:itemID="{87610AFC-72B6-454C-B121-339A596BC855}">
  <ds:schemaRefs>
    <ds:schemaRef ds:uri="ESRI.ArcGIS.Mapping.OfficeIntegration.PowerPointInfo"/>
  </ds:schemaRefs>
</ds:datastoreItem>
</file>

<file path=customXml/itemProps188.xml><?xml version="1.0" encoding="utf-8"?>
<ds:datastoreItem xmlns:ds="http://schemas.openxmlformats.org/officeDocument/2006/customXml" ds:itemID="{21B79E72-5545-4DA6-B409-12CADB08B73D}">
  <ds:schemaRefs>
    <ds:schemaRef ds:uri="ESRI.ArcGIS.Mapping.OfficeIntegration.PowerPointInfo"/>
  </ds:schemaRefs>
</ds:datastoreItem>
</file>

<file path=customXml/itemProps189.xml><?xml version="1.0" encoding="utf-8"?>
<ds:datastoreItem xmlns:ds="http://schemas.openxmlformats.org/officeDocument/2006/customXml" ds:itemID="{EE0EF602-F34B-4528-BA41-79B6D1D84E68}">
  <ds:schemaRefs>
    <ds:schemaRef ds:uri="ESRI.ArcGIS.Mapping.OfficeIntegration.PowerPointInfo"/>
  </ds:schemaRefs>
</ds:datastoreItem>
</file>

<file path=customXml/itemProps19.xml><?xml version="1.0" encoding="utf-8"?>
<ds:datastoreItem xmlns:ds="http://schemas.openxmlformats.org/officeDocument/2006/customXml" ds:itemID="{E33E87C4-E160-43F5-AFAE-D0FE59E845DF}">
  <ds:schemaRefs>
    <ds:schemaRef ds:uri="ESRI.ArcGIS.Mapping.OfficeIntegration.PowerPointInfo"/>
  </ds:schemaRefs>
</ds:datastoreItem>
</file>

<file path=customXml/itemProps190.xml><?xml version="1.0" encoding="utf-8"?>
<ds:datastoreItem xmlns:ds="http://schemas.openxmlformats.org/officeDocument/2006/customXml" ds:itemID="{BD3C4031-145C-4C1A-83A0-99B8FE372462}">
  <ds:schemaRefs>
    <ds:schemaRef ds:uri="ESRI.ArcGIS.Mapping.OfficeIntegration.PowerPointInfo"/>
  </ds:schemaRefs>
</ds:datastoreItem>
</file>

<file path=customXml/itemProps191.xml><?xml version="1.0" encoding="utf-8"?>
<ds:datastoreItem xmlns:ds="http://schemas.openxmlformats.org/officeDocument/2006/customXml" ds:itemID="{0FD59613-E5E6-47BF-B11E-4957D03351D1}">
  <ds:schemaRefs>
    <ds:schemaRef ds:uri="ESRI.ArcGIS.Mapping.OfficeIntegration.PowerPointInfo"/>
  </ds:schemaRefs>
</ds:datastoreItem>
</file>

<file path=customXml/itemProps192.xml><?xml version="1.0" encoding="utf-8"?>
<ds:datastoreItem xmlns:ds="http://schemas.openxmlformats.org/officeDocument/2006/customXml" ds:itemID="{72B6B407-12D1-47C1-929F-1E498567CA4F}">
  <ds:schemaRefs>
    <ds:schemaRef ds:uri="ESRI.ArcGIS.Mapping.OfficeIntegration.PowerPointInfo"/>
  </ds:schemaRefs>
</ds:datastoreItem>
</file>

<file path=customXml/itemProps193.xml><?xml version="1.0" encoding="utf-8"?>
<ds:datastoreItem xmlns:ds="http://schemas.openxmlformats.org/officeDocument/2006/customXml" ds:itemID="{1E89386C-9BBD-47CF-A6BD-2718EBC6F9E6}">
  <ds:schemaRefs>
    <ds:schemaRef ds:uri="ESRI.ArcGIS.Mapping.OfficeIntegration.PowerPointInfo"/>
  </ds:schemaRefs>
</ds:datastoreItem>
</file>

<file path=customXml/itemProps194.xml><?xml version="1.0" encoding="utf-8"?>
<ds:datastoreItem xmlns:ds="http://schemas.openxmlformats.org/officeDocument/2006/customXml" ds:itemID="{704A3E9D-6A79-4312-9F59-98ED92AC7CEB}">
  <ds:schemaRefs>
    <ds:schemaRef ds:uri="ESRI.ArcGIS.Mapping.OfficeIntegration.PowerPointInfo"/>
  </ds:schemaRefs>
</ds:datastoreItem>
</file>

<file path=customXml/itemProps195.xml><?xml version="1.0" encoding="utf-8"?>
<ds:datastoreItem xmlns:ds="http://schemas.openxmlformats.org/officeDocument/2006/customXml" ds:itemID="{B3578A82-093A-4AF0-BF04-6D0A8CF88DBF}">
  <ds:schemaRefs>
    <ds:schemaRef ds:uri="ESRI.ArcGIS.Mapping.OfficeIntegration.PowerPointInfo"/>
  </ds:schemaRefs>
</ds:datastoreItem>
</file>

<file path=customXml/itemProps196.xml><?xml version="1.0" encoding="utf-8"?>
<ds:datastoreItem xmlns:ds="http://schemas.openxmlformats.org/officeDocument/2006/customXml" ds:itemID="{55EA79D4-3AAB-41ED-8B33-647F46FC30DB}">
  <ds:schemaRefs>
    <ds:schemaRef ds:uri="ESRI.ArcGIS.Mapping.OfficeIntegration.PowerPointInfo"/>
  </ds:schemaRefs>
</ds:datastoreItem>
</file>

<file path=customXml/itemProps197.xml><?xml version="1.0" encoding="utf-8"?>
<ds:datastoreItem xmlns:ds="http://schemas.openxmlformats.org/officeDocument/2006/customXml" ds:itemID="{4ABC445B-CBEB-4666-9805-AAFA650A1E21}">
  <ds:schemaRefs>
    <ds:schemaRef ds:uri="ESRI.ArcGIS.Mapping.OfficeIntegration.PowerPointInfo"/>
  </ds:schemaRefs>
</ds:datastoreItem>
</file>

<file path=customXml/itemProps198.xml><?xml version="1.0" encoding="utf-8"?>
<ds:datastoreItem xmlns:ds="http://schemas.openxmlformats.org/officeDocument/2006/customXml" ds:itemID="{D51C6FAA-5F33-4017-911D-422C01AD6DA0}">
  <ds:schemaRefs>
    <ds:schemaRef ds:uri="ESRI.ArcGIS.Mapping.OfficeIntegration.PowerPointInfo"/>
  </ds:schemaRefs>
</ds:datastoreItem>
</file>

<file path=customXml/itemProps199.xml><?xml version="1.0" encoding="utf-8"?>
<ds:datastoreItem xmlns:ds="http://schemas.openxmlformats.org/officeDocument/2006/customXml" ds:itemID="{C8CC7E36-DFE0-431F-92CB-91DA153B31BB}">
  <ds:schemaRefs>
    <ds:schemaRef ds:uri="ESRI.ArcGIS.Mapping.OfficeIntegration.PowerPointInfo"/>
  </ds:schemaRefs>
</ds:datastoreItem>
</file>

<file path=customXml/itemProps2.xml><?xml version="1.0" encoding="utf-8"?>
<ds:datastoreItem xmlns:ds="http://schemas.openxmlformats.org/officeDocument/2006/customXml" ds:itemID="{0986D5D3-AAF3-4857-9ACA-301807ED81AD}">
  <ds:schemaRefs>
    <ds:schemaRef ds:uri="ESRI.ArcGIS.Mapping.OfficeIntegration.PowerPointInfo"/>
  </ds:schemaRefs>
</ds:datastoreItem>
</file>

<file path=customXml/itemProps20.xml><?xml version="1.0" encoding="utf-8"?>
<ds:datastoreItem xmlns:ds="http://schemas.openxmlformats.org/officeDocument/2006/customXml" ds:itemID="{D74C1E89-5AAD-4818-90D5-A7188D05D2F1}">
  <ds:schemaRefs>
    <ds:schemaRef ds:uri="ESRI.ArcGIS.Mapping.OfficeIntegration.PowerPointInfo"/>
  </ds:schemaRefs>
</ds:datastoreItem>
</file>

<file path=customXml/itemProps200.xml><?xml version="1.0" encoding="utf-8"?>
<ds:datastoreItem xmlns:ds="http://schemas.openxmlformats.org/officeDocument/2006/customXml" ds:itemID="{F3718AE7-0C51-43B0-B4FD-6D12CD4E1771}">
  <ds:schemaRefs>
    <ds:schemaRef ds:uri="ESRI.ArcGIS.Mapping.OfficeIntegration.PowerPointInfo"/>
  </ds:schemaRefs>
</ds:datastoreItem>
</file>

<file path=customXml/itemProps201.xml><?xml version="1.0" encoding="utf-8"?>
<ds:datastoreItem xmlns:ds="http://schemas.openxmlformats.org/officeDocument/2006/customXml" ds:itemID="{0F548DFD-E23F-46C1-A6BB-3835ACDF65F4}">
  <ds:schemaRefs>
    <ds:schemaRef ds:uri="ESRI.ArcGIS.Mapping.OfficeIntegration.PowerPointInfo"/>
  </ds:schemaRefs>
</ds:datastoreItem>
</file>

<file path=customXml/itemProps202.xml><?xml version="1.0" encoding="utf-8"?>
<ds:datastoreItem xmlns:ds="http://schemas.openxmlformats.org/officeDocument/2006/customXml" ds:itemID="{B144747F-3AE6-4322-BB6B-80B3F6255E3E}">
  <ds:schemaRefs>
    <ds:schemaRef ds:uri="ESRI.ArcGIS.Mapping.OfficeIntegration.PowerPointInfo"/>
  </ds:schemaRefs>
</ds:datastoreItem>
</file>

<file path=customXml/itemProps203.xml><?xml version="1.0" encoding="utf-8"?>
<ds:datastoreItem xmlns:ds="http://schemas.openxmlformats.org/officeDocument/2006/customXml" ds:itemID="{F5DDCE67-4B14-4F72-A6EB-984DA3FEFDBA}">
  <ds:schemaRefs>
    <ds:schemaRef ds:uri="ESRI.ArcGIS.Mapping.OfficeIntegration.PowerPointInfo"/>
  </ds:schemaRefs>
</ds:datastoreItem>
</file>

<file path=customXml/itemProps204.xml><?xml version="1.0" encoding="utf-8"?>
<ds:datastoreItem xmlns:ds="http://schemas.openxmlformats.org/officeDocument/2006/customXml" ds:itemID="{263348EC-4C2D-4E77-B6AA-FE8E745E549B}">
  <ds:schemaRefs>
    <ds:schemaRef ds:uri="ESRI.ArcGIS.Mapping.OfficeIntegration.PowerPointInfo"/>
  </ds:schemaRefs>
</ds:datastoreItem>
</file>

<file path=customXml/itemProps205.xml><?xml version="1.0" encoding="utf-8"?>
<ds:datastoreItem xmlns:ds="http://schemas.openxmlformats.org/officeDocument/2006/customXml" ds:itemID="{17519F47-10AB-4399-97BB-1CCCB5DE2AF8}">
  <ds:schemaRefs>
    <ds:schemaRef ds:uri="ESRI.ArcGIS.Mapping.OfficeIntegration.PowerPointInfo"/>
  </ds:schemaRefs>
</ds:datastoreItem>
</file>

<file path=customXml/itemProps206.xml><?xml version="1.0" encoding="utf-8"?>
<ds:datastoreItem xmlns:ds="http://schemas.openxmlformats.org/officeDocument/2006/customXml" ds:itemID="{38B28751-CFE5-49D3-A4CE-5B9314D0858B}">
  <ds:schemaRefs>
    <ds:schemaRef ds:uri="ESRI.ArcGIS.Mapping.OfficeIntegration.PowerPointInfo"/>
  </ds:schemaRefs>
</ds:datastoreItem>
</file>

<file path=customXml/itemProps207.xml><?xml version="1.0" encoding="utf-8"?>
<ds:datastoreItem xmlns:ds="http://schemas.openxmlformats.org/officeDocument/2006/customXml" ds:itemID="{25272F61-1E37-4D94-8A8A-3DA23AA45CAC}">
  <ds:schemaRefs>
    <ds:schemaRef ds:uri="ESRI.ArcGIS.Mapping.OfficeIntegration.PowerPointInfo"/>
  </ds:schemaRefs>
</ds:datastoreItem>
</file>

<file path=customXml/itemProps208.xml><?xml version="1.0" encoding="utf-8"?>
<ds:datastoreItem xmlns:ds="http://schemas.openxmlformats.org/officeDocument/2006/customXml" ds:itemID="{A4975895-A4A9-4E65-A9ED-F7E1AD6AA511}">
  <ds:schemaRefs>
    <ds:schemaRef ds:uri="ESRI.ArcGIS.Mapping.OfficeIntegration.PowerPointInfo"/>
  </ds:schemaRefs>
</ds:datastoreItem>
</file>

<file path=customXml/itemProps209.xml><?xml version="1.0" encoding="utf-8"?>
<ds:datastoreItem xmlns:ds="http://schemas.openxmlformats.org/officeDocument/2006/customXml" ds:itemID="{13B30837-77BC-4394-9132-97DB82C18B74}">
  <ds:schemaRefs>
    <ds:schemaRef ds:uri="ESRI.ArcGIS.Mapping.OfficeIntegration.PowerPointInfo"/>
  </ds:schemaRefs>
</ds:datastoreItem>
</file>

<file path=customXml/itemProps21.xml><?xml version="1.0" encoding="utf-8"?>
<ds:datastoreItem xmlns:ds="http://schemas.openxmlformats.org/officeDocument/2006/customXml" ds:itemID="{22043104-E229-4FED-80B1-FE39E7E62C2C}">
  <ds:schemaRefs>
    <ds:schemaRef ds:uri="ESRI.ArcGIS.Mapping.OfficeIntegration.PowerPointInfo"/>
  </ds:schemaRefs>
</ds:datastoreItem>
</file>

<file path=customXml/itemProps210.xml><?xml version="1.0" encoding="utf-8"?>
<ds:datastoreItem xmlns:ds="http://schemas.openxmlformats.org/officeDocument/2006/customXml" ds:itemID="{B2BC3BB1-BCC5-468C-A2C4-C3BE86EBE5F9}">
  <ds:schemaRefs>
    <ds:schemaRef ds:uri="ESRI.ArcGIS.Mapping.OfficeIntegration.PowerPointInfo"/>
  </ds:schemaRefs>
</ds:datastoreItem>
</file>

<file path=customXml/itemProps211.xml><?xml version="1.0" encoding="utf-8"?>
<ds:datastoreItem xmlns:ds="http://schemas.openxmlformats.org/officeDocument/2006/customXml" ds:itemID="{32D055F6-FE59-4C5B-8F5C-530F5BD9CA0D}">
  <ds:schemaRefs>
    <ds:schemaRef ds:uri="ESRI.ArcGIS.Mapping.OfficeIntegration.PowerPointInfo"/>
  </ds:schemaRefs>
</ds:datastoreItem>
</file>

<file path=customXml/itemProps212.xml><?xml version="1.0" encoding="utf-8"?>
<ds:datastoreItem xmlns:ds="http://schemas.openxmlformats.org/officeDocument/2006/customXml" ds:itemID="{A671A0E1-DA97-480D-B65D-90E5999AF07E}">
  <ds:schemaRefs>
    <ds:schemaRef ds:uri="ESRI.ArcGIS.Mapping.OfficeIntegration.PowerPointInfo"/>
  </ds:schemaRefs>
</ds:datastoreItem>
</file>

<file path=customXml/itemProps213.xml><?xml version="1.0" encoding="utf-8"?>
<ds:datastoreItem xmlns:ds="http://schemas.openxmlformats.org/officeDocument/2006/customXml" ds:itemID="{F65AB5E5-12EB-479E-ABA5-19D77B2B0E68}">
  <ds:schemaRefs>
    <ds:schemaRef ds:uri="ESRI.ArcGIS.Mapping.OfficeIntegration.PowerPointInfo"/>
  </ds:schemaRefs>
</ds:datastoreItem>
</file>

<file path=customXml/itemProps214.xml><?xml version="1.0" encoding="utf-8"?>
<ds:datastoreItem xmlns:ds="http://schemas.openxmlformats.org/officeDocument/2006/customXml" ds:itemID="{6BCC48DD-E89A-4726-928A-DEB1328C6D45}">
  <ds:schemaRefs>
    <ds:schemaRef ds:uri="ESRI.ArcGIS.Mapping.OfficeIntegration.PowerPointInfo"/>
  </ds:schemaRefs>
</ds:datastoreItem>
</file>

<file path=customXml/itemProps215.xml><?xml version="1.0" encoding="utf-8"?>
<ds:datastoreItem xmlns:ds="http://schemas.openxmlformats.org/officeDocument/2006/customXml" ds:itemID="{D3727D3C-FB7E-44BC-9A6A-63A030A50D58}">
  <ds:schemaRefs>
    <ds:schemaRef ds:uri="ESRI.ArcGIS.Mapping.OfficeIntegration.PowerPointInfo"/>
  </ds:schemaRefs>
</ds:datastoreItem>
</file>

<file path=customXml/itemProps216.xml><?xml version="1.0" encoding="utf-8"?>
<ds:datastoreItem xmlns:ds="http://schemas.openxmlformats.org/officeDocument/2006/customXml" ds:itemID="{CB012D4F-9E8F-4006-BB9B-92E9B4648D40}">
  <ds:schemaRefs>
    <ds:schemaRef ds:uri="ESRI.ArcGIS.Mapping.OfficeIntegration.PowerPointInfo"/>
  </ds:schemaRefs>
</ds:datastoreItem>
</file>

<file path=customXml/itemProps217.xml><?xml version="1.0" encoding="utf-8"?>
<ds:datastoreItem xmlns:ds="http://schemas.openxmlformats.org/officeDocument/2006/customXml" ds:itemID="{D2E79F6D-B743-4E45-A3C7-F20EF3158AAC}">
  <ds:schemaRefs>
    <ds:schemaRef ds:uri="ESRI.ArcGIS.Mapping.OfficeIntegration.PowerPointInfo"/>
  </ds:schemaRefs>
</ds:datastoreItem>
</file>

<file path=customXml/itemProps218.xml><?xml version="1.0" encoding="utf-8"?>
<ds:datastoreItem xmlns:ds="http://schemas.openxmlformats.org/officeDocument/2006/customXml" ds:itemID="{C7099A64-D011-4E85-B017-EECF261D98B0}">
  <ds:schemaRefs>
    <ds:schemaRef ds:uri="ESRI.ArcGIS.Mapping.OfficeIntegration.PowerPointInfo"/>
  </ds:schemaRefs>
</ds:datastoreItem>
</file>

<file path=customXml/itemProps219.xml><?xml version="1.0" encoding="utf-8"?>
<ds:datastoreItem xmlns:ds="http://schemas.openxmlformats.org/officeDocument/2006/customXml" ds:itemID="{B385C619-8C88-4076-8FA2-F79906C84728}">
  <ds:schemaRefs>
    <ds:schemaRef ds:uri="ESRI.ArcGIS.Mapping.OfficeIntegration.PowerPointInfo"/>
  </ds:schemaRefs>
</ds:datastoreItem>
</file>

<file path=customXml/itemProps22.xml><?xml version="1.0" encoding="utf-8"?>
<ds:datastoreItem xmlns:ds="http://schemas.openxmlformats.org/officeDocument/2006/customXml" ds:itemID="{961F7C5D-5FFE-417E-82F2-12A9859870D5}">
  <ds:schemaRefs>
    <ds:schemaRef ds:uri="ESRI.ArcGIS.Mapping.OfficeIntegration.PowerPointInfo"/>
  </ds:schemaRefs>
</ds:datastoreItem>
</file>

<file path=customXml/itemProps220.xml><?xml version="1.0" encoding="utf-8"?>
<ds:datastoreItem xmlns:ds="http://schemas.openxmlformats.org/officeDocument/2006/customXml" ds:itemID="{958E49DD-A326-49DD-92FB-B7366DF8B0A9}">
  <ds:schemaRefs>
    <ds:schemaRef ds:uri="ESRI.ArcGIS.Mapping.OfficeIntegration.PowerPointInfo"/>
  </ds:schemaRefs>
</ds:datastoreItem>
</file>

<file path=customXml/itemProps221.xml><?xml version="1.0" encoding="utf-8"?>
<ds:datastoreItem xmlns:ds="http://schemas.openxmlformats.org/officeDocument/2006/customXml" ds:itemID="{885C6104-70FD-41CC-B6E0-B951D14E37C2}">
  <ds:schemaRefs>
    <ds:schemaRef ds:uri="ESRI.ArcGIS.Mapping.OfficeIntegration.PowerPointInfo"/>
  </ds:schemaRefs>
</ds:datastoreItem>
</file>

<file path=customXml/itemProps222.xml><?xml version="1.0" encoding="utf-8"?>
<ds:datastoreItem xmlns:ds="http://schemas.openxmlformats.org/officeDocument/2006/customXml" ds:itemID="{890C6154-0707-4649-B141-A9436300C91F}">
  <ds:schemaRefs>
    <ds:schemaRef ds:uri="ESRI.ArcGIS.Mapping.OfficeIntegration.PowerPointInfo"/>
  </ds:schemaRefs>
</ds:datastoreItem>
</file>

<file path=customXml/itemProps223.xml><?xml version="1.0" encoding="utf-8"?>
<ds:datastoreItem xmlns:ds="http://schemas.openxmlformats.org/officeDocument/2006/customXml" ds:itemID="{14D072C0-93A0-4347-BA15-0F1AF3B7A81A}">
  <ds:schemaRefs>
    <ds:schemaRef ds:uri="ESRI.ArcGIS.Mapping.OfficeIntegration.PowerPointInfo"/>
  </ds:schemaRefs>
</ds:datastoreItem>
</file>

<file path=customXml/itemProps224.xml><?xml version="1.0" encoding="utf-8"?>
<ds:datastoreItem xmlns:ds="http://schemas.openxmlformats.org/officeDocument/2006/customXml" ds:itemID="{C7513141-013E-4EDC-BEF6-B67C5D01A7E5}">
  <ds:schemaRefs>
    <ds:schemaRef ds:uri="ESRI.ArcGIS.Mapping.OfficeIntegration.PowerPointInfo"/>
  </ds:schemaRefs>
</ds:datastoreItem>
</file>

<file path=customXml/itemProps225.xml><?xml version="1.0" encoding="utf-8"?>
<ds:datastoreItem xmlns:ds="http://schemas.openxmlformats.org/officeDocument/2006/customXml" ds:itemID="{DD13894A-FB7B-47F6-9D9D-A1BA01EB377A}">
  <ds:schemaRefs>
    <ds:schemaRef ds:uri="ESRI.ArcGIS.Mapping.OfficeIntegration.PowerPointInfo"/>
  </ds:schemaRefs>
</ds:datastoreItem>
</file>

<file path=customXml/itemProps226.xml><?xml version="1.0" encoding="utf-8"?>
<ds:datastoreItem xmlns:ds="http://schemas.openxmlformats.org/officeDocument/2006/customXml" ds:itemID="{F517ACBC-AA9F-49BC-A162-DCEDF7D9A0BF}">
  <ds:schemaRefs>
    <ds:schemaRef ds:uri="ESRI.ArcGIS.Mapping.OfficeIntegration.PowerPointInfo"/>
  </ds:schemaRefs>
</ds:datastoreItem>
</file>

<file path=customXml/itemProps227.xml><?xml version="1.0" encoding="utf-8"?>
<ds:datastoreItem xmlns:ds="http://schemas.openxmlformats.org/officeDocument/2006/customXml" ds:itemID="{12DE283A-307D-43BB-9F3B-B4DDD5E9AAF7}">
  <ds:schemaRefs>
    <ds:schemaRef ds:uri="ESRI.ArcGIS.Mapping.OfficeIntegration.PowerPointInfo"/>
  </ds:schemaRefs>
</ds:datastoreItem>
</file>

<file path=customXml/itemProps228.xml><?xml version="1.0" encoding="utf-8"?>
<ds:datastoreItem xmlns:ds="http://schemas.openxmlformats.org/officeDocument/2006/customXml" ds:itemID="{8A8AE40F-2EDA-4244-8877-280C92ACA53D}">
  <ds:schemaRefs>
    <ds:schemaRef ds:uri="ESRI.ArcGIS.Mapping.OfficeIntegration.PowerPointInfo"/>
  </ds:schemaRefs>
</ds:datastoreItem>
</file>

<file path=customXml/itemProps229.xml><?xml version="1.0" encoding="utf-8"?>
<ds:datastoreItem xmlns:ds="http://schemas.openxmlformats.org/officeDocument/2006/customXml" ds:itemID="{6381D2B1-4B91-40AE-98BB-F794D3C96E86}">
  <ds:schemaRefs>
    <ds:schemaRef ds:uri="ESRI.ArcGIS.Mapping.OfficeIntegration.PowerPointInfo"/>
  </ds:schemaRefs>
</ds:datastoreItem>
</file>

<file path=customXml/itemProps23.xml><?xml version="1.0" encoding="utf-8"?>
<ds:datastoreItem xmlns:ds="http://schemas.openxmlformats.org/officeDocument/2006/customXml" ds:itemID="{CF61C954-7B5F-4F5A-A808-1CCE2D5D0191}">
  <ds:schemaRefs>
    <ds:schemaRef ds:uri="ESRI.ArcGIS.Mapping.OfficeIntegration.PowerPointInfo"/>
  </ds:schemaRefs>
</ds:datastoreItem>
</file>

<file path=customXml/itemProps230.xml><?xml version="1.0" encoding="utf-8"?>
<ds:datastoreItem xmlns:ds="http://schemas.openxmlformats.org/officeDocument/2006/customXml" ds:itemID="{44FE0826-F19F-47C0-BB74-188D201036C5}">
  <ds:schemaRefs>
    <ds:schemaRef ds:uri="ESRI.ArcGIS.Mapping.OfficeIntegration.PowerPointInfo"/>
  </ds:schemaRefs>
</ds:datastoreItem>
</file>

<file path=customXml/itemProps231.xml><?xml version="1.0" encoding="utf-8"?>
<ds:datastoreItem xmlns:ds="http://schemas.openxmlformats.org/officeDocument/2006/customXml" ds:itemID="{5B596D33-B308-4316-BDB2-B428B0583272}">
  <ds:schemaRefs>
    <ds:schemaRef ds:uri="ESRI.ArcGIS.Mapping.OfficeIntegration.PowerPointInfo"/>
  </ds:schemaRefs>
</ds:datastoreItem>
</file>

<file path=customXml/itemProps232.xml><?xml version="1.0" encoding="utf-8"?>
<ds:datastoreItem xmlns:ds="http://schemas.openxmlformats.org/officeDocument/2006/customXml" ds:itemID="{F2917A1E-3C5E-4B2A-BB06-75736B6A7689}">
  <ds:schemaRefs>
    <ds:schemaRef ds:uri="ESRI.ArcGIS.Mapping.OfficeIntegration.PowerPointInfo"/>
  </ds:schemaRefs>
</ds:datastoreItem>
</file>

<file path=customXml/itemProps233.xml><?xml version="1.0" encoding="utf-8"?>
<ds:datastoreItem xmlns:ds="http://schemas.openxmlformats.org/officeDocument/2006/customXml" ds:itemID="{C9933E75-9E13-4E98-9AA4-5EF8DCA0A05E}">
  <ds:schemaRefs>
    <ds:schemaRef ds:uri="ESRI.ArcGIS.Mapping.OfficeIntegration.PowerPointInfo"/>
  </ds:schemaRefs>
</ds:datastoreItem>
</file>

<file path=customXml/itemProps234.xml><?xml version="1.0" encoding="utf-8"?>
<ds:datastoreItem xmlns:ds="http://schemas.openxmlformats.org/officeDocument/2006/customXml" ds:itemID="{72055057-C7C7-43FA-B227-8F9A8EF57717}">
  <ds:schemaRefs>
    <ds:schemaRef ds:uri="ESRI.ArcGIS.Mapping.OfficeIntegration.PowerPointInfo"/>
  </ds:schemaRefs>
</ds:datastoreItem>
</file>

<file path=customXml/itemProps235.xml><?xml version="1.0" encoding="utf-8"?>
<ds:datastoreItem xmlns:ds="http://schemas.openxmlformats.org/officeDocument/2006/customXml" ds:itemID="{2E4B65F8-031E-4881-841F-BB48C81A25F6}">
  <ds:schemaRefs>
    <ds:schemaRef ds:uri="ESRI.ArcGIS.Mapping.OfficeIntegration.PowerPointInfo"/>
  </ds:schemaRefs>
</ds:datastoreItem>
</file>

<file path=customXml/itemProps236.xml><?xml version="1.0" encoding="utf-8"?>
<ds:datastoreItem xmlns:ds="http://schemas.openxmlformats.org/officeDocument/2006/customXml" ds:itemID="{2941EC8E-B3B6-4956-A6AD-C5FC9135A5E9}">
  <ds:schemaRefs>
    <ds:schemaRef ds:uri="ESRI.ArcGIS.Mapping.OfficeIntegration.PowerPointInfo"/>
  </ds:schemaRefs>
</ds:datastoreItem>
</file>

<file path=customXml/itemProps237.xml><?xml version="1.0" encoding="utf-8"?>
<ds:datastoreItem xmlns:ds="http://schemas.openxmlformats.org/officeDocument/2006/customXml" ds:itemID="{67DA9865-D5E2-46D6-A122-DA48216F2C6A}">
  <ds:schemaRefs>
    <ds:schemaRef ds:uri="ESRI.ArcGIS.Mapping.OfficeIntegration.PowerPointInfo"/>
  </ds:schemaRefs>
</ds:datastoreItem>
</file>

<file path=customXml/itemProps238.xml><?xml version="1.0" encoding="utf-8"?>
<ds:datastoreItem xmlns:ds="http://schemas.openxmlformats.org/officeDocument/2006/customXml" ds:itemID="{63670C83-9182-416C-9F52-9106E6EAD457}">
  <ds:schemaRefs>
    <ds:schemaRef ds:uri="ESRI.ArcGIS.Mapping.OfficeIntegration.PowerPointInfo"/>
  </ds:schemaRefs>
</ds:datastoreItem>
</file>

<file path=customXml/itemProps239.xml><?xml version="1.0" encoding="utf-8"?>
<ds:datastoreItem xmlns:ds="http://schemas.openxmlformats.org/officeDocument/2006/customXml" ds:itemID="{EE424986-A311-4375-8BC8-D0D7F336396F}">
  <ds:schemaRefs>
    <ds:schemaRef ds:uri="ESRI.ArcGIS.Mapping.OfficeIntegration.PowerPointInfo"/>
  </ds:schemaRefs>
</ds:datastoreItem>
</file>

<file path=customXml/itemProps24.xml><?xml version="1.0" encoding="utf-8"?>
<ds:datastoreItem xmlns:ds="http://schemas.openxmlformats.org/officeDocument/2006/customXml" ds:itemID="{96D6CF35-971A-4BB8-AA50-37E73B153A8B}">
  <ds:schemaRefs>
    <ds:schemaRef ds:uri="ESRI.ArcGIS.Mapping.OfficeIntegration.PowerPointInfo"/>
  </ds:schemaRefs>
</ds:datastoreItem>
</file>

<file path=customXml/itemProps240.xml><?xml version="1.0" encoding="utf-8"?>
<ds:datastoreItem xmlns:ds="http://schemas.openxmlformats.org/officeDocument/2006/customXml" ds:itemID="{48BC6A1F-BAF2-4B0F-BCEC-975C47E3ADEF}">
  <ds:schemaRefs>
    <ds:schemaRef ds:uri="ESRI.ArcGIS.Mapping.OfficeIntegration.PowerPointInfo"/>
  </ds:schemaRefs>
</ds:datastoreItem>
</file>

<file path=customXml/itemProps241.xml><?xml version="1.0" encoding="utf-8"?>
<ds:datastoreItem xmlns:ds="http://schemas.openxmlformats.org/officeDocument/2006/customXml" ds:itemID="{4D774AD1-FE09-4091-B1DE-810401908D6A}">
  <ds:schemaRefs>
    <ds:schemaRef ds:uri="ESRI.ArcGIS.Mapping.OfficeIntegration.PowerPointInfo"/>
  </ds:schemaRefs>
</ds:datastoreItem>
</file>

<file path=customXml/itemProps242.xml><?xml version="1.0" encoding="utf-8"?>
<ds:datastoreItem xmlns:ds="http://schemas.openxmlformats.org/officeDocument/2006/customXml" ds:itemID="{38366784-19FA-4114-9600-C0B7799D6DA9}">
  <ds:schemaRefs>
    <ds:schemaRef ds:uri="ESRI.ArcGIS.Mapping.OfficeIntegration.PowerPointInfo"/>
  </ds:schemaRefs>
</ds:datastoreItem>
</file>

<file path=customXml/itemProps243.xml><?xml version="1.0" encoding="utf-8"?>
<ds:datastoreItem xmlns:ds="http://schemas.openxmlformats.org/officeDocument/2006/customXml" ds:itemID="{E2221AFA-6F9A-4CD9-8DB0-38A6FA61508D}">
  <ds:schemaRefs>
    <ds:schemaRef ds:uri="ESRI.ArcGIS.Mapping.OfficeIntegration.PowerPointInfo"/>
  </ds:schemaRefs>
</ds:datastoreItem>
</file>

<file path=customXml/itemProps244.xml><?xml version="1.0" encoding="utf-8"?>
<ds:datastoreItem xmlns:ds="http://schemas.openxmlformats.org/officeDocument/2006/customXml" ds:itemID="{A5FB37A3-C79F-40F0-84D1-318257DC4D11}">
  <ds:schemaRefs>
    <ds:schemaRef ds:uri="ESRI.ArcGIS.Mapping.OfficeIntegration.PowerPointInfo"/>
  </ds:schemaRefs>
</ds:datastoreItem>
</file>

<file path=customXml/itemProps245.xml><?xml version="1.0" encoding="utf-8"?>
<ds:datastoreItem xmlns:ds="http://schemas.openxmlformats.org/officeDocument/2006/customXml" ds:itemID="{CA422AE8-490F-4739-A4B6-0C5DB3F2EE61}">
  <ds:schemaRefs>
    <ds:schemaRef ds:uri="ESRI.ArcGIS.Mapping.OfficeIntegration.PowerPointInfo"/>
  </ds:schemaRefs>
</ds:datastoreItem>
</file>

<file path=customXml/itemProps246.xml><?xml version="1.0" encoding="utf-8"?>
<ds:datastoreItem xmlns:ds="http://schemas.openxmlformats.org/officeDocument/2006/customXml" ds:itemID="{D7A7C38D-77F9-4B8B-A011-9DD97620705E}">
  <ds:schemaRefs>
    <ds:schemaRef ds:uri="ESRI.ArcGIS.Mapping.OfficeIntegration.PowerPointInfo"/>
  </ds:schemaRefs>
</ds:datastoreItem>
</file>

<file path=customXml/itemProps247.xml><?xml version="1.0" encoding="utf-8"?>
<ds:datastoreItem xmlns:ds="http://schemas.openxmlformats.org/officeDocument/2006/customXml" ds:itemID="{2AF3FBF2-F6A0-40A9-BAB8-5C51F47058D6}">
  <ds:schemaRefs>
    <ds:schemaRef ds:uri="ESRI.ArcGIS.Mapping.OfficeIntegration.PowerPointInfo"/>
  </ds:schemaRefs>
</ds:datastoreItem>
</file>

<file path=customXml/itemProps248.xml><?xml version="1.0" encoding="utf-8"?>
<ds:datastoreItem xmlns:ds="http://schemas.openxmlformats.org/officeDocument/2006/customXml" ds:itemID="{25903631-FE87-440B-B7D7-7A912D099F00}">
  <ds:schemaRefs>
    <ds:schemaRef ds:uri="ESRI.ArcGIS.Mapping.OfficeIntegration.PowerPointInfo"/>
  </ds:schemaRefs>
</ds:datastoreItem>
</file>

<file path=customXml/itemProps249.xml><?xml version="1.0" encoding="utf-8"?>
<ds:datastoreItem xmlns:ds="http://schemas.openxmlformats.org/officeDocument/2006/customXml" ds:itemID="{5D6BE4ED-9859-4886-850D-B7793A97F0C0}">
  <ds:schemaRefs>
    <ds:schemaRef ds:uri="ESRI.ArcGIS.Mapping.OfficeIntegration.PowerPointInfo"/>
  </ds:schemaRefs>
</ds:datastoreItem>
</file>

<file path=customXml/itemProps25.xml><?xml version="1.0" encoding="utf-8"?>
<ds:datastoreItem xmlns:ds="http://schemas.openxmlformats.org/officeDocument/2006/customXml" ds:itemID="{9203FF04-0FA6-4694-929F-39D57719ED1D}">
  <ds:schemaRefs>
    <ds:schemaRef ds:uri="ESRI.ArcGIS.Mapping.OfficeIntegration.PowerPointInfo"/>
  </ds:schemaRefs>
</ds:datastoreItem>
</file>

<file path=customXml/itemProps250.xml><?xml version="1.0" encoding="utf-8"?>
<ds:datastoreItem xmlns:ds="http://schemas.openxmlformats.org/officeDocument/2006/customXml" ds:itemID="{AFCD7C52-0CEA-418E-B2E4-829C4DD30CF2}">
  <ds:schemaRefs>
    <ds:schemaRef ds:uri="ESRI.ArcGIS.Mapping.OfficeIntegration.PowerPointInfo"/>
  </ds:schemaRefs>
</ds:datastoreItem>
</file>

<file path=customXml/itemProps251.xml><?xml version="1.0" encoding="utf-8"?>
<ds:datastoreItem xmlns:ds="http://schemas.openxmlformats.org/officeDocument/2006/customXml" ds:itemID="{36194E1B-C624-40BC-B999-09C7B7D5673B}">
  <ds:schemaRefs>
    <ds:schemaRef ds:uri="ESRI.ArcGIS.Mapping.OfficeIntegration.PowerPointInfo"/>
  </ds:schemaRefs>
</ds:datastoreItem>
</file>

<file path=customXml/itemProps252.xml><?xml version="1.0" encoding="utf-8"?>
<ds:datastoreItem xmlns:ds="http://schemas.openxmlformats.org/officeDocument/2006/customXml" ds:itemID="{9C93D197-8FBA-4F6A-939C-90DC56424608}">
  <ds:schemaRefs>
    <ds:schemaRef ds:uri="ESRI.ArcGIS.Mapping.OfficeIntegration.PowerPointInfo"/>
  </ds:schemaRefs>
</ds:datastoreItem>
</file>

<file path=customXml/itemProps253.xml><?xml version="1.0" encoding="utf-8"?>
<ds:datastoreItem xmlns:ds="http://schemas.openxmlformats.org/officeDocument/2006/customXml" ds:itemID="{059A9084-1BEE-488F-A8A7-DFB2A6DB6EE7}">
  <ds:schemaRefs>
    <ds:schemaRef ds:uri="ESRI.ArcGIS.Mapping.OfficeIntegration.PowerPointInfo"/>
  </ds:schemaRefs>
</ds:datastoreItem>
</file>

<file path=customXml/itemProps254.xml><?xml version="1.0" encoding="utf-8"?>
<ds:datastoreItem xmlns:ds="http://schemas.openxmlformats.org/officeDocument/2006/customXml" ds:itemID="{A8F8FD95-9632-4E8C-8313-C481E3EEB0CC}">
  <ds:schemaRefs>
    <ds:schemaRef ds:uri="ESRI.ArcGIS.Mapping.OfficeIntegration.PowerPointInfo"/>
  </ds:schemaRefs>
</ds:datastoreItem>
</file>

<file path=customXml/itemProps255.xml><?xml version="1.0" encoding="utf-8"?>
<ds:datastoreItem xmlns:ds="http://schemas.openxmlformats.org/officeDocument/2006/customXml" ds:itemID="{B888570E-1713-4B12-8F91-D8D527D07DBC}">
  <ds:schemaRefs>
    <ds:schemaRef ds:uri="ESRI.ArcGIS.Mapping.OfficeIntegration.PowerPointInfo"/>
  </ds:schemaRefs>
</ds:datastoreItem>
</file>

<file path=customXml/itemProps256.xml><?xml version="1.0" encoding="utf-8"?>
<ds:datastoreItem xmlns:ds="http://schemas.openxmlformats.org/officeDocument/2006/customXml" ds:itemID="{AE708616-F947-47D3-9E05-D3A36D36688E}">
  <ds:schemaRefs>
    <ds:schemaRef ds:uri="ESRI.ArcGIS.Mapping.OfficeIntegration.PowerPointInfo"/>
  </ds:schemaRefs>
</ds:datastoreItem>
</file>

<file path=customXml/itemProps257.xml><?xml version="1.0" encoding="utf-8"?>
<ds:datastoreItem xmlns:ds="http://schemas.openxmlformats.org/officeDocument/2006/customXml" ds:itemID="{218345C6-0E47-42FF-B18A-9B53A6E809AA}">
  <ds:schemaRefs>
    <ds:schemaRef ds:uri="ESRI.ArcGIS.Mapping.OfficeIntegration.PowerPointInfo"/>
  </ds:schemaRefs>
</ds:datastoreItem>
</file>

<file path=customXml/itemProps258.xml><?xml version="1.0" encoding="utf-8"?>
<ds:datastoreItem xmlns:ds="http://schemas.openxmlformats.org/officeDocument/2006/customXml" ds:itemID="{776D1DAF-53B2-4554-A6CF-C3AC8E31697A}">
  <ds:schemaRefs>
    <ds:schemaRef ds:uri="ESRI.ArcGIS.Mapping.OfficeIntegration.PowerPointInfo"/>
  </ds:schemaRefs>
</ds:datastoreItem>
</file>

<file path=customXml/itemProps259.xml><?xml version="1.0" encoding="utf-8"?>
<ds:datastoreItem xmlns:ds="http://schemas.openxmlformats.org/officeDocument/2006/customXml" ds:itemID="{5465BADB-4381-4D1D-8367-EF9132AE87F2}">
  <ds:schemaRefs>
    <ds:schemaRef ds:uri="ESRI.ArcGIS.Mapping.OfficeIntegration.PowerPointInfo"/>
  </ds:schemaRefs>
</ds:datastoreItem>
</file>

<file path=customXml/itemProps26.xml><?xml version="1.0" encoding="utf-8"?>
<ds:datastoreItem xmlns:ds="http://schemas.openxmlformats.org/officeDocument/2006/customXml" ds:itemID="{A68B3E65-33F9-4509-A15E-1FA38106A57B}">
  <ds:schemaRefs>
    <ds:schemaRef ds:uri="ESRI.ArcGIS.Mapping.OfficeIntegration.PowerPointInfo"/>
  </ds:schemaRefs>
</ds:datastoreItem>
</file>

<file path=customXml/itemProps260.xml><?xml version="1.0" encoding="utf-8"?>
<ds:datastoreItem xmlns:ds="http://schemas.openxmlformats.org/officeDocument/2006/customXml" ds:itemID="{6DAAD339-AC21-4CE5-B309-6F5A47247667}">
  <ds:schemaRefs>
    <ds:schemaRef ds:uri="ESRI.ArcGIS.Mapping.OfficeIntegration.PowerPointInfo"/>
  </ds:schemaRefs>
</ds:datastoreItem>
</file>

<file path=customXml/itemProps261.xml><?xml version="1.0" encoding="utf-8"?>
<ds:datastoreItem xmlns:ds="http://schemas.openxmlformats.org/officeDocument/2006/customXml" ds:itemID="{93BE54FD-AACB-4F94-B31A-9D5CC07F9037}">
  <ds:schemaRefs>
    <ds:schemaRef ds:uri="ESRI.ArcGIS.Mapping.OfficeIntegration.PowerPointInfo"/>
  </ds:schemaRefs>
</ds:datastoreItem>
</file>

<file path=customXml/itemProps262.xml><?xml version="1.0" encoding="utf-8"?>
<ds:datastoreItem xmlns:ds="http://schemas.openxmlformats.org/officeDocument/2006/customXml" ds:itemID="{FABB6FFE-AD39-4D4F-8474-3C28D8AB033E}">
  <ds:schemaRefs>
    <ds:schemaRef ds:uri="ESRI.ArcGIS.Mapping.OfficeIntegration.PowerPointInfo"/>
  </ds:schemaRefs>
</ds:datastoreItem>
</file>

<file path=customXml/itemProps263.xml><?xml version="1.0" encoding="utf-8"?>
<ds:datastoreItem xmlns:ds="http://schemas.openxmlformats.org/officeDocument/2006/customXml" ds:itemID="{DF377B85-CC9F-4D27-A6EB-6825D32B72A7}">
  <ds:schemaRefs>
    <ds:schemaRef ds:uri="ESRI.ArcGIS.Mapping.OfficeIntegration.PowerPointInfo"/>
  </ds:schemaRefs>
</ds:datastoreItem>
</file>

<file path=customXml/itemProps27.xml><?xml version="1.0" encoding="utf-8"?>
<ds:datastoreItem xmlns:ds="http://schemas.openxmlformats.org/officeDocument/2006/customXml" ds:itemID="{0DF72457-90B5-4DF1-A297-57B399160C44}">
  <ds:schemaRefs>
    <ds:schemaRef ds:uri="ESRI.ArcGIS.Mapping.OfficeIntegration.PowerPointInfo"/>
  </ds:schemaRefs>
</ds:datastoreItem>
</file>

<file path=customXml/itemProps28.xml><?xml version="1.0" encoding="utf-8"?>
<ds:datastoreItem xmlns:ds="http://schemas.openxmlformats.org/officeDocument/2006/customXml" ds:itemID="{F84E5342-65EF-42D5-8487-E6B72ABE36CD}">
  <ds:schemaRefs>
    <ds:schemaRef ds:uri="ESRI.ArcGIS.Mapping.OfficeIntegration.PowerPointInfo"/>
  </ds:schemaRefs>
</ds:datastoreItem>
</file>

<file path=customXml/itemProps29.xml><?xml version="1.0" encoding="utf-8"?>
<ds:datastoreItem xmlns:ds="http://schemas.openxmlformats.org/officeDocument/2006/customXml" ds:itemID="{88E6CA48-7F4A-4F1D-88C6-595982321ACC}">
  <ds:schemaRefs>
    <ds:schemaRef ds:uri="ESRI.ArcGIS.Mapping.OfficeIntegration.PowerPointInfo"/>
  </ds:schemaRefs>
</ds:datastoreItem>
</file>

<file path=customXml/itemProps3.xml><?xml version="1.0" encoding="utf-8"?>
<ds:datastoreItem xmlns:ds="http://schemas.openxmlformats.org/officeDocument/2006/customXml" ds:itemID="{DBAABBE4-D870-4901-88E7-0EE3C37ED4CB}">
  <ds:schemaRefs>
    <ds:schemaRef ds:uri="ESRI.ArcGIS.Mapping.OfficeIntegration.PowerPointInfo"/>
  </ds:schemaRefs>
</ds:datastoreItem>
</file>

<file path=customXml/itemProps30.xml><?xml version="1.0" encoding="utf-8"?>
<ds:datastoreItem xmlns:ds="http://schemas.openxmlformats.org/officeDocument/2006/customXml" ds:itemID="{715E45C5-AE84-4233-854C-80A6370F4D1A}">
  <ds:schemaRefs>
    <ds:schemaRef ds:uri="ESRI.ArcGIS.Mapping.OfficeIntegration.PowerPointInfo"/>
  </ds:schemaRefs>
</ds:datastoreItem>
</file>

<file path=customXml/itemProps31.xml><?xml version="1.0" encoding="utf-8"?>
<ds:datastoreItem xmlns:ds="http://schemas.openxmlformats.org/officeDocument/2006/customXml" ds:itemID="{DC806DC2-6204-4040-8F9F-5CECE018B948}">
  <ds:schemaRefs>
    <ds:schemaRef ds:uri="ESRI.ArcGIS.Mapping.OfficeIntegration.PowerPointInfo"/>
  </ds:schemaRefs>
</ds:datastoreItem>
</file>

<file path=customXml/itemProps32.xml><?xml version="1.0" encoding="utf-8"?>
<ds:datastoreItem xmlns:ds="http://schemas.openxmlformats.org/officeDocument/2006/customXml" ds:itemID="{85BA5822-D494-4E69-8A95-27BB4C9DEF21}">
  <ds:schemaRefs>
    <ds:schemaRef ds:uri="ESRI.ArcGIS.Mapping.OfficeIntegration.PowerPointInfo"/>
  </ds:schemaRefs>
</ds:datastoreItem>
</file>

<file path=customXml/itemProps33.xml><?xml version="1.0" encoding="utf-8"?>
<ds:datastoreItem xmlns:ds="http://schemas.openxmlformats.org/officeDocument/2006/customXml" ds:itemID="{0DE51309-4AB0-4D10-8D14-3F24F94A9421}">
  <ds:schemaRefs>
    <ds:schemaRef ds:uri="ESRI.ArcGIS.Mapping.OfficeIntegration.PowerPointInfo"/>
  </ds:schemaRefs>
</ds:datastoreItem>
</file>

<file path=customXml/itemProps34.xml><?xml version="1.0" encoding="utf-8"?>
<ds:datastoreItem xmlns:ds="http://schemas.openxmlformats.org/officeDocument/2006/customXml" ds:itemID="{8FAA5ECA-9BFB-47FA-8FAE-483A195FB1DE}">
  <ds:schemaRefs>
    <ds:schemaRef ds:uri="ESRI.ArcGIS.Mapping.OfficeIntegration.PowerPointInfo"/>
  </ds:schemaRefs>
</ds:datastoreItem>
</file>

<file path=customXml/itemProps35.xml><?xml version="1.0" encoding="utf-8"?>
<ds:datastoreItem xmlns:ds="http://schemas.openxmlformats.org/officeDocument/2006/customXml" ds:itemID="{E86127DB-105E-432C-B779-C38874CBE672}">
  <ds:schemaRefs>
    <ds:schemaRef ds:uri="ESRI.ArcGIS.Mapping.OfficeIntegration.PowerPointInfo"/>
  </ds:schemaRefs>
</ds:datastoreItem>
</file>

<file path=customXml/itemProps36.xml><?xml version="1.0" encoding="utf-8"?>
<ds:datastoreItem xmlns:ds="http://schemas.openxmlformats.org/officeDocument/2006/customXml" ds:itemID="{851A01E6-78A3-47D0-944A-0B9E84CB21B6}">
  <ds:schemaRefs>
    <ds:schemaRef ds:uri="ESRI.ArcGIS.Mapping.OfficeIntegration.PowerPointInfo"/>
  </ds:schemaRefs>
</ds:datastoreItem>
</file>

<file path=customXml/itemProps37.xml><?xml version="1.0" encoding="utf-8"?>
<ds:datastoreItem xmlns:ds="http://schemas.openxmlformats.org/officeDocument/2006/customXml" ds:itemID="{A2D4873E-96CA-45C0-A09B-3F950E651AEA}">
  <ds:schemaRefs>
    <ds:schemaRef ds:uri="ESRI.ArcGIS.Mapping.OfficeIntegration.PowerPointInfo"/>
  </ds:schemaRefs>
</ds:datastoreItem>
</file>

<file path=customXml/itemProps38.xml><?xml version="1.0" encoding="utf-8"?>
<ds:datastoreItem xmlns:ds="http://schemas.openxmlformats.org/officeDocument/2006/customXml" ds:itemID="{236A22D6-E1AB-4A91-88C4-04F3BD2A9D3A}">
  <ds:schemaRefs>
    <ds:schemaRef ds:uri="ESRI.ArcGIS.Mapping.OfficeIntegration.PowerPointInfo"/>
  </ds:schemaRefs>
</ds:datastoreItem>
</file>

<file path=customXml/itemProps39.xml><?xml version="1.0" encoding="utf-8"?>
<ds:datastoreItem xmlns:ds="http://schemas.openxmlformats.org/officeDocument/2006/customXml" ds:itemID="{83170E4C-553E-48C8-9B53-49D9DE271E86}">
  <ds:schemaRefs>
    <ds:schemaRef ds:uri="ESRI.ArcGIS.Mapping.OfficeIntegration.PowerPointInfo"/>
  </ds:schemaRefs>
</ds:datastoreItem>
</file>

<file path=customXml/itemProps4.xml><?xml version="1.0" encoding="utf-8"?>
<ds:datastoreItem xmlns:ds="http://schemas.openxmlformats.org/officeDocument/2006/customXml" ds:itemID="{085451CE-126B-4302-9166-2DF5DC8B7903}">
  <ds:schemaRefs>
    <ds:schemaRef ds:uri="ESRI.ArcGIS.Mapping.OfficeIntegration.PowerPointInfo"/>
  </ds:schemaRefs>
</ds:datastoreItem>
</file>

<file path=customXml/itemProps40.xml><?xml version="1.0" encoding="utf-8"?>
<ds:datastoreItem xmlns:ds="http://schemas.openxmlformats.org/officeDocument/2006/customXml" ds:itemID="{EBA3342C-0476-4853-839E-6AA05F51D658}">
  <ds:schemaRefs>
    <ds:schemaRef ds:uri="ESRI.ArcGIS.Mapping.OfficeIntegration.PowerPointInfo"/>
  </ds:schemaRefs>
</ds:datastoreItem>
</file>

<file path=customXml/itemProps41.xml><?xml version="1.0" encoding="utf-8"?>
<ds:datastoreItem xmlns:ds="http://schemas.openxmlformats.org/officeDocument/2006/customXml" ds:itemID="{85BB2251-6C7A-4F7A-B429-E2973BC859C3}">
  <ds:schemaRefs>
    <ds:schemaRef ds:uri="ESRI.ArcGIS.Mapping.OfficeIntegration.PowerPointInfo"/>
  </ds:schemaRefs>
</ds:datastoreItem>
</file>

<file path=customXml/itemProps42.xml><?xml version="1.0" encoding="utf-8"?>
<ds:datastoreItem xmlns:ds="http://schemas.openxmlformats.org/officeDocument/2006/customXml" ds:itemID="{AB701FBD-F779-43B9-B87B-010F2DEF055C}">
  <ds:schemaRefs>
    <ds:schemaRef ds:uri="ESRI.ArcGIS.Mapping.OfficeIntegration.PowerPointInfo"/>
  </ds:schemaRefs>
</ds:datastoreItem>
</file>

<file path=customXml/itemProps43.xml><?xml version="1.0" encoding="utf-8"?>
<ds:datastoreItem xmlns:ds="http://schemas.openxmlformats.org/officeDocument/2006/customXml" ds:itemID="{84ABA98D-0233-4B2C-9A72-7EFB887765F0}">
  <ds:schemaRefs>
    <ds:schemaRef ds:uri="ESRI.ArcGIS.Mapping.OfficeIntegration.PowerPointInfo"/>
  </ds:schemaRefs>
</ds:datastoreItem>
</file>

<file path=customXml/itemProps44.xml><?xml version="1.0" encoding="utf-8"?>
<ds:datastoreItem xmlns:ds="http://schemas.openxmlformats.org/officeDocument/2006/customXml" ds:itemID="{E6532D4A-9A21-4383-A0C6-C4D8CC999ED8}">
  <ds:schemaRefs>
    <ds:schemaRef ds:uri="ESRI.ArcGIS.Mapping.OfficeIntegration.PowerPointInfo"/>
  </ds:schemaRefs>
</ds:datastoreItem>
</file>

<file path=customXml/itemProps45.xml><?xml version="1.0" encoding="utf-8"?>
<ds:datastoreItem xmlns:ds="http://schemas.openxmlformats.org/officeDocument/2006/customXml" ds:itemID="{D7C02356-0C14-493E-B36B-6FF1926D01CB}">
  <ds:schemaRefs>
    <ds:schemaRef ds:uri="ESRI.ArcGIS.Mapping.OfficeIntegration.PowerPointInfo"/>
  </ds:schemaRefs>
</ds:datastoreItem>
</file>

<file path=customXml/itemProps46.xml><?xml version="1.0" encoding="utf-8"?>
<ds:datastoreItem xmlns:ds="http://schemas.openxmlformats.org/officeDocument/2006/customXml" ds:itemID="{4143A0E2-49D6-4F54-9282-F470309A245E}">
  <ds:schemaRefs>
    <ds:schemaRef ds:uri="ESRI.ArcGIS.Mapping.OfficeIntegration.PowerPointInfo"/>
  </ds:schemaRefs>
</ds:datastoreItem>
</file>

<file path=customXml/itemProps47.xml><?xml version="1.0" encoding="utf-8"?>
<ds:datastoreItem xmlns:ds="http://schemas.openxmlformats.org/officeDocument/2006/customXml" ds:itemID="{48387928-FE68-4638-A91F-82413FAB15FD}">
  <ds:schemaRefs>
    <ds:schemaRef ds:uri="ESRI.ArcGIS.Mapping.OfficeIntegration.PowerPointInfo"/>
  </ds:schemaRefs>
</ds:datastoreItem>
</file>

<file path=customXml/itemProps48.xml><?xml version="1.0" encoding="utf-8"?>
<ds:datastoreItem xmlns:ds="http://schemas.openxmlformats.org/officeDocument/2006/customXml" ds:itemID="{EFE396A6-59ED-487B-ACB4-5D5905AE4159}">
  <ds:schemaRefs>
    <ds:schemaRef ds:uri="ESRI.ArcGIS.Mapping.OfficeIntegration.PowerPointInfo"/>
  </ds:schemaRefs>
</ds:datastoreItem>
</file>

<file path=customXml/itemProps49.xml><?xml version="1.0" encoding="utf-8"?>
<ds:datastoreItem xmlns:ds="http://schemas.openxmlformats.org/officeDocument/2006/customXml" ds:itemID="{76D6880A-72FE-4309-86DC-6103E4726368}">
  <ds:schemaRefs>
    <ds:schemaRef ds:uri="ESRI.ArcGIS.Mapping.OfficeIntegration.PowerPointInfo"/>
  </ds:schemaRefs>
</ds:datastoreItem>
</file>

<file path=customXml/itemProps5.xml><?xml version="1.0" encoding="utf-8"?>
<ds:datastoreItem xmlns:ds="http://schemas.openxmlformats.org/officeDocument/2006/customXml" ds:itemID="{3AAA48F4-90F6-49F3-9EE2-5BA0713CD66A}">
  <ds:schemaRefs>
    <ds:schemaRef ds:uri="ESRI.ArcGIS.Mapping.OfficeIntegration.PowerPointInfo"/>
  </ds:schemaRefs>
</ds:datastoreItem>
</file>

<file path=customXml/itemProps50.xml><?xml version="1.0" encoding="utf-8"?>
<ds:datastoreItem xmlns:ds="http://schemas.openxmlformats.org/officeDocument/2006/customXml" ds:itemID="{4C60E91D-3F9F-4F45-813D-A7F8E4D72B11}">
  <ds:schemaRefs>
    <ds:schemaRef ds:uri="ESRI.ArcGIS.Mapping.OfficeIntegration.PowerPointInfo"/>
  </ds:schemaRefs>
</ds:datastoreItem>
</file>

<file path=customXml/itemProps51.xml><?xml version="1.0" encoding="utf-8"?>
<ds:datastoreItem xmlns:ds="http://schemas.openxmlformats.org/officeDocument/2006/customXml" ds:itemID="{9A12BBEC-0159-47E7-A4B9-5A769F378D76}">
  <ds:schemaRefs>
    <ds:schemaRef ds:uri="ESRI.ArcGIS.Mapping.OfficeIntegration.PowerPointInfo"/>
  </ds:schemaRefs>
</ds:datastoreItem>
</file>

<file path=customXml/itemProps52.xml><?xml version="1.0" encoding="utf-8"?>
<ds:datastoreItem xmlns:ds="http://schemas.openxmlformats.org/officeDocument/2006/customXml" ds:itemID="{EAF69A92-453F-4620-9D3B-3D1429BFFC9E}">
  <ds:schemaRefs>
    <ds:schemaRef ds:uri="ESRI.ArcGIS.Mapping.OfficeIntegration.PowerPointInfo"/>
  </ds:schemaRefs>
</ds:datastoreItem>
</file>

<file path=customXml/itemProps53.xml><?xml version="1.0" encoding="utf-8"?>
<ds:datastoreItem xmlns:ds="http://schemas.openxmlformats.org/officeDocument/2006/customXml" ds:itemID="{414B2D39-EF85-4F29-8816-CBC5E9413CC2}">
  <ds:schemaRefs>
    <ds:schemaRef ds:uri="ESRI.ArcGIS.Mapping.OfficeIntegration.PowerPointInfo"/>
  </ds:schemaRefs>
</ds:datastoreItem>
</file>

<file path=customXml/itemProps54.xml><?xml version="1.0" encoding="utf-8"?>
<ds:datastoreItem xmlns:ds="http://schemas.openxmlformats.org/officeDocument/2006/customXml" ds:itemID="{8085406C-E411-4048-958B-509DB7A90801}">
  <ds:schemaRefs>
    <ds:schemaRef ds:uri="ESRI.ArcGIS.Mapping.OfficeIntegration.PowerPointInfo"/>
  </ds:schemaRefs>
</ds:datastoreItem>
</file>

<file path=customXml/itemProps55.xml><?xml version="1.0" encoding="utf-8"?>
<ds:datastoreItem xmlns:ds="http://schemas.openxmlformats.org/officeDocument/2006/customXml" ds:itemID="{BD0A53C7-CB91-4C3C-BD8A-701CC809667E}">
  <ds:schemaRefs>
    <ds:schemaRef ds:uri="ESRI.ArcGIS.Mapping.OfficeIntegration.PowerPointInfo"/>
  </ds:schemaRefs>
</ds:datastoreItem>
</file>

<file path=customXml/itemProps56.xml><?xml version="1.0" encoding="utf-8"?>
<ds:datastoreItem xmlns:ds="http://schemas.openxmlformats.org/officeDocument/2006/customXml" ds:itemID="{48EF7CE2-2FF5-49CB-89C4-6BEB4788275A}">
  <ds:schemaRefs>
    <ds:schemaRef ds:uri="ESRI.ArcGIS.Mapping.OfficeIntegration.PowerPointInfo"/>
  </ds:schemaRefs>
</ds:datastoreItem>
</file>

<file path=customXml/itemProps57.xml><?xml version="1.0" encoding="utf-8"?>
<ds:datastoreItem xmlns:ds="http://schemas.openxmlformats.org/officeDocument/2006/customXml" ds:itemID="{031B6971-2645-49AA-9B6D-6DA7C3106E27}">
  <ds:schemaRefs>
    <ds:schemaRef ds:uri="ESRI.ArcGIS.Mapping.OfficeIntegration.PowerPointInfo"/>
  </ds:schemaRefs>
</ds:datastoreItem>
</file>

<file path=customXml/itemProps58.xml><?xml version="1.0" encoding="utf-8"?>
<ds:datastoreItem xmlns:ds="http://schemas.openxmlformats.org/officeDocument/2006/customXml" ds:itemID="{23CEB817-815D-4202-9E54-68AF7C200E04}">
  <ds:schemaRefs>
    <ds:schemaRef ds:uri="ESRI.ArcGIS.Mapping.OfficeIntegration.PowerPointInfo"/>
  </ds:schemaRefs>
</ds:datastoreItem>
</file>

<file path=customXml/itemProps59.xml><?xml version="1.0" encoding="utf-8"?>
<ds:datastoreItem xmlns:ds="http://schemas.openxmlformats.org/officeDocument/2006/customXml" ds:itemID="{4B3F1F4C-45EB-4457-84BF-F7A852BA16AC}">
  <ds:schemaRefs>
    <ds:schemaRef ds:uri="ESRI.ArcGIS.Mapping.OfficeIntegration.PowerPointInfo"/>
  </ds:schemaRefs>
</ds:datastoreItem>
</file>

<file path=customXml/itemProps6.xml><?xml version="1.0" encoding="utf-8"?>
<ds:datastoreItem xmlns:ds="http://schemas.openxmlformats.org/officeDocument/2006/customXml" ds:itemID="{99842673-F029-4AB9-B8C3-B62B244CD15B}">
  <ds:schemaRefs>
    <ds:schemaRef ds:uri="ESRI.ArcGIS.Mapping.OfficeIntegration.PowerPointInfo"/>
  </ds:schemaRefs>
</ds:datastoreItem>
</file>

<file path=customXml/itemProps60.xml><?xml version="1.0" encoding="utf-8"?>
<ds:datastoreItem xmlns:ds="http://schemas.openxmlformats.org/officeDocument/2006/customXml" ds:itemID="{9A411F86-F401-4B9E-9C3C-DFF67665A0F0}">
  <ds:schemaRefs>
    <ds:schemaRef ds:uri="ESRI.ArcGIS.Mapping.OfficeIntegration.PowerPointInfo"/>
  </ds:schemaRefs>
</ds:datastoreItem>
</file>

<file path=customXml/itemProps61.xml><?xml version="1.0" encoding="utf-8"?>
<ds:datastoreItem xmlns:ds="http://schemas.openxmlformats.org/officeDocument/2006/customXml" ds:itemID="{5065BA02-4DD1-442A-96A9-BE27BB9BEE35}">
  <ds:schemaRefs>
    <ds:schemaRef ds:uri="ESRI.ArcGIS.Mapping.OfficeIntegration.PowerPointInfo"/>
  </ds:schemaRefs>
</ds:datastoreItem>
</file>

<file path=customXml/itemProps62.xml><?xml version="1.0" encoding="utf-8"?>
<ds:datastoreItem xmlns:ds="http://schemas.openxmlformats.org/officeDocument/2006/customXml" ds:itemID="{2FA71F1B-D481-4DD4-81AA-68ED091E7F2E}">
  <ds:schemaRefs>
    <ds:schemaRef ds:uri="ESRI.ArcGIS.Mapping.OfficeIntegration.PowerPointInfo"/>
  </ds:schemaRefs>
</ds:datastoreItem>
</file>

<file path=customXml/itemProps63.xml><?xml version="1.0" encoding="utf-8"?>
<ds:datastoreItem xmlns:ds="http://schemas.openxmlformats.org/officeDocument/2006/customXml" ds:itemID="{8EFE1C23-9027-47B9-9289-A4B77BAFD29F}">
  <ds:schemaRefs>
    <ds:schemaRef ds:uri="ESRI.ArcGIS.Mapping.OfficeIntegration.PowerPointInfo"/>
  </ds:schemaRefs>
</ds:datastoreItem>
</file>

<file path=customXml/itemProps64.xml><?xml version="1.0" encoding="utf-8"?>
<ds:datastoreItem xmlns:ds="http://schemas.openxmlformats.org/officeDocument/2006/customXml" ds:itemID="{E88B22BF-FBA6-4A3A-819E-EB1170B0E3E4}">
  <ds:schemaRefs>
    <ds:schemaRef ds:uri="ESRI.ArcGIS.Mapping.OfficeIntegration.PowerPointInfo"/>
  </ds:schemaRefs>
</ds:datastoreItem>
</file>

<file path=customXml/itemProps65.xml><?xml version="1.0" encoding="utf-8"?>
<ds:datastoreItem xmlns:ds="http://schemas.openxmlformats.org/officeDocument/2006/customXml" ds:itemID="{FC4F4BFD-EEAE-402D-B422-B68BD80A092C}">
  <ds:schemaRefs>
    <ds:schemaRef ds:uri="ESRI.ArcGIS.Mapping.OfficeIntegration.PowerPointInfo"/>
  </ds:schemaRefs>
</ds:datastoreItem>
</file>

<file path=customXml/itemProps66.xml><?xml version="1.0" encoding="utf-8"?>
<ds:datastoreItem xmlns:ds="http://schemas.openxmlformats.org/officeDocument/2006/customXml" ds:itemID="{C90C5C2A-78D4-4C5F-8536-651B2695C4A9}">
  <ds:schemaRefs>
    <ds:schemaRef ds:uri="ESRI.ArcGIS.Mapping.OfficeIntegration.PowerPointInfo"/>
  </ds:schemaRefs>
</ds:datastoreItem>
</file>

<file path=customXml/itemProps67.xml><?xml version="1.0" encoding="utf-8"?>
<ds:datastoreItem xmlns:ds="http://schemas.openxmlformats.org/officeDocument/2006/customXml" ds:itemID="{9231F1E0-81CD-4266-98A4-6241CC16D989}">
  <ds:schemaRefs>
    <ds:schemaRef ds:uri="ESRI.ArcGIS.Mapping.OfficeIntegration.PowerPointInfo"/>
  </ds:schemaRefs>
</ds:datastoreItem>
</file>

<file path=customXml/itemProps68.xml><?xml version="1.0" encoding="utf-8"?>
<ds:datastoreItem xmlns:ds="http://schemas.openxmlformats.org/officeDocument/2006/customXml" ds:itemID="{0FBD8B92-7691-40CB-A1E1-42F97D344349}">
  <ds:schemaRefs>
    <ds:schemaRef ds:uri="ESRI.ArcGIS.Mapping.OfficeIntegration.PowerPointInfo"/>
  </ds:schemaRefs>
</ds:datastoreItem>
</file>

<file path=customXml/itemProps69.xml><?xml version="1.0" encoding="utf-8"?>
<ds:datastoreItem xmlns:ds="http://schemas.openxmlformats.org/officeDocument/2006/customXml" ds:itemID="{02A95396-21F7-43A0-BACB-A2C2C0DF1BA1}">
  <ds:schemaRefs>
    <ds:schemaRef ds:uri="ESRI.ArcGIS.Mapping.OfficeIntegration.PowerPointInfo"/>
  </ds:schemaRefs>
</ds:datastoreItem>
</file>

<file path=customXml/itemProps7.xml><?xml version="1.0" encoding="utf-8"?>
<ds:datastoreItem xmlns:ds="http://schemas.openxmlformats.org/officeDocument/2006/customXml" ds:itemID="{87C0B964-792B-4474-9CB1-CABAA3CB617B}">
  <ds:schemaRefs>
    <ds:schemaRef ds:uri="ESRI.ArcGIS.Mapping.OfficeIntegration.PowerPointInfo"/>
  </ds:schemaRefs>
</ds:datastoreItem>
</file>

<file path=customXml/itemProps70.xml><?xml version="1.0" encoding="utf-8"?>
<ds:datastoreItem xmlns:ds="http://schemas.openxmlformats.org/officeDocument/2006/customXml" ds:itemID="{44CEDE9B-28D7-489A-A4C5-690E16F709B4}">
  <ds:schemaRefs>
    <ds:schemaRef ds:uri="ESRI.ArcGIS.Mapping.OfficeIntegration.PowerPointInfo"/>
  </ds:schemaRefs>
</ds:datastoreItem>
</file>

<file path=customXml/itemProps71.xml><?xml version="1.0" encoding="utf-8"?>
<ds:datastoreItem xmlns:ds="http://schemas.openxmlformats.org/officeDocument/2006/customXml" ds:itemID="{96301FC4-9742-4829-8897-78BE992AE77E}">
  <ds:schemaRefs>
    <ds:schemaRef ds:uri="ESRI.ArcGIS.Mapping.OfficeIntegration.PowerPointInfo"/>
  </ds:schemaRefs>
</ds:datastoreItem>
</file>

<file path=customXml/itemProps72.xml><?xml version="1.0" encoding="utf-8"?>
<ds:datastoreItem xmlns:ds="http://schemas.openxmlformats.org/officeDocument/2006/customXml" ds:itemID="{6CB02D62-BF38-433A-AA03-BA426F2CBBAE}">
  <ds:schemaRefs>
    <ds:schemaRef ds:uri="ESRI.ArcGIS.Mapping.OfficeIntegration.PowerPointInfo"/>
  </ds:schemaRefs>
</ds:datastoreItem>
</file>

<file path=customXml/itemProps73.xml><?xml version="1.0" encoding="utf-8"?>
<ds:datastoreItem xmlns:ds="http://schemas.openxmlformats.org/officeDocument/2006/customXml" ds:itemID="{83666B59-808F-46D0-B15D-05AE0F2BD957}">
  <ds:schemaRefs>
    <ds:schemaRef ds:uri="ESRI.ArcGIS.Mapping.OfficeIntegration.PowerPointInfo"/>
  </ds:schemaRefs>
</ds:datastoreItem>
</file>

<file path=customXml/itemProps74.xml><?xml version="1.0" encoding="utf-8"?>
<ds:datastoreItem xmlns:ds="http://schemas.openxmlformats.org/officeDocument/2006/customXml" ds:itemID="{82BAE603-6A68-442F-99A4-10E5E1CC713F}">
  <ds:schemaRefs>
    <ds:schemaRef ds:uri="ESRI.ArcGIS.Mapping.OfficeIntegration.PowerPointInfo"/>
  </ds:schemaRefs>
</ds:datastoreItem>
</file>

<file path=customXml/itemProps75.xml><?xml version="1.0" encoding="utf-8"?>
<ds:datastoreItem xmlns:ds="http://schemas.openxmlformats.org/officeDocument/2006/customXml" ds:itemID="{E9EC5F24-6F3C-456D-B2D6-AA18DE8D4385}">
  <ds:schemaRefs>
    <ds:schemaRef ds:uri="ESRI.ArcGIS.Mapping.OfficeIntegration.PowerPointInfo"/>
  </ds:schemaRefs>
</ds:datastoreItem>
</file>

<file path=customXml/itemProps76.xml><?xml version="1.0" encoding="utf-8"?>
<ds:datastoreItem xmlns:ds="http://schemas.openxmlformats.org/officeDocument/2006/customXml" ds:itemID="{0DA376A5-901E-467C-9F66-807C01F12FCC}">
  <ds:schemaRefs>
    <ds:schemaRef ds:uri="ESRI.ArcGIS.Mapping.OfficeIntegration.PowerPointInfo"/>
  </ds:schemaRefs>
</ds:datastoreItem>
</file>

<file path=customXml/itemProps77.xml><?xml version="1.0" encoding="utf-8"?>
<ds:datastoreItem xmlns:ds="http://schemas.openxmlformats.org/officeDocument/2006/customXml" ds:itemID="{85B98CCD-B611-4ACF-B1E5-0E634E9DF24A}">
  <ds:schemaRefs>
    <ds:schemaRef ds:uri="ESRI.ArcGIS.Mapping.OfficeIntegration.PowerPointInfo"/>
  </ds:schemaRefs>
</ds:datastoreItem>
</file>

<file path=customXml/itemProps78.xml><?xml version="1.0" encoding="utf-8"?>
<ds:datastoreItem xmlns:ds="http://schemas.openxmlformats.org/officeDocument/2006/customXml" ds:itemID="{DD350A91-B46E-4A0B-9DB8-65F7AA2EBD36}">
  <ds:schemaRefs>
    <ds:schemaRef ds:uri="ESRI.ArcGIS.Mapping.OfficeIntegration.PowerPointInfo"/>
  </ds:schemaRefs>
</ds:datastoreItem>
</file>

<file path=customXml/itemProps79.xml><?xml version="1.0" encoding="utf-8"?>
<ds:datastoreItem xmlns:ds="http://schemas.openxmlformats.org/officeDocument/2006/customXml" ds:itemID="{F3A5157C-14B5-49FC-93DD-2E2B0C417683}">
  <ds:schemaRefs>
    <ds:schemaRef ds:uri="ESRI.ArcGIS.Mapping.OfficeIntegration.PowerPointInfo"/>
  </ds:schemaRefs>
</ds:datastoreItem>
</file>

<file path=customXml/itemProps8.xml><?xml version="1.0" encoding="utf-8"?>
<ds:datastoreItem xmlns:ds="http://schemas.openxmlformats.org/officeDocument/2006/customXml" ds:itemID="{1818BA71-A731-4815-96B1-496C078C6699}">
  <ds:schemaRefs>
    <ds:schemaRef ds:uri="ESRI.ArcGIS.Mapping.OfficeIntegration.PowerPointInfo"/>
  </ds:schemaRefs>
</ds:datastoreItem>
</file>

<file path=customXml/itemProps80.xml><?xml version="1.0" encoding="utf-8"?>
<ds:datastoreItem xmlns:ds="http://schemas.openxmlformats.org/officeDocument/2006/customXml" ds:itemID="{79388B18-2E8D-4730-AA13-134B30B876EF}">
  <ds:schemaRefs>
    <ds:schemaRef ds:uri="ESRI.ArcGIS.Mapping.OfficeIntegration.PowerPointInfo"/>
  </ds:schemaRefs>
</ds:datastoreItem>
</file>

<file path=customXml/itemProps81.xml><?xml version="1.0" encoding="utf-8"?>
<ds:datastoreItem xmlns:ds="http://schemas.openxmlformats.org/officeDocument/2006/customXml" ds:itemID="{6723E262-F6CC-42A5-890C-9482FD8418B2}">
  <ds:schemaRefs>
    <ds:schemaRef ds:uri="ESRI.ArcGIS.Mapping.OfficeIntegration.PowerPointInfo"/>
  </ds:schemaRefs>
</ds:datastoreItem>
</file>

<file path=customXml/itemProps82.xml><?xml version="1.0" encoding="utf-8"?>
<ds:datastoreItem xmlns:ds="http://schemas.openxmlformats.org/officeDocument/2006/customXml" ds:itemID="{13EBB35A-3E69-47B6-AA17-0FBAA7ADDFA3}">
  <ds:schemaRefs>
    <ds:schemaRef ds:uri="ESRI.ArcGIS.Mapping.OfficeIntegration.PowerPointInfo"/>
  </ds:schemaRefs>
</ds:datastoreItem>
</file>

<file path=customXml/itemProps83.xml><?xml version="1.0" encoding="utf-8"?>
<ds:datastoreItem xmlns:ds="http://schemas.openxmlformats.org/officeDocument/2006/customXml" ds:itemID="{EE5D1F8E-ECB3-4E2F-8D5D-B98136191A7F}">
  <ds:schemaRefs>
    <ds:schemaRef ds:uri="ESRI.ArcGIS.Mapping.OfficeIntegration.PowerPointInfo"/>
  </ds:schemaRefs>
</ds:datastoreItem>
</file>

<file path=customXml/itemProps84.xml><?xml version="1.0" encoding="utf-8"?>
<ds:datastoreItem xmlns:ds="http://schemas.openxmlformats.org/officeDocument/2006/customXml" ds:itemID="{3069C80C-4AAC-4ADF-AA7C-6952504060B7}">
  <ds:schemaRefs>
    <ds:schemaRef ds:uri="ESRI.ArcGIS.Mapping.OfficeIntegration.PowerPointInfo"/>
  </ds:schemaRefs>
</ds:datastoreItem>
</file>

<file path=customXml/itemProps85.xml><?xml version="1.0" encoding="utf-8"?>
<ds:datastoreItem xmlns:ds="http://schemas.openxmlformats.org/officeDocument/2006/customXml" ds:itemID="{F3BDCDAA-A636-4099-99AD-C217014F090E}">
  <ds:schemaRefs>
    <ds:schemaRef ds:uri="ESRI.ArcGIS.Mapping.OfficeIntegration.PowerPointInfo"/>
  </ds:schemaRefs>
</ds:datastoreItem>
</file>

<file path=customXml/itemProps86.xml><?xml version="1.0" encoding="utf-8"?>
<ds:datastoreItem xmlns:ds="http://schemas.openxmlformats.org/officeDocument/2006/customXml" ds:itemID="{DEFD14F8-104C-47D8-BCEE-B11E2B576C08}">
  <ds:schemaRefs>
    <ds:schemaRef ds:uri="ESRI.ArcGIS.Mapping.OfficeIntegration.PowerPointInfo"/>
  </ds:schemaRefs>
</ds:datastoreItem>
</file>

<file path=customXml/itemProps87.xml><?xml version="1.0" encoding="utf-8"?>
<ds:datastoreItem xmlns:ds="http://schemas.openxmlformats.org/officeDocument/2006/customXml" ds:itemID="{567D7E56-0EFD-43B9-9E79-39A8A52C8BD7}">
  <ds:schemaRefs>
    <ds:schemaRef ds:uri="ESRI.ArcGIS.Mapping.OfficeIntegration.PowerPointInfo"/>
  </ds:schemaRefs>
</ds:datastoreItem>
</file>

<file path=customXml/itemProps88.xml><?xml version="1.0" encoding="utf-8"?>
<ds:datastoreItem xmlns:ds="http://schemas.openxmlformats.org/officeDocument/2006/customXml" ds:itemID="{D5154DD0-4F29-4E71-A6E6-2356A23458AD}">
  <ds:schemaRefs>
    <ds:schemaRef ds:uri="ESRI.ArcGIS.Mapping.OfficeIntegration.PowerPointInfo"/>
  </ds:schemaRefs>
</ds:datastoreItem>
</file>

<file path=customXml/itemProps89.xml><?xml version="1.0" encoding="utf-8"?>
<ds:datastoreItem xmlns:ds="http://schemas.openxmlformats.org/officeDocument/2006/customXml" ds:itemID="{EDD37FE1-0443-4800-BEB4-A1E283F7B899}">
  <ds:schemaRefs>
    <ds:schemaRef ds:uri="ESRI.ArcGIS.Mapping.OfficeIntegration.PowerPointInfo"/>
  </ds:schemaRefs>
</ds:datastoreItem>
</file>

<file path=customXml/itemProps9.xml><?xml version="1.0" encoding="utf-8"?>
<ds:datastoreItem xmlns:ds="http://schemas.openxmlformats.org/officeDocument/2006/customXml" ds:itemID="{F0C1A8A9-DB3A-4CAA-9EEF-D31ED9BAA3BC}">
  <ds:schemaRefs>
    <ds:schemaRef ds:uri="ESRI.ArcGIS.Mapping.OfficeIntegration.PowerPointInfo"/>
  </ds:schemaRefs>
</ds:datastoreItem>
</file>

<file path=customXml/itemProps90.xml><?xml version="1.0" encoding="utf-8"?>
<ds:datastoreItem xmlns:ds="http://schemas.openxmlformats.org/officeDocument/2006/customXml" ds:itemID="{CFB066EB-5E20-4EB7-B3BF-CA866640C1C3}">
  <ds:schemaRefs>
    <ds:schemaRef ds:uri="ESRI.ArcGIS.Mapping.OfficeIntegration.PowerPointInfo"/>
  </ds:schemaRefs>
</ds:datastoreItem>
</file>

<file path=customXml/itemProps91.xml><?xml version="1.0" encoding="utf-8"?>
<ds:datastoreItem xmlns:ds="http://schemas.openxmlformats.org/officeDocument/2006/customXml" ds:itemID="{49E3834A-E9FC-4A1A-B6E7-32FBE378E9FF}">
  <ds:schemaRefs>
    <ds:schemaRef ds:uri="ESRI.ArcGIS.Mapping.OfficeIntegration.PowerPointInfo"/>
  </ds:schemaRefs>
</ds:datastoreItem>
</file>

<file path=customXml/itemProps92.xml><?xml version="1.0" encoding="utf-8"?>
<ds:datastoreItem xmlns:ds="http://schemas.openxmlformats.org/officeDocument/2006/customXml" ds:itemID="{885C3455-18D4-438F-9135-DD1FF7195B79}">
  <ds:schemaRefs>
    <ds:schemaRef ds:uri="ESRI.ArcGIS.Mapping.OfficeIntegration.PowerPointInfo"/>
  </ds:schemaRefs>
</ds:datastoreItem>
</file>

<file path=customXml/itemProps93.xml><?xml version="1.0" encoding="utf-8"?>
<ds:datastoreItem xmlns:ds="http://schemas.openxmlformats.org/officeDocument/2006/customXml" ds:itemID="{92182303-DB97-44D5-8526-63456D4879D7}">
  <ds:schemaRefs>
    <ds:schemaRef ds:uri="ESRI.ArcGIS.Mapping.OfficeIntegration.PowerPointInfo"/>
  </ds:schemaRefs>
</ds:datastoreItem>
</file>

<file path=customXml/itemProps94.xml><?xml version="1.0" encoding="utf-8"?>
<ds:datastoreItem xmlns:ds="http://schemas.openxmlformats.org/officeDocument/2006/customXml" ds:itemID="{9AC41C72-6BC7-4AE1-91E7-DDE72A4212F9}">
  <ds:schemaRefs>
    <ds:schemaRef ds:uri="ESRI.ArcGIS.Mapping.OfficeIntegration.PowerPointInfo"/>
  </ds:schemaRefs>
</ds:datastoreItem>
</file>

<file path=customXml/itemProps95.xml><?xml version="1.0" encoding="utf-8"?>
<ds:datastoreItem xmlns:ds="http://schemas.openxmlformats.org/officeDocument/2006/customXml" ds:itemID="{CB423688-A7A0-4431-BFA3-1191D50608B8}">
  <ds:schemaRefs>
    <ds:schemaRef ds:uri="ESRI.ArcGIS.Mapping.OfficeIntegration.PowerPointInfo"/>
  </ds:schemaRefs>
</ds:datastoreItem>
</file>

<file path=customXml/itemProps96.xml><?xml version="1.0" encoding="utf-8"?>
<ds:datastoreItem xmlns:ds="http://schemas.openxmlformats.org/officeDocument/2006/customXml" ds:itemID="{B676CFB1-79A3-4F39-BFE0-848D4F6EE94D}">
  <ds:schemaRefs>
    <ds:schemaRef ds:uri="ESRI.ArcGIS.Mapping.OfficeIntegration.PowerPointInfo"/>
  </ds:schemaRefs>
</ds:datastoreItem>
</file>

<file path=customXml/itemProps97.xml><?xml version="1.0" encoding="utf-8"?>
<ds:datastoreItem xmlns:ds="http://schemas.openxmlformats.org/officeDocument/2006/customXml" ds:itemID="{EFDFDC2D-8A61-4EB8-8C49-6C1C3CBDD1F1}">
  <ds:schemaRefs>
    <ds:schemaRef ds:uri="ESRI.ArcGIS.Mapping.OfficeIntegration.PowerPointInfo"/>
  </ds:schemaRefs>
</ds:datastoreItem>
</file>

<file path=customXml/itemProps98.xml><?xml version="1.0" encoding="utf-8"?>
<ds:datastoreItem xmlns:ds="http://schemas.openxmlformats.org/officeDocument/2006/customXml" ds:itemID="{FE4BF9D8-1E60-4934-9C33-F2790D82B04E}">
  <ds:schemaRefs>
    <ds:schemaRef ds:uri="ESRI.ArcGIS.Mapping.OfficeIntegration.PowerPointInfo"/>
  </ds:schemaRefs>
</ds:datastoreItem>
</file>

<file path=customXml/itemProps99.xml><?xml version="1.0" encoding="utf-8"?>
<ds:datastoreItem xmlns:ds="http://schemas.openxmlformats.org/officeDocument/2006/customXml" ds:itemID="{061F8C92-C299-469C-8D96-A5DDD083BB48}">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149009</TotalTime>
  <Words>4371</Words>
  <Application>Microsoft Office PowerPoint</Application>
  <PresentationFormat>On-screen Show (4:3)</PresentationFormat>
  <Paragraphs>966</Paragraphs>
  <Slides>55</Slides>
  <Notes>28</Notes>
  <HiddenSlides>0</HiddenSlides>
  <MMClips>0</MMClips>
  <ScaleCrop>false</ScaleCrop>
  <HeadingPairs>
    <vt:vector size="8" baseType="variant">
      <vt:variant>
        <vt:lpstr>Fonts Used</vt:lpstr>
      </vt:variant>
      <vt:variant>
        <vt:i4>15</vt:i4>
      </vt:variant>
      <vt:variant>
        <vt:lpstr>Theme</vt:lpstr>
      </vt:variant>
      <vt:variant>
        <vt:i4>16</vt:i4>
      </vt:variant>
      <vt:variant>
        <vt:lpstr>Embedded OLE Servers</vt:lpstr>
      </vt:variant>
      <vt:variant>
        <vt:i4>1</vt:i4>
      </vt:variant>
      <vt:variant>
        <vt:lpstr>Slide Titles</vt:lpstr>
      </vt:variant>
      <vt:variant>
        <vt:i4>55</vt:i4>
      </vt:variant>
    </vt:vector>
  </HeadingPairs>
  <TitlesOfParts>
    <vt:vector size="87" baseType="lpstr">
      <vt:lpstr>等线</vt:lpstr>
      <vt:lpstr>微软雅黑</vt:lpstr>
      <vt:lpstr>黑体</vt:lpstr>
      <vt:lpstr>Arial</vt:lpstr>
      <vt:lpstr>Arial Black</vt:lpstr>
      <vt:lpstr>Berlin Sans FB</vt:lpstr>
      <vt:lpstr>Calibri</vt:lpstr>
      <vt:lpstr>Calibri Light</vt:lpstr>
      <vt:lpstr>Cambria Math</vt:lpstr>
      <vt:lpstr>Courier New</vt:lpstr>
      <vt:lpstr>Garamond</vt:lpstr>
      <vt:lpstr>Symbol</vt:lpstr>
      <vt:lpstr>Tahoma</vt:lpstr>
      <vt:lpstr>Times New Roman</vt:lpstr>
      <vt:lpstr>Wingdings</vt:lpstr>
      <vt:lpstr>Office 主题​​</vt:lpstr>
      <vt:lpstr>20_Default Design</vt:lpstr>
      <vt:lpstr>8_Office Theme</vt:lpstr>
      <vt:lpstr>11_Office Theme</vt:lpstr>
      <vt:lpstr>221TGp_sky_light</vt:lpstr>
      <vt:lpstr>7_Default Design</vt:lpstr>
      <vt:lpstr>2_EMPA课题组模板</vt:lpstr>
      <vt:lpstr>6_Default Design</vt:lpstr>
      <vt:lpstr>Edge</vt:lpstr>
      <vt:lpstr>1_Office Theme</vt:lpstr>
      <vt:lpstr>3_Office Theme</vt:lpstr>
      <vt:lpstr>1_Office 主题​​</vt:lpstr>
      <vt:lpstr>3_模版</vt:lpstr>
      <vt:lpstr>2_Office 主题​​</vt:lpstr>
      <vt:lpstr>Office Theme</vt:lpstr>
      <vt:lpstr>3_EMPA课题组模板</vt:lpstr>
      <vt:lpstr>Drawing</vt:lpstr>
      <vt:lpstr>PowerPoint Presentation</vt:lpstr>
      <vt:lpstr>Outline</vt:lpstr>
      <vt:lpstr>PowerPoint Presentation</vt:lpstr>
      <vt:lpstr>PowerPoint Presentation</vt:lpstr>
      <vt:lpstr>“ABaCAS”: Air Benefit and Cost &amp; Attainment Assessment System </vt:lpstr>
      <vt:lpstr>ICET: International Control cost Estimate Tool</vt:lpstr>
      <vt:lpstr>RSM: Response Surface Model</vt:lpstr>
      <vt:lpstr>SMAT-CE: Software for Model Attainment Test</vt:lpstr>
      <vt:lpstr>BenMAP-CE: Environmental Benefit Mapping &amp; Analysis (Community Edition) </vt:lpstr>
      <vt:lpstr>“ABaCAS-SE” and “ABaCAS-OE”  </vt:lpstr>
      <vt:lpstr> “ABaCAS-SE”: (Streamlined Edition”, 2017) </vt:lpstr>
      <vt:lpstr>China YRD “2030” PM2.5 Case</vt:lpstr>
      <vt:lpstr>Western U.S. Case Study (ABaCAS-SE)</vt:lpstr>
      <vt:lpstr>“ABaCAS-OE”:  Optimized Edition (2019 Prototype)</vt:lpstr>
      <vt:lpstr> “ABaCAS-OE ” (2019)  (Optimized Edition”: under “ABaCAS 3.x”) </vt:lpstr>
      <vt:lpstr>ABaCAS-OE: China Jinan “PM2.5 &amp; O3” Case</vt:lpstr>
      <vt:lpstr>ABaCAS-OE: China Jinan “PM2.5 &amp; O3” Case</vt:lpstr>
      <vt:lpstr>ABaCAS-OE: China Jinan “PM2.5 &amp; O3” Case</vt:lpstr>
      <vt:lpstr>ABaCAS-OE: China Jinan “PM2.5 &amp; O3” Case</vt:lpstr>
      <vt:lpstr>ABaCAS-OE: China Jinan “PM2.5 &amp; O3” Case</vt:lpstr>
      <vt:lpstr>“ABaCAS”: Air Benefit and Cost &amp; Attainment Assessment System Analytical Tools in “ABaCAS 3.x” (2018-2019)  </vt:lpstr>
      <vt:lpstr>PowerPoint Presentation</vt:lpstr>
      <vt:lpstr>PowerPoint Presentation</vt:lpstr>
      <vt:lpstr>PowerPoint Presentation</vt:lpstr>
      <vt:lpstr>“Data Fusion” Tool  (Fusing Model and Monitor and/or other data) </vt:lpstr>
      <vt:lpstr>PowerPoint Presentation</vt:lpstr>
      <vt:lpstr>PowerPoint Presentation</vt:lpstr>
      <vt:lpstr>FAST-CE: “Flexible Air Quality Scenario Tool – Community Edition”(2019-2020)</vt:lpstr>
      <vt:lpstr>New RSM Development:“pf-RSM”&amp;“i-RSM”</vt:lpstr>
      <vt:lpstr>“pf-RSM” Methodology</vt:lpstr>
      <vt:lpstr>Machine Learning “i-RSM” </vt:lpstr>
      <vt:lpstr>PowerPoint Presentation</vt:lpstr>
      <vt:lpstr>PowerPoint Presentation</vt:lpstr>
      <vt:lpstr>2018 ABaCAS/CMAS Conference/Training Workshop (Beijing, 5/21-23)</vt:lpstr>
      <vt:lpstr>RSM: real-time estimate of air quality responses </vt:lpstr>
      <vt:lpstr>PowerPoint Presentation</vt:lpstr>
      <vt:lpstr>New direction: i-RSM with Machine Learning </vt:lpstr>
      <vt:lpstr>Overview of the RSM evolution</vt:lpstr>
      <vt:lpstr>IAMs need fast prediction of air quality response to pollution</vt:lpstr>
      <vt:lpstr>Design of RSM with polynomial functions</vt:lpstr>
      <vt:lpstr>Design of RSM with polynomial functions (pf-RSM)</vt:lpstr>
      <vt:lpstr>Validation of pf-RSM prediction</vt:lpstr>
      <vt:lpstr>Validation of pf-RSM prediction</vt:lpstr>
      <vt:lpstr>PowerPoint Presentation</vt:lpstr>
      <vt:lpstr>2019 ABaCAS Conference Presentations</vt:lpstr>
      <vt:lpstr>2018-2019 ABaCAS Papers/Publications</vt:lpstr>
      <vt:lpstr>PowerPoint Presentation</vt:lpstr>
      <vt:lpstr>PowerPoint Presentation</vt:lpstr>
      <vt:lpstr>FAST-CE development (2019-2020)   Source Contribution/Response Assessment</vt:lpstr>
      <vt:lpstr>2019 ABaCAS Training Workshop Agenda (5/20/2019)</vt:lpstr>
      <vt:lpstr>PowerPoint Presentation</vt:lpstr>
      <vt:lpstr>LE-CO: Least-Cost Control Strategy Optimizer</vt:lpstr>
      <vt:lpstr>PowerPoint Presentation</vt:lpstr>
      <vt:lpstr>PowerPoint Presentation</vt:lpstr>
      <vt:lpstr>PowerPoint Presentation</vt:lpstr>
    </vt:vector>
  </TitlesOfParts>
  <Company>US_EPA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sphillip</dc:creator>
  <cp:lastModifiedBy>Jang, Carey</cp:lastModifiedBy>
  <cp:revision>1576</cp:revision>
  <cp:lastPrinted>2019-11-29T21:11:44Z</cp:lastPrinted>
  <dcterms:created xsi:type="dcterms:W3CDTF">2008-03-17T20:53:17Z</dcterms:created>
  <dcterms:modified xsi:type="dcterms:W3CDTF">2019-11-29T21:11:53Z</dcterms:modified>
</cp:coreProperties>
</file>