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71" r:id="rId12"/>
    <p:sldId id="266" r:id="rId13"/>
    <p:sldId id="267" r:id="rId14"/>
    <p:sldId id="268" r:id="rId15"/>
    <p:sldId id="272" r:id="rId16"/>
    <p:sldId id="265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26" autoAdjust="0"/>
    <p:restoredTop sz="94660"/>
  </p:normalViewPr>
  <p:slideViewPr>
    <p:cSldViewPr>
      <p:cViewPr>
        <p:scale>
          <a:sx n="100" d="100"/>
          <a:sy n="100" d="100"/>
        </p:scale>
        <p:origin x="-1014" y="-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104BA-59FA-4B8C-8DDA-D0246F56567B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332A9-463C-43A5-87B5-C2D03F61A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53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BULLET POINTS!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32A9-463C-43A5-87B5-C2D03F61AF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9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A765-AC54-4908-A66D-A66658E78A6A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A35E-6522-4FF3-B16A-C02CB29B83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54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A765-AC54-4908-A66D-A66658E78A6A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A35E-6522-4FF3-B16A-C02CB29B83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52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A765-AC54-4908-A66D-A66658E78A6A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A35E-6522-4FF3-B16A-C02CB29B83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5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A765-AC54-4908-A66D-A66658E78A6A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A35E-6522-4FF3-B16A-C02CB29B83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42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A765-AC54-4908-A66D-A66658E78A6A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A35E-6522-4FF3-B16A-C02CB29B83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72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A765-AC54-4908-A66D-A66658E78A6A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A35E-6522-4FF3-B16A-C02CB29B83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54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A765-AC54-4908-A66D-A66658E78A6A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A35E-6522-4FF3-B16A-C02CB29B83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34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A765-AC54-4908-A66D-A66658E78A6A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A35E-6522-4FF3-B16A-C02CB29B83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32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A765-AC54-4908-A66D-A66658E78A6A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A35E-6522-4FF3-B16A-C02CB29B83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35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A765-AC54-4908-A66D-A66658E78A6A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A35E-6522-4FF3-B16A-C02CB29B83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A765-AC54-4908-A66D-A66658E78A6A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A35E-6522-4FF3-B16A-C02CB29B83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05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A765-AC54-4908-A66D-A66658E78A6A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5A35E-6522-4FF3-B16A-C02CB29B83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63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emf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rand_ppt_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TAB_all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" y="28350"/>
            <a:ext cx="1415939" cy="6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4" descr="Image result for dstl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6" descr="Image result for dstl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1980" y="871184"/>
            <a:ext cx="86645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3000" b="1" dirty="0">
                <a:solidFill>
                  <a:schemeClr val="bg1"/>
                </a:solidFill>
              </a:rPr>
              <a:t>Appraisal of real-time bioaerosol </a:t>
            </a:r>
            <a:r>
              <a:rPr lang="en-US" sz="3000" b="1" dirty="0" smtClean="0">
                <a:solidFill>
                  <a:schemeClr val="bg1"/>
                </a:solidFill>
              </a:rPr>
              <a:t>detection </a:t>
            </a:r>
            <a:r>
              <a:rPr lang="en-US" sz="3000" b="1" dirty="0">
                <a:solidFill>
                  <a:schemeClr val="bg1"/>
                </a:solidFill>
              </a:rPr>
              <a:t>techniques and classification </a:t>
            </a:r>
            <a:r>
              <a:rPr lang="en-US" sz="3000" b="1" dirty="0" smtClean="0">
                <a:solidFill>
                  <a:schemeClr val="bg1"/>
                </a:solidFill>
              </a:rPr>
              <a:t>algorithms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331" y="2439928"/>
            <a:ext cx="909017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Ian Crawford</a:t>
            </a:r>
            <a:r>
              <a:rPr lang="en-GB" sz="2400" dirty="0" smtClean="0">
                <a:solidFill>
                  <a:schemeClr val="bg1"/>
                </a:solidFill>
                <a:cs typeface="Arial" charset="0"/>
              </a:rPr>
              <a:t>, David Topping, Martin Gallagher </a:t>
            </a:r>
          </a:p>
          <a:p>
            <a:pPr algn="ctr">
              <a:lnSpc>
                <a:spcPct val="120000"/>
              </a:lnSpc>
            </a:pPr>
            <a:r>
              <a:rPr lang="en-GB" sz="2400" dirty="0" smtClean="0">
                <a:solidFill>
                  <a:schemeClr val="bg1"/>
                </a:solidFill>
                <a:cs typeface="Arial" charset="0"/>
              </a:rPr>
              <a:t>Simon </a:t>
            </a:r>
            <a:r>
              <a:rPr lang="en-GB" sz="2400" dirty="0" err="1" smtClean="0">
                <a:solidFill>
                  <a:schemeClr val="bg1"/>
                </a:solidFill>
                <a:cs typeface="Arial" charset="0"/>
              </a:rPr>
              <a:t>Ruske</a:t>
            </a:r>
            <a:r>
              <a:rPr lang="en-GB" sz="2400" dirty="0" smtClean="0">
                <a:solidFill>
                  <a:schemeClr val="bg1"/>
                </a:solidFill>
                <a:cs typeface="Arial" charset="0"/>
              </a:rPr>
              <a:t> &amp; Virginia Foot</a:t>
            </a:r>
            <a:endParaRPr lang="en-GB" sz="2400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1626723" y="2193924"/>
            <a:ext cx="5969104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4" descr="Image result for dstl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6" descr="Image result for dstl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8" descr="Image result for dst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67" y="28837"/>
            <a:ext cx="1296437" cy="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26132" y="3808080"/>
            <a:ext cx="7848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International Aerosol </a:t>
            </a:r>
            <a:r>
              <a:rPr lang="en-GB" sz="2000" dirty="0" err="1" smtClean="0">
                <a:solidFill>
                  <a:schemeClr val="bg1"/>
                </a:solidFill>
              </a:rPr>
              <a:t>Modeling</a:t>
            </a:r>
            <a:r>
              <a:rPr lang="en-GB" sz="2000" dirty="0" smtClean="0">
                <a:solidFill>
                  <a:schemeClr val="bg1"/>
                </a:solidFill>
              </a:rPr>
              <a:t> Algorithms Conference 2019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UC Davis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7655" y="4744268"/>
            <a:ext cx="309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chemeClr val="bg1"/>
                </a:solidFill>
              </a:rPr>
              <a:t>0000-0003-4433-7310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36512" y="4744268"/>
            <a:ext cx="26592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i.crawford@manchester.ac.uk</a:t>
            </a:r>
            <a:endParaRPr lang="en-GB" dirty="0"/>
          </a:p>
        </p:txBody>
      </p:sp>
      <p:pic>
        <p:nvPicPr>
          <p:cNvPr id="1034" name="Picture 10" descr="Image result for orci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4" t="14931" r="29333" b="14381"/>
          <a:stretch/>
        </p:blipFill>
        <p:spPr bwMode="auto">
          <a:xfrm>
            <a:off x="6823298" y="4731990"/>
            <a:ext cx="38195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9" name="Picture 8" descr="brand_ppt_bac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TAB_allwhit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7" y="28350"/>
              <a:ext cx="900000" cy="38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109257" y="123478"/>
            <a:ext cx="7639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Density Based Spectral Clustering and Noise</a:t>
            </a:r>
            <a:endParaRPr lang="en-GB" sz="32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97" y="2337430"/>
            <a:ext cx="4752528" cy="217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69954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Groups similar data points into clusters parametrically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Define neighbourhood radius and minimum radial population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Intrinsically calculated optimal solution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Particles may be left unclassified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17" y="4587974"/>
            <a:ext cx="89767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dirty="0" smtClean="0">
                <a:solidFill>
                  <a:schemeClr val="bg1"/>
                </a:solidFill>
              </a:rPr>
              <a:t>New promising method – requires validation for ambient sampling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1" y="627974"/>
            <a:ext cx="7153355" cy="396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55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9" name="Picture 8" descr="brand_ppt_bac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TAB_allwhit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7" y="28350"/>
              <a:ext cx="900000" cy="38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990206" y="123478"/>
            <a:ext cx="5877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Decision tree – Gradient Boosting</a:t>
            </a:r>
            <a:endParaRPr lang="en-GB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7" y="3348571"/>
            <a:ext cx="3528392" cy="167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1" y="699541"/>
            <a:ext cx="8730657" cy="251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3200743"/>
            <a:ext cx="4968552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b="1" dirty="0" smtClean="0">
                <a:solidFill>
                  <a:schemeClr val="bg1"/>
                </a:solidFill>
              </a:rPr>
              <a:t>Fit one tree to data</a:t>
            </a:r>
          </a:p>
          <a:p>
            <a:pPr algn="just">
              <a:lnSpc>
                <a:spcPct val="150000"/>
              </a:lnSpc>
            </a:pPr>
            <a:r>
              <a:rPr lang="en-GB" sz="2000" b="1" dirty="0" smtClean="0">
                <a:solidFill>
                  <a:schemeClr val="bg1"/>
                </a:solidFill>
              </a:rPr>
              <a:t>Evaluate where performing well</a:t>
            </a:r>
          </a:p>
          <a:p>
            <a:pPr algn="just">
              <a:lnSpc>
                <a:spcPct val="150000"/>
              </a:lnSpc>
            </a:pPr>
            <a:r>
              <a:rPr lang="en-GB" sz="2000" b="1" dirty="0" smtClean="0">
                <a:solidFill>
                  <a:schemeClr val="bg1"/>
                </a:solidFill>
              </a:rPr>
              <a:t>Fit second tree where model performs poorly</a:t>
            </a:r>
          </a:p>
          <a:p>
            <a:pPr algn="just">
              <a:lnSpc>
                <a:spcPct val="150000"/>
              </a:lnSpc>
            </a:pPr>
            <a:r>
              <a:rPr lang="en-GB" sz="2000" b="1" dirty="0" smtClean="0">
                <a:solidFill>
                  <a:schemeClr val="bg1"/>
                </a:solidFill>
              </a:rPr>
              <a:t>Repeat and add trees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5682" y="987974"/>
            <a:ext cx="6532653" cy="3600000"/>
            <a:chOff x="1275682" y="987974"/>
            <a:chExt cx="6532653" cy="3600000"/>
          </a:xfrm>
        </p:grpSpPr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682" y="987974"/>
              <a:ext cx="6532653" cy="360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331640" y="1006280"/>
              <a:ext cx="1495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MBS - London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3877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9" name="Picture 8" descr="brand_ppt_bac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TAB_allwhit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7" y="28350"/>
              <a:ext cx="900000" cy="38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030"/>
            <a:ext cx="6715705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-1680676" y="2379939"/>
            <a:ext cx="44282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Algorithm summary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5325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9" name="Picture 8" descr="brand_ppt_bac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TAB_allwhit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7" y="28350"/>
              <a:ext cx="900000" cy="38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2479733" y="123478"/>
            <a:ext cx="4184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Challenges - Calibration</a:t>
            </a:r>
            <a:endParaRPr lang="en-GB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395536" y="771550"/>
            <a:ext cx="4032448" cy="3600400"/>
            <a:chOff x="395536" y="843558"/>
            <a:chExt cx="4032448" cy="3600400"/>
          </a:xfrm>
        </p:grpSpPr>
        <p:pic>
          <p:nvPicPr>
            <p:cNvPr id="9217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843558"/>
              <a:ext cx="3960000" cy="3577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898911" y="4166959"/>
              <a:ext cx="15290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/>
                <a:t>Robinson et al., 2017</a:t>
              </a:r>
              <a:endParaRPr lang="en-GB" sz="12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5536" y="4403923"/>
            <a:ext cx="39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Need suitable fluorescent 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calibration standards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771550"/>
            <a:ext cx="4117947" cy="357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50972" y="4407296"/>
            <a:ext cx="39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Need calibration methods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for multichannel detectors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7760365" y="1424132"/>
            <a:ext cx="15821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err="1" smtClean="0"/>
              <a:t>Könemann</a:t>
            </a:r>
            <a:r>
              <a:rPr lang="en-GB" sz="1200" b="1" dirty="0" smtClean="0"/>
              <a:t> et al. 2019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5325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9" name="Picture 8" descr="brand_ppt_bac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TAB_allwhit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7" y="28350"/>
              <a:ext cx="900000" cy="38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2073309" y="123478"/>
            <a:ext cx="4997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Challenges – Reference Data</a:t>
            </a:r>
            <a:endParaRPr lang="en-GB" sz="32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3" t="5882" r="3249" b="4613"/>
          <a:stretch/>
        </p:blipFill>
        <p:spPr bwMode="auto">
          <a:xfrm>
            <a:off x="1001662" y="683797"/>
            <a:ext cx="7140675" cy="382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451770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Need a much larger reference database for training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Effect of processing and mixing uncharacterised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24718" y="105958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Bacteria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24718" y="22562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Fungal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4719" y="351202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Pollen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9" name="Picture 8" descr="brand_ppt_bac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TAB_allwhit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7" y="28350"/>
              <a:ext cx="900000" cy="38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216575" y="123478"/>
            <a:ext cx="6710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Challenges – Improving Spectrometers</a:t>
            </a:r>
            <a:endParaRPr lang="en-GB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r="48471" b="-2908"/>
          <a:stretch/>
        </p:blipFill>
        <p:spPr bwMode="auto">
          <a:xfrm>
            <a:off x="352648" y="793367"/>
            <a:ext cx="4147344" cy="437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11760" y="2540572"/>
            <a:ext cx="1656184" cy="27158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5068504" y="728117"/>
            <a:ext cx="3285053" cy="2664000"/>
            <a:chOff x="5068504" y="728117"/>
            <a:chExt cx="3285053" cy="2664000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504" y="728117"/>
              <a:ext cx="3285053" cy="266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292080" y="823813"/>
              <a:ext cx="10262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MBS CMOS</a:t>
              </a:r>
              <a:endParaRPr lang="en-GB" sz="14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76056" y="3426321"/>
            <a:ext cx="3280590" cy="1661783"/>
            <a:chOff x="5076056" y="3426321"/>
            <a:chExt cx="3280590" cy="1661783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26321"/>
              <a:ext cx="3280590" cy="1661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529745" y="4443958"/>
              <a:ext cx="7954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</a:rPr>
                <a:t>RAPID-E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38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9" name="Picture 8" descr="brand_ppt_bac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TAB_allwhit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7" y="28350"/>
              <a:ext cx="900000" cy="38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73" y="699982"/>
            <a:ext cx="8298453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52030"/>
            <a:ext cx="3809620" cy="504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81275" y="3819524"/>
            <a:ext cx="3809620" cy="12725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55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8" name="Picture 17" descr="brand_ppt_back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TAB_allwhite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7" y="28350"/>
              <a:ext cx="900000" cy="38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-8359" y="699542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Primary </a:t>
            </a:r>
            <a:r>
              <a:rPr lang="en-US" dirty="0">
                <a:solidFill>
                  <a:schemeClr val="bg1"/>
                </a:solidFill>
              </a:rPr>
              <a:t>biological aerosol particles (PBAP) are ubiquitous in the atmosphere and have significant impacts on plant, animal and human health. They also may play an important role in cloud-aerosol interactions through ice nucleation processes, thus quantifying PBAP emissions is critical for understanding their impact in a changing climate. Despite this need, accurately classifying and quantifying atmospheric PBAP remains a significant technical challenge, limiting their inclusion in climate and health models. 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Emerging </a:t>
            </a:r>
            <a:r>
              <a:rPr lang="en-US" dirty="0">
                <a:solidFill>
                  <a:schemeClr val="bg1"/>
                </a:solidFill>
              </a:rPr>
              <a:t>commercial real-time ultraviolet light induced fluorescence instrumentation offers high spatiotemporal resolution compared to traditional offline bioaerosol detection techniques, however, PBAP classification with these methods requires a careful and considered approach to data processing to produce high quality outputs. 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Here </a:t>
            </a:r>
            <a:r>
              <a:rPr lang="en-US" dirty="0">
                <a:solidFill>
                  <a:schemeClr val="bg1"/>
                </a:solidFill>
              </a:rPr>
              <a:t>we present and evaluate a variety of different data processing approaches, including supervised and unsupervised machine learning methodologies. We appraise the current state of technological outputs and provide potential end-users with a road map of future development, focusing on data product quality.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2026" y="-20538"/>
            <a:ext cx="2138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Abstract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7696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rand_ppt_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TAB_all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" y="28350"/>
            <a:ext cx="900000" cy="38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15566"/>
            <a:ext cx="4307950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696008" y="-8187"/>
            <a:ext cx="17091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UV-LIF</a:t>
            </a:r>
            <a:endParaRPr lang="en-GB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5566"/>
            <a:ext cx="4174737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9907" y="4856261"/>
            <a:ext cx="15417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 smtClean="0">
                <a:solidFill>
                  <a:schemeClr val="bg1"/>
                </a:solidFill>
              </a:rPr>
              <a:t>Pohlker</a:t>
            </a:r>
            <a:r>
              <a:rPr lang="en-GB" sz="1400" dirty="0" smtClean="0">
                <a:solidFill>
                  <a:schemeClr val="bg1"/>
                </a:solidFill>
              </a:rPr>
              <a:t> et </a:t>
            </a:r>
            <a:r>
              <a:rPr lang="en-GB" sz="1400" dirty="0">
                <a:solidFill>
                  <a:schemeClr val="bg1"/>
                </a:solidFill>
              </a:rPr>
              <a:t>al</a:t>
            </a:r>
            <a:r>
              <a:rPr lang="en-GB" sz="1400" dirty="0" smtClean="0">
                <a:solidFill>
                  <a:schemeClr val="bg1"/>
                </a:solidFill>
              </a:rPr>
              <a:t>. 2012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11" y="52030"/>
            <a:ext cx="5851657" cy="504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7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brand_ppt_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TAB_all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" y="28350"/>
            <a:ext cx="900000" cy="38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771800" y="-8187"/>
            <a:ext cx="3593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Spectrometers</a:t>
            </a:r>
            <a:endParaRPr lang="en-GB" sz="4400" dirty="0"/>
          </a:p>
        </p:txBody>
      </p:sp>
      <p:sp>
        <p:nvSpPr>
          <p:cNvPr id="3" name="Rectangle 2"/>
          <p:cNvSpPr/>
          <p:nvPr/>
        </p:nvSpPr>
        <p:spPr>
          <a:xfrm>
            <a:off x="18331" y="1205136"/>
            <a:ext cx="282547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solidFill>
                  <a:schemeClr val="bg1"/>
                </a:solidFill>
              </a:rPr>
              <a:t>WIBS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3 channels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Excitation  280/370 nm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2 detection bands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 310-400/420-650nm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Sizing: 0.8 – 20 µm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Shape: quadrant detector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1217" y="1203598"/>
            <a:ext cx="258090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solidFill>
                  <a:schemeClr val="bg1"/>
                </a:solidFill>
              </a:rPr>
              <a:t>MBS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8 channels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Excitation 280nm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8 detection bands</a:t>
            </a:r>
          </a:p>
          <a:p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  310 – 638 nm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Sizing: 0.8 – 20 µm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Shape: dual CMOS array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68144" y="694893"/>
            <a:ext cx="33843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 smtClean="0">
                <a:solidFill>
                  <a:schemeClr val="bg1"/>
                </a:solidFill>
              </a:rPr>
              <a:t>PLAIR Rapid-E </a:t>
            </a:r>
            <a:endParaRPr lang="en-GB" sz="2000" u="sng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32 channels</a:t>
            </a:r>
            <a:endParaRPr lang="en-GB" sz="2000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Excitation: 337 nm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32 detection bands: 350-800 nm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4 </a:t>
            </a:r>
            <a:r>
              <a:rPr lang="en-GB" dirty="0" smtClean="0">
                <a:solidFill>
                  <a:schemeClr val="bg1"/>
                </a:solidFill>
              </a:rPr>
              <a:t>FL </a:t>
            </a:r>
            <a:r>
              <a:rPr lang="en-GB" dirty="0" err="1" smtClean="0">
                <a:solidFill>
                  <a:schemeClr val="bg1"/>
                </a:solidFill>
              </a:rPr>
              <a:t>ifetime</a:t>
            </a:r>
            <a:r>
              <a:rPr lang="en-GB" dirty="0" smtClean="0">
                <a:solidFill>
                  <a:schemeClr val="bg1"/>
                </a:solidFill>
              </a:rPr>
              <a:t> decay bands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Sizing: 0.5-100 µm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Shape: time resolved scattering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68144" y="2859782"/>
            <a:ext cx="3384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 smtClean="0">
                <a:solidFill>
                  <a:schemeClr val="bg1"/>
                </a:solidFill>
              </a:rPr>
              <a:t>DMT SIBS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28 channels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Excitation  285/370 nm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16 detection bands: 300-720 nm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Sizing: 0.5-30 µm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Shape: quadrant detector</a:t>
            </a:r>
          </a:p>
        </p:txBody>
      </p:sp>
      <p:sp>
        <p:nvSpPr>
          <p:cNvPr id="20" name="Pentagon 19"/>
          <p:cNvSpPr/>
          <p:nvPr/>
        </p:nvSpPr>
        <p:spPr>
          <a:xfrm>
            <a:off x="179512" y="4731990"/>
            <a:ext cx="8784976" cy="360040"/>
          </a:xfrm>
          <a:prstGeom prst="homePlat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Increasing Complexity &amp; 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pecificity</a:t>
            </a:r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2575200" y="2070309"/>
            <a:ext cx="484632" cy="484632"/>
          </a:xfrm>
          <a:prstGeom prst="chevr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5383512" y="2070309"/>
            <a:ext cx="484632" cy="484632"/>
          </a:xfrm>
          <a:prstGeom prst="chevr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5" name="Picture 6" descr="A WIBS bioaerosol sens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3579854"/>
            <a:ext cx="133223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306" y="339502"/>
            <a:ext cx="1268182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MBS Syste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32" y="3579854"/>
            <a:ext cx="135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2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9" grpId="0"/>
      <p:bldP spid="21" grpId="0"/>
      <p:bldP spid="20" grpId="0" animBg="1"/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rand_ppt_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AB_all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" y="28350"/>
            <a:ext cx="900000" cy="38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r="2728" b="-2908"/>
          <a:stretch/>
        </p:blipFill>
        <p:spPr bwMode="auto">
          <a:xfrm>
            <a:off x="500856" y="771550"/>
            <a:ext cx="8099425" cy="437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16200000">
            <a:off x="7713256" y="3546824"/>
            <a:ext cx="2461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 smtClean="0">
                <a:solidFill>
                  <a:schemeClr val="bg1"/>
                </a:solidFill>
              </a:rPr>
              <a:t>Könemann</a:t>
            </a:r>
            <a:r>
              <a:rPr lang="en-GB" sz="2000" dirty="0" smtClean="0">
                <a:solidFill>
                  <a:schemeClr val="bg1"/>
                </a:solidFill>
              </a:rPr>
              <a:t> et al. 2019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48064" y="3003798"/>
            <a:ext cx="2592288" cy="1080121"/>
            <a:chOff x="5148064" y="3003798"/>
            <a:chExt cx="2592288" cy="1080121"/>
          </a:xfrm>
        </p:grpSpPr>
        <p:sp>
          <p:nvSpPr>
            <p:cNvPr id="5" name="Rectangle 4"/>
            <p:cNvSpPr/>
            <p:nvPr/>
          </p:nvSpPr>
          <p:spPr>
            <a:xfrm>
              <a:off x="5148064" y="3651871"/>
              <a:ext cx="864096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68144" y="3003798"/>
              <a:ext cx="1872208" cy="5266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1892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rand_ppt_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AB_all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" y="28350"/>
            <a:ext cx="900000" cy="38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51572" y="-141907"/>
            <a:ext cx="6234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Historic Analysis Methods</a:t>
            </a:r>
            <a:endParaRPr lang="en-GB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9542"/>
            <a:ext cx="407518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79427"/>
            <a:ext cx="2520280" cy="153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83718"/>
            <a:ext cx="4032448" cy="268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01651"/>
            <a:ext cx="422116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 rot="16200000">
            <a:off x="8023344" y="3894661"/>
            <a:ext cx="1829860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Savage et al., 2013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 Hernandez et </a:t>
            </a:r>
            <a:r>
              <a:rPr lang="en-GB" sz="1400" dirty="0" smtClean="0">
                <a:solidFill>
                  <a:schemeClr val="bg1"/>
                </a:solidFill>
              </a:rPr>
              <a:t>a., 2016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" name="Pentagon 1"/>
          <p:cNvSpPr/>
          <p:nvPr/>
        </p:nvSpPr>
        <p:spPr>
          <a:xfrm rot="5400000">
            <a:off x="1943708" y="2247714"/>
            <a:ext cx="576064" cy="216024"/>
          </a:xfrm>
          <a:prstGeom prst="homePlat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entagon 11"/>
          <p:cNvSpPr/>
          <p:nvPr/>
        </p:nvSpPr>
        <p:spPr>
          <a:xfrm>
            <a:off x="4263670" y="1410147"/>
            <a:ext cx="1469436" cy="257984"/>
          </a:xfrm>
          <a:prstGeom prst="homePlat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entagon 12"/>
          <p:cNvSpPr/>
          <p:nvPr/>
        </p:nvSpPr>
        <p:spPr>
          <a:xfrm rot="5400000">
            <a:off x="6594090" y="2297435"/>
            <a:ext cx="504056" cy="216024"/>
          </a:xfrm>
          <a:prstGeom prst="homePlat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913284"/>
            <a:ext cx="5038725" cy="3857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7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brand_ppt_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entagon 26"/>
          <p:cNvSpPr/>
          <p:nvPr/>
        </p:nvSpPr>
        <p:spPr>
          <a:xfrm rot="21172536">
            <a:off x="5102835" y="2797694"/>
            <a:ext cx="1332595" cy="183884"/>
          </a:xfrm>
          <a:prstGeom prst="homePlat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4649" y="-141907"/>
            <a:ext cx="6228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Current Analysis Methods</a:t>
            </a:r>
            <a:endParaRPr lang="en-GB" sz="4400" dirty="0"/>
          </a:p>
        </p:txBody>
      </p:sp>
      <p:sp>
        <p:nvSpPr>
          <p:cNvPr id="30" name="Pentagon 29"/>
          <p:cNvSpPr/>
          <p:nvPr/>
        </p:nvSpPr>
        <p:spPr>
          <a:xfrm rot="11317581">
            <a:off x="2655514" y="2734544"/>
            <a:ext cx="1224136" cy="180020"/>
          </a:xfrm>
          <a:prstGeom prst="homePlat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9" name="Picture 28" descr="TAB_all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" y="28350"/>
            <a:ext cx="900000" cy="38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owchart: Connector 12"/>
          <p:cNvSpPr/>
          <p:nvPr/>
        </p:nvSpPr>
        <p:spPr>
          <a:xfrm>
            <a:off x="3671392" y="2067694"/>
            <a:ext cx="1728192" cy="172819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Machine</a:t>
            </a:r>
          </a:p>
          <a:p>
            <a:pPr algn="ctr"/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Pentagon 32"/>
          <p:cNvSpPr/>
          <p:nvPr/>
        </p:nvSpPr>
        <p:spPr>
          <a:xfrm rot="13284943">
            <a:off x="1224732" y="1965605"/>
            <a:ext cx="789877" cy="76189"/>
          </a:xfrm>
          <a:prstGeom prst="homePlat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Pentagon 33"/>
          <p:cNvSpPr/>
          <p:nvPr/>
        </p:nvSpPr>
        <p:spPr>
          <a:xfrm rot="8283838">
            <a:off x="1222606" y="3177483"/>
            <a:ext cx="789877" cy="76189"/>
          </a:xfrm>
          <a:prstGeom prst="homePlat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1619672" y="1995686"/>
            <a:ext cx="1368152" cy="136815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3600" rIns="3600" bIns="3600" rtlCol="0" anchor="ctr"/>
          <a:lstStyle/>
          <a:p>
            <a:pPr algn="ctr"/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Unsupervised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611560" y="3186484"/>
            <a:ext cx="936104" cy="93610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3600" rIns="3600" bIns="3600" rtlCol="0" anchor="ctr"/>
          <a:lstStyle/>
          <a:p>
            <a:pPr algn="ctr"/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Clustering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Flowchart: Connector 31"/>
          <p:cNvSpPr/>
          <p:nvPr/>
        </p:nvSpPr>
        <p:spPr>
          <a:xfrm>
            <a:off x="683568" y="1067594"/>
            <a:ext cx="936104" cy="93610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3600" rIns="3600" bIns="3600" rtlCol="0" anchor="ctr"/>
          <a:lstStyle/>
          <a:p>
            <a:pPr algn="ctr"/>
            <a:r>
              <a:rPr lang="en-GB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Dimensionality</a:t>
            </a:r>
          </a:p>
          <a:p>
            <a:pPr algn="ctr"/>
            <a:r>
              <a:rPr lang="en-GB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Reduction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Pentagon 34"/>
          <p:cNvSpPr/>
          <p:nvPr/>
        </p:nvSpPr>
        <p:spPr>
          <a:xfrm rot="19190430">
            <a:off x="7201398" y="2093505"/>
            <a:ext cx="789877" cy="76189"/>
          </a:xfrm>
          <a:prstGeom prst="homePlat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Pentagon 35"/>
          <p:cNvSpPr/>
          <p:nvPr/>
        </p:nvSpPr>
        <p:spPr>
          <a:xfrm rot="2609448">
            <a:off x="7057380" y="3302185"/>
            <a:ext cx="789877" cy="76189"/>
          </a:xfrm>
          <a:prstGeom prst="homePlat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6155382" y="1995686"/>
            <a:ext cx="1368152" cy="136815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3600" rIns="3600" bIns="3600" rtlCol="0" anchor="ctr"/>
          <a:lstStyle/>
          <a:p>
            <a:pPr algn="ctr"/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upervised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Flowchart: Connector 36"/>
          <p:cNvSpPr/>
          <p:nvPr/>
        </p:nvSpPr>
        <p:spPr>
          <a:xfrm>
            <a:off x="7596336" y="3367977"/>
            <a:ext cx="936104" cy="93610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3600" rIns="3600" bIns="3600" rtlCol="0" anchor="ctr"/>
          <a:lstStyle/>
          <a:p>
            <a:pPr algn="ctr"/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Classification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Flowchart: Connector 37"/>
          <p:cNvSpPr/>
          <p:nvPr/>
        </p:nvSpPr>
        <p:spPr>
          <a:xfrm>
            <a:off x="7668344" y="1203598"/>
            <a:ext cx="936104" cy="93610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" tIns="3600" rIns="3600" bIns="3600" rtlCol="0" anchor="ctr"/>
          <a:lstStyle/>
          <a:p>
            <a:pPr algn="ctr"/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Regression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509" y="2417255"/>
            <a:ext cx="1268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Hierarchical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Agglomerative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Clustering</a:t>
            </a:r>
            <a:endParaRPr lang="en-GB" sz="1400" dirty="0" smtClean="0"/>
          </a:p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19672" y="3836029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K-Means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65149" y="4172475"/>
            <a:ext cx="16128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Density Based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Spectral Clustering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and Noise</a:t>
            </a:r>
            <a:endParaRPr lang="en-GB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7870940" y="2504358"/>
            <a:ext cx="836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Gradient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Boosting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74466" y="4280197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Decision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trees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11823" y="3558633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Gaussian 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Mixture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8087" y="4458969"/>
            <a:ext cx="94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K-nearest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neighbour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518063" y="3250856"/>
            <a:ext cx="530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SVM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403892" y="4142587"/>
            <a:ext cx="92108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Artificial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Neural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 networks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22502" y="4452307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Fuzzy</a:t>
            </a:r>
            <a:br>
              <a:rPr lang="en-GB" sz="1400" b="1" dirty="0" smtClean="0">
                <a:solidFill>
                  <a:schemeClr val="bg1"/>
                </a:solidFill>
              </a:rPr>
            </a:br>
            <a:r>
              <a:rPr lang="en-GB" sz="1400" b="1" dirty="0" smtClean="0">
                <a:solidFill>
                  <a:schemeClr val="bg1"/>
                </a:solidFill>
              </a:rPr>
              <a:t>C-Means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29500" y="835571"/>
            <a:ext cx="1466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34561" y="849655"/>
            <a:ext cx="1269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866503" y="52030"/>
            <a:ext cx="5225450" cy="5040000"/>
            <a:chOff x="1940579" y="52030"/>
            <a:chExt cx="5225450" cy="5040000"/>
          </a:xfrm>
        </p:grpSpPr>
        <p:pic>
          <p:nvPicPr>
            <p:cNvPr id="13313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579" y="52030"/>
              <a:ext cx="5223709" cy="504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5676262" y="4784253"/>
              <a:ext cx="14897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err="1" smtClean="0"/>
                <a:t>Ruske</a:t>
              </a:r>
              <a:r>
                <a:rPr lang="en-GB" sz="1400" b="1" dirty="0" smtClean="0"/>
                <a:t> et al., 2018</a:t>
              </a:r>
              <a:endParaRPr lang="en-GB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294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9" name="Picture 8" descr="brand_ppt_bac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TAB_allwhit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7" y="28350"/>
              <a:ext cx="900000" cy="38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1244838" y="123478"/>
            <a:ext cx="6654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 Hierarchical Agglomerative Clustering</a:t>
            </a:r>
            <a:endParaRPr lang="en-GB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63132"/>
            <a:ext cx="8640000" cy="202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717" y="4155926"/>
            <a:ext cx="89413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No a priori information needed but highly sensitive to pre-processing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Need to choose </a:t>
            </a:r>
            <a:r>
              <a:rPr lang="en-GB" sz="2400" i="1" dirty="0" smtClean="0">
                <a:solidFill>
                  <a:schemeClr val="bg1"/>
                </a:solidFill>
              </a:rPr>
              <a:t>best</a:t>
            </a:r>
            <a:r>
              <a:rPr lang="en-GB" sz="2400" dirty="0" smtClean="0">
                <a:solidFill>
                  <a:schemeClr val="bg1"/>
                </a:solidFill>
              </a:rPr>
              <a:t> solution – e.g., </a:t>
            </a:r>
            <a:r>
              <a:rPr lang="en-GB" sz="2400" dirty="0" err="1" smtClean="0">
                <a:solidFill>
                  <a:schemeClr val="bg1"/>
                </a:solidFill>
              </a:rPr>
              <a:t>Calinski</a:t>
            </a:r>
            <a:r>
              <a:rPr lang="en-GB" sz="2400" dirty="0" smtClean="0">
                <a:solidFill>
                  <a:schemeClr val="bg1"/>
                </a:solidFill>
              </a:rPr>
              <a:t>–</a:t>
            </a:r>
            <a:r>
              <a:rPr lang="en-GB" sz="2400" dirty="0" err="1" smtClean="0">
                <a:solidFill>
                  <a:schemeClr val="bg1"/>
                </a:solidFill>
              </a:rPr>
              <a:t>Harabasz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index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820" y="1327946"/>
            <a:ext cx="8370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Groups similar data points into clusters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081633"/>
            <a:ext cx="5019675" cy="3362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923928" y="2624708"/>
            <a:ext cx="720080" cy="1099170"/>
            <a:chOff x="3923928" y="2624708"/>
            <a:chExt cx="720080" cy="1099170"/>
          </a:xfrm>
        </p:grpSpPr>
        <p:sp>
          <p:nvSpPr>
            <p:cNvPr id="3" name="Rectangle 2"/>
            <p:cNvSpPr/>
            <p:nvPr/>
          </p:nvSpPr>
          <p:spPr>
            <a:xfrm>
              <a:off x="3923928" y="3507854"/>
              <a:ext cx="720080" cy="2160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23928" y="2624708"/>
              <a:ext cx="720080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83" y="824375"/>
            <a:ext cx="7200000" cy="38768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55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9" name="Picture 8" descr="brand_ppt_back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TAB_allwhit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7" y="28350"/>
              <a:ext cx="900000" cy="38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70" y="51470"/>
            <a:ext cx="665204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65" y="326929"/>
            <a:ext cx="7200000" cy="454907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296" y="627534"/>
            <a:ext cx="5400000" cy="384203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4813" y="881063"/>
            <a:ext cx="8334375" cy="3381375"/>
            <a:chOff x="404813" y="881063"/>
            <a:chExt cx="8334375" cy="3381375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13" y="881063"/>
              <a:ext cx="8334375" cy="33813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611551" y="3893106"/>
              <a:ext cx="2103204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Huffman et al., 2013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3255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527</Words>
  <Application>Microsoft Office PowerPoint</Application>
  <PresentationFormat>On-screen Show (16:9)</PresentationFormat>
  <Paragraphs>117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mccizic2</dc:creator>
  <cp:lastModifiedBy>mccizic2</cp:lastModifiedBy>
  <cp:revision>156</cp:revision>
  <dcterms:created xsi:type="dcterms:W3CDTF">2019-11-25T13:29:48Z</dcterms:created>
  <dcterms:modified xsi:type="dcterms:W3CDTF">2019-11-27T11:37:09Z</dcterms:modified>
</cp:coreProperties>
</file>