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7" r:id="rId2"/>
    <p:sldId id="365" r:id="rId3"/>
    <p:sldId id="301" r:id="rId4"/>
    <p:sldId id="303" r:id="rId5"/>
    <p:sldId id="304" r:id="rId6"/>
    <p:sldId id="314" r:id="rId7"/>
    <p:sldId id="305" r:id="rId8"/>
    <p:sldId id="344" r:id="rId9"/>
    <p:sldId id="316" r:id="rId10"/>
    <p:sldId id="341" r:id="rId11"/>
    <p:sldId id="343" r:id="rId12"/>
    <p:sldId id="337" r:id="rId13"/>
    <p:sldId id="336" r:id="rId14"/>
    <p:sldId id="345" r:id="rId15"/>
    <p:sldId id="355" r:id="rId16"/>
    <p:sldId id="357" r:id="rId17"/>
    <p:sldId id="356" r:id="rId18"/>
    <p:sldId id="358" r:id="rId19"/>
    <p:sldId id="359" r:id="rId20"/>
    <p:sldId id="334" r:id="rId21"/>
    <p:sldId id="360" r:id="rId22"/>
    <p:sldId id="325" r:id="rId23"/>
    <p:sldId id="326" r:id="rId24"/>
    <p:sldId id="327" r:id="rId25"/>
    <p:sldId id="361" r:id="rId26"/>
    <p:sldId id="346" r:id="rId27"/>
    <p:sldId id="362" r:id="rId28"/>
    <p:sldId id="363" r:id="rId29"/>
    <p:sldId id="309" r:id="rId30"/>
    <p:sldId id="328" r:id="rId31"/>
    <p:sldId id="347" r:id="rId32"/>
    <p:sldId id="307" r:id="rId33"/>
    <p:sldId id="329" r:id="rId34"/>
    <p:sldId id="349" r:id="rId35"/>
    <p:sldId id="310" r:id="rId36"/>
    <p:sldId id="319" r:id="rId37"/>
    <p:sldId id="320" r:id="rId38"/>
    <p:sldId id="335" r:id="rId39"/>
    <p:sldId id="350" r:id="rId40"/>
    <p:sldId id="321" r:id="rId41"/>
    <p:sldId id="311" r:id="rId42"/>
    <p:sldId id="351" r:id="rId43"/>
    <p:sldId id="313" r:id="rId44"/>
    <p:sldId id="331" r:id="rId45"/>
    <p:sldId id="317" r:id="rId46"/>
    <p:sldId id="352" r:id="rId47"/>
    <p:sldId id="315" r:id="rId48"/>
    <p:sldId id="364" r:id="rId49"/>
    <p:sldId id="366" r:id="rId50"/>
    <p:sldId id="370" r:id="rId51"/>
    <p:sldId id="323" r:id="rId52"/>
    <p:sldId id="324" r:id="rId53"/>
    <p:sldId id="338" r:id="rId54"/>
    <p:sldId id="340" r:id="rId55"/>
    <p:sldId id="367" r:id="rId56"/>
    <p:sldId id="368" r:id="rId57"/>
    <p:sldId id="36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ye, Havala" initials="PH" lastIdx="1" clrIdx="0">
    <p:extLst>
      <p:ext uri="{19B8F6BF-5375-455C-9EA6-DF929625EA0E}">
        <p15:presenceInfo xmlns:p15="http://schemas.microsoft.com/office/powerpoint/2012/main" userId="S::Pye.Havala@epa.gov::9f81b1e5-bd31-4f40-9666-9c20bcecc9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43" autoAdjust="0"/>
    <p:restoredTop sz="68777" autoAdjust="0"/>
  </p:normalViewPr>
  <p:slideViewPr>
    <p:cSldViewPr snapToGrid="0">
      <p:cViewPr varScale="1">
        <p:scale>
          <a:sx n="63" d="100"/>
          <a:sy n="63" d="100"/>
        </p:scale>
        <p:origin x="1907" y="60"/>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449B4-77AE-44F0-B000-80828E3A5445}" type="datetimeFigureOut">
              <a:rPr lang="en-US" smtClean="0"/>
              <a:t>12/3/2019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48B06-DA4B-428E-A060-8CF63E704CBD}" type="slidenum">
              <a:rPr lang="en-US" smtClean="0"/>
              <a:t>‹#›</a:t>
            </a:fld>
            <a:endParaRPr lang="en-US"/>
          </a:p>
        </p:txBody>
      </p:sp>
    </p:spTree>
    <p:extLst>
      <p:ext uri="{BB962C8B-B14F-4D97-AF65-F5344CB8AC3E}">
        <p14:creationId xmlns:p14="http://schemas.microsoft.com/office/powerpoint/2010/main" val="739911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3.epa.gov/acidrain/education/site_students/phscale.html"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fchronicle.com/california-wildfires/article/What-will-wildfire-smoke-do-to-my-health-Long-13399961.php#photo-16515335"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commons.wikimedia.org/wiki/File:Los_Angeles_Skyline.jp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talk today is based a paper currently in review on ACPD about the acidity of atmospheric particles and clouds. I will only have time to cover a fraction of the material, so I encourage you to see the paper for additional information. The supporting information also contains a wealth of information that could be useful for model evaluation.</a:t>
            </a:r>
          </a:p>
        </p:txBody>
      </p:sp>
      <p:sp>
        <p:nvSpPr>
          <p:cNvPr id="4" name="Slide Number Placeholder 3"/>
          <p:cNvSpPr>
            <a:spLocks noGrp="1"/>
          </p:cNvSpPr>
          <p:nvPr>
            <p:ph type="sldNum" sz="quarter" idx="5"/>
          </p:nvPr>
        </p:nvSpPr>
        <p:spPr/>
        <p:txBody>
          <a:bodyPr/>
          <a:lstStyle/>
          <a:p>
            <a:fld id="{A7648B06-DA4B-428E-A060-8CF63E704CBD}" type="slidenum">
              <a:rPr lang="en-US" smtClean="0"/>
              <a:t>2</a:t>
            </a:fld>
            <a:endParaRPr lang="en-US"/>
          </a:p>
        </p:txBody>
      </p:sp>
    </p:spTree>
    <p:extLst>
      <p:ext uri="{BB962C8B-B14F-4D97-AF65-F5344CB8AC3E}">
        <p14:creationId xmlns:p14="http://schemas.microsoft.com/office/powerpoint/2010/main" val="562555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 droplets (including fogs) are slightly less acidic than fine particles, but still acidic. Just like particles, cloud pH is influenced by the composition of emissions. Precipitation provides a connection between clouds and the surface. Clean rain is around pH 5.6 as dictated by carbon dioxide. However, the pH of rain could be higher if significant alkaline emissions (dust, NH3) are present. Cloud pH has been observed as high as a pH of 7.</a:t>
            </a:r>
          </a:p>
        </p:txBody>
      </p:sp>
      <p:sp>
        <p:nvSpPr>
          <p:cNvPr id="4" name="Slide Number Placeholder 3"/>
          <p:cNvSpPr>
            <a:spLocks noGrp="1"/>
          </p:cNvSpPr>
          <p:nvPr>
            <p:ph type="sldNum" sz="quarter" idx="5"/>
          </p:nvPr>
        </p:nvSpPr>
        <p:spPr/>
        <p:txBody>
          <a:bodyPr/>
          <a:lstStyle/>
          <a:p>
            <a:fld id="{A7648B06-DA4B-428E-A060-8CF63E704CBD}" type="slidenum">
              <a:rPr lang="en-US" smtClean="0"/>
              <a:t>11</a:t>
            </a:fld>
            <a:endParaRPr lang="en-US"/>
          </a:p>
        </p:txBody>
      </p:sp>
    </p:spTree>
    <p:extLst>
      <p:ext uri="{BB962C8B-B14F-4D97-AF65-F5344CB8AC3E}">
        <p14:creationId xmlns:p14="http://schemas.microsoft.com/office/powerpoint/2010/main" val="3604649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and indirect </a:t>
            </a:r>
            <a:r>
              <a:rPr lang="en-US" b="1" dirty="0"/>
              <a:t>effects of pH on deposition </a:t>
            </a:r>
            <a:r>
              <a:rPr lang="en-US" dirty="0"/>
              <a:t>lead to ecosystem, biogeochemistry, water quality, and carbon cycle impacts.</a:t>
            </a:r>
          </a:p>
          <a:p>
            <a:pPr marL="285750" indent="-285750">
              <a:buFont typeface="Arial" panose="020B0604020202020204" pitchFamily="34" charset="0"/>
              <a:buChar char="•"/>
            </a:pPr>
            <a:r>
              <a:rPr lang="en-US" dirty="0"/>
              <a:t>Direct acid deposition can cause: Leaching of cations from foliage and soils, Altered stomatal function, Changes in leaf wax structure, and Mobilization of aluminum in soil with implications for water quality</a:t>
            </a:r>
          </a:p>
          <a:p>
            <a:pPr marL="285750" indent="-285750">
              <a:buFont typeface="Arial" panose="020B0604020202020204" pitchFamily="34" charset="0"/>
              <a:buChar char="•"/>
            </a:pPr>
            <a:r>
              <a:rPr lang="en-US" dirty="0"/>
              <a:t>Acidity can increase the solubility and bioavailable of trace nutrients (phosphorus, iron, copper) leading to phytoplankton blooms</a:t>
            </a:r>
          </a:p>
          <a:p>
            <a:pPr marL="285750" indent="-285750">
              <a:buFont typeface="Arial" panose="020B0604020202020204" pitchFamily="34" charset="0"/>
              <a:buChar char="•"/>
            </a:pPr>
            <a:r>
              <a:rPr lang="en-US" dirty="0"/>
              <a:t>pH-dependent gas-particle partitioning has implications for atmospheric lifetime and transport of N (reduced and oxidized)</a:t>
            </a:r>
          </a:p>
          <a:p>
            <a:endParaRPr lang="en-US" dirty="0"/>
          </a:p>
          <a:p>
            <a:r>
              <a:rPr lang="en-US" b="1" dirty="0"/>
              <a:t>pH affects human health </a:t>
            </a:r>
            <a:r>
              <a:rPr lang="en-US" dirty="0"/>
              <a:t>by determining PM</a:t>
            </a:r>
            <a:r>
              <a:rPr lang="en-US" baseline="-25000" dirty="0"/>
              <a:t>2.5</a:t>
            </a:r>
            <a:r>
              <a:rPr lang="en-US" dirty="0"/>
              <a:t> mass and composition.</a:t>
            </a:r>
          </a:p>
          <a:p>
            <a:pPr marL="285750" indent="-285750">
              <a:buFont typeface="Arial" panose="020B0604020202020204" pitchFamily="34" charset="0"/>
              <a:buChar char="•"/>
            </a:pPr>
            <a:r>
              <a:rPr lang="en-US" dirty="0"/>
              <a:t>PM</a:t>
            </a:r>
            <a:r>
              <a:rPr lang="en-US" baseline="-25000" dirty="0"/>
              <a:t>2.5</a:t>
            </a:r>
            <a:r>
              <a:rPr lang="en-US" dirty="0"/>
              <a:t> mass affected by: gas-particle partitioning of pH-dependent species (e.g. nitrate, ammonia) and acid catalyzed reactions </a:t>
            </a:r>
          </a:p>
          <a:p>
            <a:pPr marL="285750" indent="-285750">
              <a:buFont typeface="Arial" panose="020B0604020202020204" pitchFamily="34" charset="0"/>
              <a:buChar char="•"/>
            </a:pPr>
            <a:r>
              <a:rPr lang="en-US" dirty="0"/>
              <a:t>Aerosol pH has been linked to third-hand smoke exposure by promoting distribution in the indoor environment (De Carlo et al., 2018)</a:t>
            </a:r>
          </a:p>
          <a:p>
            <a:pPr marL="285750" indent="-285750">
              <a:buFont typeface="Arial" panose="020B0604020202020204" pitchFamily="34" charset="0"/>
              <a:buChar char="•"/>
            </a:pPr>
            <a:r>
              <a:rPr lang="en-US" dirty="0"/>
              <a:t>pH-dependent solubilization of metals (e.g. Fe) is linked to the oxidative potential of particles (</a:t>
            </a:r>
            <a:r>
              <a:rPr lang="en-US" dirty="0" err="1"/>
              <a:t>Poschl</a:t>
            </a:r>
            <a:r>
              <a:rPr lang="en-US" dirty="0"/>
              <a:t> and Shiraiwa, 2015) and has been further linked to cardiovascular endpoints (Fang et al., 2017)</a:t>
            </a:r>
          </a:p>
          <a:p>
            <a:endParaRPr lang="en-US" dirty="0"/>
          </a:p>
          <a:p>
            <a:r>
              <a:rPr lang="en-US" b="1" dirty="0"/>
              <a:t>pH has implications for climate and other endpoints</a:t>
            </a:r>
            <a:r>
              <a:rPr lang="en-US" dirty="0"/>
              <a:t>.</a:t>
            </a:r>
          </a:p>
          <a:p>
            <a:pPr marL="285750" indent="-285750">
              <a:buFont typeface="Arial" panose="020B0604020202020204" pitchFamily="34" charset="0"/>
              <a:buChar char="•"/>
            </a:pPr>
            <a:r>
              <a:rPr lang="en-US" dirty="0"/>
              <a:t>pH influences water uptake of particles modulating visibility and the aerosol direct effect, Cloud pH has been linked to the amount and speciation of aerosol upon evaporation with radiative effects (</a:t>
            </a:r>
            <a:r>
              <a:rPr lang="en-US" dirty="0" err="1"/>
              <a:t>Turnock</a:t>
            </a:r>
            <a:r>
              <a:rPr lang="en-US" dirty="0"/>
              <a:t> et al., 2019)</a:t>
            </a:r>
          </a:p>
          <a:p>
            <a:pPr marL="285750" indent="-285750">
              <a:buFont typeface="Arial" panose="020B0604020202020204" pitchFamily="34" charset="0"/>
              <a:buChar char="•"/>
            </a:pPr>
            <a:r>
              <a:rPr lang="en-US" dirty="0"/>
              <a:t>pH affects brown carbon formation and modifies the active sites on ice nuclei (IN), particularly dust</a:t>
            </a:r>
          </a:p>
          <a:p>
            <a:pPr marL="285750" indent="-285750">
              <a:buFont typeface="Arial" panose="020B0604020202020204" pitchFamily="34" charset="0"/>
              <a:buChar char="•"/>
            </a:pPr>
            <a:r>
              <a:rPr lang="en-US" dirty="0"/>
              <a:t>Acid-base chemistry has a role in new particle formation and growth with implications for aerosol size and CCN abundance</a:t>
            </a:r>
          </a:p>
          <a:p>
            <a:pPr marL="285750" indent="-285750">
              <a:buFont typeface="Arial" panose="020B0604020202020204" pitchFamily="34" charset="0"/>
              <a:buChar char="•"/>
            </a:pPr>
            <a:r>
              <a:rPr lang="en-US" dirty="0"/>
              <a:t>pH has implications for halogen chemistry and oxidation capacity of troposphere</a:t>
            </a: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12</a:t>
            </a:fld>
            <a:endParaRPr lang="en-US"/>
          </a:p>
        </p:txBody>
      </p:sp>
    </p:spTree>
    <p:extLst>
      <p:ext uri="{BB962C8B-B14F-4D97-AF65-F5344CB8AC3E}">
        <p14:creationId xmlns:p14="http://schemas.microsoft.com/office/powerpoint/2010/main" val="2006283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Acidity itself is influenced by multiple processes including direct emissions of particles and precursor gases, chemistry leading to production of acids and bases as well as condensed-phase reactions, and partitioning of semivolatile species.</a:t>
            </a:r>
          </a:p>
          <a:p>
            <a:endParaRPr lang="en-US" dirty="0"/>
          </a:p>
          <a:p>
            <a:r>
              <a:rPr lang="en-US" dirty="0"/>
              <a:t>Cloud processing can result in changes in particle composition and particles can also activate as CCN or IN. </a:t>
            </a:r>
          </a:p>
        </p:txBody>
      </p:sp>
      <p:sp>
        <p:nvSpPr>
          <p:cNvPr id="4" name="Slide Number Placeholder 3"/>
          <p:cNvSpPr>
            <a:spLocks noGrp="1"/>
          </p:cNvSpPr>
          <p:nvPr>
            <p:ph type="sldNum" sz="quarter" idx="5"/>
          </p:nvPr>
        </p:nvSpPr>
        <p:spPr/>
        <p:txBody>
          <a:bodyPr/>
          <a:lstStyle/>
          <a:p>
            <a:fld id="{A7648B06-DA4B-428E-A060-8CF63E704CBD}" type="slidenum">
              <a:rPr lang="en-US" smtClean="0"/>
              <a:t>13</a:t>
            </a:fld>
            <a:endParaRPr lang="en-US"/>
          </a:p>
        </p:txBody>
      </p:sp>
    </p:spTree>
    <p:extLst>
      <p:ext uri="{BB962C8B-B14F-4D97-AF65-F5344CB8AC3E}">
        <p14:creationId xmlns:p14="http://schemas.microsoft.com/office/powerpoint/2010/main" val="2157485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14</a:t>
            </a:fld>
            <a:endParaRPr lang="en-US"/>
          </a:p>
        </p:txBody>
      </p:sp>
    </p:spTree>
    <p:extLst>
      <p:ext uri="{BB962C8B-B14F-4D97-AF65-F5344CB8AC3E}">
        <p14:creationId xmlns:p14="http://schemas.microsoft.com/office/powerpoint/2010/main" val="3751294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formally defined pH according to the IUPAC definition based on the molality scale. Thus the activity and activity coefficient, gamma, are defined on the molality scale with a reference state of infinite dilution in pure water. A standard state molality is needed to create a dimensionless quantity, but we can omit that for simplicity. The solvent should be defined consistently across the molality and activity coefficient and is generally water, however, organic species could be included in the solvent. Whatever is chosen, the definition should be carried through all quantities consistently.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 is only defined for liquid particles (highly viscous or solid particles do not have a unique pH value as viscous particles may have significant gradients in concentration and solid particles lack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IUPAC definition is notational only and we will discuss what that means for measurements and models.</a:t>
            </a:r>
          </a:p>
          <a:p>
            <a:endParaRPr lang="en-US" dirty="0"/>
          </a:p>
          <a:p>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15</a:t>
            </a:fld>
            <a:endParaRPr lang="en-US"/>
          </a:p>
        </p:txBody>
      </p:sp>
    </p:spTree>
    <p:extLst>
      <p:ext uri="{BB962C8B-B14F-4D97-AF65-F5344CB8AC3E}">
        <p14:creationId xmlns:p14="http://schemas.microsoft.com/office/powerpoint/2010/main" val="116910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 can be defined on other concentration scales. The most common general chemistry approach is to use a molarity-based activity and activity coefficient, denoted with a superscript (c). A standard state is needed to create the dimensionless activity. The relationship between </a:t>
            </a:r>
            <a:r>
              <a:rPr lang="en-US" dirty="0" err="1"/>
              <a:t>pHc</a:t>
            </a:r>
            <a:r>
              <a:rPr lang="en-US" dirty="0"/>
              <a:t> and pH can be determined via equivalence of chemical potentials and indicates that </a:t>
            </a:r>
            <a:r>
              <a:rPr lang="en-US" dirty="0" err="1"/>
              <a:t>pHC</a:t>
            </a:r>
            <a:r>
              <a:rPr lang="en-US" dirty="0"/>
              <a:t> is approximately the same as </a:t>
            </a:r>
            <a:r>
              <a:rPr lang="en-US" dirty="0" err="1"/>
              <a:t>pH.</a:t>
            </a:r>
            <a:r>
              <a:rPr lang="en-US" dirty="0"/>
              <a:t> The two differ by the density of the reference solvent, usually water, which is a function of temperature for example.</a:t>
            </a:r>
          </a:p>
          <a:p>
            <a:endParaRPr lang="en-US" dirty="0"/>
          </a:p>
          <a:p>
            <a:r>
              <a:rPr lang="en-US" dirty="0"/>
              <a:t>The E-AIM model uses a mole-fraction basis for </a:t>
            </a:r>
            <a:r>
              <a:rPr lang="en-US" dirty="0" err="1"/>
              <a:t>pH.</a:t>
            </a:r>
            <a:r>
              <a:rPr lang="en-US" dirty="0"/>
              <a:t> Thus the activity and activity coefficient are mole-fraction based. The resulting </a:t>
            </a:r>
            <a:r>
              <a:rPr lang="en-US" dirty="0" err="1"/>
              <a:t>pHX</a:t>
            </a:r>
            <a:r>
              <a:rPr lang="en-US" dirty="0"/>
              <a:t> is not equivalent to pH, but is higher than pH by about 1.7 units.</a:t>
            </a:r>
          </a:p>
        </p:txBody>
      </p:sp>
      <p:sp>
        <p:nvSpPr>
          <p:cNvPr id="4" name="Slide Number Placeholder 3"/>
          <p:cNvSpPr>
            <a:spLocks noGrp="1"/>
          </p:cNvSpPr>
          <p:nvPr>
            <p:ph type="sldNum" sz="quarter" idx="5"/>
          </p:nvPr>
        </p:nvSpPr>
        <p:spPr/>
        <p:txBody>
          <a:bodyPr/>
          <a:lstStyle/>
          <a:p>
            <a:fld id="{A7648B06-DA4B-428E-A060-8CF63E704CBD}" type="slidenum">
              <a:rPr lang="en-US" smtClean="0"/>
              <a:t>16</a:t>
            </a:fld>
            <a:endParaRPr lang="en-US"/>
          </a:p>
        </p:txBody>
      </p:sp>
    </p:spTree>
    <p:extLst>
      <p:ext uri="{BB962C8B-B14F-4D97-AF65-F5344CB8AC3E}">
        <p14:creationId xmlns:p14="http://schemas.microsoft.com/office/powerpoint/2010/main" val="2412516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the IUPAC Definition is notational only. This leads to both measurement and modeling challenges. </a:t>
            </a:r>
          </a:p>
          <a:p>
            <a:endParaRPr lang="en-US" dirty="0"/>
          </a:p>
          <a:p>
            <a:r>
              <a:rPr lang="en-GB" sz="1200" dirty="0"/>
              <a:t>experimentally any electrolyte solution contains both cations and anions</a:t>
            </a:r>
          </a:p>
          <a:p>
            <a:endParaRPr lang="en-GB" sz="1200" dirty="0"/>
          </a:p>
          <a:p>
            <a:r>
              <a:rPr lang="en-GB" sz="1200" dirty="0"/>
              <a:t>True for individual cloud droplets which is why bulk measurements are made</a:t>
            </a:r>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17</a:t>
            </a:fld>
            <a:endParaRPr lang="en-US"/>
          </a:p>
        </p:txBody>
      </p:sp>
    </p:spTree>
    <p:extLst>
      <p:ext uri="{BB962C8B-B14F-4D97-AF65-F5344CB8AC3E}">
        <p14:creationId xmlns:p14="http://schemas.microsoft.com/office/powerpoint/2010/main" val="1413104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H+ calculation with gamma=1 is only appropriate for highly dilute systems (near 100% RH).</a:t>
            </a:r>
          </a:p>
          <a:p>
            <a:endParaRPr lang="en-US" dirty="0"/>
          </a:p>
          <a:p>
            <a:r>
              <a:rPr lang="en-US" dirty="0"/>
              <a:t>pH+- bias likely to be minimized under ideal conditions (gamma=1) or when the deviation in gamma for H+ and the anion are similar</a:t>
            </a:r>
          </a:p>
        </p:txBody>
      </p:sp>
      <p:sp>
        <p:nvSpPr>
          <p:cNvPr id="4" name="Slide Number Placeholder 3"/>
          <p:cNvSpPr>
            <a:spLocks noGrp="1"/>
          </p:cNvSpPr>
          <p:nvPr>
            <p:ph type="sldNum" sz="quarter" idx="5"/>
          </p:nvPr>
        </p:nvSpPr>
        <p:spPr/>
        <p:txBody>
          <a:bodyPr/>
          <a:lstStyle/>
          <a:p>
            <a:fld id="{A7648B06-DA4B-428E-A060-8CF63E704CBD}" type="slidenum">
              <a:rPr lang="en-US" smtClean="0"/>
              <a:t>18</a:t>
            </a:fld>
            <a:endParaRPr lang="en-US"/>
          </a:p>
        </p:txBody>
      </p:sp>
    </p:spTree>
    <p:extLst>
      <p:ext uri="{BB962C8B-B14F-4D97-AF65-F5344CB8AC3E}">
        <p14:creationId xmlns:p14="http://schemas.microsoft.com/office/powerpoint/2010/main" val="4142765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on right is a calculation by MOSAIC with 60 size bins. The fine model is ammonium sulfate and coarse mode is NaCl. The initial distribution is exposure to sulfuric, nitric, and hydrochloric acid as well as ammonia and allowed to evolve. The fine mode rapidly absorbs the gases, but still takes quite a while to become relatively uniform in </a:t>
            </a:r>
            <a:r>
              <a:rPr lang="en-US" dirty="0" err="1"/>
              <a:t>pH.</a:t>
            </a:r>
            <a:r>
              <a:rPr lang="en-US" dirty="0"/>
              <a:t> The coarse mode is slower to adjust and is still not uniform after 10 hours</a:t>
            </a:r>
          </a:p>
        </p:txBody>
      </p:sp>
      <p:sp>
        <p:nvSpPr>
          <p:cNvPr id="4" name="Slide Number Placeholder 3"/>
          <p:cNvSpPr>
            <a:spLocks noGrp="1"/>
          </p:cNvSpPr>
          <p:nvPr>
            <p:ph type="sldNum" sz="quarter" idx="5"/>
          </p:nvPr>
        </p:nvSpPr>
        <p:spPr/>
        <p:txBody>
          <a:bodyPr/>
          <a:lstStyle/>
          <a:p>
            <a:fld id="{A7648B06-DA4B-428E-A060-8CF63E704CBD}" type="slidenum">
              <a:rPr lang="en-US" smtClean="0"/>
              <a:t>20</a:t>
            </a:fld>
            <a:endParaRPr lang="en-US"/>
          </a:p>
        </p:txBody>
      </p:sp>
    </p:spTree>
    <p:extLst>
      <p:ext uri="{BB962C8B-B14F-4D97-AF65-F5344CB8AC3E}">
        <p14:creationId xmlns:p14="http://schemas.microsoft.com/office/powerpoint/2010/main" val="141606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Box model calculations for idealized and ambient scenarios were used to understand the differences between pH and its approximations. We considered AIOMFAC-GLE, E-AIM, ISORROPIA, MOSAIC, and EQUISOLV II.</a:t>
            </a:r>
          </a:p>
        </p:txBody>
      </p:sp>
      <p:sp>
        <p:nvSpPr>
          <p:cNvPr id="4" name="Slide Number Placeholder 3"/>
          <p:cNvSpPr>
            <a:spLocks noGrp="1"/>
          </p:cNvSpPr>
          <p:nvPr>
            <p:ph type="sldNum" sz="quarter" idx="5"/>
          </p:nvPr>
        </p:nvSpPr>
        <p:spPr/>
        <p:txBody>
          <a:bodyPr/>
          <a:lstStyle/>
          <a:p>
            <a:fld id="{A7648B06-DA4B-428E-A060-8CF63E704CBD}" type="slidenum">
              <a:rPr lang="en-US" smtClean="0"/>
              <a:t>21</a:t>
            </a:fld>
            <a:endParaRPr lang="en-US"/>
          </a:p>
        </p:txBody>
      </p:sp>
    </p:spTree>
    <p:extLst>
      <p:ext uri="{BB962C8B-B14F-4D97-AF65-F5344CB8AC3E}">
        <p14:creationId xmlns:p14="http://schemas.microsoft.com/office/powerpoint/2010/main" val="382737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review has been a large collaborative effort involving representatives from 9 countries and 8 states. The work was managed through a series of sections and the 10 people shown here served as section leads. John Walker and Jim Kelly provided a connection to policy endpoints and the importance of </a:t>
            </a:r>
            <a:r>
              <a:rPr lang="en-US" dirty="0" err="1"/>
              <a:t>pH.</a:t>
            </a:r>
            <a:r>
              <a:rPr lang="en-US" dirty="0"/>
              <a:t> Andi Zuend led the definition of </a:t>
            </a:r>
            <a:r>
              <a:rPr lang="en-US" dirty="0" err="1"/>
              <a:t>pH.</a:t>
            </a:r>
            <a:r>
              <a:rPr lang="en-US" dirty="0"/>
              <a:t> Faye McNeill contributed to this review and is also coordinating a companion paper to be submitted to ACP on the role of chemical kinetics in influencing </a:t>
            </a:r>
            <a:r>
              <a:rPr lang="en-US" dirty="0" err="1"/>
              <a:t>pH.</a:t>
            </a:r>
            <a:r>
              <a:rPr lang="en-US" dirty="0"/>
              <a:t> Chris Hennigan coordinated the section on proxies of </a:t>
            </a:r>
            <a:r>
              <a:rPr lang="en-US" dirty="0" err="1"/>
              <a:t>pH.</a:t>
            </a:r>
            <a:r>
              <a:rPr lang="en-US" dirty="0"/>
              <a:t> Thanos Nenes coordinated the box model intercomparison. In collaboration with Maria Kanakidou, he also synthesized observed aerosol pH values. Jeff synthesized cloud pH values. Rahul Zaveri emphasize the role of particle size, mass transfer, and composition in affecting heterogeneity, and I coordinate the regional to global chemical transport model section.</a:t>
            </a:r>
          </a:p>
        </p:txBody>
      </p:sp>
      <p:sp>
        <p:nvSpPr>
          <p:cNvPr id="4" name="Slide Number Placeholder 3"/>
          <p:cNvSpPr>
            <a:spLocks noGrp="1"/>
          </p:cNvSpPr>
          <p:nvPr>
            <p:ph type="sldNum" sz="quarter" idx="5"/>
          </p:nvPr>
        </p:nvSpPr>
        <p:spPr/>
        <p:txBody>
          <a:bodyPr/>
          <a:lstStyle/>
          <a:p>
            <a:fld id="{A7648B06-DA4B-428E-A060-8CF63E704CBD}" type="slidenum">
              <a:rPr lang="en-US" smtClean="0"/>
              <a:t>3</a:t>
            </a:fld>
            <a:endParaRPr lang="en-US"/>
          </a:p>
        </p:txBody>
      </p:sp>
    </p:spTree>
    <p:extLst>
      <p:ext uri="{BB962C8B-B14F-4D97-AF65-F5344CB8AC3E}">
        <p14:creationId xmlns:p14="http://schemas.microsoft.com/office/powerpoint/2010/main" val="2336903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SOAS and WINTER were the most acidic campaigns with pH below 2. Some very low pH values were predicted for WINTER corresponding to measurement aloft at low temperature and RH.</a:t>
            </a:r>
          </a:p>
          <a:p>
            <a:endParaRPr lang="en-US" dirty="0"/>
          </a:p>
          <a:p>
            <a:r>
              <a:rPr lang="en-US" dirty="0" err="1"/>
              <a:t>CalNex</a:t>
            </a:r>
            <a:r>
              <a:rPr lang="en-US" dirty="0"/>
              <a:t> experienced intermediate pH close to 2 as a result of high ammonia and NVC.</a:t>
            </a:r>
          </a:p>
          <a:p>
            <a:endParaRPr lang="en-US" dirty="0"/>
          </a:p>
          <a:p>
            <a:r>
              <a:rPr lang="en-US" dirty="0"/>
              <a:t>Tianjin and </a:t>
            </a:r>
            <a:r>
              <a:rPr lang="en-US" dirty="0" err="1"/>
              <a:t>Cabauw</a:t>
            </a:r>
            <a:r>
              <a:rPr lang="en-US" dirty="0"/>
              <a:t> have the highest ammonia and the highest pH with values between 2 and 5.</a:t>
            </a:r>
          </a:p>
        </p:txBody>
      </p:sp>
      <p:sp>
        <p:nvSpPr>
          <p:cNvPr id="4" name="Slide Number Placeholder 3"/>
          <p:cNvSpPr>
            <a:spLocks noGrp="1"/>
          </p:cNvSpPr>
          <p:nvPr>
            <p:ph type="sldNum" sz="quarter" idx="5"/>
          </p:nvPr>
        </p:nvSpPr>
        <p:spPr/>
        <p:txBody>
          <a:bodyPr/>
          <a:lstStyle/>
          <a:p>
            <a:fld id="{A7648B06-DA4B-428E-A060-8CF63E704CBD}" type="slidenum">
              <a:rPr lang="en-US" smtClean="0"/>
              <a:t>22</a:t>
            </a:fld>
            <a:endParaRPr lang="en-US"/>
          </a:p>
        </p:txBody>
      </p:sp>
    </p:spTree>
    <p:extLst>
      <p:ext uri="{BB962C8B-B14F-4D97-AF65-F5344CB8AC3E}">
        <p14:creationId xmlns:p14="http://schemas.microsoft.com/office/powerpoint/2010/main" val="3519021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a wide variety of atmospheric conditions, </a:t>
            </a:r>
            <a:r>
              <a:rPr lang="en-US" dirty="0" err="1"/>
              <a:t>pHF</a:t>
            </a:r>
            <a:r>
              <a:rPr lang="en-US" dirty="0"/>
              <a:t> and pH agree within one unit.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Within an internally consistent framework such as AIOMFAC or E-AIM, </a:t>
            </a:r>
            <a:r>
              <a:rPr lang="en-US" dirty="0" err="1"/>
              <a:t>pH</a:t>
            </a:r>
            <a:r>
              <a:rPr lang="en-US" baseline="-25000" dirty="0" err="1"/>
              <a:t>F</a:t>
            </a:r>
            <a:r>
              <a:rPr lang="en-US" dirty="0"/>
              <a:t> deviates from pH by up to 1 unit and usually by much less.</a:t>
            </a:r>
          </a:p>
          <a:p>
            <a:r>
              <a:rPr lang="en-US" dirty="0" err="1"/>
              <a:t>pHF</a:t>
            </a:r>
            <a:r>
              <a:rPr lang="en-US" dirty="0"/>
              <a:t>-pH comparison using the same model for both roughly consistent with the SOAS data here, but the WINTER bias can be up to 2 or even 3 units at low RH.</a:t>
            </a:r>
          </a:p>
          <a:p>
            <a:endParaRPr lang="en-US" dirty="0"/>
          </a:p>
          <a:p>
            <a:r>
              <a:rPr lang="en-US" dirty="0"/>
              <a:t>When comparing across frameworks, </a:t>
            </a:r>
            <a:r>
              <a:rPr lang="en-US" dirty="0" err="1"/>
              <a:t>pHF</a:t>
            </a:r>
            <a:r>
              <a:rPr lang="en-US" dirty="0"/>
              <a:t> (from ISORROPIA) agrees with pH estimated from AIOMFAC-GLE or E-AIM within 1 unit for high RH (above 60%). At intermediate and lower RH</a:t>
            </a:r>
          </a:p>
        </p:txBody>
      </p:sp>
      <p:sp>
        <p:nvSpPr>
          <p:cNvPr id="4" name="Slide Number Placeholder 3"/>
          <p:cNvSpPr>
            <a:spLocks noGrp="1"/>
          </p:cNvSpPr>
          <p:nvPr>
            <p:ph type="sldNum" sz="quarter" idx="5"/>
          </p:nvPr>
        </p:nvSpPr>
        <p:spPr/>
        <p:txBody>
          <a:bodyPr/>
          <a:lstStyle/>
          <a:p>
            <a:fld id="{A7648B06-DA4B-428E-A060-8CF63E704CBD}" type="slidenum">
              <a:rPr lang="en-US" smtClean="0"/>
              <a:t>23</a:t>
            </a:fld>
            <a:endParaRPr lang="en-US"/>
          </a:p>
        </p:txBody>
      </p:sp>
    </p:spTree>
    <p:extLst>
      <p:ext uri="{BB962C8B-B14F-4D97-AF65-F5344CB8AC3E}">
        <p14:creationId xmlns:p14="http://schemas.microsoft.com/office/powerpoint/2010/main" val="3806234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AIOMFAC-GLE both H,NO3 and </a:t>
            </a:r>
            <a:r>
              <a:rPr lang="en-US" dirty="0" err="1"/>
              <a:t>H,Cl</a:t>
            </a:r>
            <a:r>
              <a:rPr lang="en-US" dirty="0"/>
              <a:t> are good ion pairs for approximating </a:t>
            </a:r>
            <a:r>
              <a:rPr lang="en-US" dirty="0" err="1"/>
              <a:t>pH.</a:t>
            </a:r>
            <a:r>
              <a:rPr lang="en-US" dirty="0"/>
              <a:t> Both show reduced RMSE and MB compared to </a:t>
            </a:r>
            <a:r>
              <a:rPr lang="en-US" dirty="0" err="1"/>
              <a:t>pHF</a:t>
            </a:r>
            <a:r>
              <a:rPr lang="en-US" dirty="0"/>
              <a:t> for the combined dataset.</a:t>
            </a:r>
          </a:p>
        </p:txBody>
      </p:sp>
      <p:sp>
        <p:nvSpPr>
          <p:cNvPr id="4" name="Slide Number Placeholder 3"/>
          <p:cNvSpPr>
            <a:spLocks noGrp="1"/>
          </p:cNvSpPr>
          <p:nvPr>
            <p:ph type="sldNum" sz="quarter" idx="5"/>
          </p:nvPr>
        </p:nvSpPr>
        <p:spPr/>
        <p:txBody>
          <a:bodyPr/>
          <a:lstStyle/>
          <a:p>
            <a:fld id="{A7648B06-DA4B-428E-A060-8CF63E704CBD}" type="slidenum">
              <a:rPr lang="en-US" smtClean="0"/>
              <a:t>24</a:t>
            </a:fld>
            <a:endParaRPr lang="en-US"/>
          </a:p>
        </p:txBody>
      </p:sp>
    </p:spTree>
    <p:extLst>
      <p:ext uri="{BB962C8B-B14F-4D97-AF65-F5344CB8AC3E}">
        <p14:creationId xmlns:p14="http://schemas.microsoft.com/office/powerpoint/2010/main" val="594089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RMSE in pH+- occur for E-AIM (pH)-ISORROPIA (pH+-)</a:t>
            </a:r>
          </a:p>
          <a:p>
            <a:endParaRPr lang="en-US" dirty="0"/>
          </a:p>
          <a:p>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25</a:t>
            </a:fld>
            <a:endParaRPr lang="en-US"/>
          </a:p>
        </p:txBody>
      </p:sp>
    </p:spTree>
    <p:extLst>
      <p:ext uri="{BB962C8B-B14F-4D97-AF65-F5344CB8AC3E}">
        <p14:creationId xmlns:p14="http://schemas.microsoft.com/office/powerpoint/2010/main" val="421263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of proxy expanded to include quantities that may have an endpoint other than pH in mind, but are fundamentally related to pH and thus have pH built into their interpretation.</a:t>
            </a:r>
          </a:p>
          <a:p>
            <a:endParaRPr lang="en-US" dirty="0"/>
          </a:p>
          <a:p>
            <a:r>
              <a:rPr lang="en-US" dirty="0"/>
              <a:t>Proxies have provided qualitative information (for example, that isoprene aerosol was linked with H+ air) that resulted in further analysis that advanced the field</a:t>
            </a:r>
          </a:p>
        </p:txBody>
      </p:sp>
      <p:sp>
        <p:nvSpPr>
          <p:cNvPr id="4" name="Slide Number Placeholder 3"/>
          <p:cNvSpPr>
            <a:spLocks noGrp="1"/>
          </p:cNvSpPr>
          <p:nvPr>
            <p:ph type="sldNum" sz="quarter" idx="5"/>
          </p:nvPr>
        </p:nvSpPr>
        <p:spPr/>
        <p:txBody>
          <a:bodyPr/>
          <a:lstStyle/>
          <a:p>
            <a:fld id="{A7648B06-DA4B-428E-A060-8CF63E704CBD}" type="slidenum">
              <a:rPr lang="en-US" smtClean="0"/>
              <a:t>27</a:t>
            </a:fld>
            <a:endParaRPr lang="en-US"/>
          </a:p>
        </p:txBody>
      </p:sp>
    </p:spTree>
    <p:extLst>
      <p:ext uri="{BB962C8B-B14F-4D97-AF65-F5344CB8AC3E}">
        <p14:creationId xmlns:p14="http://schemas.microsoft.com/office/powerpoint/2010/main" val="600053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Challenges associated with measurement precision are the same reason why aerosol-only inputs to thermodynamic models are not recommended</a:t>
            </a:r>
          </a:p>
          <a:p>
            <a:endParaRPr lang="en-US" dirty="0"/>
          </a:p>
          <a:p>
            <a:endParaRPr lang="en-US" dirty="0"/>
          </a:p>
          <a:p>
            <a:pPr lvl="1"/>
            <a:r>
              <a:rPr lang="en-US" dirty="0"/>
              <a:t>Error in measured species concentration can propagate to error in proxy</a:t>
            </a:r>
          </a:p>
          <a:p>
            <a:pPr lvl="1"/>
            <a:r>
              <a:rPr lang="en-US" dirty="0"/>
              <a:t>H</a:t>
            </a:r>
            <a:r>
              <a:rPr lang="en-US" baseline="30000" dirty="0"/>
              <a:t>+</a:t>
            </a:r>
            <a:r>
              <a:rPr lang="en-US" dirty="0"/>
              <a:t> is generally a minor aerosol-phase species so measurements of major species (sulfate, nitrate, ammonium, NVC) are not precise enough even if measured concentrations are high</a:t>
            </a:r>
          </a:p>
          <a:p>
            <a:pPr lvl="1"/>
            <a:r>
              <a:rPr lang="en-US" dirty="0"/>
              <a:t>The same reason why aerosol-only inputs to thermodynamic models are not recommended</a:t>
            </a:r>
          </a:p>
          <a:p>
            <a:pPr lvl="1"/>
            <a:r>
              <a:rPr lang="en-US" dirty="0"/>
              <a:t>Negative ion balance or molar ratio &gt; 1 (excess cations) incorrectly implies basic aerosol</a:t>
            </a:r>
          </a:p>
          <a:p>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28</a:t>
            </a:fld>
            <a:endParaRPr lang="en-US"/>
          </a:p>
        </p:txBody>
      </p:sp>
    </p:spTree>
    <p:extLst>
      <p:ext uri="{BB962C8B-B14F-4D97-AF65-F5344CB8AC3E}">
        <p14:creationId xmlns:p14="http://schemas.microsoft.com/office/powerpoint/2010/main" val="693186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 in equations reduce to </a:t>
            </a:r>
            <a:r>
              <a:rPr lang="en-US" dirty="0" err="1"/>
              <a:t>pHF</a:t>
            </a:r>
            <a:r>
              <a:rPr lang="en-US" dirty="0"/>
              <a:t> when activity coefficients of 1 are assumed</a:t>
            </a:r>
          </a:p>
        </p:txBody>
      </p:sp>
      <p:sp>
        <p:nvSpPr>
          <p:cNvPr id="4" name="Slide Number Placeholder 3"/>
          <p:cNvSpPr>
            <a:spLocks noGrp="1"/>
          </p:cNvSpPr>
          <p:nvPr>
            <p:ph type="sldNum" sz="quarter" idx="5"/>
          </p:nvPr>
        </p:nvSpPr>
        <p:spPr/>
        <p:txBody>
          <a:bodyPr/>
          <a:lstStyle/>
          <a:p>
            <a:fld id="{A7648B06-DA4B-428E-A060-8CF63E704CBD}" type="slidenum">
              <a:rPr lang="en-US" smtClean="0"/>
              <a:t>29</a:t>
            </a:fld>
            <a:endParaRPr lang="en-US"/>
          </a:p>
        </p:txBody>
      </p:sp>
    </p:spTree>
    <p:extLst>
      <p:ext uri="{BB962C8B-B14F-4D97-AF65-F5344CB8AC3E}">
        <p14:creationId xmlns:p14="http://schemas.microsoft.com/office/powerpoint/2010/main" val="3937853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pH discussion thus far has focused on equilibrium</a:t>
            </a:r>
          </a:p>
        </p:txBody>
      </p:sp>
      <p:sp>
        <p:nvSpPr>
          <p:cNvPr id="4" name="Slide Number Placeholder 3"/>
          <p:cNvSpPr>
            <a:spLocks noGrp="1"/>
          </p:cNvSpPr>
          <p:nvPr>
            <p:ph type="sldNum" sz="quarter" idx="5"/>
          </p:nvPr>
        </p:nvSpPr>
        <p:spPr/>
        <p:txBody>
          <a:bodyPr/>
          <a:lstStyle/>
          <a:p>
            <a:fld id="{A7648B06-DA4B-428E-A060-8CF63E704CBD}" type="slidenum">
              <a:rPr lang="en-US" smtClean="0"/>
              <a:t>32</a:t>
            </a:fld>
            <a:endParaRPr lang="en-US"/>
          </a:p>
        </p:txBody>
      </p:sp>
    </p:spTree>
    <p:extLst>
      <p:ext uri="{BB962C8B-B14F-4D97-AF65-F5344CB8AC3E}">
        <p14:creationId xmlns:p14="http://schemas.microsoft.com/office/powerpoint/2010/main" val="2852666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Size-coarse from sea salt and dust, higher pH PM1-2.5 is transition regime</a:t>
            </a:r>
          </a:p>
          <a:p>
            <a:endParaRPr lang="en-US" dirty="0"/>
          </a:p>
          <a:p>
            <a:r>
              <a:rPr lang="en-US" dirty="0"/>
              <a:t>Organic-inorganic interactions </a:t>
            </a:r>
            <a:r>
              <a:rPr lang="en-US" dirty="0" err="1"/>
              <a:t>acan</a:t>
            </a:r>
            <a:r>
              <a:rPr lang="en-US" dirty="0"/>
              <a:t> have an impact on mutual solubility and phase transitions with mutual solubility increasing towards higher solubility. </a:t>
            </a:r>
          </a:p>
          <a:p>
            <a:endParaRPr lang="en-US" dirty="0"/>
          </a:p>
          <a:p>
            <a:r>
              <a:rPr lang="en-US" dirty="0"/>
              <a:t>Few tenths pH effects for dissociated organic acids and non-ideality effects published. </a:t>
            </a:r>
          </a:p>
          <a:p>
            <a:endParaRPr lang="en-US" dirty="0"/>
          </a:p>
          <a:p>
            <a:r>
              <a:rPr lang="en-US" dirty="0"/>
              <a:t>Heterogeneity also occurs in the cloud system but we usually only measure a bulk property</a:t>
            </a:r>
          </a:p>
        </p:txBody>
      </p:sp>
      <p:sp>
        <p:nvSpPr>
          <p:cNvPr id="4" name="Slide Number Placeholder 3"/>
          <p:cNvSpPr>
            <a:spLocks noGrp="1"/>
          </p:cNvSpPr>
          <p:nvPr>
            <p:ph type="sldNum" sz="quarter" idx="5"/>
          </p:nvPr>
        </p:nvSpPr>
        <p:spPr/>
        <p:txBody>
          <a:bodyPr/>
          <a:lstStyle/>
          <a:p>
            <a:fld id="{A7648B06-DA4B-428E-A060-8CF63E704CBD}" type="slidenum">
              <a:rPr lang="en-US" smtClean="0"/>
              <a:t>33</a:t>
            </a:fld>
            <a:endParaRPr lang="en-US"/>
          </a:p>
        </p:txBody>
      </p:sp>
    </p:spTree>
    <p:extLst>
      <p:ext uri="{BB962C8B-B14F-4D97-AF65-F5344CB8AC3E}">
        <p14:creationId xmlns:p14="http://schemas.microsoft.com/office/powerpoint/2010/main" val="1452187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Aerosol pH not typically measured due to small sample volumes and high ionic strengths. In addition, measurements would have to maintain equilibrium with the gas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Generally, Estimates of fine particle pH are derived from models fed with observational constraints. </a:t>
            </a:r>
          </a:p>
        </p:txBody>
      </p:sp>
      <p:sp>
        <p:nvSpPr>
          <p:cNvPr id="4" name="Slide Number Placeholder 3"/>
          <p:cNvSpPr>
            <a:spLocks noGrp="1"/>
          </p:cNvSpPr>
          <p:nvPr>
            <p:ph type="sldNum" sz="quarter" idx="5"/>
          </p:nvPr>
        </p:nvSpPr>
        <p:spPr/>
        <p:txBody>
          <a:bodyPr/>
          <a:lstStyle/>
          <a:p>
            <a:fld id="{A7648B06-DA4B-428E-A060-8CF63E704CBD}" type="slidenum">
              <a:rPr lang="en-US" smtClean="0"/>
              <a:t>34</a:t>
            </a:fld>
            <a:endParaRPr lang="en-US"/>
          </a:p>
        </p:txBody>
      </p:sp>
    </p:spTree>
    <p:extLst>
      <p:ext uri="{BB962C8B-B14F-4D97-AF65-F5344CB8AC3E}">
        <p14:creationId xmlns:p14="http://schemas.microsoft.com/office/powerpoint/2010/main" val="145031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also included a number of individuals who contributed across multiple sections including…</a:t>
            </a:r>
          </a:p>
        </p:txBody>
      </p:sp>
      <p:sp>
        <p:nvSpPr>
          <p:cNvPr id="4" name="Slide Number Placeholder 3"/>
          <p:cNvSpPr>
            <a:spLocks noGrp="1"/>
          </p:cNvSpPr>
          <p:nvPr>
            <p:ph type="sldNum" sz="quarter" idx="5"/>
          </p:nvPr>
        </p:nvSpPr>
        <p:spPr/>
        <p:txBody>
          <a:bodyPr/>
          <a:lstStyle/>
          <a:p>
            <a:fld id="{A7648B06-DA4B-428E-A060-8CF63E704CBD}" type="slidenum">
              <a:rPr lang="en-US" smtClean="0"/>
              <a:t>4</a:t>
            </a:fld>
            <a:endParaRPr lang="en-US"/>
          </a:p>
        </p:txBody>
      </p:sp>
    </p:spTree>
    <p:extLst>
      <p:ext uri="{BB962C8B-B14F-4D97-AF65-F5344CB8AC3E}">
        <p14:creationId xmlns:p14="http://schemas.microsoft.com/office/powerpoint/2010/main" val="1151234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Summer experiences higher T (less ALWC) and more sulfate production</a:t>
            </a:r>
          </a:p>
          <a:p>
            <a:endParaRPr lang="en-US" dirty="0"/>
          </a:p>
          <a:p>
            <a:endParaRPr lang="en-US" dirty="0"/>
          </a:p>
          <a:p>
            <a:r>
              <a:rPr lang="en-US" dirty="0"/>
              <a:t>Low T and high RH in winter facilitate liquid water while summer conditions facilitate productions of sulfate</a:t>
            </a:r>
          </a:p>
          <a:p>
            <a:r>
              <a:rPr lang="en-US" dirty="0"/>
              <a:t>Annual </a:t>
            </a:r>
            <a:r>
              <a:rPr lang="en-US" dirty="0" err="1"/>
              <a:t>pHF</a:t>
            </a:r>
            <a:r>
              <a:rPr lang="en-US" dirty="0"/>
              <a:t> swings of 0.6 to 2.3</a:t>
            </a:r>
          </a:p>
        </p:txBody>
      </p:sp>
      <p:sp>
        <p:nvSpPr>
          <p:cNvPr id="4" name="Slide Number Placeholder 3"/>
          <p:cNvSpPr>
            <a:spLocks noGrp="1"/>
          </p:cNvSpPr>
          <p:nvPr>
            <p:ph type="sldNum" sz="quarter" idx="5"/>
          </p:nvPr>
        </p:nvSpPr>
        <p:spPr/>
        <p:txBody>
          <a:bodyPr/>
          <a:lstStyle/>
          <a:p>
            <a:fld id="{A7648B06-DA4B-428E-A060-8CF63E704CBD}" type="slidenum">
              <a:rPr lang="en-US" smtClean="0"/>
              <a:t>35</a:t>
            </a:fld>
            <a:endParaRPr lang="en-US"/>
          </a:p>
        </p:txBody>
      </p:sp>
    </p:spTree>
    <p:extLst>
      <p:ext uri="{BB962C8B-B14F-4D97-AF65-F5344CB8AC3E}">
        <p14:creationId xmlns:p14="http://schemas.microsoft.com/office/powerpoint/2010/main" val="3753425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Diurnal changes in temperature and RH influence pH as well.</a:t>
            </a:r>
          </a:p>
          <a:p>
            <a:endParaRPr lang="en-US" dirty="0"/>
          </a:p>
          <a:p>
            <a:r>
              <a:rPr lang="en-US" dirty="0"/>
              <a:t>Urban heat island effect can also be seen in pH</a:t>
            </a:r>
          </a:p>
        </p:txBody>
      </p:sp>
      <p:sp>
        <p:nvSpPr>
          <p:cNvPr id="4" name="Slide Number Placeholder 3"/>
          <p:cNvSpPr>
            <a:spLocks noGrp="1"/>
          </p:cNvSpPr>
          <p:nvPr>
            <p:ph type="sldNum" sz="quarter" idx="5"/>
          </p:nvPr>
        </p:nvSpPr>
        <p:spPr/>
        <p:txBody>
          <a:bodyPr/>
          <a:lstStyle/>
          <a:p>
            <a:fld id="{A7648B06-DA4B-428E-A060-8CF63E704CBD}" type="slidenum">
              <a:rPr lang="en-US" smtClean="0"/>
              <a:t>36</a:t>
            </a:fld>
            <a:endParaRPr lang="en-US"/>
          </a:p>
        </p:txBody>
      </p:sp>
    </p:spTree>
    <p:extLst>
      <p:ext uri="{BB962C8B-B14F-4D97-AF65-F5344CB8AC3E}">
        <p14:creationId xmlns:p14="http://schemas.microsoft.com/office/powerpoint/2010/main" val="2977522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eastern US is one of the most acidic locations with </a:t>
            </a:r>
            <a:r>
              <a:rPr lang="en-US" dirty="0" err="1"/>
              <a:t>pHF</a:t>
            </a:r>
            <a:r>
              <a:rPr lang="en-US" dirty="0"/>
              <a:t> near 1.</a:t>
            </a:r>
          </a:p>
          <a:p>
            <a:endParaRPr lang="en-US" dirty="0"/>
          </a:p>
          <a:p>
            <a:r>
              <a:rPr lang="en-US" dirty="0"/>
              <a:t>Higher pH in locations with intense agricultural emissions and/or larger particles</a:t>
            </a:r>
          </a:p>
          <a:p>
            <a:endParaRPr lang="en-US" dirty="0"/>
          </a:p>
          <a:p>
            <a:r>
              <a:rPr lang="en-US" dirty="0"/>
              <a:t>Relatively high pH in mainland China near Beijing. Values still acidic but can be between 4 and 6. Southeast Asia experiences higher acidity-variability in sources of alkalinity.</a:t>
            </a:r>
          </a:p>
        </p:txBody>
      </p:sp>
      <p:sp>
        <p:nvSpPr>
          <p:cNvPr id="4" name="Slide Number Placeholder 3"/>
          <p:cNvSpPr>
            <a:spLocks noGrp="1"/>
          </p:cNvSpPr>
          <p:nvPr>
            <p:ph type="sldNum" sz="quarter" idx="5"/>
          </p:nvPr>
        </p:nvSpPr>
        <p:spPr/>
        <p:txBody>
          <a:bodyPr/>
          <a:lstStyle/>
          <a:p>
            <a:fld id="{A7648B06-DA4B-428E-A060-8CF63E704CBD}" type="slidenum">
              <a:rPr lang="en-US" smtClean="0"/>
              <a:t>37</a:t>
            </a:fld>
            <a:endParaRPr lang="en-US"/>
          </a:p>
        </p:txBody>
      </p:sp>
    </p:spTree>
    <p:extLst>
      <p:ext uri="{BB962C8B-B14F-4D97-AF65-F5344CB8AC3E}">
        <p14:creationId xmlns:p14="http://schemas.microsoft.com/office/powerpoint/2010/main" val="2418983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Variability in summer pH driven by meteorology (Tao and Murphy 2019 ACP)</a:t>
            </a:r>
          </a:p>
          <a:p>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38</a:t>
            </a:fld>
            <a:endParaRPr lang="en-US"/>
          </a:p>
        </p:txBody>
      </p:sp>
    </p:spTree>
    <p:extLst>
      <p:ext uri="{BB962C8B-B14F-4D97-AF65-F5344CB8AC3E}">
        <p14:creationId xmlns:p14="http://schemas.microsoft.com/office/powerpoint/2010/main" val="63249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models use same thermodynamics. For example, CMAQ, GEOS-Chem, and TM4-ECPL use ISORROPIA.</a:t>
            </a:r>
          </a:p>
          <a:p>
            <a:endParaRPr lang="en-US" dirty="0"/>
          </a:p>
          <a:p>
            <a:r>
              <a:rPr lang="en-US" dirty="0"/>
              <a:t>WRF-Chem here uses MOSAIC</a:t>
            </a:r>
          </a:p>
          <a:p>
            <a:endParaRPr lang="en-US" dirty="0"/>
          </a:p>
          <a:p>
            <a:r>
              <a:rPr lang="en-US" dirty="0"/>
              <a:t>Even with the same thermodynamics, models can differ by up to 5 units in </a:t>
            </a:r>
            <a:r>
              <a:rPr lang="en-US" dirty="0" err="1"/>
              <a:t>pH.</a:t>
            </a:r>
            <a:r>
              <a:rPr lang="en-US" dirty="0"/>
              <a:t> This can be seen over the Sahara where models make different assumptions about the mixing state of NVC</a:t>
            </a:r>
          </a:p>
        </p:txBody>
      </p:sp>
      <p:sp>
        <p:nvSpPr>
          <p:cNvPr id="4" name="Slide Number Placeholder 3"/>
          <p:cNvSpPr>
            <a:spLocks noGrp="1"/>
          </p:cNvSpPr>
          <p:nvPr>
            <p:ph type="sldNum" sz="quarter" idx="5"/>
          </p:nvPr>
        </p:nvSpPr>
        <p:spPr/>
        <p:txBody>
          <a:bodyPr/>
          <a:lstStyle/>
          <a:p>
            <a:fld id="{A7648B06-DA4B-428E-A060-8CF63E704CBD}" type="slidenum">
              <a:rPr lang="en-US" smtClean="0"/>
              <a:t>43</a:t>
            </a:fld>
            <a:endParaRPr lang="en-US"/>
          </a:p>
        </p:txBody>
      </p:sp>
    </p:spTree>
    <p:extLst>
      <p:ext uri="{BB962C8B-B14F-4D97-AF65-F5344CB8AC3E}">
        <p14:creationId xmlns:p14="http://schemas.microsoft.com/office/powerpoint/2010/main" val="2440369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48</a:t>
            </a:fld>
            <a:endParaRPr lang="en-US"/>
          </a:p>
        </p:txBody>
      </p:sp>
    </p:spTree>
    <p:extLst>
      <p:ext uri="{BB962C8B-B14F-4D97-AF65-F5344CB8AC3E}">
        <p14:creationId xmlns:p14="http://schemas.microsoft.com/office/powerpoint/2010/main" val="35395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 of sea water is fairly well established at a value of 8.1 which is slightly alkaline. While there is some variability, values are constrained to a fairly narrow band that has been trending towards higher acidity as a result on increased atmospheric CO2 levels. The relatively high pH value of sea water means emissions of sea spray aerosol also tend to have high </a:t>
            </a:r>
            <a:r>
              <a:rPr lang="en-US" dirty="0" err="1"/>
              <a:t>pH.</a:t>
            </a:r>
            <a:r>
              <a:rPr lang="en-US" dirty="0"/>
              <a:t> Sea spray aerosols will rapidly dehydrate and acids will partition into the particle. Initially the dissolved acids will titrate the carbonate alkalinity in the sea salt, but eventually the particles will become acidified compared to their initial emitted form. Generally, within 15 minutes, sea spray aerosols are acidified.</a:t>
            </a:r>
          </a:p>
        </p:txBody>
      </p:sp>
      <p:sp>
        <p:nvSpPr>
          <p:cNvPr id="4" name="Slide Number Placeholder 3"/>
          <p:cNvSpPr>
            <a:spLocks noGrp="1"/>
          </p:cNvSpPr>
          <p:nvPr>
            <p:ph type="sldNum" sz="quarter" idx="5"/>
          </p:nvPr>
        </p:nvSpPr>
        <p:spPr/>
        <p:txBody>
          <a:bodyPr/>
          <a:lstStyle/>
          <a:p>
            <a:fld id="{A7648B06-DA4B-428E-A060-8CF63E704CBD}" type="slidenum">
              <a:rPr lang="en-US" smtClean="0"/>
              <a:t>53</a:t>
            </a:fld>
            <a:endParaRPr lang="en-US"/>
          </a:p>
        </p:txBody>
      </p:sp>
    </p:spTree>
    <p:extLst>
      <p:ext uri="{BB962C8B-B14F-4D97-AF65-F5344CB8AC3E}">
        <p14:creationId xmlns:p14="http://schemas.microsoft.com/office/powerpoint/2010/main" val="3815621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be remis not to talk about the connection of particles and clouds to acid rain.</a:t>
            </a:r>
          </a:p>
          <a:p>
            <a:endParaRPr lang="en-US" dirty="0"/>
          </a:p>
          <a:p>
            <a:r>
              <a:rPr lang="en-US" dirty="0"/>
              <a:t>The pH of precipitation is variable with lower values corresponding to acid rain. Clean rain is around pH 5.6 as dictated by carbon dioxide. However, the pH of rain could be higher if significant alkaline emissions (dust, NH3) are present. As precipitation tends to integrate atmospheric composition, the pH of precipitation has changed significantly as emissions have been controlled in the US. Emission controls designed to reduce acid rain in the US have had implications for the acidity of other condensed media, particularly cloud droplets as clouds are upstream of precipitation.</a:t>
            </a:r>
          </a:p>
          <a:p>
            <a:endParaRPr lang="en-US" dirty="0"/>
          </a:p>
          <a:p>
            <a:endParaRPr lang="en-US" dirty="0"/>
          </a:p>
          <a:p>
            <a:endParaRPr lang="en-US" dirty="0"/>
          </a:p>
          <a:p>
            <a:r>
              <a:rPr lang="en-US" dirty="0">
                <a:hlinkClick r:id="rId3"/>
              </a:rPr>
              <a:t>https://www3.epa.gov/acidrain/education/site_students/phscale.html</a:t>
            </a:r>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54</a:t>
            </a:fld>
            <a:endParaRPr lang="en-US"/>
          </a:p>
        </p:txBody>
      </p:sp>
    </p:spTree>
    <p:extLst>
      <p:ext uri="{BB962C8B-B14F-4D97-AF65-F5344CB8AC3E}">
        <p14:creationId xmlns:p14="http://schemas.microsoft.com/office/powerpoint/2010/main" val="1437815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acidity of particles and cloud droplets influences multiple endpoints of interest.</a:t>
            </a:r>
          </a:p>
          <a:p>
            <a:endParaRPr lang="en-US" dirty="0"/>
          </a:p>
          <a:p>
            <a:endParaRPr lang="en-US" dirty="0"/>
          </a:p>
          <a:p>
            <a:r>
              <a:rPr lang="en-US" dirty="0"/>
              <a:t>Read bullets</a:t>
            </a:r>
          </a:p>
          <a:p>
            <a:r>
              <a:rPr lang="en-US" dirty="0"/>
              <a:t>…since gas phase species such as nitric acid and ammonia have higher deposition velocities than their aerosol-phase counterparts.</a:t>
            </a:r>
          </a:p>
          <a:p>
            <a:r>
              <a:rPr lang="en-US" dirty="0"/>
              <a:t>==================</a:t>
            </a:r>
          </a:p>
          <a:p>
            <a:endParaRPr lang="en-US" dirty="0"/>
          </a:p>
          <a:p>
            <a:r>
              <a:rPr lang="en-US" dirty="0"/>
              <a:t>We have already hinted at the fact that upon emission, sea spray aerosols are rapidly processed to higher acidity. This has implications for halogen chemistry and the oxidation capacity of the atmosphere.</a:t>
            </a:r>
          </a:p>
          <a:p>
            <a:endParaRPr lang="en-US" dirty="0"/>
          </a:p>
          <a:p>
            <a:r>
              <a:rPr lang="en-US" dirty="0"/>
              <a:t>Aluminum mobilization has implications for water quality</a:t>
            </a:r>
          </a:p>
          <a:p>
            <a:endParaRPr lang="en-US" dirty="0"/>
          </a:p>
          <a:p>
            <a:r>
              <a:rPr lang="en-US" dirty="0"/>
              <a:t>Increased solubility and bioavailability of trace nutrients can lead to promotion of phytoplankton blooms and have implications for ocean biogeochemistry and the carbon cycle.</a:t>
            </a:r>
          </a:p>
        </p:txBody>
      </p:sp>
      <p:sp>
        <p:nvSpPr>
          <p:cNvPr id="4" name="Slide Number Placeholder 3"/>
          <p:cNvSpPr>
            <a:spLocks noGrp="1"/>
          </p:cNvSpPr>
          <p:nvPr>
            <p:ph type="sldNum" sz="quarter" idx="5"/>
          </p:nvPr>
        </p:nvSpPr>
        <p:spPr/>
        <p:txBody>
          <a:bodyPr/>
          <a:lstStyle/>
          <a:p>
            <a:fld id="{A7648B06-DA4B-428E-A060-8CF63E704CBD}" type="slidenum">
              <a:rPr lang="en-US" smtClean="0"/>
              <a:t>55</a:t>
            </a:fld>
            <a:endParaRPr lang="en-US"/>
          </a:p>
        </p:txBody>
      </p:sp>
    </p:spTree>
    <p:extLst>
      <p:ext uri="{BB962C8B-B14F-4D97-AF65-F5344CB8AC3E}">
        <p14:creationId xmlns:p14="http://schemas.microsoft.com/office/powerpoint/2010/main" val="1287927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56</a:t>
            </a:fld>
            <a:endParaRPr lang="en-US"/>
          </a:p>
        </p:txBody>
      </p:sp>
    </p:spTree>
    <p:extLst>
      <p:ext uri="{BB962C8B-B14F-4D97-AF65-F5344CB8AC3E}">
        <p14:creationId xmlns:p14="http://schemas.microsoft.com/office/powerpoint/2010/main" val="250772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review was motivated by several factors. First, we recognized that acidity was an important property of ambient condensed phases (particles and clouds) with implications for endpoints including human health, deposition, and climate. In addition, the number of studies reporting estimates of fine aerosol pH has increased in recent years. We wanted to provide a resource to the community that brought together current estimate of acidity, highlighted the central role of pH over other indicators of pH, and synthesized how well we as a community understand </a:t>
            </a:r>
            <a:r>
              <a:rPr lang="en-US" dirty="0" err="1"/>
              <a:t>pH.</a:t>
            </a:r>
            <a:r>
              <a:rPr lang="en-US" dirty="0"/>
              <a:t> As part of that, we wanted to understand if there were any major issues or if our conceptual picture is relatively complete. We do think there is a wealth of information available now, but data is limited in space and time.</a:t>
            </a:r>
          </a:p>
        </p:txBody>
      </p:sp>
      <p:sp>
        <p:nvSpPr>
          <p:cNvPr id="4" name="Slide Number Placeholder 3"/>
          <p:cNvSpPr>
            <a:spLocks noGrp="1"/>
          </p:cNvSpPr>
          <p:nvPr>
            <p:ph type="sldNum" sz="quarter" idx="5"/>
          </p:nvPr>
        </p:nvSpPr>
        <p:spPr/>
        <p:txBody>
          <a:bodyPr/>
          <a:lstStyle/>
          <a:p>
            <a:fld id="{A7648B06-DA4B-428E-A060-8CF63E704CBD}" type="slidenum">
              <a:rPr lang="en-US" smtClean="0"/>
              <a:t>5</a:t>
            </a:fld>
            <a:endParaRPr lang="en-US"/>
          </a:p>
        </p:txBody>
      </p:sp>
    </p:spTree>
    <p:extLst>
      <p:ext uri="{BB962C8B-B14F-4D97-AF65-F5344CB8AC3E}">
        <p14:creationId xmlns:p14="http://schemas.microsoft.com/office/powerpoint/2010/main" val="88108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57</a:t>
            </a:fld>
            <a:endParaRPr lang="en-US"/>
          </a:p>
        </p:txBody>
      </p:sp>
    </p:spTree>
    <p:extLst>
      <p:ext uri="{BB962C8B-B14F-4D97-AF65-F5344CB8AC3E}">
        <p14:creationId xmlns:p14="http://schemas.microsoft.com/office/powerpoint/2010/main" val="1249957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 will discuss pH as a formal definition of acidity. You will see that aerosol acidity is rarely measured but is commonly estimated with models. We will show that acidic fine particles are ubiquitous across environments. Clouds, with their relatively higher water content are also acidic (meaning pH&lt;7), but less so than particles. We will also discuss some of the important differences between clouds and particles. Specifically, the two media respond differently to changes in anthropogenic emissions of </a:t>
            </a:r>
            <a:r>
              <a:rPr lang="en-US" dirty="0" err="1"/>
              <a:t>SOx</a:t>
            </a:r>
            <a:r>
              <a:rPr lang="en-US" dirty="0"/>
              <a:t> and NOx. Clouds tend to become less acidic and fine aerosols can remain at a relatively constant pH despite changes in emissions.</a:t>
            </a:r>
          </a:p>
          <a:p>
            <a:endParaRPr lang="en-US" dirty="0"/>
          </a:p>
          <a:p>
            <a:r>
              <a:rPr lang="en-US" dirty="0"/>
              <a:t>=======================</a:t>
            </a:r>
          </a:p>
          <a:p>
            <a:r>
              <a:rPr lang="en-US" dirty="0" err="1"/>
              <a:t>Figure:Battery</a:t>
            </a:r>
            <a:r>
              <a:rPr lang="en-US" dirty="0"/>
              <a:t> </a:t>
            </a:r>
            <a:r>
              <a:rPr lang="en-US" dirty="0" err="1"/>
              <a:t>acid,Lemon</a:t>
            </a:r>
            <a:r>
              <a:rPr lang="en-US" dirty="0"/>
              <a:t> </a:t>
            </a:r>
            <a:r>
              <a:rPr lang="en-US" dirty="0" err="1"/>
              <a:t>juice,Soda,Acid</a:t>
            </a:r>
            <a:r>
              <a:rPr lang="en-US" dirty="0"/>
              <a:t> rain 4.3,Clean rain 5.6,Seawater 8.1,Baking soda 9,Ammonia,Bleach,Liquid drain cleaner</a:t>
            </a:r>
          </a:p>
        </p:txBody>
      </p:sp>
      <p:sp>
        <p:nvSpPr>
          <p:cNvPr id="4" name="Slide Number Placeholder 3"/>
          <p:cNvSpPr>
            <a:spLocks noGrp="1"/>
          </p:cNvSpPr>
          <p:nvPr>
            <p:ph type="sldNum" sz="quarter" idx="5"/>
          </p:nvPr>
        </p:nvSpPr>
        <p:spPr/>
        <p:txBody>
          <a:bodyPr/>
          <a:lstStyle/>
          <a:p>
            <a:fld id="{A7648B06-DA4B-428E-A060-8CF63E704CBD}" type="slidenum">
              <a:rPr lang="en-US" smtClean="0"/>
              <a:t>6</a:t>
            </a:fld>
            <a:endParaRPr lang="en-US"/>
          </a:p>
        </p:txBody>
      </p:sp>
    </p:spTree>
    <p:extLst>
      <p:ext uri="{BB962C8B-B14F-4D97-AF65-F5344CB8AC3E}">
        <p14:creationId xmlns:p14="http://schemas.microsoft.com/office/powerpoint/2010/main" val="235868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t>
            </a:r>
          </a:p>
          <a:p>
            <a:r>
              <a:rPr lang="en-US" dirty="0">
                <a:hlinkClick r:id="rId3"/>
              </a:rPr>
              <a:t>https://www.sfchronicle.com/california-wildfires/article/What-will-wildfire-smoke-do-to-my-health-Long-13399961.php#photo-16515335</a:t>
            </a:r>
            <a:endParaRPr lang="en-US" dirty="0"/>
          </a:p>
          <a:p>
            <a:r>
              <a:rPr lang="en-US" dirty="0">
                <a:hlinkClick r:id="rId4"/>
              </a:rPr>
              <a:t>https://commons.wikimedia.org/wiki/File:Los_Angeles_Skyline.jpg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Tule Fog in CA Central Valley, 2005; image via NASA Terra Satellite</a:t>
            </a:r>
          </a:p>
          <a:p>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7</a:t>
            </a:fld>
            <a:endParaRPr lang="en-US"/>
          </a:p>
        </p:txBody>
      </p:sp>
    </p:spTree>
    <p:extLst>
      <p:ext uri="{BB962C8B-B14F-4D97-AF65-F5344CB8AC3E}">
        <p14:creationId xmlns:p14="http://schemas.microsoft.com/office/powerpoint/2010/main" val="4290397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48B06-DA4B-428E-A060-8CF63E704CBD}" type="slidenum">
              <a:rPr lang="en-US" smtClean="0"/>
              <a:t>8</a:t>
            </a:fld>
            <a:endParaRPr lang="en-US"/>
          </a:p>
        </p:txBody>
      </p:sp>
    </p:spTree>
    <p:extLst>
      <p:ext uri="{BB962C8B-B14F-4D97-AF65-F5344CB8AC3E}">
        <p14:creationId xmlns:p14="http://schemas.microsoft.com/office/powerpoint/2010/main" val="261309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 of various environmental media have been measured or estimated. Compared to surface waters, sea water, and precipitation, particles and clouds are more acidic. </a:t>
            </a:r>
          </a:p>
        </p:txBody>
      </p:sp>
      <p:sp>
        <p:nvSpPr>
          <p:cNvPr id="4" name="Slide Number Placeholder 3"/>
          <p:cNvSpPr>
            <a:spLocks noGrp="1"/>
          </p:cNvSpPr>
          <p:nvPr>
            <p:ph type="sldNum" sz="quarter" idx="5"/>
          </p:nvPr>
        </p:nvSpPr>
        <p:spPr/>
        <p:txBody>
          <a:bodyPr/>
          <a:lstStyle/>
          <a:p>
            <a:fld id="{A7648B06-DA4B-428E-A060-8CF63E704CBD}" type="slidenum">
              <a:rPr lang="en-US" smtClean="0"/>
              <a:t>9</a:t>
            </a:fld>
            <a:endParaRPr lang="en-US"/>
          </a:p>
        </p:txBody>
      </p:sp>
    </p:spTree>
    <p:extLst>
      <p:ext uri="{BB962C8B-B14F-4D97-AF65-F5344CB8AC3E}">
        <p14:creationId xmlns:p14="http://schemas.microsoft.com/office/powerpoint/2010/main" val="413403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Fine aerosols can have a wide range of pH from below 0 to around 5. This variability is driven by a number of factors including temperature, RH, and atmospheric composition.</a:t>
            </a:r>
          </a:p>
          <a:p>
            <a:r>
              <a:rPr lang="en-US" dirty="0"/>
              <a:t>Some emissions such as SO</a:t>
            </a:r>
            <a:r>
              <a:rPr lang="en-US" baseline="-25000" dirty="0"/>
              <a:t>2</a:t>
            </a:r>
            <a:r>
              <a:rPr lang="en-US" dirty="0"/>
              <a:t> act to increase acidity and sulfate-organic dominated particles tend to have pH from -1 to as high as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species such as ammonia, amines, and non-volatile cations act to reduce acidity. Biomass burning, dust, and sea spray aerosols tend to have higher pH as a result of nonvolatile cations such as calcium, potassium, magnesium, and sodium.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Sea water has a pH of 8.1 and sea spray emissions are initially at a high </a:t>
            </a:r>
            <a:r>
              <a:rPr lang="en-US" dirty="0" err="1"/>
              <a:t>pH.</a:t>
            </a:r>
            <a:r>
              <a:rPr lang="en-US" dirty="0"/>
              <a:t> Sea spray aerosols will rapidly dehydrate and acids will partition into the particle. Initially the dissolved acids will titrate the carbonate alkalinity in the sea salt, but eventually the particles will become acidified compared to their initial emitted form. Generally, within 15 minutes, sea spray aerosols are acidified.</a:t>
            </a:r>
          </a:p>
          <a:p>
            <a:r>
              <a:rPr lang="en-US" dirty="0"/>
              <a:t>Dust is also more alkaline upon emission and is chemically processed to lower </a:t>
            </a:r>
            <a:r>
              <a:rPr lang="en-US" dirty="0" err="1"/>
              <a:t>pHs</a:t>
            </a:r>
            <a:r>
              <a:rPr lang="en-US" dirty="0"/>
              <a:t> of 3-5. Given the atmospheric lifetime of particles, dust and sea spray dominated environments tend to have measured or estimated </a:t>
            </a:r>
            <a:r>
              <a:rPr lang="en-US" dirty="0" err="1"/>
              <a:t>pHs</a:t>
            </a:r>
            <a:r>
              <a:rPr lang="en-US" dirty="0"/>
              <a:t> on the order of 4-5.</a:t>
            </a:r>
          </a:p>
        </p:txBody>
      </p:sp>
      <p:sp>
        <p:nvSpPr>
          <p:cNvPr id="4" name="Slide Number Placeholder 3"/>
          <p:cNvSpPr>
            <a:spLocks noGrp="1"/>
          </p:cNvSpPr>
          <p:nvPr>
            <p:ph type="sldNum" sz="quarter" idx="5"/>
          </p:nvPr>
        </p:nvSpPr>
        <p:spPr/>
        <p:txBody>
          <a:bodyPr/>
          <a:lstStyle/>
          <a:p>
            <a:fld id="{A7648B06-DA4B-428E-A060-8CF63E704CBD}" type="slidenum">
              <a:rPr lang="en-US" smtClean="0"/>
              <a:t>10</a:t>
            </a:fld>
            <a:endParaRPr lang="en-US"/>
          </a:p>
        </p:txBody>
      </p:sp>
    </p:spTree>
    <p:extLst>
      <p:ext uri="{BB962C8B-B14F-4D97-AF65-F5344CB8AC3E}">
        <p14:creationId xmlns:p14="http://schemas.microsoft.com/office/powerpoint/2010/main" val="56469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26"/>
          <p:cNvSpPr>
            <a:spLocks noChangeArrowheads="1"/>
          </p:cNvSpPr>
          <p:nvPr userDrawn="1"/>
        </p:nvSpPr>
        <p:spPr bwMode="auto">
          <a:xfrm>
            <a:off x="0" y="0"/>
            <a:ext cx="12192000" cy="6858000"/>
          </a:xfrm>
          <a:prstGeom prst="rect">
            <a:avLst/>
          </a:prstGeom>
          <a:solidFill>
            <a:srgbClr val="056CB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4A196A52-2CB3-4DB1-969A-5867CDE2D7BD}" type="datetime1">
              <a:rPr lang="en-US" smtClean="0"/>
              <a:t>12/3/2019</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endParaRPr lang="en-US" dirty="0"/>
          </a:p>
        </p:txBody>
      </p:sp>
      <p:sp>
        <p:nvSpPr>
          <p:cNvPr id="8" name="Rectangle 8"/>
          <p:cNvSpPr>
            <a:spLocks noChangeArrowheads="1"/>
          </p:cNvSpPr>
          <p:nvPr userDrawn="1"/>
        </p:nvSpPr>
        <p:spPr bwMode="auto">
          <a:xfrm>
            <a:off x="0" y="6418232"/>
            <a:ext cx="7620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10" name="Picture 25" descr="EPA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1676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09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88214" y="211932"/>
            <a:ext cx="10515600" cy="1016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BC1C1B-9099-4B47-97EC-A0B79C0257B5}" type="datetime1">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15154" y="6325613"/>
            <a:ext cx="465524" cy="365125"/>
          </a:xfrm>
        </p:spPr>
        <p:txBody>
          <a:bodyPr/>
          <a:lstStyle>
            <a:lvl1pPr>
              <a:defRPr>
                <a:solidFill>
                  <a:schemeClr val="bg1"/>
                </a:solidFill>
              </a:defRPr>
            </a:lvl1pPr>
          </a:lstStyle>
          <a:p>
            <a:fld id="{2C54A5C6-1A67-402B-9D43-A5D8CAE25FA9}" type="slidenum">
              <a:rPr lang="en-US" smtClean="0"/>
              <a:pPr/>
              <a:t>‹#›</a:t>
            </a:fld>
            <a:endParaRPr lang="en-US" dirty="0"/>
          </a:p>
        </p:txBody>
      </p:sp>
    </p:spTree>
    <p:extLst>
      <p:ext uri="{BB962C8B-B14F-4D97-AF65-F5344CB8AC3E}">
        <p14:creationId xmlns:p14="http://schemas.microsoft.com/office/powerpoint/2010/main" val="178555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41D32-798F-438B-940B-62BF1B2771B2}" type="datetime1">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114083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F93941-A30E-4E06-BA9B-22CB7A1C83BF}" type="datetime1">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61990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99247"/>
            <a:ext cx="10515600" cy="99144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D4338B-DF14-4E1D-822C-2FF71E10B583}" type="datetime1">
              <a:rPr lang="en-US" smtClean="0"/>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166580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2A7AEC-904E-4238-9C56-615C453CF994}" type="datetime1">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6728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D29ECF-4126-4AA0-A6BD-D090DD683B59}" type="datetime1">
              <a:rPr lang="en-US" smtClean="0"/>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960674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31520"/>
            <a:ext cx="3932237" cy="13258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B60866-68B2-45FC-B9BA-696160C1E0AE}" type="datetime1">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1818087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0004"/>
            <a:ext cx="3932237" cy="134739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25C262-BF9D-4A05-B6BF-07A36BBB6ECD}" type="datetime1">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889684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4688"/>
            <a:ext cx="10515600"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9F97B-5200-4F2A-84A9-C6138891A8A6}" type="datetime1">
              <a:rPr lang="en-US" smtClean="0"/>
              <a:t>12/3/2019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4A5C6-1A67-402B-9D43-A5D8CAE25FA9}" type="slidenum">
              <a:rPr lang="en-US" smtClean="0"/>
              <a:t>‹#›</a:t>
            </a:fld>
            <a:endParaRPr lang="en-US"/>
          </a:p>
        </p:txBody>
      </p:sp>
      <p:sp>
        <p:nvSpPr>
          <p:cNvPr id="7" name="Rectangle 10"/>
          <p:cNvSpPr>
            <a:spLocks noChangeArrowheads="1"/>
          </p:cNvSpPr>
          <p:nvPr userDrawn="1"/>
        </p:nvSpPr>
        <p:spPr bwMode="auto">
          <a:xfrm>
            <a:off x="0" y="6407474"/>
            <a:ext cx="685800" cy="228600"/>
          </a:xfrm>
          <a:prstGeom prst="rect">
            <a:avLst/>
          </a:prstGeom>
          <a:solidFill>
            <a:srgbClr val="026CB6"/>
          </a:solidFill>
          <a:ln>
            <a:noFill/>
          </a:ln>
          <a:extLst/>
        </p:spPr>
        <p:txBody>
          <a:bodyPr wrap="none" anchor="ctr"/>
          <a:lstStyle/>
          <a:p>
            <a:endParaRPr lang="en-US">
              <a:solidFill>
                <a:srgbClr val="026CB6"/>
              </a:solidFill>
            </a:endParaRPr>
          </a:p>
        </p:txBody>
      </p:sp>
      <p:pic>
        <p:nvPicPr>
          <p:cNvPr id="8" name="Picture 2"/>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0" y="152400"/>
            <a:ext cx="132504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168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7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3.xml"/><Relationship Id="rId16"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g"/></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5.jpeg"/><Relationship Id="rId21" Type="http://schemas.openxmlformats.org/officeDocument/2006/relationships/image" Target="../media/image25.png"/><Relationship Id="rId7" Type="http://schemas.openxmlformats.org/officeDocument/2006/relationships/image" Target="../media/image9.jpe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14.jpg"/><Relationship Id="rId2" Type="http://schemas.openxmlformats.org/officeDocument/2006/relationships/notesSlide" Target="../notesSlides/notesSlide35.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5.jpeg"/><Relationship Id="rId24" Type="http://schemas.openxmlformats.org/officeDocument/2006/relationships/image" Target="../media/image28.jpg"/><Relationship Id="rId5" Type="http://schemas.openxmlformats.org/officeDocument/2006/relationships/image" Target="../media/image7.jpeg"/><Relationship Id="rId15" Type="http://schemas.openxmlformats.org/officeDocument/2006/relationships/image" Target="../media/image19.jpeg"/><Relationship Id="rId23" Type="http://schemas.openxmlformats.org/officeDocument/2006/relationships/image" Target="../media/image27.JPG"/><Relationship Id="rId10" Type="http://schemas.openxmlformats.org/officeDocument/2006/relationships/image" Target="../media/image13.jpeg"/><Relationship Id="rId19" Type="http://schemas.openxmlformats.org/officeDocument/2006/relationships/image" Target="../media/image23.jpeg"/><Relationship Id="rId4" Type="http://schemas.openxmlformats.org/officeDocument/2006/relationships/image" Target="../media/image6.jpeg"/><Relationship Id="rId9" Type="http://schemas.openxmlformats.org/officeDocument/2006/relationships/image" Target="../media/image12.jpg"/><Relationship Id="rId14" Type="http://schemas.openxmlformats.org/officeDocument/2006/relationships/image" Target="../media/image18.png"/><Relationship Id="rId22" Type="http://schemas.openxmlformats.org/officeDocument/2006/relationships/image" Target="../media/image2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Grp="1" noChangeArrowheads="1"/>
          </p:cNvSpPr>
          <p:nvPr>
            <p:ph type="ctrTitle"/>
          </p:nvPr>
        </p:nvSpPr>
        <p:spPr bwMode="auto">
          <a:xfrm>
            <a:off x="2058414" y="1322424"/>
            <a:ext cx="9753600" cy="1568450"/>
          </a:xfr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algn="l"/>
            <a:r>
              <a:rPr lang="en-GB" sz="4600" b="1" dirty="0"/>
              <a:t>The State of Acidity in the Atmosphere: </a:t>
            </a:r>
            <a:br>
              <a:rPr lang="en-GB" sz="4600" b="1" dirty="0"/>
            </a:br>
            <a:r>
              <a:rPr lang="en-GB" sz="4600" b="1" dirty="0"/>
              <a:t>Particles and Clouds </a:t>
            </a:r>
            <a:endParaRPr lang="en-US" sz="4600" b="1" dirty="0"/>
          </a:p>
        </p:txBody>
      </p:sp>
      <p:sp>
        <p:nvSpPr>
          <p:cNvPr id="8" name="Rectangle 16"/>
          <p:cNvSpPr>
            <a:spLocks noChangeArrowheads="1"/>
          </p:cNvSpPr>
          <p:nvPr/>
        </p:nvSpPr>
        <p:spPr bwMode="auto">
          <a:xfrm>
            <a:off x="833438" y="6375196"/>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Office of Research and Development</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Center for Environmental Measurement and Modeling</a:t>
            </a:r>
          </a:p>
        </p:txBody>
      </p:sp>
      <p:sp>
        <p:nvSpPr>
          <p:cNvPr id="9" name="Rectangle 4"/>
          <p:cNvSpPr txBox="1">
            <a:spLocks noChangeArrowheads="1"/>
          </p:cNvSpPr>
          <p:nvPr/>
        </p:nvSpPr>
        <p:spPr bwMode="auto">
          <a:xfrm>
            <a:off x="5698836" y="6244707"/>
            <a:ext cx="5847707" cy="35908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defPPr>
              <a:defRPr lang="en-US"/>
            </a:defPPr>
            <a:lvl1pPr algn="r" rtl="0" eaLnBrk="0" fontAlgn="base" hangingPunct="0">
              <a:spcBef>
                <a:spcPct val="0"/>
              </a:spcBef>
              <a:spcAft>
                <a:spcPct val="0"/>
              </a:spcAft>
              <a:defRPr sz="1000" b="1" kern="1200" smtClean="0">
                <a:solidFill>
                  <a:schemeClr val="bg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US" sz="1200" dirty="0">
                <a:solidFill>
                  <a:prstClr val="white"/>
                </a:solidFill>
              </a:rPr>
              <a:t>4 December</a:t>
            </a:r>
            <a:r>
              <a:rPr kumimoji="0" lang="en-US" sz="1200" b="1" i="0" u="none" strike="noStrike" kern="1200" cap="none" spc="0" normalizeH="0" baseline="0" noProof="0" dirty="0">
                <a:ln>
                  <a:noFill/>
                </a:ln>
                <a:solidFill>
                  <a:prstClr val="white"/>
                </a:solidFill>
                <a:effectLst/>
                <a:uLnTx/>
                <a:uFillTx/>
                <a:latin typeface="Arial" charset="0"/>
                <a:ea typeface="ＭＳ Ｐゴシック" pitchFamily="1" charset="-128"/>
                <a:cs typeface="+mn-cs"/>
              </a:rPr>
              <a:t> 2019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pitchFamily="1" charset="-128"/>
                <a:cs typeface="+mn-cs"/>
              </a:rPr>
              <a:t>International Aerosol Modeling Algorithms Conference, Davis, CA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762629"/>
            <a:ext cx="10058400" cy="2321169"/>
          </a:xfrm>
          <a:prstGeom prst="rect">
            <a:avLst/>
          </a:prstGeom>
          <a:ln>
            <a:solidFill>
              <a:schemeClr val="bg1"/>
            </a:solidFill>
          </a:ln>
        </p:spPr>
      </p:pic>
      <p:sp>
        <p:nvSpPr>
          <p:cNvPr id="4" name="Rectangle 3"/>
          <p:cNvSpPr>
            <a:spLocks noGrp="1" noChangeArrowheads="1"/>
          </p:cNvSpPr>
          <p:nvPr>
            <p:ph type="subTitle" idx="1"/>
          </p:nvPr>
        </p:nvSpPr>
        <p:spPr bwMode="auto">
          <a:xfrm>
            <a:off x="2058414" y="2956118"/>
            <a:ext cx="9488129" cy="721032"/>
          </a:xfr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p>
            <a:pPr algn="l">
              <a:spcBef>
                <a:spcPts val="400"/>
              </a:spcBef>
            </a:pPr>
            <a:r>
              <a:rPr lang="en-US" sz="2800" dirty="0"/>
              <a:t>Havala O. T. Pye and Collaborators</a:t>
            </a:r>
          </a:p>
        </p:txBody>
      </p:sp>
      <p:sp>
        <p:nvSpPr>
          <p:cNvPr id="3" name="TextBox 2">
            <a:extLst>
              <a:ext uri="{FF2B5EF4-FFF2-40B4-BE49-F238E27FC236}">
                <a16:creationId xmlns:a16="http://schemas.microsoft.com/office/drawing/2014/main" id="{CDA42130-2E32-4B1A-ACA3-FD4F5CE166E6}"/>
              </a:ext>
            </a:extLst>
          </p:cNvPr>
          <p:cNvSpPr txBox="1"/>
          <p:nvPr/>
        </p:nvSpPr>
        <p:spPr>
          <a:xfrm>
            <a:off x="2133600" y="5806799"/>
            <a:ext cx="8062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EPA RTP</a:t>
            </a:r>
          </a:p>
        </p:txBody>
      </p:sp>
      <p:sp>
        <p:nvSpPr>
          <p:cNvPr id="10" name="Rectangle 2">
            <a:extLst>
              <a:ext uri="{FF2B5EF4-FFF2-40B4-BE49-F238E27FC236}">
                <a16:creationId xmlns:a16="http://schemas.microsoft.com/office/drawing/2014/main" id="{344A0FDC-F486-4626-86FB-85BD95B12C5B}"/>
              </a:ext>
            </a:extLst>
          </p:cNvPr>
          <p:cNvSpPr txBox="1">
            <a:spLocks noChangeArrowheads="1"/>
          </p:cNvSpPr>
          <p:nvPr/>
        </p:nvSpPr>
        <p:spPr>
          <a:xfrm>
            <a:off x="2133600" y="123715"/>
            <a:ext cx="9616912" cy="357903"/>
          </a:xfrm>
          <a:prstGeom prst="rect">
            <a:avLst/>
          </a:prstGeom>
          <a:noFill/>
          <a:ln>
            <a:solidFill>
              <a:schemeClr val="bg2"/>
            </a:solidFill>
          </a:ln>
        </p:spPr>
        <p:txBody>
          <a:bodyPr lIns="91440" tIns="91440" rIns="91440" bIns="91440" anchor="t"/>
          <a:lstStyle>
            <a:lvl1pPr algn="l" rtl="0" eaLnBrk="1" fontAlgn="base" hangingPunct="1">
              <a:lnSpc>
                <a:spcPct val="90000"/>
              </a:lnSpc>
              <a:spcBef>
                <a:spcPct val="0"/>
              </a:spcBef>
              <a:spcAft>
                <a:spcPct val="0"/>
              </a:spcAft>
              <a:defRPr sz="3400" b="1">
                <a:solidFill>
                  <a:schemeClr val="bg1"/>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E7E6E6"/>
                </a:solidFill>
                <a:effectLst/>
                <a:uLnTx/>
                <a:uFillTx/>
                <a:latin typeface="Calibri Light" panose="020F0302020204030204"/>
                <a:ea typeface="ＭＳ Ｐゴシック" charset="-128"/>
                <a:cs typeface="+mj-cs"/>
              </a:rPr>
              <a:t>The views expressed in this presentation are those of the authors and do not necessarily reflect the views or policies of the U.S. EPA.</a:t>
            </a:r>
            <a:br>
              <a:rPr kumimoji="0" lang="en-US" sz="1400" b="0" i="0" u="none" strike="noStrike" kern="0" cap="none" spc="0" normalizeH="0" baseline="0" noProof="0" dirty="0">
                <a:ln>
                  <a:noFill/>
                </a:ln>
                <a:solidFill>
                  <a:srgbClr val="E7E6E6"/>
                </a:solidFill>
                <a:effectLst/>
                <a:uLnTx/>
                <a:uFillTx/>
                <a:latin typeface="Calibri Light" panose="020F0302020204030204"/>
                <a:ea typeface="ＭＳ Ｐゴシック" charset="-128"/>
                <a:cs typeface="+mj-cs"/>
              </a:rPr>
            </a:br>
            <a:endParaRPr kumimoji="0" lang="en-US" sz="1400" b="0" i="0" u="none" strike="noStrike" kern="0" cap="none" spc="0" normalizeH="0" baseline="0" noProof="0" dirty="0">
              <a:ln>
                <a:noFill/>
              </a:ln>
              <a:solidFill>
                <a:srgbClr val="E7E6E6"/>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3556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C86A-D05A-4896-98D8-3901EAA03CF1}"/>
              </a:ext>
            </a:extLst>
          </p:cNvPr>
          <p:cNvSpPr>
            <a:spLocks noGrp="1"/>
          </p:cNvSpPr>
          <p:nvPr>
            <p:ph type="title"/>
          </p:nvPr>
        </p:nvSpPr>
        <p:spPr/>
        <p:txBody>
          <a:bodyPr>
            <a:normAutofit/>
          </a:bodyPr>
          <a:lstStyle/>
          <a:p>
            <a:r>
              <a:rPr lang="en-US" dirty="0"/>
              <a:t>Fine particles are quite acidic</a:t>
            </a:r>
          </a:p>
        </p:txBody>
      </p:sp>
      <p:sp>
        <p:nvSpPr>
          <p:cNvPr id="4" name="Slide Number Placeholder 3">
            <a:extLst>
              <a:ext uri="{FF2B5EF4-FFF2-40B4-BE49-F238E27FC236}">
                <a16:creationId xmlns:a16="http://schemas.microsoft.com/office/drawing/2014/main" id="{7CED796C-723E-45F6-875D-A481E997DD75}"/>
              </a:ext>
            </a:extLst>
          </p:cNvPr>
          <p:cNvSpPr>
            <a:spLocks noGrp="1"/>
          </p:cNvSpPr>
          <p:nvPr>
            <p:ph type="sldNum" sz="quarter" idx="12"/>
          </p:nvPr>
        </p:nvSpPr>
        <p:spPr/>
        <p:txBody>
          <a:bodyPr/>
          <a:lstStyle/>
          <a:p>
            <a:fld id="{2C54A5C6-1A67-402B-9D43-A5D8CAE25FA9}" type="slidenum">
              <a:rPr lang="en-US" smtClean="0"/>
              <a:pPr/>
              <a:t>10</a:t>
            </a:fld>
            <a:endParaRPr lang="en-US" dirty="0"/>
          </a:p>
        </p:txBody>
      </p:sp>
      <p:pic>
        <p:nvPicPr>
          <p:cNvPr id="7" name="Picture 6">
            <a:extLst>
              <a:ext uri="{FF2B5EF4-FFF2-40B4-BE49-F238E27FC236}">
                <a16:creationId xmlns:a16="http://schemas.microsoft.com/office/drawing/2014/main" id="{1109E81F-2A6D-4A90-87F4-1A4ADAC10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426" y="1422005"/>
            <a:ext cx="5763928" cy="4650376"/>
          </a:xfrm>
          <a:prstGeom prst="rect">
            <a:avLst/>
          </a:prstGeom>
        </p:spPr>
      </p:pic>
      <p:sp>
        <p:nvSpPr>
          <p:cNvPr id="16" name="Oval 15">
            <a:extLst>
              <a:ext uri="{FF2B5EF4-FFF2-40B4-BE49-F238E27FC236}">
                <a16:creationId xmlns:a16="http://schemas.microsoft.com/office/drawing/2014/main" id="{7DF2F836-699C-4AC9-BEB3-F69197313F8C}"/>
              </a:ext>
            </a:extLst>
          </p:cNvPr>
          <p:cNvSpPr/>
          <p:nvPr/>
        </p:nvSpPr>
        <p:spPr>
          <a:xfrm>
            <a:off x="3792638" y="3284078"/>
            <a:ext cx="1743456" cy="719328"/>
          </a:xfrm>
          <a:prstGeom prst="ellips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7E2CD0-6088-47A1-B971-B55B0F5784B7}"/>
              </a:ext>
            </a:extLst>
          </p:cNvPr>
          <p:cNvSpPr/>
          <p:nvPr/>
        </p:nvSpPr>
        <p:spPr>
          <a:xfrm>
            <a:off x="5738327" y="1973860"/>
            <a:ext cx="5943600" cy="394091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53B44B-0946-4DFF-91A9-BA17BEC90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093" y="2092039"/>
            <a:ext cx="5763929" cy="3822734"/>
          </a:xfrm>
          <a:prstGeom prst="rect">
            <a:avLst/>
          </a:prstGeom>
        </p:spPr>
      </p:pic>
    </p:spTree>
    <p:extLst>
      <p:ext uri="{BB962C8B-B14F-4D97-AF65-F5344CB8AC3E}">
        <p14:creationId xmlns:p14="http://schemas.microsoft.com/office/powerpoint/2010/main" val="3688108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C86A-D05A-4896-98D8-3901EAA03CF1}"/>
              </a:ext>
            </a:extLst>
          </p:cNvPr>
          <p:cNvSpPr>
            <a:spLocks noGrp="1"/>
          </p:cNvSpPr>
          <p:nvPr>
            <p:ph type="title"/>
          </p:nvPr>
        </p:nvSpPr>
        <p:spPr/>
        <p:txBody>
          <a:bodyPr>
            <a:normAutofit/>
          </a:bodyPr>
          <a:lstStyle/>
          <a:p>
            <a:r>
              <a:rPr lang="en-US" dirty="0"/>
              <a:t>Clouds have more water and are less acidic</a:t>
            </a:r>
          </a:p>
        </p:txBody>
      </p:sp>
      <p:sp>
        <p:nvSpPr>
          <p:cNvPr id="4" name="Slide Number Placeholder 3">
            <a:extLst>
              <a:ext uri="{FF2B5EF4-FFF2-40B4-BE49-F238E27FC236}">
                <a16:creationId xmlns:a16="http://schemas.microsoft.com/office/drawing/2014/main" id="{7CED796C-723E-45F6-875D-A481E997DD75}"/>
              </a:ext>
            </a:extLst>
          </p:cNvPr>
          <p:cNvSpPr>
            <a:spLocks noGrp="1"/>
          </p:cNvSpPr>
          <p:nvPr>
            <p:ph type="sldNum" sz="quarter" idx="12"/>
          </p:nvPr>
        </p:nvSpPr>
        <p:spPr/>
        <p:txBody>
          <a:bodyPr/>
          <a:lstStyle/>
          <a:p>
            <a:fld id="{2C54A5C6-1A67-402B-9D43-A5D8CAE25FA9}" type="slidenum">
              <a:rPr lang="en-US" smtClean="0"/>
              <a:pPr/>
              <a:t>11</a:t>
            </a:fld>
            <a:endParaRPr lang="en-US" dirty="0"/>
          </a:p>
        </p:txBody>
      </p:sp>
      <p:pic>
        <p:nvPicPr>
          <p:cNvPr id="7" name="Picture 6">
            <a:extLst>
              <a:ext uri="{FF2B5EF4-FFF2-40B4-BE49-F238E27FC236}">
                <a16:creationId xmlns:a16="http://schemas.microsoft.com/office/drawing/2014/main" id="{1109E81F-2A6D-4A90-87F4-1A4ADAC10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426" y="1422005"/>
            <a:ext cx="5763928" cy="4650376"/>
          </a:xfrm>
          <a:prstGeom prst="rect">
            <a:avLst/>
          </a:prstGeom>
        </p:spPr>
      </p:pic>
      <p:sp>
        <p:nvSpPr>
          <p:cNvPr id="16" name="Oval 15">
            <a:extLst>
              <a:ext uri="{FF2B5EF4-FFF2-40B4-BE49-F238E27FC236}">
                <a16:creationId xmlns:a16="http://schemas.microsoft.com/office/drawing/2014/main" id="{7DF2F836-699C-4AC9-BEB3-F69197313F8C}"/>
              </a:ext>
            </a:extLst>
          </p:cNvPr>
          <p:cNvSpPr/>
          <p:nvPr/>
        </p:nvSpPr>
        <p:spPr>
          <a:xfrm>
            <a:off x="6327494" y="1837243"/>
            <a:ext cx="1743456" cy="719328"/>
          </a:xfrm>
          <a:prstGeom prst="ellips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9F0C93B-FC34-4562-9907-BAF48F2A227E}"/>
              </a:ext>
            </a:extLst>
          </p:cNvPr>
          <p:cNvSpPr/>
          <p:nvPr/>
        </p:nvSpPr>
        <p:spPr>
          <a:xfrm>
            <a:off x="7034898" y="3069336"/>
            <a:ext cx="1743456" cy="719328"/>
          </a:xfrm>
          <a:prstGeom prst="ellips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935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5E36-9D3A-483D-9A88-58E3C1030062}"/>
              </a:ext>
            </a:extLst>
          </p:cNvPr>
          <p:cNvSpPr>
            <a:spLocks noGrp="1"/>
          </p:cNvSpPr>
          <p:nvPr>
            <p:ph type="title"/>
          </p:nvPr>
        </p:nvSpPr>
        <p:spPr/>
        <p:txBody>
          <a:bodyPr/>
          <a:lstStyle/>
          <a:p>
            <a:r>
              <a:rPr lang="en-US" dirty="0"/>
              <a:t>Acidity influences multiple endpoints</a:t>
            </a:r>
          </a:p>
        </p:txBody>
      </p:sp>
      <p:pic>
        <p:nvPicPr>
          <p:cNvPr id="6" name="Content Placeholder 5">
            <a:extLst>
              <a:ext uri="{FF2B5EF4-FFF2-40B4-BE49-F238E27FC236}">
                <a16:creationId xmlns:a16="http://schemas.microsoft.com/office/drawing/2014/main" id="{0C404CDE-A082-4467-93EB-D26142F726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0678" y="1227932"/>
            <a:ext cx="6139541" cy="4953424"/>
          </a:xfrm>
        </p:spPr>
      </p:pic>
      <p:sp>
        <p:nvSpPr>
          <p:cNvPr id="4" name="Slide Number Placeholder 3">
            <a:extLst>
              <a:ext uri="{FF2B5EF4-FFF2-40B4-BE49-F238E27FC236}">
                <a16:creationId xmlns:a16="http://schemas.microsoft.com/office/drawing/2014/main" id="{3484B50C-4F0F-497B-9004-0F553AF72777}"/>
              </a:ext>
            </a:extLst>
          </p:cNvPr>
          <p:cNvSpPr>
            <a:spLocks noGrp="1"/>
          </p:cNvSpPr>
          <p:nvPr>
            <p:ph type="sldNum" sz="quarter" idx="12"/>
          </p:nvPr>
        </p:nvSpPr>
        <p:spPr/>
        <p:txBody>
          <a:bodyPr/>
          <a:lstStyle/>
          <a:p>
            <a:fld id="{2C54A5C6-1A67-402B-9D43-A5D8CAE25FA9}" type="slidenum">
              <a:rPr lang="en-US" smtClean="0"/>
              <a:pPr/>
              <a:t>12</a:t>
            </a:fld>
            <a:endParaRPr lang="en-US" dirty="0"/>
          </a:p>
        </p:txBody>
      </p:sp>
      <p:sp>
        <p:nvSpPr>
          <p:cNvPr id="7" name="TextBox 6">
            <a:extLst>
              <a:ext uri="{FF2B5EF4-FFF2-40B4-BE49-F238E27FC236}">
                <a16:creationId xmlns:a16="http://schemas.microsoft.com/office/drawing/2014/main" id="{27F07BFF-F21A-4B6B-97B4-EE7D683E65D4}"/>
              </a:ext>
            </a:extLst>
          </p:cNvPr>
          <p:cNvSpPr txBox="1"/>
          <p:nvPr/>
        </p:nvSpPr>
        <p:spPr>
          <a:xfrm>
            <a:off x="7080708" y="1580985"/>
            <a:ext cx="4297798" cy="4247317"/>
          </a:xfrm>
          <a:prstGeom prst="rect">
            <a:avLst/>
          </a:prstGeom>
          <a:noFill/>
        </p:spPr>
        <p:txBody>
          <a:bodyPr wrap="square" rtlCol="0">
            <a:spAutoFit/>
          </a:bodyPr>
          <a:lstStyle/>
          <a:p>
            <a:r>
              <a:rPr lang="en-US" b="1" dirty="0"/>
              <a:t>Effects of pH on deposition </a:t>
            </a:r>
            <a:r>
              <a:rPr lang="en-US" dirty="0"/>
              <a:t>lead to ecosystem, biogeochemistry, water quality, and carbon cycle impacts. Effects are via</a:t>
            </a:r>
          </a:p>
          <a:p>
            <a:pPr marL="285750" indent="-285750">
              <a:buFont typeface="Arial" panose="020B0604020202020204" pitchFamily="34" charset="0"/>
              <a:buChar char="•"/>
            </a:pPr>
            <a:r>
              <a:rPr lang="en-US" dirty="0"/>
              <a:t>Direct acid deposition</a:t>
            </a:r>
          </a:p>
          <a:p>
            <a:pPr marL="285750" indent="-285750">
              <a:buFont typeface="Arial" panose="020B0604020202020204" pitchFamily="34" charset="0"/>
              <a:buChar char="•"/>
            </a:pPr>
            <a:r>
              <a:rPr lang="en-US" dirty="0"/>
              <a:t>Solubilization of trace nutrients</a:t>
            </a:r>
          </a:p>
          <a:p>
            <a:pPr marL="285750" indent="-285750">
              <a:buFont typeface="Arial" panose="020B0604020202020204" pitchFamily="34" charset="0"/>
              <a:buChar char="•"/>
            </a:pPr>
            <a:r>
              <a:rPr lang="en-US" dirty="0"/>
              <a:t>Partitioning and transport of nitrogen</a:t>
            </a:r>
          </a:p>
          <a:p>
            <a:endParaRPr lang="en-US" dirty="0"/>
          </a:p>
          <a:p>
            <a:r>
              <a:rPr lang="en-US" b="1" dirty="0"/>
              <a:t>pH affects human health </a:t>
            </a:r>
            <a:r>
              <a:rPr lang="en-US" dirty="0"/>
              <a:t>by determining PM</a:t>
            </a:r>
            <a:r>
              <a:rPr lang="en-US" baseline="-25000" dirty="0"/>
              <a:t>2.5</a:t>
            </a:r>
            <a:r>
              <a:rPr lang="en-US" dirty="0"/>
              <a:t> mass and composition via:</a:t>
            </a:r>
          </a:p>
          <a:p>
            <a:pPr marL="285750" indent="-285750">
              <a:buFont typeface="Arial" panose="020B0604020202020204" pitchFamily="34" charset="0"/>
              <a:buChar char="•"/>
            </a:pPr>
            <a:r>
              <a:rPr lang="en-US" dirty="0"/>
              <a:t>Acid-catalyzed reactions</a:t>
            </a:r>
          </a:p>
          <a:p>
            <a:pPr marL="285750" indent="-285750">
              <a:buFont typeface="Arial" panose="020B0604020202020204" pitchFamily="34" charset="0"/>
              <a:buChar char="•"/>
            </a:pPr>
            <a:r>
              <a:rPr lang="en-US" dirty="0"/>
              <a:t>Gas-particle partitioning</a:t>
            </a:r>
          </a:p>
          <a:p>
            <a:pPr marL="285750" indent="-285750">
              <a:buFont typeface="Arial" panose="020B0604020202020204" pitchFamily="34" charset="0"/>
              <a:buChar char="•"/>
            </a:pPr>
            <a:r>
              <a:rPr lang="en-US" dirty="0"/>
              <a:t>Solubilization of metals</a:t>
            </a:r>
          </a:p>
          <a:p>
            <a:endParaRPr lang="en-US" dirty="0"/>
          </a:p>
          <a:p>
            <a:r>
              <a:rPr lang="en-US" b="1" dirty="0"/>
              <a:t>pH has implications for climate and other endpoints</a:t>
            </a:r>
          </a:p>
        </p:txBody>
      </p:sp>
    </p:spTree>
    <p:extLst>
      <p:ext uri="{BB962C8B-B14F-4D97-AF65-F5344CB8AC3E}">
        <p14:creationId xmlns:p14="http://schemas.microsoft.com/office/powerpoint/2010/main" val="2378155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C86A-D05A-4896-98D8-3901EAA03CF1}"/>
              </a:ext>
            </a:extLst>
          </p:cNvPr>
          <p:cNvSpPr>
            <a:spLocks noGrp="1"/>
          </p:cNvSpPr>
          <p:nvPr>
            <p:ph type="title"/>
          </p:nvPr>
        </p:nvSpPr>
        <p:spPr/>
        <p:txBody>
          <a:bodyPr>
            <a:normAutofit/>
          </a:bodyPr>
          <a:lstStyle/>
          <a:p>
            <a:r>
              <a:rPr lang="en-US" dirty="0"/>
              <a:t>Acidity influenced by multiple processes</a:t>
            </a:r>
          </a:p>
        </p:txBody>
      </p:sp>
      <p:sp>
        <p:nvSpPr>
          <p:cNvPr id="4" name="Slide Number Placeholder 3">
            <a:extLst>
              <a:ext uri="{FF2B5EF4-FFF2-40B4-BE49-F238E27FC236}">
                <a16:creationId xmlns:a16="http://schemas.microsoft.com/office/drawing/2014/main" id="{7CED796C-723E-45F6-875D-A481E997DD75}"/>
              </a:ext>
            </a:extLst>
          </p:cNvPr>
          <p:cNvSpPr>
            <a:spLocks noGrp="1"/>
          </p:cNvSpPr>
          <p:nvPr>
            <p:ph type="sldNum" sz="quarter" idx="12"/>
          </p:nvPr>
        </p:nvSpPr>
        <p:spPr/>
        <p:txBody>
          <a:bodyPr/>
          <a:lstStyle/>
          <a:p>
            <a:fld id="{2C54A5C6-1A67-402B-9D43-A5D8CAE25FA9}" type="slidenum">
              <a:rPr lang="en-US" smtClean="0"/>
              <a:pPr/>
              <a:t>13</a:t>
            </a:fld>
            <a:endParaRPr lang="en-US" dirty="0"/>
          </a:p>
        </p:txBody>
      </p:sp>
      <p:pic>
        <p:nvPicPr>
          <p:cNvPr id="5" name="Picture 4">
            <a:extLst>
              <a:ext uri="{FF2B5EF4-FFF2-40B4-BE49-F238E27FC236}">
                <a16:creationId xmlns:a16="http://schemas.microsoft.com/office/drawing/2014/main" id="{91C777B3-0CBF-4EAD-BA6B-AC7EE269E8B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47915" y="1227932"/>
            <a:ext cx="6815913" cy="4967385"/>
          </a:xfrm>
          <a:prstGeom prst="rect">
            <a:avLst/>
          </a:prstGeom>
        </p:spPr>
      </p:pic>
      <p:sp>
        <p:nvSpPr>
          <p:cNvPr id="3" name="TextBox 2">
            <a:extLst>
              <a:ext uri="{FF2B5EF4-FFF2-40B4-BE49-F238E27FC236}">
                <a16:creationId xmlns:a16="http://schemas.microsoft.com/office/drawing/2014/main" id="{AEE4C79A-2C7E-4E0B-BD2C-0B6B891D74BA}"/>
              </a:ext>
            </a:extLst>
          </p:cNvPr>
          <p:cNvSpPr txBox="1"/>
          <p:nvPr/>
        </p:nvSpPr>
        <p:spPr>
          <a:xfrm>
            <a:off x="7141028" y="1247300"/>
            <a:ext cx="4603057" cy="5355312"/>
          </a:xfrm>
          <a:prstGeom prst="rect">
            <a:avLst/>
          </a:prstGeom>
          <a:noFill/>
        </p:spPr>
        <p:txBody>
          <a:bodyPr wrap="square" rtlCol="0">
            <a:spAutoFit/>
          </a:bodyPr>
          <a:lstStyle/>
          <a:p>
            <a:r>
              <a:rPr lang="en-US" dirty="0"/>
              <a:t>Emissions </a:t>
            </a:r>
          </a:p>
          <a:p>
            <a:pPr marL="285750" indent="-285750">
              <a:buFont typeface="Arial" panose="020B0604020202020204" pitchFamily="34" charset="0"/>
              <a:buChar char="•"/>
            </a:pPr>
            <a:r>
              <a:rPr lang="en-US" dirty="0"/>
              <a:t>Sea spray</a:t>
            </a:r>
          </a:p>
          <a:p>
            <a:pPr marL="285750" indent="-285750">
              <a:buFont typeface="Arial" panose="020B0604020202020204" pitchFamily="34" charset="0"/>
              <a:buChar char="•"/>
            </a:pPr>
            <a:r>
              <a:rPr lang="en-US" dirty="0"/>
              <a:t>Dust</a:t>
            </a:r>
          </a:p>
          <a:p>
            <a:pPr marL="285750" indent="-285750">
              <a:buFont typeface="Arial" panose="020B0604020202020204" pitchFamily="34" charset="0"/>
              <a:buChar char="•"/>
            </a:pPr>
            <a:r>
              <a:rPr lang="en-US" dirty="0"/>
              <a:t>Biomass burning aerosol</a:t>
            </a:r>
          </a:p>
          <a:p>
            <a:pPr marL="285750" indent="-285750">
              <a:buFont typeface="Arial" panose="020B0604020202020204" pitchFamily="34" charset="0"/>
              <a:buChar char="•"/>
            </a:pPr>
            <a:r>
              <a:rPr lang="en-US" dirty="0"/>
              <a:t>Anthropogenic PM (including metals)</a:t>
            </a:r>
          </a:p>
          <a:p>
            <a:pPr marL="285750" indent="-285750">
              <a:buFont typeface="Arial" panose="020B0604020202020204" pitchFamily="34" charset="0"/>
              <a:buChar char="•"/>
            </a:pPr>
            <a:r>
              <a:rPr lang="en-US" dirty="0"/>
              <a:t>Precursor gases</a:t>
            </a:r>
          </a:p>
          <a:p>
            <a:pPr marL="285750" indent="-285750">
              <a:buFont typeface="Arial" panose="020B0604020202020204" pitchFamily="34" charset="0"/>
              <a:buChar char="•"/>
            </a:pPr>
            <a:endParaRPr lang="en-US" dirty="0"/>
          </a:p>
          <a:p>
            <a:r>
              <a:rPr lang="en-US" dirty="0"/>
              <a:t>Chemistry</a:t>
            </a:r>
          </a:p>
          <a:p>
            <a:pPr marL="285750" indent="-285750">
              <a:buFont typeface="Arial" panose="020B0604020202020204" pitchFamily="34" charset="0"/>
              <a:buChar char="•"/>
            </a:pPr>
            <a:r>
              <a:rPr lang="en-US" dirty="0"/>
              <a:t>Gas-phase production of acids/bases</a:t>
            </a:r>
          </a:p>
          <a:p>
            <a:pPr marL="285750" indent="-285750">
              <a:buFont typeface="Arial" panose="020B0604020202020204" pitchFamily="34" charset="0"/>
              <a:buChar char="•"/>
            </a:pPr>
            <a:r>
              <a:rPr lang="en-US" dirty="0"/>
              <a:t>Condensed-phase reactions</a:t>
            </a:r>
          </a:p>
          <a:p>
            <a:endParaRPr lang="en-US" dirty="0"/>
          </a:p>
          <a:p>
            <a:r>
              <a:rPr lang="en-US" dirty="0"/>
              <a:t>Partitioning</a:t>
            </a:r>
          </a:p>
          <a:p>
            <a:pPr marL="285750" indent="-285750">
              <a:buFont typeface="Arial" panose="020B0604020202020204" pitchFamily="34" charset="0"/>
              <a:buChar char="•"/>
            </a:pPr>
            <a:r>
              <a:rPr lang="en-US" dirty="0"/>
              <a:t>Semivolatile acids/bases</a:t>
            </a:r>
          </a:p>
          <a:p>
            <a:pPr marL="285750" indent="-285750">
              <a:buFont typeface="Arial" panose="020B0604020202020204" pitchFamily="34" charset="0"/>
              <a:buChar char="•"/>
            </a:pPr>
            <a:endParaRPr lang="en-US" dirty="0"/>
          </a:p>
          <a:p>
            <a:r>
              <a:rPr lang="en-US" dirty="0"/>
              <a:t>Removal/conversion</a:t>
            </a:r>
          </a:p>
          <a:p>
            <a:pPr marL="285750" indent="-285750">
              <a:buFont typeface="Arial" panose="020B0604020202020204" pitchFamily="34" charset="0"/>
              <a:buChar char="•"/>
            </a:pPr>
            <a:r>
              <a:rPr lang="en-US" dirty="0"/>
              <a:t>Deposition</a:t>
            </a:r>
          </a:p>
          <a:p>
            <a:pPr marL="285750" indent="-285750">
              <a:buFont typeface="Arial" panose="020B0604020202020204" pitchFamily="34" charset="0"/>
              <a:buChar char="•"/>
            </a:pPr>
            <a:r>
              <a:rPr lang="en-US" dirty="0"/>
              <a:t>CCN/IN activation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32633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3A95-4948-47FC-A7ED-94BBDC5A0D5A}"/>
              </a:ext>
            </a:extLst>
          </p:cNvPr>
          <p:cNvSpPr>
            <a:spLocks noGrp="1"/>
          </p:cNvSpPr>
          <p:nvPr>
            <p:ph type="ctrTitle"/>
          </p:nvPr>
        </p:nvSpPr>
        <p:spPr>
          <a:xfrm>
            <a:off x="1524000" y="1988457"/>
            <a:ext cx="9144000" cy="2013527"/>
          </a:xfrm>
        </p:spPr>
        <p:txBody>
          <a:bodyPr>
            <a:normAutofit/>
          </a:bodyPr>
          <a:lstStyle/>
          <a:p>
            <a:r>
              <a:rPr lang="en-US" dirty="0"/>
              <a:t>Definition of </a:t>
            </a:r>
            <a:r>
              <a:rPr lang="en-US" dirty="0">
                <a:latin typeface="Cambria Math" panose="02040503050406030204" pitchFamily="18" charset="0"/>
                <a:ea typeface="Cambria Math" panose="02040503050406030204" pitchFamily="18" charset="0"/>
              </a:rPr>
              <a:t>pH</a:t>
            </a:r>
            <a:endParaRPr lang="en-US" dirty="0"/>
          </a:p>
        </p:txBody>
      </p:sp>
      <p:sp>
        <p:nvSpPr>
          <p:cNvPr id="5" name="Slide Number Placeholder 3">
            <a:extLst>
              <a:ext uri="{FF2B5EF4-FFF2-40B4-BE49-F238E27FC236}">
                <a16:creationId xmlns:a16="http://schemas.microsoft.com/office/drawing/2014/main" id="{0E1E8FD6-82DC-47BD-AF6C-AD52C8210F5C}"/>
              </a:ext>
            </a:extLst>
          </p:cNvPr>
          <p:cNvSpPr>
            <a:spLocks noGrp="1"/>
          </p:cNvSpPr>
          <p:nvPr>
            <p:ph type="sldNum" sz="quarter" idx="12"/>
          </p:nvPr>
        </p:nvSpPr>
        <p:spPr>
          <a:xfrm>
            <a:off x="-1" y="6365174"/>
            <a:ext cx="713509" cy="344425"/>
          </a:xfrm>
        </p:spPr>
        <p:txBody>
          <a:bodyPr/>
          <a:lstStyle/>
          <a:p>
            <a:fld id="{2C54A5C6-1A67-402B-9D43-A5D8CAE25FA9}" type="slidenum">
              <a:rPr lang="en-US" smtClean="0">
                <a:solidFill>
                  <a:schemeClr val="bg1">
                    <a:lumMod val="50000"/>
                  </a:schemeClr>
                </a:solidFill>
              </a:rPr>
              <a:pPr/>
              <a:t>14</a:t>
            </a:fld>
            <a:endParaRPr lang="en-US" dirty="0">
              <a:solidFill>
                <a:schemeClr val="bg1">
                  <a:lumMod val="50000"/>
                </a:schemeClr>
              </a:solidFill>
            </a:endParaRPr>
          </a:p>
        </p:txBody>
      </p:sp>
    </p:spTree>
    <p:extLst>
      <p:ext uri="{BB962C8B-B14F-4D97-AF65-F5344CB8AC3E}">
        <p14:creationId xmlns:p14="http://schemas.microsoft.com/office/powerpoint/2010/main" val="2181717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A1675-A028-4B3A-9A1E-3E9AB2150DCE}"/>
              </a:ext>
            </a:extLst>
          </p:cNvPr>
          <p:cNvSpPr>
            <a:spLocks noGrp="1"/>
          </p:cNvSpPr>
          <p:nvPr>
            <p:ph type="title"/>
          </p:nvPr>
        </p:nvSpPr>
        <p:spPr/>
        <p:txBody>
          <a:bodyPr/>
          <a:lstStyle/>
          <a:p>
            <a:r>
              <a:rPr lang="en-US" dirty="0">
                <a:latin typeface="Cambria Math" panose="02040503050406030204" pitchFamily="18" charset="0"/>
                <a:ea typeface="Cambria Math" panose="02040503050406030204" pitchFamily="18" charset="0"/>
              </a:rPr>
              <a:t>pH</a:t>
            </a:r>
            <a:r>
              <a:rPr lang="en-US" dirty="0"/>
              <a:t> defines acidity</a:t>
            </a:r>
          </a:p>
        </p:txBody>
      </p:sp>
      <p:sp>
        <p:nvSpPr>
          <p:cNvPr id="4" name="Slide Number Placeholder 3">
            <a:extLst>
              <a:ext uri="{FF2B5EF4-FFF2-40B4-BE49-F238E27FC236}">
                <a16:creationId xmlns:a16="http://schemas.microsoft.com/office/drawing/2014/main" id="{35D50B12-DB1B-4BD9-9B9F-C21C76D45979}"/>
              </a:ext>
            </a:extLst>
          </p:cNvPr>
          <p:cNvSpPr>
            <a:spLocks noGrp="1"/>
          </p:cNvSpPr>
          <p:nvPr>
            <p:ph type="sldNum" sz="quarter" idx="12"/>
          </p:nvPr>
        </p:nvSpPr>
        <p:spPr/>
        <p:txBody>
          <a:bodyPr/>
          <a:lstStyle/>
          <a:p>
            <a:fld id="{2C54A5C6-1A67-402B-9D43-A5D8CAE25FA9}" type="slidenum">
              <a:rPr lang="en-US" smtClean="0"/>
              <a:pPr/>
              <a:t>15</a:t>
            </a:fld>
            <a:endParaRPr lang="en-US"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847C00F-7A71-445D-9EDE-97A0FF4FF9BD}"/>
                  </a:ext>
                </a:extLst>
              </p:cNvPr>
              <p:cNvSpPr/>
              <p:nvPr/>
            </p:nvSpPr>
            <p:spPr>
              <a:xfrm>
                <a:off x="1908347" y="2386733"/>
                <a:ext cx="8375305" cy="745460"/>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2400" smtClean="0">
                          <a:latin typeface="Cambria Math" panose="02040503050406030204" pitchFamily="18" charset="0"/>
                          <a:ea typeface="Cambria Math" panose="02040503050406030204" pitchFamily="18" charset="0"/>
                        </a:rPr>
                        <m:t>pH</m:t>
                      </m:r>
                      <m:r>
                        <a:rPr lang="en-GB" sz="2400">
                          <a:latin typeface="Cambria Math" panose="02040503050406030204" pitchFamily="18" charset="0"/>
                        </a:rPr>
                        <m:t>=</m:t>
                      </m:r>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a:rPr lang="en-GB" sz="2400">
                                  <a:latin typeface="Cambria Math" panose="02040503050406030204" pitchFamily="18" charset="0"/>
                                </a:rPr>
                                <m:t>−</m:t>
                              </m:r>
                              <m:r>
                                <m:rPr>
                                  <m:sty m:val="p"/>
                                </m:rPr>
                                <a:rPr lang="en-GB" sz="2400">
                                  <a:latin typeface="Cambria Math" panose="02040503050406030204" pitchFamily="18" charset="0"/>
                                </a:rPr>
                                <m:t>log</m:t>
                              </m:r>
                            </m:e>
                            <m:sub>
                              <m:r>
                                <a:rPr lang="en-GB" sz="2400">
                                  <a:latin typeface="Cambria Math" panose="02040503050406030204" pitchFamily="18" charset="0"/>
                                </a:rPr>
                                <m:t>10</m:t>
                              </m:r>
                            </m:sub>
                          </m:sSub>
                        </m:fName>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GB" sz="2400">
                                      <a:latin typeface="Cambria Math" panose="02040503050406030204" pitchFamily="18" charset="0"/>
                                    </a:rPr>
                                    <m:t>𝑎</m:t>
                                  </m:r>
                                </m:e>
                                <m:sub>
                                  <m:sSup>
                                    <m:sSupPr>
                                      <m:ctrlPr>
                                        <a:rPr lang="en-US" sz="2400" i="1">
                                          <a:latin typeface="Cambria Math" panose="02040503050406030204" pitchFamily="18" charset="0"/>
                                        </a:rPr>
                                      </m:ctrlPr>
                                    </m:sSupPr>
                                    <m:e>
                                      <m:r>
                                        <m:rPr>
                                          <m:sty m:val="p"/>
                                        </m:rPr>
                                        <a:rPr lang="en-US" sz="2400">
                                          <a:latin typeface="Cambria Math" panose="02040503050406030204" pitchFamily="18" charset="0"/>
                                        </a:rPr>
                                        <m:t>H</m:t>
                                      </m:r>
                                    </m:e>
                                    <m:sup>
                                      <m:r>
                                        <a:rPr lang="en-US" sz="2400" i="1">
                                          <a:latin typeface="Cambria Math" panose="02040503050406030204" pitchFamily="18" charset="0"/>
                                        </a:rPr>
                                        <m:t>+</m:t>
                                      </m:r>
                                    </m:sup>
                                  </m:sSup>
                                </m:sub>
                              </m:sSub>
                            </m:e>
                          </m:d>
                        </m:e>
                      </m:func>
                      <m:r>
                        <a:rPr lang="en-US" sz="2400">
                          <a:latin typeface="Cambria Math" panose="02040503050406030204" pitchFamily="18" charset="0"/>
                        </a:rPr>
                        <m:t>=</m:t>
                      </m:r>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a:rPr lang="en-US" sz="2400">
                                  <a:latin typeface="Cambria Math" panose="02040503050406030204" pitchFamily="18" charset="0"/>
                                </a:rPr>
                                <m:t>−</m:t>
                              </m:r>
                              <m:r>
                                <m:rPr>
                                  <m:sty m:val="p"/>
                                </m:rPr>
                                <a:rPr lang="en-US" sz="2400">
                                  <a:latin typeface="Cambria Math" panose="02040503050406030204" pitchFamily="18" charset="0"/>
                                </a:rPr>
                                <m:t>log</m:t>
                              </m:r>
                            </m:e>
                            <m:sub>
                              <m:r>
                                <a:rPr lang="en-US" sz="2400">
                                  <a:latin typeface="Cambria Math" panose="02040503050406030204" pitchFamily="18" charset="0"/>
                                </a:rPr>
                                <m:t>10</m:t>
                              </m:r>
                            </m:sub>
                          </m:sSub>
                        </m:fName>
                        <m:e>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sSup>
                                        <m:sSupPr>
                                          <m:ctrlPr>
                                            <a:rPr lang="en-US" sz="2400" i="1">
                                              <a:latin typeface="Cambria Math" panose="02040503050406030204" pitchFamily="18" charset="0"/>
                                            </a:rPr>
                                          </m:ctrlPr>
                                        </m:sSupPr>
                                        <m:e>
                                          <m:r>
                                            <m:rPr>
                                              <m:sty m:val="p"/>
                                            </m:rPr>
                                            <a:rPr lang="en-US" sz="2400" smtClean="0">
                                              <a:latin typeface="Cambria Math" panose="02040503050406030204" pitchFamily="18" charset="0"/>
                                            </a:rPr>
                                            <m:t>H</m:t>
                                          </m:r>
                                        </m:e>
                                        <m:sup>
                                          <m:r>
                                            <a:rPr lang="en-US" sz="2400" b="0" i="1" smtClean="0">
                                              <a:latin typeface="Cambria Math" panose="02040503050406030204" pitchFamily="18" charset="0"/>
                                            </a:rPr>
                                            <m:t>+</m:t>
                                          </m:r>
                                        </m:sup>
                                      </m:sSup>
                                    </m:sub>
                                  </m:sSub>
                                </m:num>
                                <m:den>
                                  <m:sSup>
                                    <m:sSupPr>
                                      <m:ctrlPr>
                                        <a:rPr lang="en-US" sz="2400" i="1">
                                          <a:latin typeface="Cambria Math" panose="02040503050406030204" pitchFamily="18" charset="0"/>
                                        </a:rPr>
                                      </m:ctrlPr>
                                    </m:sSupPr>
                                    <m:e>
                                      <m:r>
                                        <a:rPr lang="en-US" sz="2400" i="1">
                                          <a:latin typeface="Cambria Math" panose="02040503050406030204" pitchFamily="18" charset="0"/>
                                        </a:rPr>
                                        <m:t>𝑚</m:t>
                                      </m:r>
                                    </m:e>
                                    <m:sup>
                                      <m:r>
                                        <a:rPr lang="en-US" sz="2400">
                                          <a:latin typeface="Cambria Math" panose="02040503050406030204" pitchFamily="18" charset="0"/>
                                        </a:rPr>
                                        <m:t>⦵</m:t>
                                      </m:r>
                                    </m:sup>
                                  </m:sSup>
                                </m:den>
                              </m:f>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𝛾</m:t>
                                  </m:r>
                                </m:e>
                                <m:sub>
                                  <m:sSup>
                                    <m:sSupPr>
                                      <m:ctrlPr>
                                        <a:rPr lang="en-US" sz="2400" i="1">
                                          <a:latin typeface="Cambria Math" panose="02040503050406030204" pitchFamily="18" charset="0"/>
                                        </a:rPr>
                                      </m:ctrlPr>
                                    </m:sSupPr>
                                    <m:e>
                                      <m:r>
                                        <m:rPr>
                                          <m:sty m:val="p"/>
                                        </m:rPr>
                                        <a:rPr lang="en-US" sz="2400">
                                          <a:latin typeface="Cambria Math" panose="02040503050406030204" pitchFamily="18" charset="0"/>
                                        </a:rPr>
                                        <m:t>H</m:t>
                                      </m:r>
                                    </m:e>
                                    <m:sup>
                                      <m:r>
                                        <a:rPr lang="en-US" sz="2400" b="0" i="1" smtClean="0">
                                          <a:latin typeface="Cambria Math" panose="02040503050406030204" pitchFamily="18" charset="0"/>
                                        </a:rPr>
                                        <m:t>+</m:t>
                                      </m:r>
                                    </m:sup>
                                  </m:sSup>
                                </m:sub>
                              </m:sSub>
                            </m:e>
                          </m:d>
                        </m:e>
                      </m:func>
                      <m:r>
                        <a:rPr lang="en-GB" sz="2400">
                          <a:latin typeface="Cambria Math" panose="02040503050406030204" pitchFamily="18" charset="0"/>
                        </a:rPr>
                        <m:t>=</m:t>
                      </m:r>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a:rPr lang="en-GB" sz="2400">
                                  <a:latin typeface="Cambria Math" panose="02040503050406030204" pitchFamily="18" charset="0"/>
                                </a:rPr>
                                <m:t>−</m:t>
                              </m:r>
                              <m:r>
                                <m:rPr>
                                  <m:sty m:val="p"/>
                                </m:rPr>
                                <a:rPr lang="en-GB" sz="2400">
                                  <a:latin typeface="Cambria Math" panose="02040503050406030204" pitchFamily="18" charset="0"/>
                                </a:rPr>
                                <m:t>log</m:t>
                              </m:r>
                            </m:e>
                            <m:sub>
                              <m:r>
                                <a:rPr lang="en-GB" sz="2400">
                                  <a:latin typeface="Cambria Math" panose="02040503050406030204" pitchFamily="18" charset="0"/>
                                </a:rPr>
                                <m:t>10</m:t>
                              </m:r>
                            </m:sub>
                          </m:sSub>
                        </m:fName>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0" i="1" smtClean="0">
                                      <a:latin typeface="Cambria Math" panose="02040503050406030204" pitchFamily="18" charset="0"/>
                                    </a:rPr>
                                    <m:t>𝑚</m:t>
                                  </m:r>
                                </m:e>
                                <m:sub>
                                  <m:sSup>
                                    <m:sSupPr>
                                      <m:ctrlPr>
                                        <a:rPr lang="en-US" sz="2400" i="1">
                                          <a:latin typeface="Cambria Math" panose="02040503050406030204" pitchFamily="18" charset="0"/>
                                        </a:rPr>
                                      </m:ctrlPr>
                                    </m:sSupPr>
                                    <m:e>
                                      <m:r>
                                        <m:rPr>
                                          <m:sty m:val="p"/>
                                        </m:rPr>
                                        <a:rPr lang="en-US" sz="2400">
                                          <a:latin typeface="Cambria Math" panose="02040503050406030204" pitchFamily="18" charset="0"/>
                                        </a:rPr>
                                        <m:t>H</m:t>
                                      </m:r>
                                    </m:e>
                                    <m:sup>
                                      <m:r>
                                        <a:rPr lang="en-US" sz="2400" i="1">
                                          <a:latin typeface="Cambria Math" panose="02040503050406030204" pitchFamily="18" charset="0"/>
                                        </a:rPr>
                                        <m:t>+</m:t>
                                      </m:r>
                                    </m:sup>
                                  </m:sSup>
                                </m:sub>
                              </m:sSub>
                              <m:sSub>
                                <m:sSubPr>
                                  <m:ctrlPr>
                                    <a:rPr lang="en-US" sz="2400" i="1">
                                      <a:latin typeface="Cambria Math" panose="02040503050406030204" pitchFamily="18" charset="0"/>
                                    </a:rPr>
                                  </m:ctrlPr>
                                </m:sSubPr>
                                <m:e>
                                  <m:r>
                                    <a:rPr lang="en-US" sz="2400" i="1">
                                      <a:latin typeface="Cambria Math" panose="02040503050406030204" pitchFamily="18" charset="0"/>
                                    </a:rPr>
                                    <m:t>𝛾</m:t>
                                  </m:r>
                                </m:e>
                                <m:sub>
                                  <m:sSup>
                                    <m:sSupPr>
                                      <m:ctrlPr>
                                        <a:rPr lang="en-US" sz="2400" i="1">
                                          <a:latin typeface="Cambria Math" panose="02040503050406030204" pitchFamily="18" charset="0"/>
                                        </a:rPr>
                                      </m:ctrlPr>
                                    </m:sSupPr>
                                    <m:e>
                                      <m:r>
                                        <m:rPr>
                                          <m:sty m:val="p"/>
                                        </m:rPr>
                                        <a:rPr lang="en-US" sz="2400">
                                          <a:latin typeface="Cambria Math" panose="02040503050406030204" pitchFamily="18" charset="0"/>
                                        </a:rPr>
                                        <m:t>H</m:t>
                                      </m:r>
                                    </m:e>
                                    <m:sup>
                                      <m:r>
                                        <a:rPr lang="en-US" sz="2400" i="1">
                                          <a:latin typeface="Cambria Math" panose="02040503050406030204" pitchFamily="18" charset="0"/>
                                        </a:rPr>
                                        <m:t>+</m:t>
                                      </m:r>
                                    </m:sup>
                                  </m:sSup>
                                </m:sub>
                              </m:sSub>
                            </m:e>
                          </m:d>
                        </m:e>
                      </m:func>
                    </m:oMath>
                  </m:oMathPara>
                </a14:m>
                <a:endParaRPr lang="en-US" sz="2400" dirty="0"/>
              </a:p>
            </p:txBody>
          </p:sp>
        </mc:Choice>
        <mc:Fallback xmlns="">
          <p:sp>
            <p:nvSpPr>
              <p:cNvPr id="3" name="Rectangle 2">
                <a:extLst>
                  <a:ext uri="{FF2B5EF4-FFF2-40B4-BE49-F238E27FC236}">
                    <a16:creationId xmlns:a16="http://schemas.microsoft.com/office/drawing/2014/main" id="{F847C00F-7A71-445D-9EDE-97A0FF4FF9BD}"/>
                  </a:ext>
                </a:extLst>
              </p:cNvPr>
              <p:cNvSpPr>
                <a:spLocks noRot="1" noChangeAspect="1" noMove="1" noResize="1" noEditPoints="1" noAdjustHandles="1" noChangeArrowheads="1" noChangeShapeType="1" noTextEdit="1"/>
              </p:cNvSpPr>
              <p:nvPr/>
            </p:nvSpPr>
            <p:spPr>
              <a:xfrm>
                <a:off x="1908347" y="2386733"/>
                <a:ext cx="8375305" cy="745460"/>
              </a:xfrm>
              <a:prstGeom prst="rect">
                <a:avLst/>
              </a:prstGeom>
              <a:blipFill>
                <a:blip r:embed="rId3"/>
                <a:stretch>
                  <a:fillRect/>
                </a:stretch>
              </a:blipFill>
              <a:ln>
                <a:solidFill>
                  <a:schemeClr val="tx1"/>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D036EB88-1A98-44AF-99F3-DF2D65B1284E}"/>
              </a:ext>
            </a:extLst>
          </p:cNvPr>
          <p:cNvSpPr txBox="1"/>
          <p:nvPr/>
        </p:nvSpPr>
        <p:spPr>
          <a:xfrm>
            <a:off x="1313996" y="1482834"/>
            <a:ext cx="9789433" cy="430887"/>
          </a:xfrm>
          <a:prstGeom prst="rect">
            <a:avLst/>
          </a:prstGeom>
          <a:noFill/>
        </p:spPr>
        <p:txBody>
          <a:bodyPr wrap="square" rtlCol="0">
            <a:spAutoFit/>
          </a:bodyPr>
          <a:lstStyle/>
          <a:p>
            <a:r>
              <a:rPr lang="en-US" sz="2200" dirty="0"/>
              <a:t>According to the International Union of Pure and Applied Chemistry (IUPAC):</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6855D1D-A879-4B90-BFFA-7B10DCA49670}"/>
                  </a:ext>
                </a:extLst>
              </p:cNvPr>
              <p:cNvSpPr txBox="1"/>
              <p:nvPr/>
            </p:nvSpPr>
            <p:spPr>
              <a:xfrm>
                <a:off x="1790105" y="3605205"/>
                <a:ext cx="9086505" cy="2259849"/>
              </a:xfrm>
              <a:prstGeom prst="rect">
                <a:avLst/>
              </a:prstGeom>
              <a:noFill/>
            </p:spPr>
            <p:txBody>
              <a:bodyPr wrap="square" rtlCol="0">
                <a:spAutoFit/>
              </a:bodyPr>
              <a:lstStyle/>
              <a:p>
                <a14:m>
                  <m:oMath xmlns:m="http://schemas.openxmlformats.org/officeDocument/2006/math">
                    <m:sSub>
                      <m:sSubPr>
                        <m:ctrlPr>
                          <a:rPr lang="en-US" sz="2000" i="1">
                            <a:latin typeface="Cambria Math" panose="02040503050406030204" pitchFamily="18" charset="0"/>
                          </a:rPr>
                        </m:ctrlPr>
                      </m:sSubPr>
                      <m:e>
                        <m:r>
                          <a:rPr lang="en-GB" sz="2000">
                            <a:latin typeface="Cambria Math" panose="02040503050406030204" pitchFamily="18" charset="0"/>
                          </a:rPr>
                          <m:t>𝑎</m:t>
                        </m:r>
                      </m:e>
                      <m:sub>
                        <m:sSup>
                          <m:sSupPr>
                            <m:ctrlPr>
                              <a:rPr lang="en-US" sz="2000" i="1">
                                <a:latin typeface="Cambria Math" panose="02040503050406030204" pitchFamily="18" charset="0"/>
                              </a:rPr>
                            </m:ctrlPr>
                          </m:sSupPr>
                          <m:e>
                            <m:r>
                              <m:rPr>
                                <m:sty m:val="p"/>
                              </m:rPr>
                              <a:rPr lang="en-US" sz="2000">
                                <a:latin typeface="Cambria Math" panose="02040503050406030204" pitchFamily="18" charset="0"/>
                              </a:rPr>
                              <m:t>H</m:t>
                            </m:r>
                          </m:e>
                          <m:sup>
                            <m:r>
                              <a:rPr lang="en-US" sz="2000" i="1">
                                <a:latin typeface="Cambria Math" panose="02040503050406030204" pitchFamily="18" charset="0"/>
                              </a:rPr>
                              <m:t>+</m:t>
                            </m:r>
                          </m:sup>
                        </m:sSup>
                      </m:sub>
                    </m:sSub>
                  </m:oMath>
                </a14:m>
                <a:r>
                  <a:rPr lang="en-GB" sz="2000" dirty="0"/>
                  <a:t>	denotes the activity of H</a:t>
                </a:r>
                <a:r>
                  <a:rPr lang="en-GB" sz="2000" baseline="30000" dirty="0"/>
                  <a:t>+</a:t>
                </a:r>
                <a:r>
                  <a:rPr lang="en-GB" sz="2000" dirty="0"/>
                  <a:t> in aqueous solution on a </a:t>
                </a:r>
                <a:r>
                  <a:rPr lang="en-GB" sz="2000" b="1" dirty="0"/>
                  <a:t>molality</a:t>
                </a:r>
                <a:r>
                  <a:rPr lang="en-GB" sz="2000" dirty="0"/>
                  <a:t> basis</a:t>
                </a:r>
              </a:p>
              <a:p>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sSup>
                          <m:sSupPr>
                            <m:ctrlPr>
                              <a:rPr lang="en-US" sz="2000" i="1">
                                <a:latin typeface="Cambria Math" panose="02040503050406030204" pitchFamily="18" charset="0"/>
                              </a:rPr>
                            </m:ctrlPr>
                          </m:sSupPr>
                          <m:e>
                            <m:r>
                              <m:rPr>
                                <m:sty m:val="p"/>
                              </m:rPr>
                              <a:rPr lang="en-US" sz="2000">
                                <a:latin typeface="Cambria Math" panose="02040503050406030204" pitchFamily="18" charset="0"/>
                              </a:rPr>
                              <m:t>H</m:t>
                            </m:r>
                          </m:e>
                          <m:sup>
                            <m:r>
                              <a:rPr lang="en-US" sz="2000" i="1">
                                <a:latin typeface="Cambria Math" panose="02040503050406030204" pitchFamily="18" charset="0"/>
                              </a:rPr>
                              <m:t>+</m:t>
                            </m:r>
                          </m:sup>
                        </m:sSup>
                      </m:sub>
                    </m:sSub>
                  </m:oMath>
                </a14:m>
                <a:r>
                  <a:rPr lang="en-GB" sz="2000" dirty="0"/>
                  <a:t>	is the molality of H</a:t>
                </a:r>
                <a:r>
                  <a:rPr lang="en-GB" sz="2000" baseline="30000" dirty="0"/>
                  <a:t>+</a:t>
                </a:r>
                <a:r>
                  <a:rPr lang="en-GB" sz="2000" dirty="0"/>
                  <a:t> (mol kg</a:t>
                </a:r>
                <a:r>
                  <a:rPr lang="en-GB" sz="2000" baseline="30000" dirty="0"/>
                  <a:t>-1</a:t>
                </a:r>
                <a:r>
                  <a:rPr lang="en-GB" sz="2000" dirty="0"/>
                  <a:t>, i.e. moles of H</a:t>
                </a:r>
                <a:r>
                  <a:rPr lang="en-GB" sz="2000" baseline="30000" dirty="0"/>
                  <a:t>+</a:t>
                </a:r>
                <a:r>
                  <a:rPr lang="en-GB" sz="2000" dirty="0"/>
                  <a:t> ions per kg of solvent)</a:t>
                </a:r>
              </a:p>
              <a:p>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𝛾</m:t>
                        </m:r>
                      </m:e>
                      <m:sub>
                        <m:sSup>
                          <m:sSupPr>
                            <m:ctrlPr>
                              <a:rPr lang="en-US" sz="2000" i="1">
                                <a:latin typeface="Cambria Math" panose="02040503050406030204" pitchFamily="18" charset="0"/>
                              </a:rPr>
                            </m:ctrlPr>
                          </m:sSupPr>
                          <m:e>
                            <m:r>
                              <m:rPr>
                                <m:sty m:val="p"/>
                              </m:rPr>
                              <a:rPr lang="en-US" sz="2000">
                                <a:latin typeface="Cambria Math" panose="02040503050406030204" pitchFamily="18" charset="0"/>
                              </a:rPr>
                              <m:t>H</m:t>
                            </m:r>
                          </m:e>
                          <m:sup>
                            <m:r>
                              <a:rPr lang="en-US" sz="2000" i="1">
                                <a:latin typeface="Cambria Math" panose="02040503050406030204" pitchFamily="18" charset="0"/>
                              </a:rPr>
                              <m:t>+</m:t>
                            </m:r>
                          </m:sup>
                        </m:sSup>
                      </m:sub>
                    </m:sSub>
                  </m:oMath>
                </a14:m>
                <a:r>
                  <a:rPr lang="en-GB" sz="2000" dirty="0"/>
                  <a:t>	is the </a:t>
                </a:r>
                <a:r>
                  <a:rPr lang="en-GB" sz="2000" dirty="0" err="1"/>
                  <a:t>molal</a:t>
                </a:r>
                <a:r>
                  <a:rPr lang="en-GB" sz="2000" dirty="0"/>
                  <a:t> activity coefficient for H</a:t>
                </a:r>
                <a:r>
                  <a:rPr lang="en-GB" sz="2000" baseline="30000" dirty="0"/>
                  <a:t>+</a:t>
                </a:r>
                <a:endParaRPr lang="en-GB" sz="2000" dirty="0"/>
              </a:p>
              <a:p>
                <a14:m>
                  <m:oMath xmlns:m="http://schemas.openxmlformats.org/officeDocument/2006/math">
                    <m:sSup>
                      <m:sSupPr>
                        <m:ctrlPr>
                          <a:rPr lang="en-US" sz="2000" i="1">
                            <a:latin typeface="Cambria Math" panose="02040503050406030204" pitchFamily="18" charset="0"/>
                          </a:rPr>
                        </m:ctrlPr>
                      </m:sSupPr>
                      <m:e>
                        <m:r>
                          <a:rPr lang="en-GB" sz="2000" i="1">
                            <a:latin typeface="Cambria Math" panose="02040503050406030204" pitchFamily="18" charset="0"/>
                          </a:rPr>
                          <m:t>𝑚</m:t>
                        </m:r>
                      </m:e>
                      <m:sup>
                        <m:r>
                          <a:rPr lang="en-GB" sz="2000" i="1">
                            <a:latin typeface="Cambria Math" panose="02040503050406030204" pitchFamily="18" charset="0"/>
                          </a:rPr>
                          <m:t>⦵</m:t>
                        </m:r>
                      </m:sup>
                    </m:sSup>
                  </m:oMath>
                </a14:m>
                <a:r>
                  <a:rPr lang="en-GB" sz="2000" dirty="0"/>
                  <a:t>	is the standard state (unit) molality in mol kg</a:t>
                </a:r>
                <a:r>
                  <a:rPr lang="en-GB" sz="2000" baseline="30000" dirty="0"/>
                  <a:t>-1</a:t>
                </a:r>
                <a:r>
                  <a:rPr lang="en-GB" sz="2000" dirty="0"/>
                  <a:t> (often omitted for simplicity)</a:t>
                </a:r>
              </a:p>
              <a:p>
                <a:endParaRPr lang="en-GB" sz="2000" dirty="0"/>
              </a:p>
              <a:p>
                <a:pPr marL="342900" indent="-342900">
                  <a:buFont typeface="Arial" panose="020B0604020202020204" pitchFamily="34" charset="0"/>
                  <a:buChar char="•"/>
                </a:pPr>
                <a:r>
                  <a:rPr lang="en-GB" sz="2000" dirty="0"/>
                  <a:t>The reference state is infinite dilution in pure water (</a:t>
                </a:r>
                <a14:m>
                  <m:oMath xmlns:m="http://schemas.openxmlformats.org/officeDocument/2006/math">
                    <m:sSub>
                      <m:sSubPr>
                        <m:ctrlPr>
                          <a:rPr lang="en-US" sz="2000" i="1">
                            <a:latin typeface="Cambria Math" panose="02040503050406030204" pitchFamily="18" charset="0"/>
                          </a:rPr>
                        </m:ctrlPr>
                      </m:sSubPr>
                      <m:e>
                        <m:r>
                          <a:rPr lang="en-GB" sz="2000" i="1">
                            <a:latin typeface="Cambria Math" panose="02040503050406030204" pitchFamily="18" charset="0"/>
                          </a:rPr>
                          <m:t>𝛾</m:t>
                        </m:r>
                      </m:e>
                      <m:sub>
                        <m:sSup>
                          <m:sSupPr>
                            <m:ctrlPr>
                              <a:rPr lang="en-US" sz="2000" i="1">
                                <a:latin typeface="Cambria Math" panose="02040503050406030204" pitchFamily="18" charset="0"/>
                              </a:rPr>
                            </m:ctrlPr>
                          </m:sSupPr>
                          <m:e>
                            <m:r>
                              <m:rPr>
                                <m:sty m:val="p"/>
                              </m:rPr>
                              <a:rPr lang="en-GB" sz="2000">
                                <a:latin typeface="Cambria Math" panose="02040503050406030204" pitchFamily="18" charset="0"/>
                              </a:rPr>
                              <m:t>H</m:t>
                            </m:r>
                          </m:e>
                          <m:sup>
                            <m:r>
                              <a:rPr lang="en-GB" sz="2000" i="1">
                                <a:latin typeface="Cambria Math" panose="02040503050406030204" pitchFamily="18" charset="0"/>
                              </a:rPr>
                              <m:t>+</m:t>
                            </m:r>
                          </m:sup>
                        </m:sSup>
                      </m:sub>
                    </m:sSub>
                    <m:r>
                      <a:rPr lang="en-GB" sz="2000" i="1">
                        <a:latin typeface="Cambria Math" panose="02040503050406030204" pitchFamily="18" charset="0"/>
                      </a:rPr>
                      <m:t>⟶1</m:t>
                    </m:r>
                  </m:oMath>
                </a14:m>
                <a:r>
                  <a:rPr lang="en-GB" sz="2000" dirty="0"/>
                  <a:t> as </a:t>
                </a:r>
                <a14:m>
                  <m:oMath xmlns:m="http://schemas.openxmlformats.org/officeDocument/2006/math">
                    <m:sSub>
                      <m:sSubPr>
                        <m:ctrlPr>
                          <a:rPr lang="en-US" sz="2000" i="1">
                            <a:latin typeface="Cambria Math" panose="02040503050406030204" pitchFamily="18" charset="0"/>
                          </a:rPr>
                        </m:ctrlPr>
                      </m:sSubPr>
                      <m:e>
                        <m:r>
                          <a:rPr lang="en-GB" sz="2000" i="1">
                            <a:latin typeface="Cambria Math" panose="02040503050406030204" pitchFamily="18" charset="0"/>
                          </a:rPr>
                          <m:t>𝑚</m:t>
                        </m:r>
                      </m:e>
                      <m:sub>
                        <m:sSup>
                          <m:sSupPr>
                            <m:ctrlPr>
                              <a:rPr lang="en-US" sz="2000" i="1">
                                <a:latin typeface="Cambria Math" panose="02040503050406030204" pitchFamily="18" charset="0"/>
                              </a:rPr>
                            </m:ctrlPr>
                          </m:sSupPr>
                          <m:e>
                            <m:r>
                              <m:rPr>
                                <m:sty m:val="p"/>
                              </m:rPr>
                              <a:rPr lang="en-GB" sz="2000">
                                <a:latin typeface="Cambria Math" panose="02040503050406030204" pitchFamily="18" charset="0"/>
                              </a:rPr>
                              <m:t>H</m:t>
                            </m:r>
                          </m:e>
                          <m:sup>
                            <m:r>
                              <a:rPr lang="en-GB" sz="2000" i="1">
                                <a:latin typeface="Cambria Math" panose="02040503050406030204" pitchFamily="18" charset="0"/>
                              </a:rPr>
                              <m:t>+</m:t>
                            </m:r>
                          </m:sup>
                        </m:sSup>
                      </m:sub>
                    </m:sSub>
                    <m:r>
                      <a:rPr lang="en-GB" sz="2000" i="1">
                        <a:latin typeface="Cambria Math" panose="02040503050406030204" pitchFamily="18" charset="0"/>
                      </a:rPr>
                      <m:t>⟶0</m:t>
                    </m:r>
                  </m:oMath>
                </a14:m>
                <a:r>
                  <a:rPr lang="en-GB" sz="2000" dirty="0"/>
                  <a:t>). </a:t>
                </a:r>
              </a:p>
              <a:p>
                <a:pPr marL="342900" indent="-342900">
                  <a:buFont typeface="Arial" panose="020B0604020202020204" pitchFamily="34" charset="0"/>
                  <a:buChar char="•"/>
                </a:pPr>
                <a:r>
                  <a:rPr lang="en-GB" sz="2000" dirty="0"/>
                  <a:t>The solvent must be defined consistently (generally it is water).</a:t>
                </a:r>
                <a:endParaRPr lang="en-US" sz="2000" dirty="0"/>
              </a:p>
            </p:txBody>
          </p:sp>
        </mc:Choice>
        <mc:Fallback xmlns="">
          <p:sp>
            <p:nvSpPr>
              <p:cNvPr id="8" name="TextBox 7">
                <a:extLst>
                  <a:ext uri="{FF2B5EF4-FFF2-40B4-BE49-F238E27FC236}">
                    <a16:creationId xmlns:a16="http://schemas.microsoft.com/office/drawing/2014/main" id="{06855D1D-A879-4B90-BFFA-7B10DCA49670}"/>
                  </a:ext>
                </a:extLst>
              </p:cNvPr>
              <p:cNvSpPr txBox="1">
                <a:spLocks noRot="1" noChangeAspect="1" noMove="1" noResize="1" noEditPoints="1" noAdjustHandles="1" noChangeArrowheads="1" noChangeShapeType="1" noTextEdit="1"/>
              </p:cNvSpPr>
              <p:nvPr/>
            </p:nvSpPr>
            <p:spPr>
              <a:xfrm>
                <a:off x="1790105" y="3605205"/>
                <a:ext cx="9086505" cy="2259849"/>
              </a:xfrm>
              <a:prstGeom prst="rect">
                <a:avLst/>
              </a:prstGeom>
              <a:blipFill>
                <a:blip r:embed="rId4"/>
                <a:stretch>
                  <a:fillRect l="-604" t="-1348" b="-3774"/>
                </a:stretch>
              </a:blipFill>
            </p:spPr>
            <p:txBody>
              <a:bodyPr/>
              <a:lstStyle/>
              <a:p>
                <a:r>
                  <a:rPr lang="en-US">
                    <a:noFill/>
                  </a:rPr>
                  <a:t> </a:t>
                </a:r>
              </a:p>
            </p:txBody>
          </p:sp>
        </mc:Fallback>
      </mc:AlternateContent>
    </p:spTree>
    <p:extLst>
      <p:ext uri="{BB962C8B-B14F-4D97-AF65-F5344CB8AC3E}">
        <p14:creationId xmlns:p14="http://schemas.microsoft.com/office/powerpoint/2010/main" val="2396122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A1675-A028-4B3A-9A1E-3E9AB2150DCE}"/>
              </a:ext>
            </a:extLst>
          </p:cNvPr>
          <p:cNvSpPr>
            <a:spLocks noGrp="1"/>
          </p:cNvSpPr>
          <p:nvPr>
            <p:ph type="title"/>
          </p:nvPr>
        </p:nvSpPr>
        <p:spPr/>
        <p:txBody>
          <a:bodyPr>
            <a:normAutofit fontScale="90000"/>
          </a:bodyPr>
          <a:lstStyle/>
          <a:p>
            <a:r>
              <a:rPr lang="en-US" dirty="0">
                <a:latin typeface="Cambria Math" panose="02040503050406030204" pitchFamily="18" charset="0"/>
                <a:ea typeface="Cambria Math" panose="02040503050406030204" pitchFamily="18" charset="0"/>
              </a:rPr>
              <a:t>pH</a:t>
            </a:r>
            <a:r>
              <a:rPr lang="en-US" dirty="0"/>
              <a:t> can be defined on other concentration scales</a:t>
            </a:r>
          </a:p>
        </p:txBody>
      </p:sp>
      <p:sp>
        <p:nvSpPr>
          <p:cNvPr id="4" name="Slide Number Placeholder 3">
            <a:extLst>
              <a:ext uri="{FF2B5EF4-FFF2-40B4-BE49-F238E27FC236}">
                <a16:creationId xmlns:a16="http://schemas.microsoft.com/office/drawing/2014/main" id="{35D50B12-DB1B-4BD9-9B9F-C21C76D45979}"/>
              </a:ext>
            </a:extLst>
          </p:cNvPr>
          <p:cNvSpPr>
            <a:spLocks noGrp="1"/>
          </p:cNvSpPr>
          <p:nvPr>
            <p:ph type="sldNum" sz="quarter" idx="12"/>
          </p:nvPr>
        </p:nvSpPr>
        <p:spPr/>
        <p:txBody>
          <a:bodyPr/>
          <a:lstStyle/>
          <a:p>
            <a:fld id="{2C54A5C6-1A67-402B-9D43-A5D8CAE25FA9}" type="slidenum">
              <a:rPr lang="en-US" smtClean="0"/>
              <a:pPr/>
              <a:t>16</a:t>
            </a:fld>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D1922B9-176C-4CFE-80A6-7D071D904FB2}"/>
                  </a:ext>
                </a:extLst>
              </p:cNvPr>
              <p:cNvSpPr/>
              <p:nvPr/>
            </p:nvSpPr>
            <p:spPr>
              <a:xfrm>
                <a:off x="1042239" y="1769841"/>
                <a:ext cx="4390946" cy="585288"/>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p</m:t>
                          </m:r>
                          <m:r>
                            <m:rPr>
                              <m:sty m:val="p"/>
                            </m:rPr>
                            <a:rPr lang="en-US" i="0">
                              <a:latin typeface="Cambria Math" panose="02040503050406030204" pitchFamily="18" charset="0"/>
                            </a:rPr>
                            <m:t>H</m:t>
                          </m:r>
                        </m:e>
                        <m:sub>
                          <m:r>
                            <a:rPr lang="en-US" i="1">
                              <a:latin typeface="Cambria Math" panose="02040503050406030204" pitchFamily="18" charset="0"/>
                            </a:rPr>
                            <m:t>𝑐</m:t>
                          </m:r>
                        </m:sub>
                      </m:sSub>
                      <m:r>
                        <a:rPr lang="en-US" i="0">
                          <a:latin typeface="Cambria Math" panose="02040503050406030204" pitchFamily="18" charset="0"/>
                        </a:rPr>
                        <m:t>=</m:t>
                      </m:r>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a:rPr lang="en-US" i="0">
                                  <a:latin typeface="Cambria Math" panose="02040503050406030204" pitchFamily="18" charset="0"/>
                                </a:rPr>
                                <m:t>−</m:t>
                              </m:r>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𝑎</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up>
                                  <m:d>
                                    <m:dPr>
                                      <m:ctrlPr>
                                        <a:rPr lang="en-US" i="1">
                                          <a:latin typeface="Cambria Math" panose="02040503050406030204" pitchFamily="18" charset="0"/>
                                        </a:rPr>
                                      </m:ctrlPr>
                                    </m:dPr>
                                    <m:e>
                                      <m:r>
                                        <a:rPr lang="en-US" i="1">
                                          <a:latin typeface="Cambria Math" panose="02040503050406030204" pitchFamily="18" charset="0"/>
                                        </a:rPr>
                                        <m:t>𝑐</m:t>
                                      </m:r>
                                    </m:e>
                                  </m:d>
                                </m:sup>
                              </m:sSubSup>
                            </m:e>
                          </m:d>
                        </m:e>
                      </m:func>
                      <m:r>
                        <a:rPr lang="en-US" i="0">
                          <a:latin typeface="Cambria Math" panose="02040503050406030204" pitchFamily="18" charset="0"/>
                        </a:rPr>
                        <m:t>=</m:t>
                      </m:r>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a:rPr lang="en-US" i="0">
                                  <a:latin typeface="Cambria Math" panose="02040503050406030204" pitchFamily="18" charset="0"/>
                                </a:rPr>
                                <m:t>−</m:t>
                              </m:r>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𝑐</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Sub>
                                </m:num>
                                <m:den>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0">
                                          <a:latin typeface="Cambria Math" panose="02040503050406030204" pitchFamily="18" charset="0"/>
                                        </a:rPr>
                                        <m:t>⦵</m:t>
                                      </m:r>
                                    </m:sup>
                                  </m:sSup>
                                </m:den>
                              </m:f>
                              <m:r>
                                <a:rPr lang="en-US" i="0">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𝛾</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up>
                                  <m:d>
                                    <m:dPr>
                                      <m:ctrlPr>
                                        <a:rPr lang="en-US" i="1">
                                          <a:latin typeface="Cambria Math" panose="02040503050406030204" pitchFamily="18" charset="0"/>
                                        </a:rPr>
                                      </m:ctrlPr>
                                    </m:dPr>
                                    <m:e>
                                      <m:r>
                                        <a:rPr lang="en-US" i="1">
                                          <a:latin typeface="Cambria Math" panose="02040503050406030204" pitchFamily="18" charset="0"/>
                                        </a:rPr>
                                        <m:t>𝑐</m:t>
                                      </m:r>
                                    </m:e>
                                  </m:d>
                                </m:sup>
                              </m:sSubSup>
                            </m:e>
                          </m:d>
                        </m:e>
                      </m:func>
                    </m:oMath>
                  </m:oMathPara>
                </a14:m>
                <a:endParaRPr lang="en-US" dirty="0"/>
              </a:p>
            </p:txBody>
          </p:sp>
        </mc:Choice>
        <mc:Fallback xmlns="">
          <p:sp>
            <p:nvSpPr>
              <p:cNvPr id="6" name="Rectangle 5">
                <a:extLst>
                  <a:ext uri="{FF2B5EF4-FFF2-40B4-BE49-F238E27FC236}">
                    <a16:creationId xmlns:a16="http://schemas.microsoft.com/office/drawing/2014/main" id="{0D1922B9-176C-4CFE-80A6-7D071D904FB2}"/>
                  </a:ext>
                </a:extLst>
              </p:cNvPr>
              <p:cNvSpPr>
                <a:spLocks noRot="1" noChangeAspect="1" noMove="1" noResize="1" noEditPoints="1" noAdjustHandles="1" noChangeArrowheads="1" noChangeShapeType="1" noTextEdit="1"/>
              </p:cNvSpPr>
              <p:nvPr/>
            </p:nvSpPr>
            <p:spPr>
              <a:xfrm>
                <a:off x="1042239" y="1769841"/>
                <a:ext cx="4390946" cy="585288"/>
              </a:xfrm>
              <a:prstGeom prst="rect">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ADD955B-EA9D-4690-99B5-247FD5B19C9C}"/>
                  </a:ext>
                </a:extLst>
              </p:cNvPr>
              <p:cNvSpPr/>
              <p:nvPr/>
            </p:nvSpPr>
            <p:spPr>
              <a:xfrm>
                <a:off x="787007" y="2625418"/>
                <a:ext cx="5551952" cy="3517630"/>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sSubSup>
                      <m:sSubSupPr>
                        <m:ctrlPr>
                          <a:rPr lang="en-US" i="1" smtClean="0">
                            <a:effectLst/>
                            <a:latin typeface="Cambria Math" panose="02040503050406030204" pitchFamily="18" charset="0"/>
                          </a:rPr>
                        </m:ctrlPr>
                      </m:sSubSupPr>
                      <m:e>
                        <m:r>
                          <a:rPr lang="en-GB" i="1">
                            <a:latin typeface="Cambria Math" panose="02040503050406030204" pitchFamily="18" charset="0"/>
                            <a:ea typeface="Times New Roman" panose="02020603050405020304" pitchFamily="18" charset="0"/>
                            <a:cs typeface="Times New Roman" panose="02020603050405020304" pitchFamily="18" charset="0"/>
                          </a:rPr>
                          <m:t>𝑎</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up>
                        <m:d>
                          <m:dPr>
                            <m:ctrlPr>
                              <a:rPr lang="en-US" i="1">
                                <a:effectLst/>
                                <a:latin typeface="Cambria Math" panose="02040503050406030204" pitchFamily="18" charset="0"/>
                              </a:rPr>
                            </m:ctrlPr>
                          </m:dPr>
                          <m:e>
                            <m:r>
                              <a:rPr lang="en-GB" i="1">
                                <a:latin typeface="Cambria Math" panose="02040503050406030204" pitchFamily="18" charset="0"/>
                                <a:ea typeface="Times New Roman" panose="02020603050405020304" pitchFamily="18" charset="0"/>
                                <a:cs typeface="Times New Roman" panose="02020603050405020304" pitchFamily="18" charset="0"/>
                              </a:rPr>
                              <m:t>𝑐</m:t>
                            </m:r>
                          </m:e>
                        </m:d>
                      </m:sup>
                    </m:sSubSup>
                  </m:oMath>
                </a14:m>
                <a:r>
                  <a:rPr lang="en-GB" dirty="0">
                    <a:ea typeface="Times New Roman" panose="02020603050405020304" pitchFamily="18" charset="0"/>
                  </a:rPr>
                  <a:t> and </a:t>
                </a:r>
                <a14:m>
                  <m:oMath xmlns:m="http://schemas.openxmlformats.org/officeDocument/2006/math">
                    <m:sSubSup>
                      <m:sSubSupPr>
                        <m:ctrlPr>
                          <a:rPr lang="en-US" i="1">
                            <a:effectLst/>
                            <a:latin typeface="Cambria Math" panose="02040503050406030204" pitchFamily="18" charset="0"/>
                          </a:rPr>
                        </m:ctrlPr>
                      </m:sSubSupPr>
                      <m:e>
                        <m:r>
                          <a:rPr lang="en-GB" i="1">
                            <a:latin typeface="Cambria Math" panose="02040503050406030204" pitchFamily="18" charset="0"/>
                            <a:ea typeface="Times New Roman" panose="02020603050405020304" pitchFamily="18" charset="0"/>
                            <a:cs typeface="Times New Roman" panose="02020603050405020304" pitchFamily="18" charset="0"/>
                          </a:rPr>
                          <m:t>𝛾</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up>
                        <m:d>
                          <m:dPr>
                            <m:ctrlPr>
                              <a:rPr lang="en-US" i="1">
                                <a:effectLst/>
                                <a:latin typeface="Cambria Math" panose="02040503050406030204" pitchFamily="18" charset="0"/>
                              </a:rPr>
                            </m:ctrlPr>
                          </m:dPr>
                          <m:e>
                            <m:r>
                              <a:rPr lang="en-GB" i="1">
                                <a:latin typeface="Cambria Math" panose="02040503050406030204" pitchFamily="18" charset="0"/>
                                <a:ea typeface="Times New Roman" panose="02020603050405020304" pitchFamily="18" charset="0"/>
                                <a:cs typeface="Times New Roman" panose="02020603050405020304" pitchFamily="18" charset="0"/>
                              </a:rPr>
                              <m:t>𝑐</m:t>
                            </m:r>
                          </m:e>
                        </m:d>
                      </m:sup>
                    </m:sSubSup>
                  </m:oMath>
                </a14:m>
                <a:r>
                  <a:rPr lang="en-GB" dirty="0">
                    <a:ea typeface="Times New Roman" panose="02020603050405020304" pitchFamily="18" charset="0"/>
                  </a:rPr>
                  <a:t> are the molarity-based activity and activity coefficient </a:t>
                </a:r>
              </a:p>
              <a:p>
                <a:pPr marL="285750" indent="-285750">
                  <a:buFont typeface="Arial" panose="020B0604020202020204" pitchFamily="34" charset="0"/>
                  <a:buChar char="•"/>
                </a:pPr>
                <a14:m>
                  <m:oMath xmlns:m="http://schemas.openxmlformats.org/officeDocument/2006/math">
                    <m:sSup>
                      <m:sSupPr>
                        <m:ctrlPr>
                          <a:rPr lang="en-US" i="1">
                            <a:effectLst/>
                            <a:latin typeface="Cambria Math" panose="02040503050406030204" pitchFamily="18" charset="0"/>
                          </a:rPr>
                        </m:ctrlPr>
                      </m:sSupPr>
                      <m:e>
                        <m:r>
                          <a:rPr lang="en-GB" i="1">
                            <a:latin typeface="Cambria Math" panose="02040503050406030204" pitchFamily="18" charset="0"/>
                            <a:ea typeface="Times New Roman" panose="02020603050405020304" pitchFamily="18" charset="0"/>
                            <a:cs typeface="Times New Roman" panose="02020603050405020304" pitchFamily="18" charset="0"/>
                          </a:rPr>
                          <m:t>𝑐</m:t>
                        </m:r>
                      </m:e>
                      <m:sup>
                        <m:r>
                          <a:rPr lang="en-GB" i="1">
                            <a:latin typeface="Cambria Math" panose="02040503050406030204" pitchFamily="18" charset="0"/>
                            <a:ea typeface="Times New Roman" panose="02020603050405020304" pitchFamily="18" charset="0"/>
                            <a:cs typeface="Times New Roman" panose="02020603050405020304" pitchFamily="18" charset="0"/>
                          </a:rPr>
                          <m:t>⦵</m:t>
                        </m:r>
                      </m:sup>
                    </m:sSup>
                    <m:r>
                      <a:rPr lang="en-GB" i="1">
                        <a:latin typeface="Cambria Math" panose="02040503050406030204" pitchFamily="18" charset="0"/>
                        <a:ea typeface="Times New Roman" panose="02020603050405020304" pitchFamily="18" charset="0"/>
                        <a:cs typeface="Times New Roman" panose="02020603050405020304" pitchFamily="18" charset="0"/>
                      </a:rPr>
                      <m:t>=1</m:t>
                    </m:r>
                  </m:oMath>
                </a14:m>
                <a:r>
                  <a:rPr lang="en-GB" dirty="0">
                    <a:ea typeface="Times New Roman" panose="02020603050405020304" pitchFamily="18" charset="0"/>
                  </a:rPr>
                  <a:t> mol dm</a:t>
                </a:r>
                <a:r>
                  <a:rPr lang="en-GB" baseline="30000" dirty="0">
                    <a:ea typeface="Times New Roman" panose="02020603050405020304" pitchFamily="18" charset="0"/>
                  </a:rPr>
                  <a:t>-3</a:t>
                </a:r>
                <a:r>
                  <a:rPr lang="en-GB" dirty="0">
                    <a:ea typeface="Times New Roman" panose="02020603050405020304" pitchFamily="18" charset="0"/>
                  </a:rPr>
                  <a:t> is the standard state molarity </a:t>
                </a:r>
              </a:p>
              <a:p>
                <a:pPr marL="285750" indent="-285750">
                  <a:buFont typeface="Arial" panose="020B0604020202020204" pitchFamily="34" charset="0"/>
                  <a:buChar char="•"/>
                </a:pPr>
                <a14:m>
                  <m:oMath xmlns:m="http://schemas.openxmlformats.org/officeDocument/2006/math">
                    <m:sSub>
                      <m:sSubPr>
                        <m:ctrlPr>
                          <a:rPr lang="en-US" i="1">
                            <a:effectLst/>
                            <a:latin typeface="Cambria Math" panose="02040503050406030204" pitchFamily="18" charset="0"/>
                          </a:rPr>
                        </m:ctrlPr>
                      </m:sSubPr>
                      <m:e>
                        <m:r>
                          <a:rPr lang="en-GB" i="1">
                            <a:latin typeface="Cambria Math" panose="02040503050406030204" pitchFamily="18" charset="0"/>
                            <a:ea typeface="Times New Roman" panose="02020603050405020304" pitchFamily="18" charset="0"/>
                            <a:cs typeface="Times New Roman" panose="02020603050405020304" pitchFamily="18" charset="0"/>
                          </a:rPr>
                          <m:t>𝑐</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Sub>
                  </m:oMath>
                </a14:m>
                <a:r>
                  <a:rPr lang="en-GB" dirty="0">
                    <a:ea typeface="Times New Roman" panose="02020603050405020304" pitchFamily="18" charset="0"/>
                  </a:rPr>
                  <a:t> is the molarity or molar concentration of H</a:t>
                </a:r>
                <a:r>
                  <a:rPr lang="en-GB" baseline="30000" dirty="0">
                    <a:ea typeface="Times New Roman" panose="02020603050405020304" pitchFamily="18" charset="0"/>
                  </a:rPr>
                  <a:t>+ </a:t>
                </a:r>
                <a:r>
                  <a:rPr lang="en-GB" dirty="0">
                    <a:ea typeface="Times New Roman" panose="02020603050405020304" pitchFamily="18" charset="0"/>
                  </a:rPr>
                  <a:t>in an aqueous solution (i.e., mol of H</a:t>
                </a:r>
                <a:r>
                  <a:rPr lang="en-GB" baseline="30000" dirty="0">
                    <a:ea typeface="Times New Roman" panose="02020603050405020304" pitchFamily="18" charset="0"/>
                  </a:rPr>
                  <a:t>+</a:t>
                </a:r>
                <a:r>
                  <a:rPr lang="en-GB" dirty="0">
                    <a:ea typeface="Times New Roman" panose="02020603050405020304" pitchFamily="18" charset="0"/>
                  </a:rPr>
                  <a:t> per dm</a:t>
                </a:r>
                <a:r>
                  <a:rPr lang="en-GB" baseline="30000" dirty="0">
                    <a:ea typeface="Times New Roman" panose="02020603050405020304" pitchFamily="18" charset="0"/>
                  </a:rPr>
                  <a:t>3</a:t>
                </a:r>
                <a:r>
                  <a:rPr lang="en-GB" dirty="0">
                    <a:ea typeface="Times New Roman" panose="02020603050405020304" pitchFamily="18" charset="0"/>
                  </a:rPr>
                  <a:t> of aqueous solution)</a:t>
                </a:r>
              </a:p>
              <a:p>
                <a:pPr marL="285750" indent="-285750">
                  <a:buFont typeface="Arial" panose="020B0604020202020204" pitchFamily="34" charset="0"/>
                  <a:buChar char="•"/>
                </a:pPr>
                <a:r>
                  <a:rPr lang="en-GB" dirty="0">
                    <a:ea typeface="Times New Roman" panose="02020603050405020304" pitchFamily="18" charset="0"/>
                  </a:rPr>
                  <a:t>Common general chemistry definition</a:t>
                </a:r>
              </a:p>
              <a:p>
                <a:pPr marL="285750" indent="-285750">
                  <a:buFont typeface="Arial" panose="020B0604020202020204" pitchFamily="34" charset="0"/>
                  <a:buChar char="•"/>
                </a:pPr>
                <a:endParaRPr lang="en-GB" dirty="0"/>
              </a:p>
              <a:p>
                <a:r>
                  <a:rPr lang="en-US" dirty="0">
                    <a:latin typeface="Cambria Math" panose="02040503050406030204" pitchFamily="18" charset="0"/>
                    <a:ea typeface="Cambria Math" panose="02040503050406030204" pitchFamily="18" charset="0"/>
                  </a:rPr>
                  <a:t>pH</a:t>
                </a:r>
                <a:r>
                  <a:rPr lang="en-GB" baseline="-25000" dirty="0"/>
                  <a:t>c</a:t>
                </a:r>
                <a:r>
                  <a:rPr lang="en-GB" dirty="0"/>
                  <a:t> is approximately </a:t>
                </a:r>
                <a:r>
                  <a:rPr lang="en-US" dirty="0">
                    <a:latin typeface="Cambria Math" panose="02040503050406030204" pitchFamily="18" charset="0"/>
                    <a:ea typeface="Cambria Math" panose="02040503050406030204" pitchFamily="18" charset="0"/>
                  </a:rPr>
                  <a:t>pH </a:t>
                </a:r>
                <a:r>
                  <a:rPr lang="en-GB" dirty="0"/>
                  <a:t>:</a:t>
                </a:r>
              </a:p>
              <a:p>
                <a:endParaRPr lang="en-GB" i="1" dirty="0"/>
              </a:p>
              <a:p>
                <a:endParaRPr lang="en-GB" i="1" dirty="0"/>
              </a:p>
              <a:p>
                <a:r>
                  <a:rPr lang="en-US" dirty="0"/>
                  <a:t>where </a:t>
                </a: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𝜌</m:t>
                        </m:r>
                      </m:e>
                      <m:sub>
                        <m:r>
                          <a:rPr lang="en-GB" i="1">
                            <a:latin typeface="Cambria Math" panose="02040503050406030204" pitchFamily="18" charset="0"/>
                          </a:rPr>
                          <m:t>0</m:t>
                        </m:r>
                      </m:sub>
                    </m:sSub>
                  </m:oMath>
                </a14:m>
                <a:r>
                  <a:rPr lang="en-GB" dirty="0"/>
                  <a:t> (kg m</a:t>
                </a:r>
                <a:r>
                  <a:rPr lang="en-GB" baseline="30000" dirty="0"/>
                  <a:t>-3</a:t>
                </a:r>
                <a:r>
                  <a:rPr lang="en-GB" dirty="0"/>
                  <a:t>) is the density of the reference solvent</a:t>
                </a:r>
                <a:endParaRPr lang="en-US" dirty="0"/>
              </a:p>
            </p:txBody>
          </p:sp>
        </mc:Choice>
        <mc:Fallback xmlns="">
          <p:sp>
            <p:nvSpPr>
              <p:cNvPr id="7" name="Rectangle 6">
                <a:extLst>
                  <a:ext uri="{FF2B5EF4-FFF2-40B4-BE49-F238E27FC236}">
                    <a16:creationId xmlns:a16="http://schemas.microsoft.com/office/drawing/2014/main" id="{FADD955B-EA9D-4690-99B5-247FD5B19C9C}"/>
                  </a:ext>
                </a:extLst>
              </p:cNvPr>
              <p:cNvSpPr>
                <a:spLocks noRot="1" noChangeAspect="1" noMove="1" noResize="1" noEditPoints="1" noAdjustHandles="1" noChangeArrowheads="1" noChangeShapeType="1" noTextEdit="1"/>
              </p:cNvSpPr>
              <p:nvPr/>
            </p:nvSpPr>
            <p:spPr>
              <a:xfrm>
                <a:off x="787007" y="2625418"/>
                <a:ext cx="5551952" cy="3517630"/>
              </a:xfrm>
              <a:prstGeom prst="rect">
                <a:avLst/>
              </a:prstGeom>
              <a:blipFill>
                <a:blip r:embed="rId4"/>
                <a:stretch>
                  <a:fillRect l="-878" b="-1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B57148A-6745-4093-9D9E-3A0536AA5326}"/>
                  </a:ext>
                </a:extLst>
              </p:cNvPr>
              <p:cNvSpPr/>
              <p:nvPr/>
            </p:nvSpPr>
            <p:spPr>
              <a:xfrm>
                <a:off x="6979709" y="1828717"/>
                <a:ext cx="4170052" cy="506870"/>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a:latin typeface="Cambria Math" panose="02040503050406030204" pitchFamily="18" charset="0"/>
                            </a:rPr>
                            <m:t>p</m:t>
                          </m:r>
                          <m:r>
                            <m:rPr>
                              <m:sty m:val="p"/>
                            </m:rPr>
                            <a:rPr lang="en-US" i="0">
                              <a:latin typeface="Cambria Math" panose="02040503050406030204" pitchFamily="18" charset="0"/>
                            </a:rPr>
                            <m:t>H</m:t>
                          </m:r>
                        </m:e>
                        <m:sub>
                          <m:r>
                            <a:rPr lang="en-US" i="1">
                              <a:latin typeface="Cambria Math" panose="02040503050406030204" pitchFamily="18" charset="0"/>
                            </a:rPr>
                            <m:t>𝑥</m:t>
                          </m:r>
                        </m:sub>
                      </m:sSub>
                      <m:r>
                        <a:rPr lang="en-US" i="0">
                          <a:latin typeface="Cambria Math" panose="02040503050406030204" pitchFamily="18" charset="0"/>
                        </a:rPr>
                        <m:t>=</m:t>
                      </m:r>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a:rPr lang="en-US" i="0">
                                  <a:latin typeface="Cambria Math" panose="02040503050406030204" pitchFamily="18" charset="0"/>
                                </a:rPr>
                                <m:t>−</m:t>
                              </m:r>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𝑎</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up>
                                  <m:d>
                                    <m:dPr>
                                      <m:ctrlPr>
                                        <a:rPr lang="en-US" i="1">
                                          <a:latin typeface="Cambria Math" panose="02040503050406030204" pitchFamily="18" charset="0"/>
                                        </a:rPr>
                                      </m:ctrlPr>
                                    </m:dPr>
                                    <m:e>
                                      <m:r>
                                        <a:rPr lang="en-US" i="1">
                                          <a:latin typeface="Cambria Math" panose="02040503050406030204" pitchFamily="18" charset="0"/>
                                        </a:rPr>
                                        <m:t>𝑥</m:t>
                                      </m:r>
                                    </m:e>
                                  </m:d>
                                </m:sup>
                              </m:sSubSup>
                            </m:e>
                          </m:d>
                        </m:e>
                      </m:func>
                      <m:r>
                        <a:rPr lang="en-US" i="0">
                          <a:latin typeface="Cambria Math" panose="02040503050406030204" pitchFamily="18" charset="0"/>
                        </a:rPr>
                        <m:t>=</m:t>
                      </m:r>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a:rPr lang="en-US" i="0">
                                  <a:latin typeface="Cambria Math" panose="02040503050406030204" pitchFamily="18" charset="0"/>
                                </a:rPr>
                                <m:t>−</m:t>
                              </m:r>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b="0" i="1" smtClean="0">
                                      <a:latin typeface="Cambria Math" panose="02040503050406030204" pitchFamily="18" charset="0"/>
                                    </a:rPr>
                                    <m:t>𝑥</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up/>
                              </m:sSubSup>
                              <m:sSubSup>
                                <m:sSubSupPr>
                                  <m:ctrlPr>
                                    <a:rPr lang="en-US" i="1">
                                      <a:latin typeface="Cambria Math" panose="02040503050406030204" pitchFamily="18" charset="0"/>
                                    </a:rPr>
                                  </m:ctrlPr>
                                </m:sSubSupPr>
                                <m:e>
                                  <m:r>
                                    <a:rPr lang="en-US" i="1">
                                      <a:latin typeface="Cambria Math" panose="02040503050406030204" pitchFamily="18" charset="0"/>
                                    </a:rPr>
                                    <m:t>𝑓</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up>
                                  <m:r>
                                    <a:rPr lang="en-US" i="0">
                                      <a:latin typeface="Cambria Math" panose="02040503050406030204" pitchFamily="18" charset="0"/>
                                    </a:rPr>
                                    <m:t>∗</m:t>
                                  </m:r>
                                </m:sup>
                              </m:sSubSup>
                            </m:e>
                          </m:d>
                        </m:e>
                      </m:func>
                    </m:oMath>
                  </m:oMathPara>
                </a14:m>
                <a:endParaRPr lang="en-US" dirty="0"/>
              </a:p>
            </p:txBody>
          </p:sp>
        </mc:Choice>
        <mc:Fallback xmlns="">
          <p:sp>
            <p:nvSpPr>
              <p:cNvPr id="9" name="Rectangle 8">
                <a:extLst>
                  <a:ext uri="{FF2B5EF4-FFF2-40B4-BE49-F238E27FC236}">
                    <a16:creationId xmlns:a16="http://schemas.microsoft.com/office/drawing/2014/main" id="{1B57148A-6745-4093-9D9E-3A0536AA5326}"/>
                  </a:ext>
                </a:extLst>
              </p:cNvPr>
              <p:cNvSpPr>
                <a:spLocks noRot="1" noChangeAspect="1" noMove="1" noResize="1" noEditPoints="1" noAdjustHandles="1" noChangeArrowheads="1" noChangeShapeType="1" noTextEdit="1"/>
              </p:cNvSpPr>
              <p:nvPr/>
            </p:nvSpPr>
            <p:spPr>
              <a:xfrm>
                <a:off x="6979709" y="1828717"/>
                <a:ext cx="4170052" cy="506870"/>
              </a:xfrm>
              <a:prstGeom prst="rect">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832232D-885F-408E-9208-4A909814D012}"/>
                  </a:ext>
                </a:extLst>
              </p:cNvPr>
              <p:cNvSpPr/>
              <p:nvPr/>
            </p:nvSpPr>
            <p:spPr>
              <a:xfrm>
                <a:off x="6819827" y="2822487"/>
                <a:ext cx="4833371" cy="1844159"/>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sSubSup>
                      <m:sSubSupPr>
                        <m:ctrlPr>
                          <a:rPr lang="en-US" i="1">
                            <a:latin typeface="Cambria Math" panose="02040503050406030204" pitchFamily="18" charset="0"/>
                          </a:rPr>
                        </m:ctrlPr>
                      </m:sSubSupPr>
                      <m:e>
                        <m:r>
                          <a:rPr lang="en-GB" i="1">
                            <a:latin typeface="Cambria Math" panose="02040503050406030204" pitchFamily="18" charset="0"/>
                            <a:ea typeface="Times New Roman" panose="02020603050405020304" pitchFamily="18" charset="0"/>
                            <a:cs typeface="Times New Roman" panose="02020603050405020304" pitchFamily="18" charset="0"/>
                          </a:rPr>
                          <m:t>𝑎</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up>
                        <m:d>
                          <m:dPr>
                            <m:ctrlPr>
                              <a:rPr lang="en-US" i="1">
                                <a:latin typeface="Cambria Math" panose="02040503050406030204" pitchFamily="18" charset="0"/>
                              </a:rPr>
                            </m:ctrlPr>
                          </m:dPr>
                          <m:e>
                            <m:r>
                              <a:rPr lang="en-GB" i="1">
                                <a:latin typeface="Cambria Math" panose="02040503050406030204" pitchFamily="18" charset="0"/>
                                <a:ea typeface="Times New Roman" panose="02020603050405020304" pitchFamily="18" charset="0"/>
                                <a:cs typeface="Times New Roman" panose="02020603050405020304" pitchFamily="18" charset="0"/>
                              </a:rPr>
                              <m:t>𝑥</m:t>
                            </m:r>
                          </m:e>
                        </m:d>
                      </m:sup>
                    </m:sSubSup>
                  </m:oMath>
                </a14:m>
                <a:r>
                  <a:rPr lang="en-GB" dirty="0">
                    <a:ea typeface="Times New Roman" panose="02020603050405020304" pitchFamily="18" charset="0"/>
                  </a:rPr>
                  <a:t> and </a:t>
                </a:r>
                <a14:m>
                  <m:oMath xmlns:m="http://schemas.openxmlformats.org/officeDocument/2006/math">
                    <m:sSubSup>
                      <m:sSubSupPr>
                        <m:ctrlPr>
                          <a:rPr lang="en-US" i="1">
                            <a:latin typeface="Cambria Math" panose="02040503050406030204" pitchFamily="18" charset="0"/>
                            <a:ea typeface="Times New Roman" panose="02020603050405020304" pitchFamily="18" charset="0"/>
                          </a:rPr>
                        </m:ctrlPr>
                      </m:sSubSupPr>
                      <m:e>
                        <m:r>
                          <a:rPr lang="en-GB" i="1">
                            <a:latin typeface="Cambria Math" panose="02040503050406030204" pitchFamily="18" charset="0"/>
                            <a:ea typeface="Times New Roman" panose="02020603050405020304" pitchFamily="18" charset="0"/>
                            <a:cs typeface="Times New Roman" panose="02020603050405020304" pitchFamily="18" charset="0"/>
                          </a:rPr>
                          <m:t>𝑓</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up>
                        <m:r>
                          <a:rPr lang="en-GB" i="1">
                            <a:latin typeface="Cambria Math" panose="02040503050406030204" pitchFamily="18" charset="0"/>
                            <a:ea typeface="Times New Roman" panose="02020603050405020304" pitchFamily="18" charset="0"/>
                            <a:cs typeface="Times New Roman" panose="02020603050405020304" pitchFamily="18" charset="0"/>
                          </a:rPr>
                          <m:t>∗</m:t>
                        </m:r>
                      </m:sup>
                    </m:sSubSup>
                  </m:oMath>
                </a14:m>
                <a:r>
                  <a:rPr lang="en-GB" dirty="0">
                    <a:ea typeface="Times New Roman" panose="02020603050405020304" pitchFamily="18" charset="0"/>
                  </a:rPr>
                  <a:t> are the mole-fraction-based activity and activity coefficient</a:t>
                </a:r>
              </a:p>
              <a:p>
                <a:pPr marL="285750" indent="-285750">
                  <a:buFont typeface="Arial" panose="020B0604020202020204" pitchFamily="34" charset="0"/>
                  <a:buChar char="•"/>
                </a:pP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en-GB" i="1">
                            <a:latin typeface="Cambria Math" panose="02040503050406030204" pitchFamily="18" charset="0"/>
                            <a:ea typeface="Times New Roman" panose="02020603050405020304" pitchFamily="18" charset="0"/>
                            <a:cs typeface="Times New Roman" panose="02020603050405020304" pitchFamily="18" charset="0"/>
                          </a:rPr>
                          <m:t>𝑥</m:t>
                        </m:r>
                      </m:e>
                      <m:sub>
                        <m:sSup>
                          <m:sSupPr>
                            <m:ctrlPr>
                              <a:rPr lang="en-US" i="1">
                                <a:latin typeface="Cambria Math" panose="02040503050406030204" pitchFamily="18" charset="0"/>
                              </a:rPr>
                            </m:ctrlPr>
                          </m:sSupPr>
                          <m:e>
                            <m:r>
                              <m:rPr>
                                <m:sty m:val="p"/>
                              </m:rPr>
                              <a:rPr lang="en-US">
                                <a:latin typeface="Cambria Math" panose="02040503050406030204" pitchFamily="18" charset="0"/>
                              </a:rPr>
                              <m:t>H</m:t>
                            </m:r>
                          </m:e>
                          <m:sup>
                            <m:r>
                              <a:rPr lang="en-US" i="1">
                                <a:latin typeface="Cambria Math" panose="02040503050406030204" pitchFamily="18" charset="0"/>
                              </a:rPr>
                              <m:t>+</m:t>
                            </m:r>
                          </m:sup>
                        </m:sSup>
                      </m:sub>
                    </m:sSub>
                  </m:oMath>
                </a14:m>
                <a:r>
                  <a:rPr lang="en-GB" dirty="0">
                    <a:ea typeface="Times New Roman" panose="02020603050405020304" pitchFamily="18" charset="0"/>
                  </a:rPr>
                  <a:t> is the mole fraction of H</a:t>
                </a:r>
                <a:r>
                  <a:rPr lang="en-GB" baseline="30000" dirty="0">
                    <a:ea typeface="Times New Roman" panose="02020603050405020304" pitchFamily="18" charset="0"/>
                  </a:rPr>
                  <a:t>+</a:t>
                </a:r>
                <a:r>
                  <a:rPr lang="en-GB" dirty="0">
                    <a:ea typeface="Times New Roman" panose="02020603050405020304" pitchFamily="18" charset="0"/>
                  </a:rPr>
                  <a:t> in the solution</a:t>
                </a:r>
              </a:p>
              <a:p>
                <a:pPr marL="285750" indent="-285750">
                  <a:buFont typeface="Arial" panose="020B0604020202020204" pitchFamily="34" charset="0"/>
                  <a:buChar char="•"/>
                </a:pPr>
                <a:r>
                  <a:rPr lang="en-GB" dirty="0">
                    <a:ea typeface="Times New Roman" panose="02020603050405020304" pitchFamily="18" charset="0"/>
                  </a:rPr>
                  <a:t>Used in E-AIM</a:t>
                </a:r>
              </a:p>
              <a:p>
                <a:endParaRPr lang="en-GB" dirty="0"/>
              </a:p>
              <a:p>
                <a:r>
                  <a:rPr lang="en-US" dirty="0">
                    <a:latin typeface="Cambria Math" panose="02040503050406030204" pitchFamily="18" charset="0"/>
                    <a:ea typeface="Cambria Math" panose="02040503050406030204" pitchFamily="18" charset="0"/>
                  </a:rPr>
                  <a:t>pH</a:t>
                </a:r>
                <a:r>
                  <a:rPr lang="en-GB" baseline="-25000" dirty="0"/>
                  <a:t>x</a:t>
                </a:r>
                <a:r>
                  <a:rPr lang="en-GB" dirty="0"/>
                  <a:t> is roughly offset from </a:t>
                </a:r>
                <a:r>
                  <a:rPr lang="en-US" dirty="0">
                    <a:latin typeface="Cambria Math" panose="02040503050406030204" pitchFamily="18" charset="0"/>
                    <a:ea typeface="Cambria Math" panose="02040503050406030204" pitchFamily="18" charset="0"/>
                  </a:rPr>
                  <a:t>pH</a:t>
                </a:r>
                <a:r>
                  <a:rPr lang="en-GB" dirty="0"/>
                  <a:t> by ~1.7:</a:t>
                </a:r>
                <a:endParaRPr lang="en-US" dirty="0"/>
              </a:p>
            </p:txBody>
          </p:sp>
        </mc:Choice>
        <mc:Fallback xmlns="">
          <p:sp>
            <p:nvSpPr>
              <p:cNvPr id="10" name="Rectangle 9">
                <a:extLst>
                  <a:ext uri="{FF2B5EF4-FFF2-40B4-BE49-F238E27FC236}">
                    <a16:creationId xmlns:a16="http://schemas.microsoft.com/office/drawing/2014/main" id="{8832232D-885F-408E-9208-4A909814D012}"/>
                  </a:ext>
                </a:extLst>
              </p:cNvPr>
              <p:cNvSpPr>
                <a:spLocks noRot="1" noChangeAspect="1" noMove="1" noResize="1" noEditPoints="1" noAdjustHandles="1" noChangeArrowheads="1" noChangeShapeType="1" noTextEdit="1"/>
              </p:cNvSpPr>
              <p:nvPr/>
            </p:nvSpPr>
            <p:spPr>
              <a:xfrm>
                <a:off x="6819827" y="2822487"/>
                <a:ext cx="4833371" cy="1844159"/>
              </a:xfrm>
              <a:prstGeom prst="rect">
                <a:avLst/>
              </a:prstGeom>
              <a:blipFill>
                <a:blip r:embed="rId6"/>
                <a:stretch>
                  <a:fillRect l="-1135" b="-4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13B2D28-FEB7-4030-AF59-FA7E22668D25}"/>
                  </a:ext>
                </a:extLst>
              </p:cNvPr>
              <p:cNvSpPr/>
              <p:nvPr/>
            </p:nvSpPr>
            <p:spPr>
              <a:xfrm>
                <a:off x="8047279" y="4698330"/>
                <a:ext cx="3357714" cy="9916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p</m:t>
                      </m:r>
                      <m:r>
                        <m:rPr>
                          <m:sty m:val="p"/>
                        </m:rPr>
                        <a:rPr lang="en-US" i="0">
                          <a:latin typeface="Cambria Math" panose="02040503050406030204" pitchFamily="18" charset="0"/>
                        </a:rPr>
                        <m:t>H</m:t>
                      </m:r>
                      <m:r>
                        <a:rPr lang="en-US" i="0">
                          <a:latin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rPr>
                            <m:t>pH</m:t>
                          </m:r>
                        </m:e>
                        <m:sub>
                          <m:r>
                            <a:rPr lang="en-US" i="1">
                              <a:latin typeface="Cambria Math" panose="02040503050406030204" pitchFamily="18" charset="0"/>
                            </a:rPr>
                            <m:t>𝑥</m:t>
                          </m:r>
                        </m:sub>
                      </m:sSub>
                      <m:r>
                        <a:rPr lang="en-US" i="0">
                          <a:latin typeface="Cambria Math" panose="02040503050406030204" pitchFamily="18" charset="0"/>
                        </a:rPr>
                        <m:t>+</m:t>
                      </m:r>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𝑤</m:t>
                                  </m:r>
                                </m:sub>
                              </m:sSub>
                              <m:r>
                                <a:rPr lang="en-US" i="0">
                                  <a:latin typeface="Cambria Math" panose="02040503050406030204" pitchFamily="18" charset="0"/>
                                </a:rPr>
                                <m:t>∙1</m:t>
                              </m:r>
                              <m:f>
                                <m:fPr>
                                  <m:ctrlPr>
                                    <a:rPr lang="en-US" i="1">
                                      <a:latin typeface="Cambria Math" panose="02040503050406030204" pitchFamily="18" charset="0"/>
                                    </a:rPr>
                                  </m:ctrlPr>
                                </m:fPr>
                                <m:num>
                                  <m:r>
                                    <m:rPr>
                                      <m:nor/>
                                    </m:rPr>
                                    <a:rPr lang="en-US">
                                      <a:latin typeface="Cambria Math" panose="02040503050406030204" pitchFamily="18" charset="0"/>
                                    </a:rPr>
                                    <m:t>mol</m:t>
                                  </m:r>
                                </m:num>
                                <m:den>
                                  <m:r>
                                    <m:rPr>
                                      <m:nor/>
                                    </m:rPr>
                                    <a:rPr lang="en-US">
                                      <a:latin typeface="Cambria Math" panose="02040503050406030204" pitchFamily="18" charset="0"/>
                                    </a:rPr>
                                    <m:t>kg</m:t>
                                  </m:r>
                                </m:den>
                              </m:f>
                            </m:e>
                          </m:d>
                        </m:e>
                      </m:func>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0">
                          <a:latin typeface="Cambria Math" panose="02040503050406030204" pitchFamily="18" charset="0"/>
                        </a:rPr>
                        <m:t>≈ </m:t>
                      </m:r>
                      <m:sSub>
                        <m:sSubPr>
                          <m:ctrlPr>
                            <a:rPr lang="en-US" i="1">
                              <a:latin typeface="Cambria Math" panose="02040503050406030204" pitchFamily="18" charset="0"/>
                            </a:rPr>
                          </m:ctrlPr>
                        </m:sSubPr>
                        <m:e>
                          <m:r>
                            <m:rPr>
                              <m:sty m:val="p"/>
                            </m:rPr>
                            <a:rPr lang="en-US" i="0">
                              <a:latin typeface="Cambria Math" panose="02040503050406030204" pitchFamily="18" charset="0"/>
                            </a:rPr>
                            <m:t>pH</m:t>
                          </m:r>
                        </m:e>
                        <m:sub>
                          <m:r>
                            <a:rPr lang="en-US" i="1">
                              <a:latin typeface="Cambria Math" panose="02040503050406030204" pitchFamily="18" charset="0"/>
                            </a:rPr>
                            <m:t>𝑥</m:t>
                          </m:r>
                        </m:sub>
                      </m:sSub>
                      <m:r>
                        <a:rPr lang="en-US" i="0">
                          <a:latin typeface="Cambria Math" panose="02040503050406030204" pitchFamily="18" charset="0"/>
                        </a:rPr>
                        <m:t>−1.74436</m:t>
                      </m:r>
                    </m:oMath>
                  </m:oMathPara>
                </a14:m>
                <a:endParaRPr lang="en-US" dirty="0"/>
              </a:p>
            </p:txBody>
          </p:sp>
        </mc:Choice>
        <mc:Fallback xmlns="">
          <p:sp>
            <p:nvSpPr>
              <p:cNvPr id="11" name="Rectangle 10">
                <a:extLst>
                  <a:ext uri="{FF2B5EF4-FFF2-40B4-BE49-F238E27FC236}">
                    <a16:creationId xmlns:a16="http://schemas.microsoft.com/office/drawing/2014/main" id="{513B2D28-FEB7-4030-AF59-FA7E22668D25}"/>
                  </a:ext>
                </a:extLst>
              </p:cNvPr>
              <p:cNvSpPr>
                <a:spLocks noRot="1" noChangeAspect="1" noMove="1" noResize="1" noEditPoints="1" noAdjustHandles="1" noChangeArrowheads="1" noChangeShapeType="1" noTextEdit="1"/>
              </p:cNvSpPr>
              <p:nvPr/>
            </p:nvSpPr>
            <p:spPr>
              <a:xfrm>
                <a:off x="8047279" y="4698330"/>
                <a:ext cx="3357714" cy="991682"/>
              </a:xfrm>
              <a:prstGeom prst="rect">
                <a:avLst/>
              </a:prstGeom>
              <a:blipFill>
                <a:blip r:embed="rId7"/>
                <a:stretch>
                  <a:fillRect b="-4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E8AAAF0-D2AB-48E8-ABBF-9118AFA4781E}"/>
                  </a:ext>
                </a:extLst>
              </p:cNvPr>
              <p:cNvSpPr/>
              <p:nvPr/>
            </p:nvSpPr>
            <p:spPr>
              <a:xfrm>
                <a:off x="2772049" y="5084128"/>
                <a:ext cx="3398815"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m:t>
                      </m:r>
                      <m:r>
                        <m:rPr>
                          <m:sty m:val="p"/>
                        </m:rPr>
                        <a:rPr lang="en-US" i="0">
                          <a:latin typeface="Cambria Math" panose="02040503050406030204" pitchFamily="18" charset="0"/>
                        </a:rPr>
                        <m:t>H</m:t>
                      </m:r>
                      <m:r>
                        <a:rPr lang="en-US" i="0">
                          <a:latin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rPr>
                            <m:t>pH</m:t>
                          </m:r>
                        </m:e>
                        <m:sub>
                          <m:r>
                            <a:rPr lang="en-US" i="1">
                              <a:latin typeface="Cambria Math" panose="02040503050406030204" pitchFamily="18" charset="0"/>
                            </a:rPr>
                            <m:t>𝑐</m:t>
                          </m:r>
                        </m:sub>
                      </m:sSub>
                      <m:r>
                        <a:rPr lang="en-US" i="0">
                          <a:latin typeface="Cambria Math" panose="02040503050406030204" pitchFamily="18" charset="0"/>
                        </a:rPr>
                        <m:t>−</m:t>
                      </m:r>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0">
                                          <a:latin typeface="Cambria Math" panose="02040503050406030204" pitchFamily="18" charset="0"/>
                                        </a:rPr>
                                        <m:t>0</m:t>
                                      </m:r>
                                    </m:sub>
                                  </m:sSub>
                                </m:den>
                              </m:f>
                              <m:r>
                                <a:rPr lang="en-US" i="0">
                                  <a:latin typeface="Cambria Math" panose="02040503050406030204" pitchFamily="18" charset="0"/>
                                </a:rPr>
                                <m:t>∙</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3</m:t>
                                  </m:r>
                                </m:sup>
                              </m:sSup>
                              <m:f>
                                <m:fPr>
                                  <m:ctrlPr>
                                    <a:rPr lang="en-US" i="1">
                                      <a:latin typeface="Cambria Math" panose="02040503050406030204" pitchFamily="18" charset="0"/>
                                    </a:rPr>
                                  </m:ctrlPr>
                                </m:fPr>
                                <m:num>
                                  <m:r>
                                    <m:rPr>
                                      <m:nor/>
                                    </m:rPr>
                                    <a:rPr lang="en-US">
                                      <a:latin typeface="Cambria Math" panose="02040503050406030204" pitchFamily="18" charset="0"/>
                                    </a:rPr>
                                    <m:t>kg</m:t>
                                  </m:r>
                                </m:num>
                                <m:den>
                                  <m:sSup>
                                    <m:sSupPr>
                                      <m:ctrlPr>
                                        <a:rPr lang="en-US" i="1">
                                          <a:latin typeface="Cambria Math" panose="02040503050406030204" pitchFamily="18" charset="0"/>
                                        </a:rPr>
                                      </m:ctrlPr>
                                    </m:sSupPr>
                                    <m:e>
                                      <m:r>
                                        <m:rPr>
                                          <m:nor/>
                                        </m:rPr>
                                        <a:rPr lang="en-US">
                                          <a:latin typeface="Cambria Math" panose="02040503050406030204" pitchFamily="18" charset="0"/>
                                        </a:rPr>
                                        <m:t>m</m:t>
                                      </m:r>
                                    </m:e>
                                    <m:sup>
                                      <m:r>
                                        <a:rPr lang="en-US" i="0">
                                          <a:latin typeface="Cambria Math" panose="02040503050406030204" pitchFamily="18" charset="0"/>
                                        </a:rPr>
                                        <m:t>3</m:t>
                                      </m:r>
                                    </m:sup>
                                  </m:sSup>
                                </m:den>
                              </m:f>
                            </m:e>
                          </m:d>
                        </m:e>
                      </m:func>
                    </m:oMath>
                  </m:oMathPara>
                </a14:m>
                <a:endParaRPr lang="en-US" dirty="0"/>
              </a:p>
            </p:txBody>
          </p:sp>
        </mc:Choice>
        <mc:Fallback xmlns="">
          <p:sp>
            <p:nvSpPr>
              <p:cNvPr id="12" name="Rectangle 11">
                <a:extLst>
                  <a:ext uri="{FF2B5EF4-FFF2-40B4-BE49-F238E27FC236}">
                    <a16:creationId xmlns:a16="http://schemas.microsoft.com/office/drawing/2014/main" id="{1E8AAAF0-D2AB-48E8-ABBF-9118AFA4781E}"/>
                  </a:ext>
                </a:extLst>
              </p:cNvPr>
              <p:cNvSpPr>
                <a:spLocks noRot="1" noChangeAspect="1" noMove="1" noResize="1" noEditPoints="1" noAdjustHandles="1" noChangeArrowheads="1" noChangeShapeType="1" noTextEdit="1"/>
              </p:cNvSpPr>
              <p:nvPr/>
            </p:nvSpPr>
            <p:spPr>
              <a:xfrm>
                <a:off x="2772049" y="5084128"/>
                <a:ext cx="3398815" cy="714683"/>
              </a:xfrm>
              <a:prstGeom prst="rect">
                <a:avLst/>
              </a:prstGeom>
              <a:blipFill>
                <a:blip r:embed="rId8"/>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C8628FBC-FBEA-4ADE-BD53-F16CCBB69B68}"/>
              </a:ext>
            </a:extLst>
          </p:cNvPr>
          <p:cNvSpPr txBox="1"/>
          <p:nvPr/>
        </p:nvSpPr>
        <p:spPr>
          <a:xfrm>
            <a:off x="1636817" y="1264403"/>
            <a:ext cx="2834640" cy="430887"/>
          </a:xfrm>
          <a:prstGeom prst="rect">
            <a:avLst/>
          </a:prstGeom>
          <a:noFill/>
        </p:spPr>
        <p:txBody>
          <a:bodyPr wrap="square" rtlCol="0">
            <a:spAutoFit/>
          </a:bodyPr>
          <a:lstStyle/>
          <a:p>
            <a:pPr algn="ctr"/>
            <a:r>
              <a:rPr lang="en-US" sz="2200" dirty="0"/>
              <a:t>Molarity-based pH</a:t>
            </a:r>
          </a:p>
        </p:txBody>
      </p:sp>
      <p:sp>
        <p:nvSpPr>
          <p:cNvPr id="14" name="TextBox 13">
            <a:extLst>
              <a:ext uri="{FF2B5EF4-FFF2-40B4-BE49-F238E27FC236}">
                <a16:creationId xmlns:a16="http://schemas.microsoft.com/office/drawing/2014/main" id="{8DA49060-0532-4D5F-92C8-E8D6FA59C313}"/>
              </a:ext>
            </a:extLst>
          </p:cNvPr>
          <p:cNvSpPr txBox="1"/>
          <p:nvPr/>
        </p:nvSpPr>
        <p:spPr>
          <a:xfrm>
            <a:off x="7583860" y="1264403"/>
            <a:ext cx="3109218" cy="430887"/>
          </a:xfrm>
          <a:prstGeom prst="rect">
            <a:avLst/>
          </a:prstGeom>
          <a:noFill/>
        </p:spPr>
        <p:txBody>
          <a:bodyPr wrap="square" rtlCol="0">
            <a:spAutoFit/>
          </a:bodyPr>
          <a:lstStyle/>
          <a:p>
            <a:pPr algn="ctr"/>
            <a:r>
              <a:rPr lang="en-US" sz="2200" dirty="0"/>
              <a:t>Mole-fraction-based pH</a:t>
            </a:r>
          </a:p>
        </p:txBody>
      </p:sp>
      <p:sp>
        <p:nvSpPr>
          <p:cNvPr id="15" name="Rectangle 14">
            <a:extLst>
              <a:ext uri="{FF2B5EF4-FFF2-40B4-BE49-F238E27FC236}">
                <a16:creationId xmlns:a16="http://schemas.microsoft.com/office/drawing/2014/main" id="{F767BE9E-34D4-4EB2-9D67-32896C794539}"/>
              </a:ext>
            </a:extLst>
          </p:cNvPr>
          <p:cNvSpPr/>
          <p:nvPr/>
        </p:nvSpPr>
        <p:spPr>
          <a:xfrm>
            <a:off x="6985158" y="6290797"/>
            <a:ext cx="4502707" cy="369332"/>
          </a:xfrm>
          <a:prstGeom prst="rect">
            <a:avLst/>
          </a:prstGeom>
        </p:spPr>
        <p:txBody>
          <a:bodyPr wrap="none">
            <a:spAutoFit/>
          </a:bodyPr>
          <a:lstStyle/>
          <a:p>
            <a:r>
              <a:rPr lang="en-GB" dirty="0">
                <a:ea typeface="Times New Roman" panose="02020603050405020304" pitchFamily="18" charset="0"/>
              </a:rPr>
              <a:t>Reference state: infinite dilution in pure water</a:t>
            </a:r>
            <a:endParaRPr lang="en-US" dirty="0"/>
          </a:p>
        </p:txBody>
      </p:sp>
    </p:spTree>
    <p:extLst>
      <p:ext uri="{BB962C8B-B14F-4D97-AF65-F5344CB8AC3E}">
        <p14:creationId xmlns:p14="http://schemas.microsoft.com/office/powerpoint/2010/main" val="367436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A1675-A028-4B3A-9A1E-3E9AB2150DCE}"/>
              </a:ext>
            </a:extLst>
          </p:cNvPr>
          <p:cNvSpPr>
            <a:spLocks noGrp="1"/>
          </p:cNvSpPr>
          <p:nvPr>
            <p:ph type="title"/>
          </p:nvPr>
        </p:nvSpPr>
        <p:spPr/>
        <p:txBody>
          <a:bodyPr/>
          <a:lstStyle/>
          <a:p>
            <a:r>
              <a:rPr lang="en-US" dirty="0"/>
              <a:t>The definition of </a:t>
            </a:r>
            <a:r>
              <a:rPr lang="en-US" dirty="0">
                <a:latin typeface="Cambria Math" panose="02040503050406030204" pitchFamily="18" charset="0"/>
                <a:ea typeface="Cambria Math" panose="02040503050406030204" pitchFamily="18" charset="0"/>
              </a:rPr>
              <a:t>pH</a:t>
            </a:r>
            <a:r>
              <a:rPr lang="en-US" dirty="0"/>
              <a:t> presents challenges</a:t>
            </a:r>
          </a:p>
        </p:txBody>
      </p:sp>
      <p:sp>
        <p:nvSpPr>
          <p:cNvPr id="4" name="Slide Number Placeholder 3">
            <a:extLst>
              <a:ext uri="{FF2B5EF4-FFF2-40B4-BE49-F238E27FC236}">
                <a16:creationId xmlns:a16="http://schemas.microsoft.com/office/drawing/2014/main" id="{35D50B12-DB1B-4BD9-9B9F-C21C76D45979}"/>
              </a:ext>
            </a:extLst>
          </p:cNvPr>
          <p:cNvSpPr>
            <a:spLocks noGrp="1"/>
          </p:cNvSpPr>
          <p:nvPr>
            <p:ph type="sldNum" sz="quarter" idx="12"/>
          </p:nvPr>
        </p:nvSpPr>
        <p:spPr/>
        <p:txBody>
          <a:bodyPr/>
          <a:lstStyle/>
          <a:p>
            <a:fld id="{2C54A5C6-1A67-402B-9D43-A5D8CAE25FA9}" type="slidenum">
              <a:rPr lang="en-US" smtClean="0"/>
              <a:pPr/>
              <a:t>17</a:t>
            </a:fld>
            <a:endParaRPr lang="en-US"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847C00F-7A71-445D-9EDE-97A0FF4FF9BD}"/>
                  </a:ext>
                </a:extLst>
              </p:cNvPr>
              <p:cNvSpPr/>
              <p:nvPr/>
            </p:nvSpPr>
            <p:spPr>
              <a:xfrm>
                <a:off x="3395100" y="1857067"/>
                <a:ext cx="5340500" cy="461729"/>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400" dirty="0">
                          <a:latin typeface="Cambria Math" panose="02040503050406030204" pitchFamily="18" charset="0"/>
                          <a:ea typeface="Cambria Math" panose="02040503050406030204" pitchFamily="18" charset="0"/>
                        </a:rPr>
                        <m:t>pH</m:t>
                      </m:r>
                      <m:r>
                        <a:rPr lang="en-GB" sz="2400">
                          <a:latin typeface="Cambria Math" panose="02040503050406030204" pitchFamily="18" charset="0"/>
                        </a:rPr>
                        <m:t>=</m:t>
                      </m:r>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a:rPr lang="en-GB" sz="2400">
                                  <a:latin typeface="Cambria Math" panose="02040503050406030204" pitchFamily="18" charset="0"/>
                                </a:rPr>
                                <m:t>−</m:t>
                              </m:r>
                              <m:r>
                                <m:rPr>
                                  <m:sty m:val="p"/>
                                </m:rPr>
                                <a:rPr lang="en-GB" sz="2400">
                                  <a:latin typeface="Cambria Math" panose="02040503050406030204" pitchFamily="18" charset="0"/>
                                </a:rPr>
                                <m:t>log</m:t>
                              </m:r>
                            </m:e>
                            <m:sub>
                              <m:r>
                                <a:rPr lang="en-GB" sz="2400">
                                  <a:latin typeface="Cambria Math" panose="02040503050406030204" pitchFamily="18" charset="0"/>
                                </a:rPr>
                                <m:t>10</m:t>
                              </m:r>
                            </m:sub>
                          </m:sSub>
                        </m:fName>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GB" sz="2400">
                                      <a:latin typeface="Cambria Math" panose="02040503050406030204" pitchFamily="18" charset="0"/>
                                    </a:rPr>
                                    <m:t>𝑎</m:t>
                                  </m:r>
                                </m:e>
                                <m:sub>
                                  <m:sSup>
                                    <m:sSupPr>
                                      <m:ctrlPr>
                                        <a:rPr lang="en-US" sz="2400" i="1">
                                          <a:latin typeface="Cambria Math" panose="02040503050406030204" pitchFamily="18" charset="0"/>
                                        </a:rPr>
                                      </m:ctrlPr>
                                    </m:sSupPr>
                                    <m:e>
                                      <m:r>
                                        <m:rPr>
                                          <m:sty m:val="p"/>
                                        </m:rPr>
                                        <a:rPr lang="en-US" sz="2400">
                                          <a:latin typeface="Cambria Math" panose="02040503050406030204" pitchFamily="18" charset="0"/>
                                        </a:rPr>
                                        <m:t>H</m:t>
                                      </m:r>
                                    </m:e>
                                    <m:sup>
                                      <m:r>
                                        <a:rPr lang="en-US" sz="2400" i="1">
                                          <a:latin typeface="Cambria Math" panose="02040503050406030204" pitchFamily="18" charset="0"/>
                                        </a:rPr>
                                        <m:t>+</m:t>
                                      </m:r>
                                    </m:sup>
                                  </m:sSup>
                                </m:sub>
                              </m:sSub>
                            </m:e>
                          </m:d>
                        </m:e>
                      </m:func>
                      <m:r>
                        <a:rPr lang="en-US" sz="2400">
                          <a:latin typeface="Cambria Math" panose="02040503050406030204" pitchFamily="18" charset="0"/>
                        </a:rPr>
                        <m:t>=</m:t>
                      </m:r>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a:rPr lang="en-GB" sz="2400">
                                  <a:latin typeface="Cambria Math" panose="02040503050406030204" pitchFamily="18" charset="0"/>
                                </a:rPr>
                                <m:t>−</m:t>
                              </m:r>
                              <m:r>
                                <m:rPr>
                                  <m:sty m:val="p"/>
                                </m:rPr>
                                <a:rPr lang="en-GB" sz="2400">
                                  <a:latin typeface="Cambria Math" panose="02040503050406030204" pitchFamily="18" charset="0"/>
                                </a:rPr>
                                <m:t>log</m:t>
                              </m:r>
                            </m:e>
                            <m:sub>
                              <m:r>
                                <a:rPr lang="en-GB" sz="2400">
                                  <a:latin typeface="Cambria Math" panose="02040503050406030204" pitchFamily="18" charset="0"/>
                                </a:rPr>
                                <m:t>10</m:t>
                              </m:r>
                            </m:sub>
                          </m:sSub>
                        </m:fName>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GB" sz="2400">
                                      <a:latin typeface="Cambria Math" panose="02040503050406030204" pitchFamily="18" charset="0"/>
                                    </a:rPr>
                                    <m:t>𝑚</m:t>
                                  </m:r>
                                </m:e>
                                <m:sub>
                                  <m:sSup>
                                    <m:sSupPr>
                                      <m:ctrlPr>
                                        <a:rPr lang="en-US" sz="2400" i="1">
                                          <a:latin typeface="Cambria Math" panose="02040503050406030204" pitchFamily="18" charset="0"/>
                                        </a:rPr>
                                      </m:ctrlPr>
                                    </m:sSupPr>
                                    <m:e>
                                      <m:r>
                                        <m:rPr>
                                          <m:sty m:val="p"/>
                                        </m:rPr>
                                        <a:rPr lang="en-US" sz="2400">
                                          <a:latin typeface="Cambria Math" panose="02040503050406030204" pitchFamily="18" charset="0"/>
                                        </a:rPr>
                                        <m:t>H</m:t>
                                      </m:r>
                                    </m:e>
                                    <m:sup>
                                      <m:r>
                                        <a:rPr lang="en-US" sz="2400" i="1">
                                          <a:latin typeface="Cambria Math" panose="02040503050406030204" pitchFamily="18" charset="0"/>
                                        </a:rPr>
                                        <m:t>+</m:t>
                                      </m:r>
                                    </m:sup>
                                  </m:sSup>
                                </m:sub>
                              </m:sSub>
                              <m:sSub>
                                <m:sSubPr>
                                  <m:ctrlPr>
                                    <a:rPr lang="en-US" sz="2400" i="1">
                                      <a:latin typeface="Cambria Math" panose="02040503050406030204" pitchFamily="18" charset="0"/>
                                    </a:rPr>
                                  </m:ctrlPr>
                                </m:sSubPr>
                                <m:e>
                                  <m:r>
                                    <a:rPr lang="en-GB" sz="2400">
                                      <a:latin typeface="Cambria Math" panose="02040503050406030204" pitchFamily="18" charset="0"/>
                                    </a:rPr>
                                    <m:t>𝛾</m:t>
                                  </m:r>
                                </m:e>
                                <m:sub>
                                  <m:sSup>
                                    <m:sSupPr>
                                      <m:ctrlPr>
                                        <a:rPr lang="en-US" sz="2400" i="1">
                                          <a:latin typeface="Cambria Math" panose="02040503050406030204" pitchFamily="18" charset="0"/>
                                        </a:rPr>
                                      </m:ctrlPr>
                                    </m:sSupPr>
                                    <m:e>
                                      <m:r>
                                        <m:rPr>
                                          <m:sty m:val="p"/>
                                        </m:rPr>
                                        <a:rPr lang="en-US" sz="2400">
                                          <a:latin typeface="Cambria Math" panose="02040503050406030204" pitchFamily="18" charset="0"/>
                                        </a:rPr>
                                        <m:t>H</m:t>
                                      </m:r>
                                    </m:e>
                                    <m:sup>
                                      <m:r>
                                        <a:rPr lang="en-US" sz="2400" i="1">
                                          <a:latin typeface="Cambria Math" panose="02040503050406030204" pitchFamily="18" charset="0"/>
                                        </a:rPr>
                                        <m:t>+</m:t>
                                      </m:r>
                                    </m:sup>
                                  </m:sSup>
                                </m:sub>
                              </m:sSub>
                            </m:e>
                          </m:d>
                        </m:e>
                      </m:func>
                    </m:oMath>
                  </m:oMathPara>
                </a14:m>
                <a:endParaRPr lang="en-US" sz="2400" dirty="0"/>
              </a:p>
            </p:txBody>
          </p:sp>
        </mc:Choice>
        <mc:Fallback xmlns="">
          <p:sp>
            <p:nvSpPr>
              <p:cNvPr id="3" name="Rectangle 2">
                <a:extLst>
                  <a:ext uri="{FF2B5EF4-FFF2-40B4-BE49-F238E27FC236}">
                    <a16:creationId xmlns:a16="http://schemas.microsoft.com/office/drawing/2014/main" id="{F847C00F-7A71-445D-9EDE-97A0FF4FF9BD}"/>
                  </a:ext>
                </a:extLst>
              </p:cNvPr>
              <p:cNvSpPr>
                <a:spLocks noRot="1" noChangeAspect="1" noMove="1" noResize="1" noEditPoints="1" noAdjustHandles="1" noChangeArrowheads="1" noChangeShapeType="1" noTextEdit="1"/>
              </p:cNvSpPr>
              <p:nvPr/>
            </p:nvSpPr>
            <p:spPr>
              <a:xfrm>
                <a:off x="3395100" y="1857067"/>
                <a:ext cx="5340500" cy="461729"/>
              </a:xfrm>
              <a:prstGeom prst="rect">
                <a:avLst/>
              </a:prstGeom>
              <a:blipFill>
                <a:blip r:embed="rId3"/>
                <a:stretch>
                  <a:fillRect b="-16883"/>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6855D1D-A879-4B90-BFFA-7B10DCA49670}"/>
                  </a:ext>
                </a:extLst>
              </p:cNvPr>
              <p:cNvSpPr txBox="1"/>
              <p:nvPr/>
            </p:nvSpPr>
            <p:spPr>
              <a:xfrm>
                <a:off x="1023405" y="2703016"/>
                <a:ext cx="10239681" cy="3477875"/>
              </a:xfrm>
              <a:prstGeom prst="rect">
                <a:avLst/>
              </a:prstGeom>
              <a:noFill/>
            </p:spPr>
            <p:txBody>
              <a:bodyPr wrap="square" rtlCol="0">
                <a:spAutoFit/>
              </a:bodyPr>
              <a:lstStyle/>
              <a:p>
                <a:pPr marL="342900" indent="-342900">
                  <a:buFont typeface="Arial" panose="020B0604020202020204" pitchFamily="34" charset="0"/>
                  <a:buChar char="•"/>
                </a:pPr>
                <a:r>
                  <a:rPr lang="en-GB" sz="2200" dirty="0"/>
                  <a:t>Measurement challenges for particles:</a:t>
                </a:r>
              </a:p>
              <a:p>
                <a:pPr marL="800100" lvl="1" indent="-342900">
                  <a:buFont typeface="Arial" panose="020B0604020202020204" pitchFamily="34" charset="0"/>
                  <a:buChar char="•"/>
                </a:pPr>
                <a14:m>
                  <m:oMath xmlns:m="http://schemas.openxmlformats.org/officeDocument/2006/math">
                    <m:sSub>
                      <m:sSubPr>
                        <m:ctrlPr>
                          <a:rPr lang="en-US" sz="2200" i="1">
                            <a:latin typeface="Cambria Math" panose="02040503050406030204" pitchFamily="18" charset="0"/>
                          </a:rPr>
                        </m:ctrlPr>
                      </m:sSubPr>
                      <m:e>
                        <m:r>
                          <a:rPr lang="en-GB" sz="2200" i="1">
                            <a:latin typeface="Cambria Math" panose="02040503050406030204" pitchFamily="18" charset="0"/>
                          </a:rPr>
                          <m:t>𝛾</m:t>
                        </m:r>
                      </m:e>
                      <m:sub>
                        <m:sSup>
                          <m:sSupPr>
                            <m:ctrlPr>
                              <a:rPr lang="en-US" sz="2200" i="1">
                                <a:latin typeface="Cambria Math" panose="02040503050406030204" pitchFamily="18" charset="0"/>
                              </a:rPr>
                            </m:ctrlPr>
                          </m:sSupPr>
                          <m:e>
                            <m:r>
                              <m:rPr>
                                <m:sty m:val="p"/>
                              </m:rPr>
                              <a:rPr lang="en-GB" sz="2200">
                                <a:latin typeface="Cambria Math" panose="02040503050406030204" pitchFamily="18" charset="0"/>
                              </a:rPr>
                              <m:t>H</m:t>
                            </m:r>
                          </m:e>
                          <m:sup>
                            <m:r>
                              <a:rPr lang="en-GB" sz="2200">
                                <a:latin typeface="Cambria Math" panose="02040503050406030204" pitchFamily="18" charset="0"/>
                              </a:rPr>
                              <m:t>+</m:t>
                            </m:r>
                          </m:sup>
                        </m:sSup>
                      </m:sub>
                    </m:sSub>
                    <m:r>
                      <a:rPr lang="en-US" sz="2200">
                        <a:latin typeface="Cambria Math" panose="02040503050406030204" pitchFamily="18" charset="0"/>
                      </a:rPr>
                      <m:t> </m:t>
                    </m:r>
                  </m:oMath>
                </a14:m>
                <a:r>
                  <a:rPr lang="en-GB" sz="2200" dirty="0"/>
                  <a:t>is the </a:t>
                </a:r>
                <a:r>
                  <a:rPr lang="en-GB" sz="2200" dirty="0" err="1"/>
                  <a:t>molal</a:t>
                </a:r>
                <a:r>
                  <a:rPr lang="en-GB" sz="2200" dirty="0"/>
                  <a:t> activity coefficient for a single ion</a:t>
                </a:r>
              </a:p>
              <a:p>
                <a:pPr marL="800100" lvl="1" indent="-342900">
                  <a:buFont typeface="Arial" panose="020B0604020202020204" pitchFamily="34" charset="0"/>
                  <a:buChar char="•"/>
                </a:pPr>
                <a:r>
                  <a:rPr lang="en-GB" sz="2200" dirty="0"/>
                  <a:t>Particle samples have insufficient volume to measure via probe (also true for individual cloud droplets)</a:t>
                </a:r>
              </a:p>
              <a:p>
                <a:pPr marL="800100" lvl="1" indent="-342900">
                  <a:buFont typeface="Arial" panose="020B0604020202020204" pitchFamily="34" charset="0"/>
                  <a:buChar char="•"/>
                </a:pPr>
                <a:r>
                  <a:rPr lang="en-GB" sz="2200" dirty="0"/>
                  <a:t>Probes and colorimetric methods are calibrated up to ionic strengths of  0.1 mol kg</a:t>
                </a:r>
                <a:r>
                  <a:rPr lang="en-GB" sz="2200" baseline="30000" dirty="0"/>
                  <a:t>-1</a:t>
                </a:r>
                <a:r>
                  <a:rPr lang="en-GB" sz="2200" dirty="0"/>
                  <a:t> while particles are usually 1 mol kg</a:t>
                </a:r>
                <a:r>
                  <a:rPr lang="en-GB" sz="2200" baseline="30000" dirty="0"/>
                  <a:t>-1</a:t>
                </a:r>
                <a:r>
                  <a:rPr lang="en-GB" sz="2200" dirty="0"/>
                  <a:t> or higher</a:t>
                </a:r>
              </a:p>
              <a:p>
                <a:pPr marL="342900" indent="-342900">
                  <a:buFont typeface="Arial" panose="020B0604020202020204" pitchFamily="34" charset="0"/>
                  <a:buChar char="•"/>
                </a:pPr>
                <a:r>
                  <a:rPr lang="en-GB" sz="2200" dirty="0"/>
                  <a:t>Not all thermodynamic models output the </a:t>
                </a:r>
                <a14:m>
                  <m:oMath xmlns:m="http://schemas.openxmlformats.org/officeDocument/2006/math">
                    <m:sSup>
                      <m:sSupPr>
                        <m:ctrlPr>
                          <a:rPr lang="en-US" sz="2000" i="1">
                            <a:latin typeface="Cambria Math" panose="02040503050406030204" pitchFamily="18" charset="0"/>
                          </a:rPr>
                        </m:ctrlPr>
                      </m:sSupPr>
                      <m:e>
                        <m:r>
                          <m:rPr>
                            <m:sty m:val="p"/>
                          </m:rPr>
                          <a:rPr lang="en-US" sz="2000">
                            <a:latin typeface="Cambria Math" panose="02040503050406030204" pitchFamily="18" charset="0"/>
                          </a:rPr>
                          <m:t>H</m:t>
                        </m:r>
                      </m:e>
                      <m:sup>
                        <m:r>
                          <a:rPr lang="en-US" sz="2000" i="1">
                            <a:latin typeface="Cambria Math" panose="02040503050406030204" pitchFamily="18" charset="0"/>
                          </a:rPr>
                          <m:t>+</m:t>
                        </m:r>
                      </m:sup>
                    </m:sSup>
                  </m:oMath>
                </a14:m>
                <a:r>
                  <a:rPr lang="en-GB" sz="2200" dirty="0"/>
                  <a:t> activity or activity coefficient by default </a:t>
                </a:r>
              </a:p>
              <a:p>
                <a:pPr marL="342900" indent="-342900">
                  <a:buFont typeface="Arial" panose="020B0604020202020204" pitchFamily="34" charset="0"/>
                  <a:buChar char="•"/>
                </a:pPr>
                <a:r>
                  <a:rPr lang="en-GB" sz="2200" dirty="0"/>
                  <a:t>Challenges can be addressed by making approximations and/or via models</a:t>
                </a:r>
              </a:p>
              <a:p>
                <a:pPr marL="342900" indent="-342900">
                  <a:buFont typeface="Arial" panose="020B0604020202020204" pitchFamily="34" charset="0"/>
                  <a:buChar char="•"/>
                </a:pPr>
                <a:endParaRPr lang="en-GB" sz="2200" dirty="0"/>
              </a:p>
              <a:p>
                <a:pPr marL="4000500" lvl="8" indent="-342900">
                  <a:buFont typeface="Arial" panose="020B0604020202020204" pitchFamily="34" charset="0"/>
                  <a:buChar char="•"/>
                </a:pPr>
                <a:endParaRPr lang="en-GB" sz="2200" dirty="0"/>
              </a:p>
            </p:txBody>
          </p:sp>
        </mc:Choice>
        <mc:Fallback xmlns="">
          <p:sp>
            <p:nvSpPr>
              <p:cNvPr id="8" name="TextBox 7">
                <a:extLst>
                  <a:ext uri="{FF2B5EF4-FFF2-40B4-BE49-F238E27FC236}">
                    <a16:creationId xmlns:a16="http://schemas.microsoft.com/office/drawing/2014/main" id="{06855D1D-A879-4B90-BFFA-7B10DCA49670}"/>
                  </a:ext>
                </a:extLst>
              </p:cNvPr>
              <p:cNvSpPr txBox="1">
                <a:spLocks noRot="1" noChangeAspect="1" noMove="1" noResize="1" noEditPoints="1" noAdjustHandles="1" noChangeArrowheads="1" noChangeShapeType="1" noTextEdit="1"/>
              </p:cNvSpPr>
              <p:nvPr/>
            </p:nvSpPr>
            <p:spPr>
              <a:xfrm>
                <a:off x="1023405" y="2703016"/>
                <a:ext cx="10239681" cy="3477875"/>
              </a:xfrm>
              <a:prstGeom prst="rect">
                <a:avLst/>
              </a:prstGeom>
              <a:blipFill>
                <a:blip r:embed="rId4"/>
                <a:stretch>
                  <a:fillRect l="-714" t="-1051" r="-1250"/>
                </a:stretch>
              </a:blipFill>
            </p:spPr>
            <p:txBody>
              <a:bodyPr/>
              <a:lstStyle/>
              <a:p>
                <a:r>
                  <a:rPr lang="en-US">
                    <a:noFill/>
                  </a:rPr>
                  <a:t> </a:t>
                </a:r>
              </a:p>
            </p:txBody>
          </p:sp>
        </mc:Fallback>
      </mc:AlternateContent>
    </p:spTree>
    <p:extLst>
      <p:ext uri="{BB962C8B-B14F-4D97-AF65-F5344CB8AC3E}">
        <p14:creationId xmlns:p14="http://schemas.microsoft.com/office/powerpoint/2010/main" val="442285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6942-AAF7-41D5-97A5-80BCF07424DA}"/>
              </a:ext>
            </a:extLst>
          </p:cNvPr>
          <p:cNvSpPr>
            <a:spLocks noGrp="1"/>
          </p:cNvSpPr>
          <p:nvPr>
            <p:ph type="title"/>
          </p:nvPr>
        </p:nvSpPr>
        <p:spPr/>
        <p:txBody>
          <a:bodyPr/>
          <a:lstStyle/>
          <a:p>
            <a:r>
              <a:rPr lang="en-US" dirty="0">
                <a:latin typeface="Cambria Math" panose="02040503050406030204" pitchFamily="18" charset="0"/>
                <a:ea typeface="Cambria Math" panose="02040503050406030204" pitchFamily="18" charset="0"/>
              </a:rPr>
              <a:t>pH</a:t>
            </a:r>
            <a:r>
              <a:rPr lang="en-US" dirty="0"/>
              <a:t> can be approximated</a:t>
            </a:r>
          </a:p>
        </p:txBody>
      </p:sp>
      <p:sp>
        <p:nvSpPr>
          <p:cNvPr id="3" name="Content Placeholder 2">
            <a:extLst>
              <a:ext uri="{FF2B5EF4-FFF2-40B4-BE49-F238E27FC236}">
                <a16:creationId xmlns:a16="http://schemas.microsoft.com/office/drawing/2014/main" id="{FC0B0B8B-5319-489A-85F5-1ACF326451B9}"/>
              </a:ext>
            </a:extLst>
          </p:cNvPr>
          <p:cNvSpPr>
            <a:spLocks noGrp="1"/>
          </p:cNvSpPr>
          <p:nvPr>
            <p:ph idx="1"/>
          </p:nvPr>
        </p:nvSpPr>
        <p:spPr>
          <a:xfrm>
            <a:off x="838200" y="1526769"/>
            <a:ext cx="10515600" cy="4351338"/>
          </a:xfrm>
        </p:spPr>
        <p:txBody>
          <a:bodyPr>
            <a:normAutofit/>
          </a:bodyPr>
          <a:lstStyle/>
          <a:p>
            <a:pPr marL="0" indent="0">
              <a:buNone/>
            </a:pPr>
            <a:r>
              <a:rPr lang="en-US" sz="2600" dirty="0"/>
              <a:t>Approximations are based on the formal IUPAC definition</a:t>
            </a:r>
          </a:p>
          <a:p>
            <a:pPr marL="0" indent="0">
              <a:buNone/>
            </a:pPr>
            <a:endParaRPr lang="en-US" sz="2600" dirty="0"/>
          </a:p>
          <a:p>
            <a:r>
              <a:rPr lang="en-US" sz="2600" dirty="0"/>
              <a:t>An activity coefficient of 1 results in </a:t>
            </a:r>
            <a:r>
              <a:rPr lang="en-US" sz="2600" i="1" dirty="0"/>
              <a:t>free H</a:t>
            </a:r>
            <a:r>
              <a:rPr lang="en-US" sz="2600" i="1" baseline="30000" dirty="0"/>
              <a:t>+</a:t>
            </a:r>
            <a:r>
              <a:rPr lang="en-US" sz="2600" dirty="0"/>
              <a:t>:</a:t>
            </a:r>
          </a:p>
          <a:p>
            <a:pPr marL="0" indent="0">
              <a:buNone/>
            </a:pPr>
            <a:endParaRPr lang="en-US" sz="2600" dirty="0"/>
          </a:p>
          <a:p>
            <a:pPr marL="0" indent="0">
              <a:buNone/>
            </a:pPr>
            <a:endParaRPr lang="en-US" sz="2600" dirty="0"/>
          </a:p>
          <a:p>
            <a:r>
              <a:rPr lang="en-GB" sz="2600" dirty="0"/>
              <a:t>A mean </a:t>
            </a:r>
            <a:r>
              <a:rPr lang="en-GB" sz="2600" dirty="0" err="1"/>
              <a:t>molal</a:t>
            </a:r>
            <a:r>
              <a:rPr lang="en-GB" sz="2600" dirty="0"/>
              <a:t> ion activity coefficient could also be used:</a:t>
            </a:r>
          </a:p>
          <a:p>
            <a:endParaRPr lang="en-GB" sz="2600" dirty="0"/>
          </a:p>
          <a:p>
            <a:endParaRPr lang="en-GB" sz="2600" dirty="0"/>
          </a:p>
          <a:p>
            <a:pPr marL="0" indent="0">
              <a:buNone/>
            </a:pPr>
            <a:r>
              <a:rPr lang="en-GB" sz="2600" dirty="0"/>
              <a:t>	  with bias equal to: </a:t>
            </a:r>
          </a:p>
          <a:p>
            <a:pPr marL="0" indent="0">
              <a:buNone/>
            </a:pPr>
            <a:endParaRPr lang="en-GB" sz="2600" dirty="0"/>
          </a:p>
          <a:p>
            <a:pPr marL="0" indent="0">
              <a:buNone/>
            </a:pPr>
            <a:endParaRPr lang="en-GB" sz="2600" dirty="0"/>
          </a:p>
          <a:p>
            <a:endParaRPr lang="en-US" sz="2600" dirty="0"/>
          </a:p>
        </p:txBody>
      </p:sp>
      <p:sp>
        <p:nvSpPr>
          <p:cNvPr id="4" name="Slide Number Placeholder 3">
            <a:extLst>
              <a:ext uri="{FF2B5EF4-FFF2-40B4-BE49-F238E27FC236}">
                <a16:creationId xmlns:a16="http://schemas.microsoft.com/office/drawing/2014/main" id="{4C34F25B-649D-47CE-A230-6A3E4CD39188}"/>
              </a:ext>
            </a:extLst>
          </p:cNvPr>
          <p:cNvSpPr>
            <a:spLocks noGrp="1"/>
          </p:cNvSpPr>
          <p:nvPr>
            <p:ph type="sldNum" sz="quarter" idx="12"/>
          </p:nvPr>
        </p:nvSpPr>
        <p:spPr/>
        <p:txBody>
          <a:bodyPr/>
          <a:lstStyle/>
          <a:p>
            <a:fld id="{2C54A5C6-1A67-402B-9D43-A5D8CAE25FA9}" type="slidenum">
              <a:rPr lang="en-US" smtClean="0"/>
              <a:pPr/>
              <a:t>18</a:t>
            </a:fld>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DDE6630-F5DD-4417-8A0F-6B0CB530F47B}"/>
                  </a:ext>
                </a:extLst>
              </p:cNvPr>
              <p:cNvSpPr/>
              <p:nvPr/>
            </p:nvSpPr>
            <p:spPr>
              <a:xfrm>
                <a:off x="4628892" y="3056168"/>
                <a:ext cx="2678810" cy="430887"/>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a:latin typeface="Cambria Math" panose="02040503050406030204" pitchFamily="18" charset="0"/>
                            </a:rPr>
                          </m:ctrlPr>
                        </m:sSubPr>
                        <m:e>
                          <m:r>
                            <m:rPr>
                              <m:sty m:val="p"/>
                            </m:rPr>
                            <a:rPr lang="en-US" sz="2200">
                              <a:latin typeface="Cambria Math" panose="02040503050406030204" pitchFamily="18" charset="0"/>
                            </a:rPr>
                            <m:t>p</m:t>
                          </m:r>
                          <m:r>
                            <m:rPr>
                              <m:sty m:val="p"/>
                            </m:rPr>
                            <a:rPr lang="en-US" sz="2200" i="0">
                              <a:latin typeface="Cambria Math" panose="02040503050406030204" pitchFamily="18" charset="0"/>
                            </a:rPr>
                            <m:t>H</m:t>
                          </m:r>
                        </m:e>
                        <m:sub>
                          <m:r>
                            <m:rPr>
                              <m:sty m:val="p"/>
                            </m:rPr>
                            <a:rPr lang="en-US" sz="2200" i="0">
                              <a:latin typeface="Cambria Math" panose="02040503050406030204" pitchFamily="18" charset="0"/>
                            </a:rPr>
                            <m:t>F</m:t>
                          </m:r>
                        </m:sub>
                      </m:sSub>
                      <m:r>
                        <a:rPr lang="en-US" sz="2200" i="0">
                          <a:latin typeface="Cambria Math" panose="02040503050406030204" pitchFamily="18" charset="0"/>
                        </a:rPr>
                        <m:t>=</m:t>
                      </m:r>
                      <m:func>
                        <m:funcPr>
                          <m:ctrlPr>
                            <a:rPr lang="en-US" sz="2200" i="1">
                              <a:latin typeface="Cambria Math" panose="02040503050406030204" pitchFamily="18" charset="0"/>
                            </a:rPr>
                          </m:ctrlPr>
                        </m:funcPr>
                        <m:fName>
                          <m:sSub>
                            <m:sSubPr>
                              <m:ctrlPr>
                                <a:rPr lang="en-US" sz="2200" i="1">
                                  <a:latin typeface="Cambria Math" panose="02040503050406030204" pitchFamily="18" charset="0"/>
                                </a:rPr>
                              </m:ctrlPr>
                            </m:sSubPr>
                            <m:e>
                              <m:r>
                                <a:rPr lang="en-US" sz="2200" i="0">
                                  <a:latin typeface="Cambria Math" panose="02040503050406030204" pitchFamily="18" charset="0"/>
                                </a:rPr>
                                <m:t>−</m:t>
                              </m:r>
                              <m:r>
                                <m:rPr>
                                  <m:sty m:val="p"/>
                                </m:rPr>
                                <a:rPr lang="en-US" sz="2200" i="0">
                                  <a:latin typeface="Cambria Math" panose="02040503050406030204" pitchFamily="18" charset="0"/>
                                </a:rPr>
                                <m:t>log</m:t>
                              </m:r>
                            </m:e>
                            <m:sub>
                              <m:r>
                                <a:rPr lang="en-US" sz="2200" i="0">
                                  <a:latin typeface="Cambria Math" panose="02040503050406030204" pitchFamily="18" charset="0"/>
                                </a:rPr>
                                <m:t>10</m:t>
                              </m:r>
                            </m:sub>
                          </m:sSub>
                        </m:fName>
                        <m:e>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rPr>
                                    <m:t>𝑚</m:t>
                                  </m:r>
                                </m:e>
                                <m:sub>
                                  <m:sSup>
                                    <m:sSupPr>
                                      <m:ctrlPr>
                                        <a:rPr lang="en-US" sz="2000" i="1">
                                          <a:latin typeface="Cambria Math" panose="02040503050406030204" pitchFamily="18" charset="0"/>
                                        </a:rPr>
                                      </m:ctrlPr>
                                    </m:sSupPr>
                                    <m:e>
                                      <m:r>
                                        <m:rPr>
                                          <m:sty m:val="p"/>
                                        </m:rPr>
                                        <a:rPr lang="en-US" sz="2000">
                                          <a:latin typeface="Cambria Math" panose="02040503050406030204" pitchFamily="18" charset="0"/>
                                        </a:rPr>
                                        <m:t>H</m:t>
                                      </m:r>
                                    </m:e>
                                    <m:sup>
                                      <m:r>
                                        <a:rPr lang="en-US" sz="2000" i="1">
                                          <a:latin typeface="Cambria Math" panose="02040503050406030204" pitchFamily="18" charset="0"/>
                                        </a:rPr>
                                        <m:t>+</m:t>
                                      </m:r>
                                    </m:sup>
                                  </m:sSup>
                                </m:sub>
                              </m:sSub>
                            </m:e>
                          </m:d>
                        </m:e>
                      </m:func>
                    </m:oMath>
                  </m:oMathPara>
                </a14:m>
                <a:endParaRPr lang="en-US" sz="2200" dirty="0"/>
              </a:p>
            </p:txBody>
          </p:sp>
        </mc:Choice>
        <mc:Fallback xmlns="">
          <p:sp>
            <p:nvSpPr>
              <p:cNvPr id="5" name="Rectangle 4">
                <a:extLst>
                  <a:ext uri="{FF2B5EF4-FFF2-40B4-BE49-F238E27FC236}">
                    <a16:creationId xmlns:a16="http://schemas.microsoft.com/office/drawing/2014/main" id="{DDDE6630-F5DD-4417-8A0F-6B0CB530F47B}"/>
                  </a:ext>
                </a:extLst>
              </p:cNvPr>
              <p:cNvSpPr>
                <a:spLocks noRot="1" noChangeAspect="1" noMove="1" noResize="1" noEditPoints="1" noAdjustHandles="1" noChangeArrowheads="1" noChangeShapeType="1" noTextEdit="1"/>
              </p:cNvSpPr>
              <p:nvPr/>
            </p:nvSpPr>
            <p:spPr>
              <a:xfrm>
                <a:off x="4628892" y="3056168"/>
                <a:ext cx="2678810" cy="430887"/>
              </a:xfrm>
              <a:prstGeom prst="rect">
                <a:avLst/>
              </a:prstGeom>
              <a:blipFill>
                <a:blip r:embed="rId3"/>
                <a:stretch>
                  <a:fillRect b="-1369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3DBC7BA-E1A1-4079-92D8-D9CAE1E2704C}"/>
                  </a:ext>
                </a:extLst>
              </p:cNvPr>
              <p:cNvSpPr/>
              <p:nvPr/>
            </p:nvSpPr>
            <p:spPr>
              <a:xfrm>
                <a:off x="5968297" y="4583928"/>
                <a:ext cx="4172745" cy="500265"/>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a:latin typeface="Cambria Math" panose="02040503050406030204" pitchFamily="18" charset="0"/>
                            </a:rPr>
                          </m:ctrlPr>
                        </m:sSubPr>
                        <m:e>
                          <m:r>
                            <m:rPr>
                              <m:sty m:val="p"/>
                            </m:rPr>
                            <a:rPr lang="en-US" sz="2200">
                              <a:latin typeface="Cambria Math" panose="02040503050406030204" pitchFamily="18" charset="0"/>
                            </a:rPr>
                            <m:t>p</m:t>
                          </m:r>
                          <m:r>
                            <m:rPr>
                              <m:sty m:val="p"/>
                            </m:rPr>
                            <a:rPr lang="en-US" sz="2200" i="0">
                              <a:latin typeface="Cambria Math" panose="02040503050406030204" pitchFamily="18" charset="0"/>
                            </a:rPr>
                            <m:t>H</m:t>
                          </m:r>
                        </m:e>
                        <m:sub>
                          <m:r>
                            <a:rPr lang="en-US" sz="2200" i="0">
                              <a:latin typeface="Cambria Math" panose="02040503050406030204" pitchFamily="18" charset="0"/>
                            </a:rPr>
                            <m:t>±</m:t>
                          </m:r>
                        </m:sub>
                      </m:sSub>
                      <m:d>
                        <m:dPr>
                          <m:ctrlPr>
                            <a:rPr lang="en-US" sz="2200" i="1">
                              <a:latin typeface="Cambria Math" panose="02040503050406030204" pitchFamily="18" charset="0"/>
                            </a:rPr>
                          </m:ctrlPr>
                        </m:dPr>
                        <m:e>
                          <m:r>
                            <m:rPr>
                              <m:sty m:val="p"/>
                            </m:rPr>
                            <a:rPr lang="en-US" sz="2200" i="0">
                              <a:latin typeface="Cambria Math" panose="02040503050406030204" pitchFamily="18" charset="0"/>
                            </a:rPr>
                            <m:t>H</m:t>
                          </m:r>
                          <m:r>
                            <a:rPr lang="en-US" sz="2200" i="0">
                              <a:latin typeface="Cambria Math" panose="02040503050406030204" pitchFamily="18" charset="0"/>
                            </a:rPr>
                            <m:t>,</m:t>
                          </m:r>
                          <m:r>
                            <m:rPr>
                              <m:sty m:val="p"/>
                            </m:rPr>
                            <a:rPr lang="en-US" sz="2200" i="0">
                              <a:latin typeface="Cambria Math" panose="02040503050406030204" pitchFamily="18" charset="0"/>
                            </a:rPr>
                            <m:t>X</m:t>
                          </m:r>
                        </m:e>
                      </m:d>
                      <m:r>
                        <a:rPr lang="en-US" sz="2200" i="0">
                          <a:latin typeface="Cambria Math" panose="02040503050406030204" pitchFamily="18" charset="0"/>
                        </a:rPr>
                        <m:t>=</m:t>
                      </m:r>
                      <m:func>
                        <m:funcPr>
                          <m:ctrlPr>
                            <a:rPr lang="en-US" sz="2200" i="1">
                              <a:latin typeface="Cambria Math" panose="02040503050406030204" pitchFamily="18" charset="0"/>
                            </a:rPr>
                          </m:ctrlPr>
                        </m:funcPr>
                        <m:fName>
                          <m:sSub>
                            <m:sSubPr>
                              <m:ctrlPr>
                                <a:rPr lang="en-US" sz="2200" i="1">
                                  <a:latin typeface="Cambria Math" panose="02040503050406030204" pitchFamily="18" charset="0"/>
                                </a:rPr>
                              </m:ctrlPr>
                            </m:sSubPr>
                            <m:e>
                              <m:r>
                                <a:rPr lang="en-US" sz="2200" i="0">
                                  <a:latin typeface="Cambria Math" panose="02040503050406030204" pitchFamily="18" charset="0"/>
                                </a:rPr>
                                <m:t>−</m:t>
                              </m:r>
                              <m:r>
                                <m:rPr>
                                  <m:sty m:val="p"/>
                                </m:rPr>
                                <a:rPr lang="en-US" sz="2200" i="0">
                                  <a:latin typeface="Cambria Math" panose="02040503050406030204" pitchFamily="18" charset="0"/>
                                </a:rPr>
                                <m:t>log</m:t>
                              </m:r>
                            </m:e>
                            <m:sub>
                              <m:r>
                                <a:rPr lang="en-US" sz="2200" i="0">
                                  <a:latin typeface="Cambria Math" panose="02040503050406030204" pitchFamily="18" charset="0"/>
                                </a:rPr>
                                <m:t>10</m:t>
                              </m:r>
                            </m:sub>
                          </m:sSub>
                        </m:fName>
                        <m:e>
                          <m:d>
                            <m:dPr>
                              <m:ctrlPr>
                                <a:rPr lang="en-US" sz="2200" i="1">
                                  <a:latin typeface="Cambria Math" panose="02040503050406030204" pitchFamily="18" charset="0"/>
                                </a:rPr>
                              </m:ctrlPr>
                            </m:dPr>
                            <m:e>
                              <m:r>
                                <a:rPr lang="en-US" sz="2200" i="0">
                                  <a:latin typeface="Cambria Math" panose="02040503050406030204" pitchFamily="18" charset="0"/>
                                </a:rPr>
                                <m:t> </m:t>
                              </m:r>
                              <m:sSub>
                                <m:sSubPr>
                                  <m:ctrlPr>
                                    <a:rPr lang="en-US" sz="2200" i="1">
                                      <a:latin typeface="Cambria Math" panose="02040503050406030204" pitchFamily="18" charset="0"/>
                                    </a:rPr>
                                  </m:ctrlPr>
                                </m:sSubPr>
                                <m:e>
                                  <m:r>
                                    <a:rPr lang="en-US" sz="2200" i="1">
                                      <a:latin typeface="Cambria Math" panose="02040503050406030204" pitchFamily="18" charset="0"/>
                                    </a:rPr>
                                    <m:t>𝑚</m:t>
                                  </m:r>
                                </m:e>
                                <m:sub>
                                  <m:sSup>
                                    <m:sSupPr>
                                      <m:ctrlPr>
                                        <a:rPr lang="en-US" sz="2000" i="1">
                                          <a:latin typeface="Cambria Math" panose="02040503050406030204" pitchFamily="18" charset="0"/>
                                        </a:rPr>
                                      </m:ctrlPr>
                                    </m:sSupPr>
                                    <m:e>
                                      <m:r>
                                        <m:rPr>
                                          <m:sty m:val="p"/>
                                        </m:rPr>
                                        <a:rPr lang="en-US" sz="2000">
                                          <a:latin typeface="Cambria Math" panose="02040503050406030204" pitchFamily="18" charset="0"/>
                                        </a:rPr>
                                        <m:t>H</m:t>
                                      </m:r>
                                    </m:e>
                                    <m:sup>
                                      <m:r>
                                        <a:rPr lang="en-US" sz="2000" i="1">
                                          <a:latin typeface="Cambria Math" panose="02040503050406030204" pitchFamily="18" charset="0"/>
                                        </a:rPr>
                                        <m:t>+</m:t>
                                      </m:r>
                                    </m:sup>
                                  </m:sSup>
                                </m:sub>
                              </m:sSub>
                              <m:sSubSup>
                                <m:sSubSupPr>
                                  <m:ctrlPr>
                                    <a:rPr lang="en-US" sz="2200" i="1">
                                      <a:latin typeface="Cambria Math" panose="02040503050406030204" pitchFamily="18" charset="0"/>
                                    </a:rPr>
                                  </m:ctrlPr>
                                </m:sSubSupPr>
                                <m:e>
                                  <m:r>
                                    <a:rPr lang="en-US" sz="2200" i="1">
                                      <a:latin typeface="Cambria Math" panose="02040503050406030204" pitchFamily="18" charset="0"/>
                                    </a:rPr>
                                    <m:t>𝛾</m:t>
                                  </m:r>
                                </m:e>
                                <m:sub>
                                  <m:r>
                                    <a:rPr lang="en-US" sz="2200" i="0">
                                      <a:latin typeface="Cambria Math" panose="02040503050406030204" pitchFamily="18" charset="0"/>
                                    </a:rPr>
                                    <m:t>±,</m:t>
                                  </m:r>
                                  <m:r>
                                    <m:rPr>
                                      <m:sty m:val="p"/>
                                    </m:rPr>
                                    <a:rPr lang="en-US" sz="2200" i="0">
                                      <a:latin typeface="Cambria Math" panose="02040503050406030204" pitchFamily="18" charset="0"/>
                                    </a:rPr>
                                    <m:t>HX</m:t>
                                  </m:r>
                                </m:sub>
                                <m:sup/>
                              </m:sSubSup>
                            </m:e>
                          </m:d>
                        </m:e>
                      </m:func>
                    </m:oMath>
                  </m:oMathPara>
                </a14:m>
                <a:endParaRPr lang="en-US" sz="2200" dirty="0"/>
              </a:p>
            </p:txBody>
          </p:sp>
        </mc:Choice>
        <mc:Fallback xmlns="">
          <p:sp>
            <p:nvSpPr>
              <p:cNvPr id="7" name="Rectangle 6">
                <a:extLst>
                  <a:ext uri="{FF2B5EF4-FFF2-40B4-BE49-F238E27FC236}">
                    <a16:creationId xmlns:a16="http://schemas.microsoft.com/office/drawing/2014/main" id="{53DBC7BA-E1A1-4079-92D8-D9CAE1E2704C}"/>
                  </a:ext>
                </a:extLst>
              </p:cNvPr>
              <p:cNvSpPr>
                <a:spLocks noRot="1" noChangeAspect="1" noMove="1" noResize="1" noEditPoints="1" noAdjustHandles="1" noChangeArrowheads="1" noChangeShapeType="1" noTextEdit="1"/>
              </p:cNvSpPr>
              <p:nvPr/>
            </p:nvSpPr>
            <p:spPr>
              <a:xfrm>
                <a:off x="5968297" y="4583928"/>
                <a:ext cx="4172745" cy="500265"/>
              </a:xfrm>
              <a:prstGeom prst="rect">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8AAA1CF-ACF7-431D-8CFC-E64B759719BB}"/>
                  </a:ext>
                </a:extLst>
              </p:cNvPr>
              <p:cNvSpPr/>
              <p:nvPr/>
            </p:nvSpPr>
            <p:spPr>
              <a:xfrm>
                <a:off x="1916236" y="4384644"/>
                <a:ext cx="3352200" cy="6995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200" i="1" smtClean="0">
                              <a:latin typeface="Cambria Math" panose="02040503050406030204" pitchFamily="18" charset="0"/>
                            </a:rPr>
                          </m:ctrlPr>
                        </m:sSubSupPr>
                        <m:e>
                          <m:r>
                            <a:rPr lang="en-GB" sz="2200" i="1">
                              <a:latin typeface="Cambria Math" panose="02040503050406030204" pitchFamily="18" charset="0"/>
                            </a:rPr>
                            <m:t>𝛾</m:t>
                          </m:r>
                        </m:e>
                        <m:sub>
                          <m:sSup>
                            <m:sSupPr>
                              <m:ctrlPr>
                                <a:rPr lang="en-US" sz="2200" i="1">
                                  <a:latin typeface="Cambria Math" panose="02040503050406030204" pitchFamily="18" charset="0"/>
                                </a:rPr>
                              </m:ctrlPr>
                            </m:sSupPr>
                            <m:e>
                              <m:r>
                                <m:rPr>
                                  <m:sty m:val="p"/>
                                </m:rPr>
                                <a:rPr lang="en-GB" sz="2200">
                                  <a:latin typeface="Cambria Math" panose="02040503050406030204" pitchFamily="18" charset="0"/>
                                </a:rPr>
                                <m:t>H</m:t>
                              </m:r>
                            </m:e>
                            <m:sup>
                              <m:r>
                                <a:rPr lang="en-GB" sz="2200" i="1">
                                  <a:latin typeface="Cambria Math" panose="02040503050406030204" pitchFamily="18" charset="0"/>
                                </a:rPr>
                                <m:t>+</m:t>
                              </m:r>
                            </m:sup>
                          </m:sSup>
                        </m:sub>
                        <m:sup/>
                      </m:sSubSup>
                      <m:r>
                        <a:rPr lang="en-GB" sz="2200" i="1">
                          <a:latin typeface="Cambria Math" panose="02040503050406030204" pitchFamily="18" charset="0"/>
                        </a:rPr>
                        <m:t>≈</m:t>
                      </m:r>
                      <m:r>
                        <m:rPr>
                          <m:nor/>
                        </m:rPr>
                        <a:rPr lang="en-GB" sz="2200"/>
                        <m:t> </m:t>
                      </m:r>
                      <m:sSubSup>
                        <m:sSubSupPr>
                          <m:ctrlPr>
                            <a:rPr lang="en-US" sz="2200" i="1">
                              <a:latin typeface="Cambria Math" panose="02040503050406030204" pitchFamily="18" charset="0"/>
                            </a:rPr>
                          </m:ctrlPr>
                        </m:sSubSupPr>
                        <m:e>
                          <m:r>
                            <a:rPr lang="en-GB" sz="2200" i="1">
                              <a:latin typeface="Cambria Math" panose="02040503050406030204" pitchFamily="18" charset="0"/>
                            </a:rPr>
                            <m:t>𝛾</m:t>
                          </m:r>
                        </m:e>
                        <m:sub>
                          <m:r>
                            <a:rPr lang="en-GB" sz="2200" i="1">
                              <a:latin typeface="Cambria Math" panose="02040503050406030204" pitchFamily="18" charset="0"/>
                            </a:rPr>
                            <m:t>±,</m:t>
                          </m:r>
                          <m:r>
                            <m:rPr>
                              <m:sty m:val="p"/>
                            </m:rPr>
                            <a:rPr lang="en-GB" sz="2200">
                              <a:latin typeface="Cambria Math" panose="02040503050406030204" pitchFamily="18" charset="0"/>
                            </a:rPr>
                            <m:t>H</m:t>
                          </m:r>
                          <m:r>
                            <a:rPr lang="en-GB" sz="2200">
                              <a:latin typeface="Cambria Math" panose="02040503050406030204" pitchFamily="18" charset="0"/>
                            </a:rPr>
                            <m:t>,</m:t>
                          </m:r>
                          <m:r>
                            <m:rPr>
                              <m:sty m:val="p"/>
                            </m:rPr>
                            <a:rPr lang="en-GB" sz="2200">
                              <a:latin typeface="Cambria Math" panose="02040503050406030204" pitchFamily="18" charset="0"/>
                            </a:rPr>
                            <m:t>X</m:t>
                          </m:r>
                        </m:sub>
                        <m:sup/>
                      </m:sSubSup>
                      <m:r>
                        <a:rPr lang="en-US" sz="2200" i="0">
                          <a:latin typeface="Cambria Math" panose="02040503050406030204" pitchFamily="18" charset="0"/>
                        </a:rPr>
                        <m:t>=</m:t>
                      </m:r>
                      <m:sSup>
                        <m:sSupPr>
                          <m:ctrlPr>
                            <a:rPr lang="en-US" sz="2200" i="1">
                              <a:latin typeface="Cambria Math" panose="02040503050406030204" pitchFamily="18" charset="0"/>
                            </a:rPr>
                          </m:ctrlPr>
                        </m:sSupPr>
                        <m:e>
                          <m:d>
                            <m:dPr>
                              <m:begChr m:val="["/>
                              <m:endChr m:val="]"/>
                              <m:ctrlPr>
                                <a:rPr lang="en-US" sz="2200" i="1">
                                  <a:latin typeface="Cambria Math" panose="02040503050406030204" pitchFamily="18" charset="0"/>
                                </a:rPr>
                              </m:ctrlPr>
                            </m:dPr>
                            <m:e>
                              <m:sSubSup>
                                <m:sSubSupPr>
                                  <m:ctrlPr>
                                    <a:rPr lang="en-US" sz="2200" i="1">
                                      <a:latin typeface="Cambria Math" panose="02040503050406030204" pitchFamily="18" charset="0"/>
                                    </a:rPr>
                                  </m:ctrlPr>
                                </m:sSubSupPr>
                                <m:e>
                                  <m:r>
                                    <a:rPr lang="en-US" sz="2200" i="1">
                                      <a:latin typeface="Cambria Math" panose="02040503050406030204" pitchFamily="18" charset="0"/>
                                    </a:rPr>
                                    <m:t>𝛾</m:t>
                                  </m:r>
                                </m:e>
                                <m:sub>
                                  <m:sSup>
                                    <m:sSupPr>
                                      <m:ctrlPr>
                                        <a:rPr lang="en-US" sz="2000" i="1">
                                          <a:latin typeface="Cambria Math" panose="02040503050406030204" pitchFamily="18" charset="0"/>
                                        </a:rPr>
                                      </m:ctrlPr>
                                    </m:sSupPr>
                                    <m:e>
                                      <m:r>
                                        <m:rPr>
                                          <m:sty m:val="p"/>
                                        </m:rPr>
                                        <a:rPr lang="en-US" sz="2000">
                                          <a:latin typeface="Cambria Math" panose="02040503050406030204" pitchFamily="18" charset="0"/>
                                        </a:rPr>
                                        <m:t>H</m:t>
                                      </m:r>
                                    </m:e>
                                    <m:sup>
                                      <m:r>
                                        <a:rPr lang="en-US" sz="2000" i="1">
                                          <a:latin typeface="Cambria Math" panose="02040503050406030204" pitchFamily="18" charset="0"/>
                                        </a:rPr>
                                        <m:t>+</m:t>
                                      </m:r>
                                    </m:sup>
                                  </m:sSup>
                                </m:sub>
                                <m:sup/>
                              </m:sSubSup>
                              <m:sSubSup>
                                <m:sSubSupPr>
                                  <m:ctrlPr>
                                    <a:rPr lang="en-US" sz="2200" i="1">
                                      <a:latin typeface="Cambria Math" panose="02040503050406030204" pitchFamily="18" charset="0"/>
                                    </a:rPr>
                                  </m:ctrlPr>
                                </m:sSubSupPr>
                                <m:e>
                                  <m:r>
                                    <a:rPr lang="en-US" sz="2200" i="1">
                                      <a:latin typeface="Cambria Math" panose="02040503050406030204" pitchFamily="18" charset="0"/>
                                    </a:rPr>
                                    <m:t>𝛾</m:t>
                                  </m:r>
                                </m:e>
                                <m:sub>
                                  <m:sSup>
                                    <m:sSupPr>
                                      <m:ctrlPr>
                                        <a:rPr lang="en-US" sz="2400" i="1">
                                          <a:latin typeface="Cambria Math" panose="02040503050406030204" pitchFamily="18" charset="0"/>
                                        </a:rPr>
                                      </m:ctrlPr>
                                    </m:sSupPr>
                                    <m:e>
                                      <m:r>
                                        <m:rPr>
                                          <m:sty m:val="p"/>
                                        </m:rPr>
                                        <a:rPr lang="en-US" sz="2400" b="0" i="0" smtClean="0">
                                          <a:latin typeface="Cambria Math" panose="02040503050406030204" pitchFamily="18" charset="0"/>
                                        </a:rPr>
                                        <m:t>X</m:t>
                                      </m:r>
                                    </m:e>
                                    <m:sup>
                                      <m:r>
                                        <a:rPr lang="en-US" sz="2400" b="0" i="1" smtClean="0">
                                          <a:latin typeface="Cambria Math" panose="02040503050406030204" pitchFamily="18" charset="0"/>
                                        </a:rPr>
                                        <m:t>−</m:t>
                                      </m:r>
                                    </m:sup>
                                  </m:sSup>
                                </m:sub>
                                <m:sup/>
                              </m:sSubSup>
                            </m:e>
                          </m:d>
                        </m:e>
                        <m:sup>
                          <m:f>
                            <m:fPr>
                              <m:ctrlPr>
                                <a:rPr lang="en-US" sz="2200" i="1">
                                  <a:latin typeface="Cambria Math" panose="02040503050406030204" pitchFamily="18" charset="0"/>
                                </a:rPr>
                              </m:ctrlPr>
                            </m:fPr>
                            <m:num>
                              <m:r>
                                <a:rPr lang="en-US" sz="2200" i="0">
                                  <a:latin typeface="Cambria Math" panose="02040503050406030204" pitchFamily="18" charset="0"/>
                                </a:rPr>
                                <m:t>1</m:t>
                              </m:r>
                            </m:num>
                            <m:den>
                              <m:r>
                                <a:rPr lang="en-US" sz="2200" i="0">
                                  <a:latin typeface="Cambria Math" panose="02040503050406030204" pitchFamily="18" charset="0"/>
                                </a:rPr>
                                <m:t>2</m:t>
                              </m:r>
                            </m:den>
                          </m:f>
                        </m:sup>
                      </m:sSup>
                    </m:oMath>
                  </m:oMathPara>
                </a14:m>
                <a:endParaRPr lang="en-US" sz="2200" dirty="0"/>
              </a:p>
            </p:txBody>
          </p:sp>
        </mc:Choice>
        <mc:Fallback xmlns="">
          <p:sp>
            <p:nvSpPr>
              <p:cNvPr id="9" name="Rectangle 8">
                <a:extLst>
                  <a:ext uri="{FF2B5EF4-FFF2-40B4-BE49-F238E27FC236}">
                    <a16:creationId xmlns:a16="http://schemas.microsoft.com/office/drawing/2014/main" id="{F8AAA1CF-ACF7-431D-8CFC-E64B759719BB}"/>
                  </a:ext>
                </a:extLst>
              </p:cNvPr>
              <p:cNvSpPr>
                <a:spLocks noRot="1" noChangeAspect="1" noMove="1" noResize="1" noEditPoints="1" noAdjustHandles="1" noChangeArrowheads="1" noChangeShapeType="1" noTextEdit="1"/>
              </p:cNvSpPr>
              <p:nvPr/>
            </p:nvSpPr>
            <p:spPr>
              <a:xfrm>
                <a:off x="1916236" y="4384644"/>
                <a:ext cx="3352200" cy="69955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E87B62B-03AA-42B2-8AFD-ACF927443E0A}"/>
                  </a:ext>
                </a:extLst>
              </p:cNvPr>
              <p:cNvSpPr/>
              <p:nvPr/>
            </p:nvSpPr>
            <p:spPr>
              <a:xfrm>
                <a:off x="4769933" y="5233612"/>
                <a:ext cx="4152162" cy="853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a:latin typeface="Cambria Math" panose="02040503050406030204" pitchFamily="18" charset="0"/>
                            </a:rPr>
                          </m:ctrlPr>
                        </m:sSubPr>
                        <m:e>
                          <m:r>
                            <m:rPr>
                              <m:sty m:val="p"/>
                            </m:rPr>
                            <a:rPr lang="en-US" sz="2200">
                              <a:latin typeface="Cambria Math" panose="02040503050406030204" pitchFamily="18" charset="0"/>
                            </a:rPr>
                            <m:t>p</m:t>
                          </m:r>
                          <m:r>
                            <m:rPr>
                              <m:sty m:val="p"/>
                            </m:rPr>
                            <a:rPr lang="en-US" sz="2200" i="0">
                              <a:latin typeface="Cambria Math" panose="02040503050406030204" pitchFamily="18" charset="0"/>
                            </a:rPr>
                            <m:t>H</m:t>
                          </m:r>
                        </m:e>
                        <m:sub>
                          <m:r>
                            <a:rPr lang="en-US" sz="2200" i="0">
                              <a:latin typeface="Cambria Math" panose="02040503050406030204" pitchFamily="18" charset="0"/>
                            </a:rPr>
                            <m:t>±</m:t>
                          </m:r>
                        </m:sub>
                      </m:sSub>
                      <m:d>
                        <m:dPr>
                          <m:ctrlPr>
                            <a:rPr lang="en-US" sz="2200" i="1">
                              <a:latin typeface="Cambria Math" panose="02040503050406030204" pitchFamily="18" charset="0"/>
                            </a:rPr>
                          </m:ctrlPr>
                        </m:dPr>
                        <m:e>
                          <m:r>
                            <m:rPr>
                              <m:sty m:val="p"/>
                            </m:rPr>
                            <a:rPr lang="en-US" sz="2200" i="0">
                              <a:latin typeface="Cambria Math" panose="02040503050406030204" pitchFamily="18" charset="0"/>
                            </a:rPr>
                            <m:t>H</m:t>
                          </m:r>
                          <m:r>
                            <a:rPr lang="en-US" sz="2200" i="0">
                              <a:latin typeface="Cambria Math" panose="02040503050406030204" pitchFamily="18" charset="0"/>
                            </a:rPr>
                            <m:t>,</m:t>
                          </m:r>
                          <m:r>
                            <m:rPr>
                              <m:sty m:val="p"/>
                            </m:rPr>
                            <a:rPr lang="en-US" sz="2200" i="0">
                              <a:latin typeface="Cambria Math" panose="02040503050406030204" pitchFamily="18" charset="0"/>
                            </a:rPr>
                            <m:t>X</m:t>
                          </m:r>
                        </m:e>
                      </m:d>
                      <m:r>
                        <a:rPr lang="en-US" sz="2200" i="0">
                          <a:latin typeface="Cambria Math" panose="02040503050406030204" pitchFamily="18" charset="0"/>
                        </a:rPr>
                        <m:t>−</m:t>
                      </m:r>
                      <m:r>
                        <m:rPr>
                          <m:sty m:val="p"/>
                        </m:rPr>
                        <a:rPr lang="en-US" sz="2200" i="0">
                          <a:latin typeface="Cambria Math" panose="02040503050406030204" pitchFamily="18" charset="0"/>
                        </a:rPr>
                        <m:t>pH</m:t>
                      </m:r>
                      <m:r>
                        <a:rPr lang="en-US" sz="2200" i="0">
                          <a:latin typeface="Cambria Math" panose="02040503050406030204" pitchFamily="18" charset="0"/>
                        </a:rPr>
                        <m:t>=</m:t>
                      </m:r>
                      <m:f>
                        <m:fPr>
                          <m:ctrlPr>
                            <a:rPr lang="en-US" sz="2200" i="1">
                              <a:latin typeface="Cambria Math" panose="02040503050406030204" pitchFamily="18" charset="0"/>
                            </a:rPr>
                          </m:ctrlPr>
                        </m:fPr>
                        <m:num>
                          <m:r>
                            <a:rPr lang="en-US" sz="2200" i="0">
                              <a:latin typeface="Cambria Math" panose="02040503050406030204" pitchFamily="18" charset="0"/>
                            </a:rPr>
                            <m:t>1</m:t>
                          </m:r>
                        </m:num>
                        <m:den>
                          <m:r>
                            <a:rPr lang="en-US" sz="2200" i="0">
                              <a:latin typeface="Cambria Math" panose="02040503050406030204" pitchFamily="18" charset="0"/>
                            </a:rPr>
                            <m:t>2</m:t>
                          </m:r>
                        </m:den>
                      </m:f>
                      <m:func>
                        <m:funcPr>
                          <m:ctrlPr>
                            <a:rPr lang="en-US" sz="2200" i="1">
                              <a:latin typeface="Cambria Math" panose="02040503050406030204" pitchFamily="18" charset="0"/>
                            </a:rPr>
                          </m:ctrlPr>
                        </m:funcPr>
                        <m:fName>
                          <m:sSub>
                            <m:sSubPr>
                              <m:ctrlPr>
                                <a:rPr lang="en-US" sz="2200" i="1">
                                  <a:latin typeface="Cambria Math" panose="02040503050406030204" pitchFamily="18" charset="0"/>
                                </a:rPr>
                              </m:ctrlPr>
                            </m:sSubPr>
                            <m:e>
                              <m:r>
                                <m:rPr>
                                  <m:sty m:val="p"/>
                                </m:rPr>
                                <a:rPr lang="en-US" sz="2200" i="0">
                                  <a:latin typeface="Cambria Math" panose="02040503050406030204" pitchFamily="18" charset="0"/>
                                </a:rPr>
                                <m:t>log</m:t>
                              </m:r>
                            </m:e>
                            <m:sub>
                              <m:r>
                                <a:rPr lang="en-US" sz="2200" i="0">
                                  <a:latin typeface="Cambria Math" panose="02040503050406030204" pitchFamily="18" charset="0"/>
                                </a:rPr>
                                <m:t>10</m:t>
                              </m:r>
                            </m:sub>
                          </m:sSub>
                        </m:fName>
                        <m:e>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sSub>
                                    <m:sSubPr>
                                      <m:ctrlPr>
                                        <a:rPr lang="en-US" sz="2200" i="1">
                                          <a:latin typeface="Cambria Math" panose="02040503050406030204" pitchFamily="18" charset="0"/>
                                        </a:rPr>
                                      </m:ctrlPr>
                                    </m:sSubPr>
                                    <m:e>
                                      <m:r>
                                        <m:rPr>
                                          <m:sty m:val="p"/>
                                        </m:rPr>
                                        <a:rPr lang="en-US" sz="2200" i="0">
                                          <a:latin typeface="Cambria Math" panose="02040503050406030204" pitchFamily="18" charset="0"/>
                                        </a:rPr>
                                        <m:t>γ</m:t>
                                      </m:r>
                                    </m:e>
                                    <m:sub>
                                      <m:sSup>
                                        <m:sSupPr>
                                          <m:ctrlPr>
                                            <a:rPr lang="en-US" sz="2200" i="1">
                                              <a:latin typeface="Cambria Math" panose="02040503050406030204" pitchFamily="18" charset="0"/>
                                            </a:rPr>
                                          </m:ctrlPr>
                                        </m:sSupPr>
                                        <m:e>
                                          <m:r>
                                            <m:rPr>
                                              <m:sty m:val="p"/>
                                            </m:rPr>
                                            <a:rPr lang="en-US" sz="2200" i="0">
                                              <a:latin typeface="Cambria Math" panose="02040503050406030204" pitchFamily="18" charset="0"/>
                                            </a:rPr>
                                            <m:t>H</m:t>
                                          </m:r>
                                        </m:e>
                                        <m:sup>
                                          <m:r>
                                            <a:rPr lang="en-US" sz="2200" i="0">
                                              <a:latin typeface="Cambria Math" panose="02040503050406030204" pitchFamily="18" charset="0"/>
                                            </a:rPr>
                                            <m:t>+</m:t>
                                          </m:r>
                                        </m:sup>
                                      </m:sSup>
                                    </m:sub>
                                  </m:sSub>
                                </m:num>
                                <m:den>
                                  <m:sSub>
                                    <m:sSubPr>
                                      <m:ctrlPr>
                                        <a:rPr lang="en-US" sz="2200" i="1">
                                          <a:latin typeface="Cambria Math" panose="02040503050406030204" pitchFamily="18" charset="0"/>
                                        </a:rPr>
                                      </m:ctrlPr>
                                    </m:sSubPr>
                                    <m:e>
                                      <m:r>
                                        <m:rPr>
                                          <m:sty m:val="p"/>
                                        </m:rPr>
                                        <a:rPr lang="en-US" sz="2200" i="0">
                                          <a:latin typeface="Cambria Math" panose="02040503050406030204" pitchFamily="18" charset="0"/>
                                        </a:rPr>
                                        <m:t>γ</m:t>
                                      </m:r>
                                    </m:e>
                                    <m:sub>
                                      <m:sSup>
                                        <m:sSupPr>
                                          <m:ctrlPr>
                                            <a:rPr lang="en-US" sz="2200" i="1">
                                              <a:latin typeface="Cambria Math" panose="02040503050406030204" pitchFamily="18" charset="0"/>
                                            </a:rPr>
                                          </m:ctrlPr>
                                        </m:sSupPr>
                                        <m:e>
                                          <m:r>
                                            <m:rPr>
                                              <m:sty m:val="p"/>
                                            </m:rPr>
                                            <a:rPr lang="en-US" sz="2200" i="0">
                                              <a:latin typeface="Cambria Math" panose="02040503050406030204" pitchFamily="18" charset="0"/>
                                            </a:rPr>
                                            <m:t>X</m:t>
                                          </m:r>
                                        </m:e>
                                        <m:sup>
                                          <m:r>
                                            <a:rPr lang="en-US" sz="2200" i="0">
                                              <a:latin typeface="Cambria Math" panose="02040503050406030204" pitchFamily="18" charset="0"/>
                                            </a:rPr>
                                            <m:t>−</m:t>
                                          </m:r>
                                        </m:sup>
                                      </m:sSup>
                                    </m:sub>
                                  </m:sSub>
                                </m:den>
                              </m:f>
                            </m:e>
                          </m:d>
                        </m:e>
                      </m:func>
                    </m:oMath>
                  </m:oMathPara>
                </a14:m>
                <a:endParaRPr lang="en-US" sz="2200" dirty="0"/>
              </a:p>
            </p:txBody>
          </p:sp>
        </mc:Choice>
        <mc:Fallback xmlns="">
          <p:sp>
            <p:nvSpPr>
              <p:cNvPr id="10" name="Rectangle 9">
                <a:extLst>
                  <a:ext uri="{FF2B5EF4-FFF2-40B4-BE49-F238E27FC236}">
                    <a16:creationId xmlns:a16="http://schemas.microsoft.com/office/drawing/2014/main" id="{6E87B62B-03AA-42B2-8AFD-ACF927443E0A}"/>
                  </a:ext>
                </a:extLst>
              </p:cNvPr>
              <p:cNvSpPr>
                <a:spLocks noRot="1" noChangeAspect="1" noMove="1" noResize="1" noEditPoints="1" noAdjustHandles="1" noChangeArrowheads="1" noChangeShapeType="1" noTextEdit="1"/>
              </p:cNvSpPr>
              <p:nvPr/>
            </p:nvSpPr>
            <p:spPr>
              <a:xfrm>
                <a:off x="4769933" y="5233612"/>
                <a:ext cx="4152162" cy="853054"/>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35149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3810-0FDC-47D5-82C2-F5832643C523}"/>
              </a:ext>
            </a:extLst>
          </p:cNvPr>
          <p:cNvSpPr>
            <a:spLocks noGrp="1"/>
          </p:cNvSpPr>
          <p:nvPr>
            <p:ph type="title"/>
          </p:nvPr>
        </p:nvSpPr>
        <p:spPr/>
        <p:txBody>
          <a:bodyPr>
            <a:normAutofit/>
          </a:bodyPr>
          <a:lstStyle/>
          <a:p>
            <a:r>
              <a:rPr lang="en-US" dirty="0"/>
              <a:t>Aerosol </a:t>
            </a:r>
            <a:r>
              <a:rPr lang="en-US" dirty="0">
                <a:latin typeface="Cambria Math" panose="02040503050406030204" pitchFamily="18" charset="0"/>
                <a:ea typeface="Cambria Math" panose="02040503050406030204" pitchFamily="18" charset="0"/>
              </a:rPr>
              <a:t>pH</a:t>
            </a:r>
            <a:r>
              <a:rPr lang="en-US" dirty="0"/>
              <a:t> is generally modeled</a:t>
            </a:r>
          </a:p>
        </p:txBody>
      </p:sp>
      <p:sp>
        <p:nvSpPr>
          <p:cNvPr id="3" name="Content Placeholder 2">
            <a:extLst>
              <a:ext uri="{FF2B5EF4-FFF2-40B4-BE49-F238E27FC236}">
                <a16:creationId xmlns:a16="http://schemas.microsoft.com/office/drawing/2014/main" id="{83B77C5F-071C-4274-B1B9-85121500C151}"/>
              </a:ext>
            </a:extLst>
          </p:cNvPr>
          <p:cNvSpPr>
            <a:spLocks noGrp="1"/>
          </p:cNvSpPr>
          <p:nvPr>
            <p:ph idx="1"/>
          </p:nvPr>
        </p:nvSpPr>
        <p:spPr>
          <a:xfrm>
            <a:off x="663395" y="1588130"/>
            <a:ext cx="5664199" cy="4351338"/>
          </a:xfrm>
        </p:spPr>
        <p:txBody>
          <a:bodyPr>
            <a:noAutofit/>
          </a:bodyPr>
          <a:lstStyle/>
          <a:p>
            <a:pPr marL="0" indent="0">
              <a:buNone/>
            </a:pPr>
            <a:r>
              <a:rPr lang="en-US" sz="2200" dirty="0"/>
              <a:t>Two models can predict equilibrium </a:t>
            </a:r>
            <a:r>
              <a:rPr lang="en-US" sz="2400" dirty="0">
                <a:latin typeface="Cambria Math" panose="02040503050406030204" pitchFamily="18" charset="0"/>
                <a:ea typeface="Cambria Math" panose="02040503050406030204" pitchFamily="18" charset="0"/>
              </a:rPr>
              <a:t>pH </a:t>
            </a:r>
            <a:r>
              <a:rPr lang="en-US" sz="2200" dirty="0"/>
              <a:t>:</a:t>
            </a:r>
          </a:p>
          <a:p>
            <a:r>
              <a:rPr lang="en-US" sz="2200" dirty="0"/>
              <a:t>Extended Aerosol Inorganic Model (E-AIM) </a:t>
            </a:r>
          </a:p>
          <a:p>
            <a:pPr lvl="1"/>
            <a:r>
              <a:rPr lang="en-US" sz="2200" dirty="0"/>
              <a:t>Developed by Simon Clegg et al.</a:t>
            </a:r>
          </a:p>
          <a:p>
            <a:pPr lvl="1"/>
            <a:r>
              <a:rPr lang="en-US" sz="2200" dirty="0"/>
              <a:t>Most accurate inorganic thermodynamic model</a:t>
            </a:r>
          </a:p>
          <a:p>
            <a:r>
              <a:rPr lang="en-US" sz="2200" dirty="0"/>
              <a:t>Aerosol Inorganic-Organic Mixtures Functional groups Activity Coefficient gas-liquid equilibrium (AIOMFAC-GLE) model</a:t>
            </a:r>
          </a:p>
          <a:p>
            <a:pPr lvl="1"/>
            <a:r>
              <a:rPr lang="en-US" sz="2200" dirty="0"/>
              <a:t>Developed by Andi Zuend et al.</a:t>
            </a:r>
          </a:p>
          <a:p>
            <a:pPr lvl="1"/>
            <a:r>
              <a:rPr lang="en-US" sz="2200" dirty="0"/>
              <a:t>Considers organic and inorganic component interactions</a:t>
            </a:r>
          </a:p>
          <a:p>
            <a:pPr lvl="1"/>
            <a:r>
              <a:rPr lang="en-US" sz="2200" dirty="0"/>
              <a:t>AIOMFAC itself predicts activity coefficients</a:t>
            </a:r>
          </a:p>
          <a:p>
            <a:pPr lvl="1"/>
            <a:endParaRPr lang="en-US" sz="2200" dirty="0"/>
          </a:p>
        </p:txBody>
      </p:sp>
      <p:sp>
        <p:nvSpPr>
          <p:cNvPr id="4" name="Slide Number Placeholder 3">
            <a:extLst>
              <a:ext uri="{FF2B5EF4-FFF2-40B4-BE49-F238E27FC236}">
                <a16:creationId xmlns:a16="http://schemas.microsoft.com/office/drawing/2014/main" id="{0774D288-3310-4E11-9157-3AB8075188B8}"/>
              </a:ext>
            </a:extLst>
          </p:cNvPr>
          <p:cNvSpPr>
            <a:spLocks noGrp="1"/>
          </p:cNvSpPr>
          <p:nvPr>
            <p:ph type="sldNum" sz="quarter" idx="12"/>
          </p:nvPr>
        </p:nvSpPr>
        <p:spPr/>
        <p:txBody>
          <a:bodyPr/>
          <a:lstStyle/>
          <a:p>
            <a:fld id="{2C54A5C6-1A67-402B-9D43-A5D8CAE25FA9}" type="slidenum">
              <a:rPr lang="en-US" smtClean="0"/>
              <a:pPr/>
              <a:t>19</a:t>
            </a:fld>
            <a:endParaRPr lang="en-US" dirty="0"/>
          </a:p>
        </p:txBody>
      </p:sp>
      <p:pic>
        <p:nvPicPr>
          <p:cNvPr id="7" name="Picture 6">
            <a:extLst>
              <a:ext uri="{FF2B5EF4-FFF2-40B4-BE49-F238E27FC236}">
                <a16:creationId xmlns:a16="http://schemas.microsoft.com/office/drawing/2014/main" id="{90CAB235-FF6A-4A11-B164-EE281510C03A}"/>
              </a:ext>
            </a:extLst>
          </p:cNvPr>
          <p:cNvPicPr>
            <a:picLocks noChangeAspect="1"/>
          </p:cNvPicPr>
          <p:nvPr/>
        </p:nvPicPr>
        <p:blipFill>
          <a:blip r:embed="rId2"/>
          <a:stretch>
            <a:fillRect/>
          </a:stretch>
        </p:blipFill>
        <p:spPr>
          <a:xfrm>
            <a:off x="6874418" y="1345695"/>
            <a:ext cx="4023226" cy="2583028"/>
          </a:xfrm>
          <a:prstGeom prst="rect">
            <a:avLst/>
          </a:prstGeom>
        </p:spPr>
      </p:pic>
      <p:pic>
        <p:nvPicPr>
          <p:cNvPr id="8" name="Picture 7">
            <a:extLst>
              <a:ext uri="{FF2B5EF4-FFF2-40B4-BE49-F238E27FC236}">
                <a16:creationId xmlns:a16="http://schemas.microsoft.com/office/drawing/2014/main" id="{966BDB5E-9264-43AB-8BD3-45EF8C5CEC0C}"/>
              </a:ext>
            </a:extLst>
          </p:cNvPr>
          <p:cNvPicPr>
            <a:picLocks noChangeAspect="1"/>
          </p:cNvPicPr>
          <p:nvPr/>
        </p:nvPicPr>
        <p:blipFill>
          <a:blip r:embed="rId3"/>
          <a:stretch>
            <a:fillRect/>
          </a:stretch>
        </p:blipFill>
        <p:spPr>
          <a:xfrm>
            <a:off x="5965372" y="4288921"/>
            <a:ext cx="5841319" cy="1815471"/>
          </a:xfrm>
          <a:prstGeom prst="rect">
            <a:avLst/>
          </a:prstGeom>
        </p:spPr>
      </p:pic>
    </p:spTree>
    <p:extLst>
      <p:ext uri="{BB962C8B-B14F-4D97-AF65-F5344CB8AC3E}">
        <p14:creationId xmlns:p14="http://schemas.microsoft.com/office/powerpoint/2010/main" val="2223037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DA62A3-F196-400B-93A3-22BEA899B0EF}"/>
              </a:ext>
            </a:extLst>
          </p:cNvPr>
          <p:cNvSpPr>
            <a:spLocks noGrp="1"/>
          </p:cNvSpPr>
          <p:nvPr>
            <p:ph type="sldNum" sz="quarter" idx="12"/>
          </p:nvPr>
        </p:nvSpPr>
        <p:spPr/>
        <p:txBody>
          <a:bodyPr/>
          <a:lstStyle/>
          <a:p>
            <a:fld id="{2C54A5C6-1A67-402B-9D43-A5D8CAE25FA9}" type="slidenum">
              <a:rPr lang="en-US" smtClean="0"/>
              <a:pPr/>
              <a:t>2</a:t>
            </a:fld>
            <a:endParaRPr lang="en-US" dirty="0"/>
          </a:p>
        </p:txBody>
      </p:sp>
      <p:pic>
        <p:nvPicPr>
          <p:cNvPr id="10" name="Picture 9">
            <a:extLst>
              <a:ext uri="{FF2B5EF4-FFF2-40B4-BE49-F238E27FC236}">
                <a16:creationId xmlns:a16="http://schemas.microsoft.com/office/drawing/2014/main" id="{9FE9603C-C7AF-40FB-918F-6617C9876970}"/>
              </a:ext>
            </a:extLst>
          </p:cNvPr>
          <p:cNvPicPr>
            <a:picLocks noChangeAspect="1"/>
          </p:cNvPicPr>
          <p:nvPr/>
        </p:nvPicPr>
        <p:blipFill>
          <a:blip r:embed="rId3"/>
          <a:stretch>
            <a:fillRect/>
          </a:stretch>
        </p:blipFill>
        <p:spPr>
          <a:xfrm>
            <a:off x="865011" y="970936"/>
            <a:ext cx="10461979" cy="4916129"/>
          </a:xfrm>
          <a:prstGeom prst="rect">
            <a:avLst/>
          </a:prstGeom>
        </p:spPr>
      </p:pic>
    </p:spTree>
    <p:extLst>
      <p:ext uri="{BB962C8B-B14F-4D97-AF65-F5344CB8AC3E}">
        <p14:creationId xmlns:p14="http://schemas.microsoft.com/office/powerpoint/2010/main" val="2629636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261803B-38B1-45C0-B896-D5B4A12D0EC7}"/>
                  </a:ext>
                </a:extLst>
              </p:cNvPr>
              <p:cNvSpPr>
                <a:spLocks noGrp="1"/>
              </p:cNvSpPr>
              <p:nvPr>
                <p:ph type="title"/>
              </p:nvPr>
            </p:nvSpPr>
            <p:spPr/>
            <p:txBody>
              <a:bodyPr>
                <a:normAutofit fontScale="90000"/>
              </a:bodyPr>
              <a:lstStyle/>
              <a:p>
                <a:r>
                  <a:rPr lang="en-US" dirty="0"/>
                  <a:t>Most models predict </a:t>
                </a:r>
                <a:r>
                  <a:rPr lang="en-US" dirty="0" err="1">
                    <a:latin typeface="Cambria Math" panose="02040503050406030204" pitchFamily="18" charset="0"/>
                    <a:ea typeface="Cambria Math" panose="02040503050406030204" pitchFamily="18" charset="0"/>
                  </a:rPr>
                  <a:t>pH</a:t>
                </a:r>
                <a:r>
                  <a:rPr lang="en-US" baseline="-25000" dirty="0" err="1">
                    <a:latin typeface="Cambria Math" panose="02040503050406030204" pitchFamily="18" charset="0"/>
                    <a:ea typeface="Cambria Math" panose="02040503050406030204" pitchFamily="18" charset="0"/>
                  </a:rPr>
                  <a:t>F</a:t>
                </a:r>
                <a:r>
                  <a:rPr lang="en-US" dirty="0"/>
                  <a:t> (and can predict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m:rPr>
                            <m:sty m:val="p"/>
                          </m:rPr>
                          <a:rPr lang="en-US" b="0" i="0">
                            <a:latin typeface="Cambria Math" panose="02040503050406030204" pitchFamily="18" charset="0"/>
                            <a:ea typeface="Cambria Math" panose="02040503050406030204" pitchFamily="18" charset="0"/>
                          </a:rPr>
                          <m:t>pH</m:t>
                        </m:r>
                      </m:e>
                      <m:sub>
                        <m:r>
                          <a:rPr lang="en-US" b="0" i="0">
                            <a:latin typeface="Cambria Math" panose="02040503050406030204" pitchFamily="18" charset="0"/>
                            <a:ea typeface="Cambria Math" panose="02040503050406030204" pitchFamily="18" charset="0"/>
                          </a:rPr>
                          <m:t>±</m:t>
                        </m:r>
                      </m:sub>
                    </m:sSub>
                  </m:oMath>
                </a14:m>
                <a:r>
                  <a:rPr lang="en-US" dirty="0">
                    <a:ea typeface="Cambria Math" panose="02040503050406030204" pitchFamily="18" charset="0"/>
                  </a:rPr>
                  <a:t>)</a:t>
                </a:r>
              </a:p>
            </p:txBody>
          </p:sp>
        </mc:Choice>
        <mc:Fallback xmlns="">
          <p:sp>
            <p:nvSpPr>
              <p:cNvPr id="2" name="Title 1">
                <a:extLst>
                  <a:ext uri="{FF2B5EF4-FFF2-40B4-BE49-F238E27FC236}">
                    <a16:creationId xmlns:a16="http://schemas.microsoft.com/office/drawing/2014/main" id="{6261803B-38B1-45C0-B896-D5B4A12D0EC7}"/>
                  </a:ext>
                </a:extLst>
              </p:cNvPr>
              <p:cNvSpPr>
                <a:spLocks noGrp="1" noRot="1" noChangeAspect="1" noMove="1" noResize="1" noEditPoints="1" noAdjustHandles="1" noChangeArrowheads="1" noChangeShapeType="1" noTextEdit="1"/>
              </p:cNvSpPr>
              <p:nvPr>
                <p:ph type="title"/>
              </p:nvPr>
            </p:nvSpPr>
            <p:spPr>
              <a:blipFill>
                <a:blip r:embed="rId3"/>
                <a:stretch>
                  <a:fillRect l="-2087" b="-7831"/>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520238DA-EF3B-44E4-86F3-0D595496BBD2}"/>
              </a:ext>
            </a:extLst>
          </p:cNvPr>
          <p:cNvSpPr>
            <a:spLocks noGrp="1"/>
          </p:cNvSpPr>
          <p:nvPr>
            <p:ph idx="1"/>
          </p:nvPr>
        </p:nvSpPr>
        <p:spPr>
          <a:xfrm>
            <a:off x="711260" y="1477322"/>
            <a:ext cx="6131359" cy="4447008"/>
          </a:xfrm>
        </p:spPr>
        <p:txBody>
          <a:bodyPr>
            <a:noAutofit/>
          </a:bodyPr>
          <a:lstStyle/>
          <a:p>
            <a:r>
              <a:rPr lang="en-US" sz="1800" dirty="0"/>
              <a:t>Model for Simulating Aerosol Interactions and Chemistry (MOSAIC) (Rahul Zaveri et al.) considers aerosol thermodynamics along with mass transport</a:t>
            </a:r>
          </a:p>
          <a:p>
            <a:pPr lvl="1"/>
            <a:r>
              <a:rPr lang="en-US" sz="1800" dirty="0"/>
              <a:t>Small particles equilibrate quickly (&lt; 1 hour in most cases)</a:t>
            </a:r>
          </a:p>
          <a:p>
            <a:pPr lvl="1"/>
            <a:r>
              <a:rPr lang="en-US" sz="1800" dirty="0"/>
              <a:t>Large accumulation-mode particles can have equilibration timescales on the order of hours</a:t>
            </a:r>
          </a:p>
          <a:p>
            <a:pPr lvl="1"/>
            <a:r>
              <a:rPr lang="en-US" sz="1800" dirty="0"/>
              <a:t>Coarse mode particles can still show heterogeneity after 10 hours</a:t>
            </a:r>
          </a:p>
          <a:p>
            <a:r>
              <a:rPr lang="en-US" sz="1800" dirty="0"/>
              <a:t>ISORROPIA II (Athanasios Nenes et al.) is computationally efficient and the most widely used inorganic partitioning model in CTMs</a:t>
            </a:r>
          </a:p>
          <a:p>
            <a:r>
              <a:rPr lang="en-US" sz="1800" dirty="0"/>
              <a:t>Other models are available (EQUISOLV II, GFEMN, UHAERO, SCAPE, EQSAM, …)</a:t>
            </a:r>
          </a:p>
          <a:p>
            <a:r>
              <a:rPr lang="en-US" sz="1800" dirty="0"/>
              <a:t>Recommended approach for input (e.g. Hennigan et al. 2015 ACP): total gas + aerosol composition</a:t>
            </a:r>
          </a:p>
        </p:txBody>
      </p:sp>
      <p:sp>
        <p:nvSpPr>
          <p:cNvPr id="4" name="Slide Number Placeholder 3">
            <a:extLst>
              <a:ext uri="{FF2B5EF4-FFF2-40B4-BE49-F238E27FC236}">
                <a16:creationId xmlns:a16="http://schemas.microsoft.com/office/drawing/2014/main" id="{CD137273-7265-4CA5-97D3-AEDC1EE8A5A8}"/>
              </a:ext>
            </a:extLst>
          </p:cNvPr>
          <p:cNvSpPr>
            <a:spLocks noGrp="1"/>
          </p:cNvSpPr>
          <p:nvPr>
            <p:ph type="sldNum" sz="quarter" idx="12"/>
          </p:nvPr>
        </p:nvSpPr>
        <p:spPr/>
        <p:txBody>
          <a:bodyPr/>
          <a:lstStyle/>
          <a:p>
            <a:fld id="{2C54A5C6-1A67-402B-9D43-A5D8CAE25FA9}" type="slidenum">
              <a:rPr lang="en-US" smtClean="0"/>
              <a:pPr/>
              <a:t>20</a:t>
            </a:fld>
            <a:endParaRPr lang="en-US" dirty="0"/>
          </a:p>
        </p:txBody>
      </p:sp>
      <p:pic>
        <p:nvPicPr>
          <p:cNvPr id="5" name="Picture 4">
            <a:extLst>
              <a:ext uri="{FF2B5EF4-FFF2-40B4-BE49-F238E27FC236}">
                <a16:creationId xmlns:a16="http://schemas.microsoft.com/office/drawing/2014/main" id="{53B4B1BF-1EAB-4BC9-BA77-C447EF666377}"/>
              </a:ext>
            </a:extLst>
          </p:cNvPr>
          <p:cNvPicPr/>
          <p:nvPr/>
        </p:nvPicPr>
        <p:blipFill rotWithShape="1">
          <a:blip r:embed="rId4" cstate="print">
            <a:extLst>
              <a:ext uri="{28A0092B-C50C-407E-A947-70E740481C1C}">
                <a14:useLocalDpi xmlns:a14="http://schemas.microsoft.com/office/drawing/2010/main" val="0"/>
              </a:ext>
            </a:extLst>
          </a:blip>
          <a:srcRect t="63380"/>
          <a:stretch/>
        </p:blipFill>
        <p:spPr>
          <a:xfrm>
            <a:off x="7189864" y="1726713"/>
            <a:ext cx="4352259" cy="4549162"/>
          </a:xfrm>
          <a:prstGeom prst="rect">
            <a:avLst/>
          </a:prstGeom>
        </p:spPr>
      </p:pic>
      <p:cxnSp>
        <p:nvCxnSpPr>
          <p:cNvPr id="7" name="Straight Arrow Connector 6">
            <a:extLst>
              <a:ext uri="{FF2B5EF4-FFF2-40B4-BE49-F238E27FC236}">
                <a16:creationId xmlns:a16="http://schemas.microsoft.com/office/drawing/2014/main" id="{17A0CFE6-BB7C-4A04-9909-48C8769E04AF}"/>
              </a:ext>
            </a:extLst>
          </p:cNvPr>
          <p:cNvCxnSpPr>
            <a:cxnSpLocks/>
          </p:cNvCxnSpPr>
          <p:nvPr/>
        </p:nvCxnSpPr>
        <p:spPr>
          <a:xfrm flipV="1">
            <a:off x="6516178" y="3642768"/>
            <a:ext cx="451908" cy="1161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7C6175F-7158-42CF-B47A-54C1E10071C2}"/>
              </a:ext>
            </a:extLst>
          </p:cNvPr>
          <p:cNvSpPr txBox="1"/>
          <p:nvPr/>
        </p:nvSpPr>
        <p:spPr>
          <a:xfrm>
            <a:off x="7634513" y="1154157"/>
            <a:ext cx="3677407" cy="646331"/>
          </a:xfrm>
          <a:prstGeom prst="rect">
            <a:avLst/>
          </a:prstGeom>
          <a:noFill/>
        </p:spPr>
        <p:txBody>
          <a:bodyPr wrap="square" rtlCol="0">
            <a:spAutoFit/>
          </a:bodyPr>
          <a:lstStyle/>
          <a:p>
            <a:pPr algn="ctr"/>
            <a:r>
              <a:rPr lang="en-US" dirty="0"/>
              <a:t>Evolution of </a:t>
            </a:r>
            <a:r>
              <a:rPr lang="en-US" dirty="0" err="1">
                <a:latin typeface="Cambria Math" panose="02040503050406030204" pitchFamily="18" charset="0"/>
                <a:ea typeface="Cambria Math" panose="02040503050406030204" pitchFamily="18" charset="0"/>
              </a:rPr>
              <a:t>pH</a:t>
            </a:r>
            <a:r>
              <a:rPr lang="en-US" baseline="-25000" dirty="0" err="1"/>
              <a:t>F</a:t>
            </a:r>
            <a:r>
              <a:rPr lang="en-US" dirty="0"/>
              <a:t> predicted by MOSAIC for a population of particles</a:t>
            </a:r>
          </a:p>
        </p:txBody>
      </p:sp>
      <p:sp>
        <p:nvSpPr>
          <p:cNvPr id="6" name="Rectangle 5">
            <a:extLst>
              <a:ext uri="{FF2B5EF4-FFF2-40B4-BE49-F238E27FC236}">
                <a16:creationId xmlns:a16="http://schemas.microsoft.com/office/drawing/2014/main" id="{4ABC05DB-3BD5-434B-9EA9-891ABC45F4C9}"/>
              </a:ext>
            </a:extLst>
          </p:cNvPr>
          <p:cNvSpPr/>
          <p:nvPr/>
        </p:nvSpPr>
        <p:spPr>
          <a:xfrm>
            <a:off x="7118131" y="1647497"/>
            <a:ext cx="44931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394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3A95-4948-47FC-A7ED-94BBDC5A0D5A}"/>
              </a:ext>
            </a:extLst>
          </p:cNvPr>
          <p:cNvSpPr>
            <a:spLocks noGrp="1"/>
          </p:cNvSpPr>
          <p:nvPr>
            <p:ph type="ctrTitle"/>
          </p:nvPr>
        </p:nvSpPr>
        <p:spPr>
          <a:xfrm>
            <a:off x="1524000" y="1988457"/>
            <a:ext cx="9144000" cy="2274785"/>
          </a:xfrm>
        </p:spPr>
        <p:txBody>
          <a:bodyPr>
            <a:normAutofit/>
          </a:bodyPr>
          <a:lstStyle/>
          <a:p>
            <a:r>
              <a:rPr lang="en-US" dirty="0"/>
              <a:t>The Aerosol </a:t>
            </a:r>
            <a:br>
              <a:rPr lang="en-US" dirty="0"/>
            </a:br>
            <a:r>
              <a:rPr lang="en-US" dirty="0"/>
              <a:t>Modeling Algorithms</a:t>
            </a:r>
          </a:p>
        </p:txBody>
      </p:sp>
      <p:sp>
        <p:nvSpPr>
          <p:cNvPr id="5" name="Slide Number Placeholder 3">
            <a:extLst>
              <a:ext uri="{FF2B5EF4-FFF2-40B4-BE49-F238E27FC236}">
                <a16:creationId xmlns:a16="http://schemas.microsoft.com/office/drawing/2014/main" id="{062C6F10-AA5B-4A4A-9B3C-F749A98305A8}"/>
              </a:ext>
            </a:extLst>
          </p:cNvPr>
          <p:cNvSpPr>
            <a:spLocks noGrp="1"/>
          </p:cNvSpPr>
          <p:nvPr>
            <p:ph type="sldNum" sz="quarter" idx="12"/>
          </p:nvPr>
        </p:nvSpPr>
        <p:spPr>
          <a:xfrm>
            <a:off x="-1" y="6365174"/>
            <a:ext cx="713509" cy="344425"/>
          </a:xfrm>
        </p:spPr>
        <p:txBody>
          <a:bodyPr/>
          <a:lstStyle/>
          <a:p>
            <a:fld id="{2C54A5C6-1A67-402B-9D43-A5D8CAE25FA9}" type="slidenum">
              <a:rPr lang="en-US" smtClean="0">
                <a:solidFill>
                  <a:schemeClr val="bg1">
                    <a:lumMod val="50000"/>
                  </a:schemeClr>
                </a:solidFill>
              </a:rPr>
              <a:pPr/>
              <a:t>21</a:t>
            </a:fld>
            <a:endParaRPr lang="en-US" dirty="0">
              <a:solidFill>
                <a:schemeClr val="bg1">
                  <a:lumMod val="50000"/>
                </a:schemeClr>
              </a:solidFill>
            </a:endParaRPr>
          </a:p>
        </p:txBody>
      </p:sp>
    </p:spTree>
    <p:extLst>
      <p:ext uri="{BB962C8B-B14F-4D97-AF65-F5344CB8AC3E}">
        <p14:creationId xmlns:p14="http://schemas.microsoft.com/office/powerpoint/2010/main" val="1295231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3870-4ACB-41A4-85B1-0D38A6A2F079}"/>
              </a:ext>
            </a:extLst>
          </p:cNvPr>
          <p:cNvSpPr>
            <a:spLocks noGrp="1"/>
          </p:cNvSpPr>
          <p:nvPr>
            <p:ph type="title"/>
          </p:nvPr>
        </p:nvSpPr>
        <p:spPr>
          <a:xfrm>
            <a:off x="1588214" y="407117"/>
            <a:ext cx="10515600" cy="1016000"/>
          </a:xfrm>
        </p:spPr>
        <p:txBody>
          <a:bodyPr>
            <a:normAutofit/>
          </a:bodyPr>
          <a:lstStyle/>
          <a:p>
            <a:r>
              <a:rPr lang="en-US" dirty="0"/>
              <a:t>Field data spans a range of </a:t>
            </a:r>
            <a:r>
              <a:rPr lang="en-US" dirty="0">
                <a:latin typeface="Cambria Math" panose="02040503050406030204" pitchFamily="18" charset="0"/>
                <a:ea typeface="Cambria Math" panose="02040503050406030204" pitchFamily="18" charset="0"/>
              </a:rPr>
              <a:t>pH</a:t>
            </a:r>
            <a:endParaRPr lang="en-US" dirty="0"/>
          </a:p>
        </p:txBody>
      </p:sp>
      <p:graphicFrame>
        <p:nvGraphicFramePr>
          <p:cNvPr id="6" name="Content Placeholder 5">
            <a:extLst>
              <a:ext uri="{FF2B5EF4-FFF2-40B4-BE49-F238E27FC236}">
                <a16:creationId xmlns:a16="http://schemas.microsoft.com/office/drawing/2014/main" id="{5038411F-2A33-4BA9-8809-6F2470E44D3D}"/>
              </a:ext>
            </a:extLst>
          </p:cNvPr>
          <p:cNvGraphicFramePr>
            <a:graphicFrameLocks noGrp="1"/>
          </p:cNvGraphicFramePr>
          <p:nvPr>
            <p:ph idx="1"/>
            <p:extLst>
              <p:ext uri="{D42A27DB-BD31-4B8C-83A1-F6EECF244321}">
                <p14:modId xmlns:p14="http://schemas.microsoft.com/office/powerpoint/2010/main" val="2441677686"/>
              </p:ext>
            </p:extLst>
          </p:nvPr>
        </p:nvGraphicFramePr>
        <p:xfrm>
          <a:off x="581478" y="1925975"/>
          <a:ext cx="6517962" cy="3547343"/>
        </p:xfrm>
        <a:graphic>
          <a:graphicData uri="http://schemas.openxmlformats.org/drawingml/2006/table">
            <a:tbl>
              <a:tblPr firstRow="1" firstCol="1" bandRow="1">
                <a:tableStyleId>{9D7B26C5-4107-4FEC-AEDC-1716B250A1EF}</a:tableStyleId>
              </a:tblPr>
              <a:tblGrid>
                <a:gridCol w="1182243">
                  <a:extLst>
                    <a:ext uri="{9D8B030D-6E8A-4147-A177-3AD203B41FA5}">
                      <a16:colId xmlns:a16="http://schemas.microsoft.com/office/drawing/2014/main" val="2798841136"/>
                    </a:ext>
                  </a:extLst>
                </a:gridCol>
                <a:gridCol w="1030848">
                  <a:extLst>
                    <a:ext uri="{9D8B030D-6E8A-4147-A177-3AD203B41FA5}">
                      <a16:colId xmlns:a16="http://schemas.microsoft.com/office/drawing/2014/main" val="290275261"/>
                    </a:ext>
                  </a:extLst>
                </a:gridCol>
                <a:gridCol w="893851">
                  <a:extLst>
                    <a:ext uri="{9D8B030D-6E8A-4147-A177-3AD203B41FA5}">
                      <a16:colId xmlns:a16="http://schemas.microsoft.com/office/drawing/2014/main" val="3910186542"/>
                    </a:ext>
                  </a:extLst>
                </a:gridCol>
                <a:gridCol w="472612">
                  <a:extLst>
                    <a:ext uri="{9D8B030D-6E8A-4147-A177-3AD203B41FA5}">
                      <a16:colId xmlns:a16="http://schemas.microsoft.com/office/drawing/2014/main" val="2251810770"/>
                    </a:ext>
                  </a:extLst>
                </a:gridCol>
                <a:gridCol w="1027415">
                  <a:extLst>
                    <a:ext uri="{9D8B030D-6E8A-4147-A177-3AD203B41FA5}">
                      <a16:colId xmlns:a16="http://schemas.microsoft.com/office/drawing/2014/main" val="2621170358"/>
                    </a:ext>
                  </a:extLst>
                </a:gridCol>
                <a:gridCol w="955497">
                  <a:extLst>
                    <a:ext uri="{9D8B030D-6E8A-4147-A177-3AD203B41FA5}">
                      <a16:colId xmlns:a16="http://schemas.microsoft.com/office/drawing/2014/main" val="366722110"/>
                    </a:ext>
                  </a:extLst>
                </a:gridCol>
                <a:gridCol w="955496">
                  <a:extLst>
                    <a:ext uri="{9D8B030D-6E8A-4147-A177-3AD203B41FA5}">
                      <a16:colId xmlns:a16="http://schemas.microsoft.com/office/drawing/2014/main" val="953805987"/>
                    </a:ext>
                  </a:extLst>
                </a:gridCol>
              </a:tblGrid>
              <a:tr h="834668">
                <a:tc>
                  <a:txBody>
                    <a:bodyPr/>
                    <a:lstStyle/>
                    <a:p>
                      <a:pPr marL="0" marR="0" algn="ctr">
                        <a:lnSpc>
                          <a:spcPct val="150000"/>
                        </a:lnSpc>
                        <a:spcBef>
                          <a:spcPts val="0"/>
                        </a:spcBef>
                        <a:spcAft>
                          <a:spcPts val="0"/>
                        </a:spcAft>
                      </a:pPr>
                      <a:r>
                        <a:rPr lang="en-US" sz="1600" dirty="0">
                          <a:effectLst/>
                          <a:latin typeface="+mn-lt"/>
                        </a:rPr>
                        <a:t>Study</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Reference</a:t>
                      </a:r>
                    </a:p>
                  </a:txBody>
                  <a:tcPr marL="68580" marR="68580" marT="0" marB="0"/>
                </a:tc>
                <a:tc>
                  <a:txBody>
                    <a:bodyPr/>
                    <a:lstStyle/>
                    <a:p>
                      <a:pPr marL="0" marR="0" algn="ctr">
                        <a:lnSpc>
                          <a:spcPct val="150000"/>
                        </a:lnSpc>
                        <a:spcBef>
                          <a:spcPts val="0"/>
                        </a:spcBef>
                        <a:spcAft>
                          <a:spcPts val="0"/>
                        </a:spcAft>
                      </a:pPr>
                      <a:r>
                        <a:rPr lang="en-GB" sz="1600" dirty="0">
                          <a:effectLst/>
                          <a:latin typeface="+mn-lt"/>
                        </a:rPr>
                        <a:t>Time</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1600" dirty="0">
                          <a:effectLst/>
                          <a:latin typeface="+mn-lt"/>
                        </a:rPr>
                        <a:t>T</a:t>
                      </a:r>
                      <a:r>
                        <a:rPr lang="en-US" sz="1600" dirty="0">
                          <a:effectLst/>
                          <a:latin typeface="+mn-lt"/>
                        </a:rPr>
                        <a:t> </a:t>
                      </a:r>
                      <a:r>
                        <a:rPr lang="en-GB" sz="1600" dirty="0">
                          <a:effectLst/>
                          <a:latin typeface="+mn-lt"/>
                        </a:rPr>
                        <a:t>(K)</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1600" dirty="0">
                          <a:effectLst/>
                          <a:latin typeface="+mn-lt"/>
                        </a:rPr>
                        <a:t>Total SO</a:t>
                      </a:r>
                      <a:r>
                        <a:rPr lang="en-GB" sz="1600" baseline="-25000" dirty="0">
                          <a:effectLst/>
                          <a:latin typeface="+mn-lt"/>
                        </a:rPr>
                        <a:t>4</a:t>
                      </a:r>
                      <a:r>
                        <a:rPr lang="en-GB" sz="1600" baseline="30000" dirty="0">
                          <a:effectLst/>
                          <a:latin typeface="+mn-lt"/>
                        </a:rPr>
                        <a:t>2-</a:t>
                      </a:r>
                      <a:r>
                        <a:rPr lang="en-US" sz="1600" dirty="0">
                          <a:effectLst/>
                          <a:latin typeface="+mn-lt"/>
                        </a:rPr>
                        <a:t> </a:t>
                      </a:r>
                    </a:p>
                    <a:p>
                      <a:pPr marL="0" marR="0" algn="ctr">
                        <a:lnSpc>
                          <a:spcPct val="150000"/>
                        </a:lnSpc>
                        <a:spcBef>
                          <a:spcPts val="0"/>
                        </a:spcBef>
                        <a:spcAft>
                          <a:spcPts val="0"/>
                        </a:spcAft>
                      </a:pPr>
                      <a:r>
                        <a:rPr lang="en-GB" sz="1600" dirty="0">
                          <a:effectLst/>
                          <a:latin typeface="+mn-lt"/>
                        </a:rPr>
                        <a:t>(</a:t>
                      </a:r>
                      <a:r>
                        <a:rPr lang="en-GB" sz="1600" dirty="0" err="1">
                          <a:effectLst/>
                          <a:latin typeface="+mn-lt"/>
                        </a:rPr>
                        <a:t>μg</a:t>
                      </a:r>
                      <a:r>
                        <a:rPr lang="en-GB" sz="1600" dirty="0">
                          <a:effectLst/>
                          <a:latin typeface="+mn-lt"/>
                        </a:rPr>
                        <a:t> m</a:t>
                      </a:r>
                      <a:r>
                        <a:rPr lang="en-GB" sz="1600" baseline="30000" dirty="0">
                          <a:effectLst/>
                          <a:latin typeface="+mn-lt"/>
                        </a:rPr>
                        <a:t>-3</a:t>
                      </a:r>
                      <a:r>
                        <a:rPr lang="en-GB" sz="1600" dirty="0">
                          <a:effectLst/>
                          <a:latin typeface="+mn-lt"/>
                        </a:rPr>
                        <a:t>)</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1600" dirty="0">
                          <a:effectLst/>
                          <a:latin typeface="+mn-lt"/>
                        </a:rPr>
                        <a:t>Total </a:t>
                      </a:r>
                      <a:r>
                        <a:rPr lang="en-GB" sz="1600" dirty="0" err="1">
                          <a:effectLst/>
                          <a:latin typeface="+mn-lt"/>
                        </a:rPr>
                        <a:t>NH</a:t>
                      </a:r>
                      <a:r>
                        <a:rPr lang="en-GB" sz="1600" baseline="-25000" dirty="0" err="1">
                          <a:effectLst/>
                          <a:latin typeface="+mn-lt"/>
                        </a:rPr>
                        <a:t>x</a:t>
                      </a:r>
                      <a:r>
                        <a:rPr lang="en-US" sz="1600" baseline="-25000" dirty="0">
                          <a:effectLst/>
                          <a:latin typeface="+mn-lt"/>
                        </a:rPr>
                        <a:t> </a:t>
                      </a:r>
                    </a:p>
                    <a:p>
                      <a:pPr marL="0" marR="0" algn="ctr">
                        <a:lnSpc>
                          <a:spcPct val="150000"/>
                        </a:lnSpc>
                        <a:spcBef>
                          <a:spcPts val="0"/>
                        </a:spcBef>
                        <a:spcAft>
                          <a:spcPts val="0"/>
                        </a:spcAft>
                      </a:pPr>
                      <a:r>
                        <a:rPr lang="en-GB" sz="1600" dirty="0">
                          <a:effectLst/>
                          <a:latin typeface="+mn-lt"/>
                        </a:rPr>
                        <a:t>(</a:t>
                      </a:r>
                      <a:r>
                        <a:rPr lang="en-GB" sz="1600" dirty="0" err="1">
                          <a:effectLst/>
                          <a:latin typeface="+mn-lt"/>
                        </a:rPr>
                        <a:t>μg</a:t>
                      </a:r>
                      <a:r>
                        <a:rPr lang="en-GB" sz="1600" dirty="0">
                          <a:effectLst/>
                          <a:latin typeface="+mn-lt"/>
                        </a:rPr>
                        <a:t> m</a:t>
                      </a:r>
                      <a:r>
                        <a:rPr lang="en-GB" sz="1600" baseline="30000" dirty="0">
                          <a:effectLst/>
                          <a:latin typeface="+mn-lt"/>
                        </a:rPr>
                        <a:t>-3</a:t>
                      </a:r>
                      <a:r>
                        <a:rPr lang="en-GB" sz="1600" dirty="0">
                          <a:effectLst/>
                          <a:latin typeface="+mn-lt"/>
                        </a:rPr>
                        <a:t>)</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1600" dirty="0">
                          <a:effectLst/>
                          <a:latin typeface="+mn-lt"/>
                        </a:rPr>
                        <a:t>Total NO</a:t>
                      </a:r>
                      <a:r>
                        <a:rPr lang="en-GB" sz="1600" baseline="-25000" dirty="0">
                          <a:effectLst/>
                          <a:latin typeface="+mn-lt"/>
                        </a:rPr>
                        <a:t>3</a:t>
                      </a:r>
                      <a:r>
                        <a:rPr lang="en-US" sz="1600" baseline="-25000" dirty="0">
                          <a:effectLst/>
                          <a:latin typeface="+mn-lt"/>
                        </a:rPr>
                        <a:t> </a:t>
                      </a:r>
                      <a:r>
                        <a:rPr lang="en-GB" sz="1600" dirty="0">
                          <a:effectLst/>
                          <a:latin typeface="+mn-lt"/>
                        </a:rPr>
                        <a:t>(</a:t>
                      </a:r>
                      <a:r>
                        <a:rPr lang="en-GB" sz="1600" dirty="0" err="1">
                          <a:effectLst/>
                          <a:latin typeface="+mn-lt"/>
                        </a:rPr>
                        <a:t>μg</a:t>
                      </a:r>
                      <a:r>
                        <a:rPr lang="en-GB" sz="1600" dirty="0">
                          <a:effectLst/>
                          <a:latin typeface="+mn-lt"/>
                        </a:rPr>
                        <a:t> m</a:t>
                      </a:r>
                      <a:r>
                        <a:rPr lang="en-GB" sz="1600" baseline="30000" dirty="0">
                          <a:effectLst/>
                          <a:latin typeface="+mn-lt"/>
                        </a:rPr>
                        <a:t>-3</a:t>
                      </a:r>
                      <a:r>
                        <a:rPr lang="en-GB" sz="1600" dirty="0">
                          <a:effectLst/>
                          <a:latin typeface="+mn-lt"/>
                        </a:rPr>
                        <a:t>)</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88294308"/>
                  </a:ext>
                </a:extLst>
              </a:tr>
              <a:tr h="542535">
                <a:tc>
                  <a:txBody>
                    <a:bodyPr/>
                    <a:lstStyle/>
                    <a:p>
                      <a:pPr marL="0" marR="0" algn="ctr">
                        <a:lnSpc>
                          <a:spcPct val="100000"/>
                        </a:lnSpc>
                        <a:spcBef>
                          <a:spcPts val="0"/>
                        </a:spcBef>
                        <a:spcAft>
                          <a:spcPts val="0"/>
                        </a:spcAft>
                      </a:pPr>
                      <a:r>
                        <a:rPr lang="en-US" sz="1600" b="0" dirty="0">
                          <a:effectLst/>
                          <a:latin typeface="+mn-lt"/>
                        </a:rPr>
                        <a:t>Tianjin, China</a:t>
                      </a:r>
                    </a:p>
                  </a:txBody>
                  <a:tcPr marL="68580" marR="68580" marT="0" marB="0" anchor="ctr"/>
                </a:tc>
                <a:tc>
                  <a:txBody>
                    <a:bodyPr/>
                    <a:lstStyle/>
                    <a:p>
                      <a:pPr marL="0" marR="0" algn="ctr">
                        <a:lnSpc>
                          <a:spcPct val="10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Shi et al., 2019</a:t>
                      </a: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Summer 2015</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302</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21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38 </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18</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2452380"/>
                  </a:ext>
                </a:extLst>
              </a:tr>
              <a:tr h="542535">
                <a:tc>
                  <a:txBody>
                    <a:bodyPr/>
                    <a:lstStyle/>
                    <a:p>
                      <a:pPr marL="0" marR="0" algn="ctr">
                        <a:lnSpc>
                          <a:spcPct val="100000"/>
                        </a:lnSpc>
                        <a:spcBef>
                          <a:spcPts val="0"/>
                        </a:spcBef>
                        <a:spcAft>
                          <a:spcPts val="0"/>
                        </a:spcAft>
                      </a:pPr>
                      <a:r>
                        <a:rPr lang="en-CA" sz="1600" b="0" dirty="0" err="1">
                          <a:effectLst/>
                          <a:latin typeface="+mn-lt"/>
                        </a:rPr>
                        <a:t>CalNex</a:t>
                      </a:r>
                      <a:r>
                        <a:rPr lang="en-CA" sz="1600" b="0" dirty="0">
                          <a:effectLst/>
                          <a:latin typeface="+mn-lt"/>
                        </a:rPr>
                        <a:t>, </a:t>
                      </a:r>
                    </a:p>
                    <a:p>
                      <a:pPr marL="0" marR="0" algn="ctr">
                        <a:lnSpc>
                          <a:spcPct val="100000"/>
                        </a:lnSpc>
                        <a:spcBef>
                          <a:spcPts val="0"/>
                        </a:spcBef>
                        <a:spcAft>
                          <a:spcPts val="0"/>
                        </a:spcAft>
                      </a:pPr>
                      <a:r>
                        <a:rPr lang="en-CA" sz="1600" b="0" dirty="0">
                          <a:effectLst/>
                          <a:latin typeface="+mn-lt"/>
                        </a:rPr>
                        <a:t>CA, US</a:t>
                      </a:r>
                      <a:endParaRPr lang="en-US" sz="1600" b="0" dirty="0">
                        <a:effectLst/>
                        <a:latin typeface="+mn-lt"/>
                      </a:endParaRPr>
                    </a:p>
                  </a:txBody>
                  <a:tcPr marL="68580" marR="68580" marT="0" marB="0" anchor="ctr"/>
                </a:tc>
                <a:tc>
                  <a:txBody>
                    <a:bodyPr/>
                    <a:lstStyle/>
                    <a:p>
                      <a:pPr marL="0" marR="0" algn="ctr">
                        <a:lnSpc>
                          <a:spcPct val="10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Guo et al., 2017</a:t>
                      </a: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Summer 2010</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291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2.9</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3.4</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10</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2270483"/>
                  </a:ext>
                </a:extLst>
              </a:tr>
              <a:tr h="542535">
                <a:tc>
                  <a:txBody>
                    <a:bodyPr/>
                    <a:lstStyle/>
                    <a:p>
                      <a:pPr marL="0" marR="0" algn="ctr">
                        <a:lnSpc>
                          <a:spcPct val="100000"/>
                        </a:lnSpc>
                        <a:spcBef>
                          <a:spcPts val="0"/>
                        </a:spcBef>
                        <a:spcAft>
                          <a:spcPts val="0"/>
                        </a:spcAft>
                      </a:pPr>
                      <a:r>
                        <a:rPr lang="en-CA" sz="1600" b="0" dirty="0" err="1">
                          <a:effectLst/>
                          <a:latin typeface="+mn-lt"/>
                        </a:rPr>
                        <a:t>Cabauw</a:t>
                      </a:r>
                      <a:r>
                        <a:rPr lang="en-CA" sz="1600" b="0" dirty="0">
                          <a:effectLst/>
                          <a:latin typeface="+mn-lt"/>
                        </a:rPr>
                        <a:t>, Netherlands</a:t>
                      </a:r>
                      <a:endParaRPr lang="en-US" sz="1600" b="0" dirty="0">
                        <a:effectLst/>
                        <a:latin typeface="+mn-lt"/>
                      </a:endParaRPr>
                    </a:p>
                  </a:txBody>
                  <a:tcPr marL="68580" marR="68580" marT="0" marB="0" anchor="ctr"/>
                </a:tc>
                <a:tc>
                  <a:txBody>
                    <a:bodyPr/>
                    <a:lstStyle/>
                    <a:p>
                      <a:pPr marL="0" marR="0" algn="ctr">
                        <a:lnSpc>
                          <a:spcPct val="10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Guo et al., 2018</a:t>
                      </a: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~2012</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282</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1.9</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9.3</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4.1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506452"/>
                  </a:ext>
                </a:extLst>
              </a:tr>
              <a:tr h="542535">
                <a:tc>
                  <a:txBody>
                    <a:bodyPr/>
                    <a:lstStyle/>
                    <a:p>
                      <a:pPr marL="0" marR="0" algn="ctr">
                        <a:lnSpc>
                          <a:spcPct val="100000"/>
                        </a:lnSpc>
                        <a:spcBef>
                          <a:spcPts val="0"/>
                        </a:spcBef>
                        <a:spcAft>
                          <a:spcPts val="0"/>
                        </a:spcAft>
                      </a:pPr>
                      <a:r>
                        <a:rPr lang="en-CA" sz="1600" b="0" dirty="0">
                          <a:effectLst/>
                          <a:latin typeface="+mn-lt"/>
                        </a:rPr>
                        <a:t>WINTER Eastern US</a:t>
                      </a:r>
                      <a:endParaRPr lang="en-US" sz="1600" b="0" dirty="0">
                        <a:effectLst/>
                        <a:latin typeface="+mn-lt"/>
                      </a:endParaRPr>
                    </a:p>
                  </a:txBody>
                  <a:tcPr marL="68580" marR="68580" marT="0" marB="0" anchor="ctr"/>
                </a:tc>
                <a:tc>
                  <a:txBody>
                    <a:bodyPr/>
                    <a:lstStyle/>
                    <a:p>
                      <a:pPr marL="0" marR="0" algn="ctr">
                        <a:lnSpc>
                          <a:spcPct val="10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Guo et al., 2016</a:t>
                      </a: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Winter 2015</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271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1.0</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0.53</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2.1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1048192"/>
                  </a:ext>
                </a:extLst>
              </a:tr>
              <a:tr h="542535">
                <a:tc>
                  <a:txBody>
                    <a:bodyPr/>
                    <a:lstStyle/>
                    <a:p>
                      <a:pPr marL="0" marR="0" algn="ctr">
                        <a:lnSpc>
                          <a:spcPct val="100000"/>
                        </a:lnSpc>
                        <a:spcBef>
                          <a:spcPts val="0"/>
                        </a:spcBef>
                        <a:spcAft>
                          <a:spcPts val="0"/>
                        </a:spcAft>
                      </a:pPr>
                      <a:r>
                        <a:rPr lang="en-CA" sz="1600" b="0" dirty="0">
                          <a:effectLst/>
                          <a:latin typeface="+mn-lt"/>
                        </a:rPr>
                        <a:t>SOAS, </a:t>
                      </a:r>
                    </a:p>
                    <a:p>
                      <a:pPr marL="0" marR="0" algn="ctr">
                        <a:lnSpc>
                          <a:spcPct val="100000"/>
                        </a:lnSpc>
                        <a:spcBef>
                          <a:spcPts val="0"/>
                        </a:spcBef>
                        <a:spcAft>
                          <a:spcPts val="0"/>
                        </a:spcAft>
                      </a:pPr>
                      <a:r>
                        <a:rPr lang="en-CA" sz="1600" b="0" dirty="0">
                          <a:effectLst/>
                          <a:latin typeface="+mn-lt"/>
                        </a:rPr>
                        <a:t>AL, US</a:t>
                      </a:r>
                      <a:endParaRPr lang="en-US" sz="1600" b="0" dirty="0">
                        <a:effectLst/>
                        <a:latin typeface="+mn-lt"/>
                      </a:endParaRPr>
                    </a:p>
                  </a:txBody>
                  <a:tcPr marL="68580" marR="68580" marT="0" marB="0" anchor="ctr"/>
                </a:tc>
                <a:tc>
                  <a:txBody>
                    <a:bodyPr/>
                    <a:lstStyle/>
                    <a:p>
                      <a:pPr marL="0" marR="0" algn="ctr">
                        <a:lnSpc>
                          <a:spcPct val="10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Guo et al., 2015</a:t>
                      </a: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Summer 2013</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298</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1.8</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0.78 </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CA" sz="1600" dirty="0">
                          <a:effectLst/>
                          <a:latin typeface="+mn-lt"/>
                        </a:rPr>
                        <a:t>0.12</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5024252"/>
                  </a:ext>
                </a:extLst>
              </a:tr>
            </a:tbl>
          </a:graphicData>
        </a:graphic>
      </p:graphicFrame>
      <p:sp>
        <p:nvSpPr>
          <p:cNvPr id="4" name="Slide Number Placeholder 3">
            <a:extLst>
              <a:ext uri="{FF2B5EF4-FFF2-40B4-BE49-F238E27FC236}">
                <a16:creationId xmlns:a16="http://schemas.microsoft.com/office/drawing/2014/main" id="{7187612C-AD86-4489-A712-3A4E36E8DA8E}"/>
              </a:ext>
            </a:extLst>
          </p:cNvPr>
          <p:cNvSpPr>
            <a:spLocks noGrp="1"/>
          </p:cNvSpPr>
          <p:nvPr>
            <p:ph type="sldNum" sz="quarter" idx="12"/>
          </p:nvPr>
        </p:nvSpPr>
        <p:spPr/>
        <p:txBody>
          <a:bodyPr/>
          <a:lstStyle/>
          <a:p>
            <a:fld id="{2C54A5C6-1A67-402B-9D43-A5D8CAE25FA9}" type="slidenum">
              <a:rPr lang="en-US" smtClean="0"/>
              <a:pPr/>
              <a:t>22</a:t>
            </a:fld>
            <a:endParaRPr lang="en-US" dirty="0"/>
          </a:p>
        </p:txBody>
      </p:sp>
      <p:pic>
        <p:nvPicPr>
          <p:cNvPr id="5" name="Picture 4">
            <a:extLst>
              <a:ext uri="{FF2B5EF4-FFF2-40B4-BE49-F238E27FC236}">
                <a16:creationId xmlns:a16="http://schemas.microsoft.com/office/drawing/2014/main" id="{9FE8B219-31C1-4708-8C6A-72BF4624FDBF}"/>
              </a:ext>
            </a:extLst>
          </p:cNvPr>
          <p:cNvPicPr/>
          <p:nvPr/>
        </p:nvPicPr>
        <p:blipFill rotWithShape="1">
          <a:blip r:embed="rId3" cstate="print">
            <a:extLst>
              <a:ext uri="{28A0092B-C50C-407E-A947-70E740481C1C}">
                <a14:useLocalDpi xmlns:a14="http://schemas.microsoft.com/office/drawing/2010/main" val="0"/>
              </a:ext>
            </a:extLst>
          </a:blip>
          <a:srcRect l="49956"/>
          <a:stretch/>
        </p:blipFill>
        <p:spPr>
          <a:xfrm>
            <a:off x="7325472" y="1925975"/>
            <a:ext cx="4212406" cy="4056054"/>
          </a:xfrm>
          <a:prstGeom prst="rect">
            <a:avLst/>
          </a:prstGeom>
        </p:spPr>
      </p:pic>
      <p:sp>
        <p:nvSpPr>
          <p:cNvPr id="3" name="TextBox 2">
            <a:extLst>
              <a:ext uri="{FF2B5EF4-FFF2-40B4-BE49-F238E27FC236}">
                <a16:creationId xmlns:a16="http://schemas.microsoft.com/office/drawing/2014/main" id="{9CFCACC9-47BD-49ED-B37F-2523547992FE}"/>
              </a:ext>
            </a:extLst>
          </p:cNvPr>
          <p:cNvSpPr txBox="1"/>
          <p:nvPr/>
        </p:nvSpPr>
        <p:spPr>
          <a:xfrm>
            <a:off x="8065012" y="1556643"/>
            <a:ext cx="3318552" cy="369332"/>
          </a:xfrm>
          <a:prstGeom prst="rect">
            <a:avLst/>
          </a:prstGeom>
          <a:noFill/>
        </p:spPr>
        <p:txBody>
          <a:bodyPr wrap="square" rtlCol="0">
            <a:spAutoFit/>
          </a:bodyPr>
          <a:lstStyle/>
          <a:p>
            <a:r>
              <a:rPr lang="en-US" dirty="0"/>
              <a:t>E-AIM Predictions of </a:t>
            </a:r>
            <a:r>
              <a:rPr lang="en-US" dirty="0">
                <a:latin typeface="Cambria Math" panose="02040503050406030204" pitchFamily="18" charset="0"/>
                <a:ea typeface="Cambria Math" panose="02040503050406030204" pitchFamily="18" charset="0"/>
              </a:rPr>
              <a:t>pH</a:t>
            </a:r>
            <a:r>
              <a:rPr lang="en-US" dirty="0"/>
              <a:t> (all data)</a:t>
            </a:r>
          </a:p>
        </p:txBody>
      </p:sp>
      <p:pic>
        <p:nvPicPr>
          <p:cNvPr id="10" name="Picture 9">
            <a:extLst>
              <a:ext uri="{FF2B5EF4-FFF2-40B4-BE49-F238E27FC236}">
                <a16:creationId xmlns:a16="http://schemas.microsoft.com/office/drawing/2014/main" id="{4D63FD8B-3B81-476B-957E-EFE6B15B8B49}"/>
              </a:ext>
            </a:extLst>
          </p:cNvPr>
          <p:cNvPicPr/>
          <p:nvPr/>
        </p:nvPicPr>
        <p:blipFill rotWithShape="1">
          <a:blip r:embed="rId3" cstate="print">
            <a:extLst>
              <a:ext uri="{28A0092B-C50C-407E-A947-70E740481C1C}">
                <a14:useLocalDpi xmlns:a14="http://schemas.microsoft.com/office/drawing/2010/main" val="0"/>
              </a:ext>
            </a:extLst>
          </a:blip>
          <a:srcRect l="23196" t="65454" r="53643" b="15552"/>
          <a:stretch/>
        </p:blipFill>
        <p:spPr>
          <a:xfrm>
            <a:off x="9362341" y="4595171"/>
            <a:ext cx="1949505" cy="770409"/>
          </a:xfrm>
          <a:prstGeom prst="rect">
            <a:avLst/>
          </a:prstGeom>
        </p:spPr>
      </p:pic>
      <p:sp>
        <p:nvSpPr>
          <p:cNvPr id="7" name="Rectangle 6">
            <a:extLst>
              <a:ext uri="{FF2B5EF4-FFF2-40B4-BE49-F238E27FC236}">
                <a16:creationId xmlns:a16="http://schemas.microsoft.com/office/drawing/2014/main" id="{EEF0FC3B-8F7D-423B-A83F-3DA716C00573}"/>
              </a:ext>
            </a:extLst>
          </p:cNvPr>
          <p:cNvSpPr/>
          <p:nvPr/>
        </p:nvSpPr>
        <p:spPr>
          <a:xfrm>
            <a:off x="8087710" y="2073166"/>
            <a:ext cx="465083" cy="307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843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BBCF28-724B-4114-8740-84B4DC56ABE8}"/>
              </a:ext>
            </a:extLst>
          </p:cNvPr>
          <p:cNvPicPr/>
          <p:nvPr/>
        </p:nvPicPr>
        <p:blipFill rotWithShape="1">
          <a:blip r:embed="rId3" cstate="print">
            <a:extLst>
              <a:ext uri="{28A0092B-C50C-407E-A947-70E740481C1C}">
                <a14:useLocalDpi xmlns:a14="http://schemas.microsoft.com/office/drawing/2010/main" val="0"/>
              </a:ext>
            </a:extLst>
          </a:blip>
          <a:srcRect t="-1" b="74990"/>
          <a:stretch/>
        </p:blipFill>
        <p:spPr>
          <a:xfrm>
            <a:off x="396387" y="2329042"/>
            <a:ext cx="5583111" cy="2541829"/>
          </a:xfrm>
          <a:prstGeom prst="rect">
            <a:avLst/>
          </a:prstGeom>
        </p:spPr>
      </p:pic>
      <p:sp>
        <p:nvSpPr>
          <p:cNvPr id="2" name="Title 1">
            <a:extLst>
              <a:ext uri="{FF2B5EF4-FFF2-40B4-BE49-F238E27FC236}">
                <a16:creationId xmlns:a16="http://schemas.microsoft.com/office/drawing/2014/main" id="{1F65D7F6-CDC2-4806-85E3-2778F44EC426}"/>
              </a:ext>
            </a:extLst>
          </p:cNvPr>
          <p:cNvSpPr>
            <a:spLocks noGrp="1"/>
          </p:cNvSpPr>
          <p:nvPr>
            <p:ph type="title"/>
          </p:nvPr>
        </p:nvSpPr>
        <p:spPr/>
        <p:txBody>
          <a:bodyPr/>
          <a:lstStyle/>
          <a:p>
            <a:r>
              <a:rPr lang="en-US" dirty="0" err="1">
                <a:latin typeface="Cambria Math" panose="02040503050406030204" pitchFamily="18" charset="0"/>
                <a:ea typeface="Cambria Math" panose="02040503050406030204" pitchFamily="18" charset="0"/>
              </a:rPr>
              <a:t>pH</a:t>
            </a:r>
            <a:r>
              <a:rPr lang="en-US" baseline="-25000" dirty="0" err="1"/>
              <a:t>F</a:t>
            </a:r>
            <a:r>
              <a:rPr lang="en-US" dirty="0"/>
              <a:t> and </a:t>
            </a:r>
            <a:r>
              <a:rPr lang="en-US" dirty="0">
                <a:latin typeface="Cambria Math" panose="02040503050406030204" pitchFamily="18" charset="0"/>
                <a:ea typeface="Cambria Math" panose="02040503050406030204" pitchFamily="18" charset="0"/>
              </a:rPr>
              <a:t>pH</a:t>
            </a:r>
            <a:r>
              <a:rPr lang="en-US" dirty="0"/>
              <a:t> generally within 1 unit</a:t>
            </a:r>
          </a:p>
        </p:txBody>
      </p:sp>
      <p:sp>
        <p:nvSpPr>
          <p:cNvPr id="4" name="Slide Number Placeholder 3">
            <a:extLst>
              <a:ext uri="{FF2B5EF4-FFF2-40B4-BE49-F238E27FC236}">
                <a16:creationId xmlns:a16="http://schemas.microsoft.com/office/drawing/2014/main" id="{11AB8DFF-CDB5-4D5E-8214-3895A2791E2C}"/>
              </a:ext>
            </a:extLst>
          </p:cNvPr>
          <p:cNvSpPr>
            <a:spLocks noGrp="1"/>
          </p:cNvSpPr>
          <p:nvPr>
            <p:ph type="sldNum" sz="quarter" idx="12"/>
          </p:nvPr>
        </p:nvSpPr>
        <p:spPr/>
        <p:txBody>
          <a:bodyPr/>
          <a:lstStyle/>
          <a:p>
            <a:fld id="{2C54A5C6-1A67-402B-9D43-A5D8CAE25FA9}" type="slidenum">
              <a:rPr lang="en-US" smtClean="0"/>
              <a:pPr/>
              <a:t>23</a:t>
            </a:fld>
            <a:endParaRPr lang="en-US" dirty="0"/>
          </a:p>
        </p:txBody>
      </p:sp>
      <p:pic>
        <p:nvPicPr>
          <p:cNvPr id="6" name="Picture 5">
            <a:extLst>
              <a:ext uri="{FF2B5EF4-FFF2-40B4-BE49-F238E27FC236}">
                <a16:creationId xmlns:a16="http://schemas.microsoft.com/office/drawing/2014/main" id="{B7FB071A-BC36-4C5C-9A3F-273BC90AFC39}"/>
              </a:ext>
            </a:extLst>
          </p:cNvPr>
          <p:cNvPicPr/>
          <p:nvPr/>
        </p:nvPicPr>
        <p:blipFill rotWithShape="1">
          <a:blip r:embed="rId4" cstate="print">
            <a:extLst>
              <a:ext uri="{28A0092B-C50C-407E-A947-70E740481C1C}">
                <a14:useLocalDpi xmlns:a14="http://schemas.microsoft.com/office/drawing/2010/main" val="0"/>
              </a:ext>
            </a:extLst>
          </a:blip>
          <a:srcRect b="75167"/>
          <a:stretch/>
        </p:blipFill>
        <p:spPr>
          <a:xfrm>
            <a:off x="6151651" y="2351589"/>
            <a:ext cx="5538885" cy="2541829"/>
          </a:xfrm>
          <a:prstGeom prst="rect">
            <a:avLst/>
          </a:prstGeom>
        </p:spPr>
      </p:pic>
      <p:sp>
        <p:nvSpPr>
          <p:cNvPr id="7" name="Rectangle 6">
            <a:extLst>
              <a:ext uri="{FF2B5EF4-FFF2-40B4-BE49-F238E27FC236}">
                <a16:creationId xmlns:a16="http://schemas.microsoft.com/office/drawing/2014/main" id="{9A54DBB5-0DC9-4071-8B9C-084BAC970725}"/>
              </a:ext>
            </a:extLst>
          </p:cNvPr>
          <p:cNvSpPr/>
          <p:nvPr/>
        </p:nvSpPr>
        <p:spPr>
          <a:xfrm>
            <a:off x="215154" y="1566759"/>
            <a:ext cx="3066673" cy="646331"/>
          </a:xfrm>
          <a:prstGeom prst="rect">
            <a:avLst/>
          </a:prstGeom>
        </p:spPr>
        <p:txBody>
          <a:bodyPr wrap="none">
            <a:spAutoFit/>
          </a:bodyPr>
          <a:lstStyle/>
          <a:p>
            <a:pPr algn="ctr"/>
            <a:r>
              <a:rPr lang="en-GB" dirty="0"/>
              <a:t>SOAS Only</a:t>
            </a:r>
          </a:p>
          <a:p>
            <a:pPr algn="ctr"/>
            <a:r>
              <a:rPr lang="en-US" dirty="0">
                <a:latin typeface="Cambria Math" panose="02040503050406030204" pitchFamily="18" charset="0"/>
                <a:ea typeface="Cambria Math" panose="02040503050406030204" pitchFamily="18" charset="0"/>
              </a:rPr>
              <a:t>pH</a:t>
            </a:r>
            <a:r>
              <a:rPr lang="en-GB" baseline="-25000" dirty="0"/>
              <a:t>F </a:t>
            </a:r>
            <a:r>
              <a:rPr lang="en-GB" dirty="0"/>
              <a:t>– </a:t>
            </a:r>
            <a:r>
              <a:rPr lang="en-US" dirty="0">
                <a:latin typeface="Cambria Math" panose="02040503050406030204" pitchFamily="18" charset="0"/>
                <a:ea typeface="Cambria Math" panose="02040503050406030204" pitchFamily="18" charset="0"/>
              </a:rPr>
              <a:t>pH</a:t>
            </a:r>
            <a:r>
              <a:rPr lang="en-GB" dirty="0"/>
              <a:t> (both AIOMFAC-GLE)</a:t>
            </a:r>
            <a:endParaRPr lang="en-US" dirty="0"/>
          </a:p>
        </p:txBody>
      </p:sp>
      <p:sp>
        <p:nvSpPr>
          <p:cNvPr id="8" name="Rectangle 7">
            <a:extLst>
              <a:ext uri="{FF2B5EF4-FFF2-40B4-BE49-F238E27FC236}">
                <a16:creationId xmlns:a16="http://schemas.microsoft.com/office/drawing/2014/main" id="{2C646C2B-512C-40AC-91D7-DFD2F3338BB7}"/>
              </a:ext>
            </a:extLst>
          </p:cNvPr>
          <p:cNvSpPr/>
          <p:nvPr/>
        </p:nvSpPr>
        <p:spPr>
          <a:xfrm>
            <a:off x="3612179" y="1566759"/>
            <a:ext cx="2343911" cy="646331"/>
          </a:xfrm>
          <a:prstGeom prst="rect">
            <a:avLst/>
          </a:prstGeom>
        </p:spPr>
        <p:txBody>
          <a:bodyPr wrap="none">
            <a:spAutoFit/>
          </a:bodyPr>
          <a:lstStyle/>
          <a:p>
            <a:pPr algn="ctr"/>
            <a:r>
              <a:rPr lang="en-GB" dirty="0"/>
              <a:t>SOAS Only</a:t>
            </a:r>
          </a:p>
          <a:p>
            <a:pPr algn="ctr"/>
            <a:r>
              <a:rPr lang="en-US" dirty="0">
                <a:latin typeface="Cambria Math" panose="02040503050406030204" pitchFamily="18" charset="0"/>
                <a:ea typeface="Cambria Math" panose="02040503050406030204" pitchFamily="18" charset="0"/>
              </a:rPr>
              <a:t>pH</a:t>
            </a:r>
            <a:r>
              <a:rPr lang="en-GB" baseline="-25000" dirty="0"/>
              <a:t>F </a:t>
            </a:r>
            <a:r>
              <a:rPr lang="en-GB" dirty="0"/>
              <a:t>– </a:t>
            </a:r>
            <a:r>
              <a:rPr lang="en-US" dirty="0">
                <a:latin typeface="Cambria Math" panose="02040503050406030204" pitchFamily="18" charset="0"/>
                <a:ea typeface="Cambria Math" panose="02040503050406030204" pitchFamily="18" charset="0"/>
              </a:rPr>
              <a:t>pH</a:t>
            </a:r>
            <a:r>
              <a:rPr lang="en-GB" dirty="0"/>
              <a:t> (both E-AIM)</a:t>
            </a:r>
            <a:endParaRPr lang="en-US" dirty="0"/>
          </a:p>
        </p:txBody>
      </p:sp>
      <p:sp>
        <p:nvSpPr>
          <p:cNvPr id="9" name="Rectangle 8">
            <a:extLst>
              <a:ext uri="{FF2B5EF4-FFF2-40B4-BE49-F238E27FC236}">
                <a16:creationId xmlns:a16="http://schemas.microsoft.com/office/drawing/2014/main" id="{D8EC0402-1167-44F0-890A-4294DB2FC337}"/>
              </a:ext>
            </a:extLst>
          </p:cNvPr>
          <p:cNvSpPr/>
          <p:nvPr/>
        </p:nvSpPr>
        <p:spPr>
          <a:xfrm>
            <a:off x="6440698" y="1428259"/>
            <a:ext cx="2032736" cy="923330"/>
          </a:xfrm>
          <a:prstGeom prst="rect">
            <a:avLst/>
          </a:prstGeom>
        </p:spPr>
        <p:txBody>
          <a:bodyPr wrap="none">
            <a:spAutoFit/>
          </a:bodyPr>
          <a:lstStyle/>
          <a:p>
            <a:pPr algn="ctr"/>
            <a:r>
              <a:rPr lang="en-GB" dirty="0"/>
              <a:t>All Data</a:t>
            </a:r>
          </a:p>
          <a:p>
            <a:r>
              <a:rPr lang="en-US" dirty="0">
                <a:latin typeface="Cambria Math" panose="02040503050406030204" pitchFamily="18" charset="0"/>
                <a:ea typeface="Cambria Math" panose="02040503050406030204" pitchFamily="18" charset="0"/>
              </a:rPr>
              <a:t>pH</a:t>
            </a:r>
            <a:r>
              <a:rPr lang="en-GB" baseline="-25000" dirty="0"/>
              <a:t>F</a:t>
            </a:r>
            <a:r>
              <a:rPr lang="en-GB" dirty="0"/>
              <a:t> (ISORROPIA) – </a:t>
            </a:r>
          </a:p>
          <a:p>
            <a:r>
              <a:rPr lang="en-GB" dirty="0"/>
              <a:t> </a:t>
            </a:r>
            <a:r>
              <a:rPr lang="en-US" dirty="0">
                <a:latin typeface="Cambria Math" panose="02040503050406030204" pitchFamily="18" charset="0"/>
                <a:ea typeface="Cambria Math" panose="02040503050406030204" pitchFamily="18" charset="0"/>
              </a:rPr>
              <a:t>pH</a:t>
            </a:r>
            <a:r>
              <a:rPr lang="en-GB" dirty="0"/>
              <a:t> (AIOMFAC-GLE)</a:t>
            </a:r>
            <a:endParaRPr lang="en-US" dirty="0"/>
          </a:p>
        </p:txBody>
      </p:sp>
      <p:sp>
        <p:nvSpPr>
          <p:cNvPr id="10" name="Rectangle 9">
            <a:extLst>
              <a:ext uri="{FF2B5EF4-FFF2-40B4-BE49-F238E27FC236}">
                <a16:creationId xmlns:a16="http://schemas.microsoft.com/office/drawing/2014/main" id="{23CB12C7-CB92-43C2-B68F-7FCC6C688B5E}"/>
              </a:ext>
            </a:extLst>
          </p:cNvPr>
          <p:cNvSpPr/>
          <p:nvPr/>
        </p:nvSpPr>
        <p:spPr>
          <a:xfrm>
            <a:off x="8898566" y="1566759"/>
            <a:ext cx="3064622" cy="646331"/>
          </a:xfrm>
          <a:prstGeom prst="rect">
            <a:avLst/>
          </a:prstGeom>
        </p:spPr>
        <p:txBody>
          <a:bodyPr wrap="none">
            <a:spAutoFit/>
          </a:bodyPr>
          <a:lstStyle/>
          <a:p>
            <a:pPr algn="ctr"/>
            <a:r>
              <a:rPr lang="en-GB" dirty="0"/>
              <a:t>All Data</a:t>
            </a:r>
          </a:p>
          <a:p>
            <a:r>
              <a:rPr lang="en-US" dirty="0">
                <a:latin typeface="Cambria Math" panose="02040503050406030204" pitchFamily="18" charset="0"/>
                <a:ea typeface="Cambria Math" panose="02040503050406030204" pitchFamily="18" charset="0"/>
              </a:rPr>
              <a:t>pH</a:t>
            </a:r>
            <a:r>
              <a:rPr lang="en-GB" baseline="-25000" dirty="0"/>
              <a:t>F</a:t>
            </a:r>
            <a:r>
              <a:rPr lang="en-GB" dirty="0"/>
              <a:t> (ISORROPIA) – </a:t>
            </a:r>
            <a:r>
              <a:rPr lang="en-US" dirty="0">
                <a:latin typeface="Cambria Math" panose="02040503050406030204" pitchFamily="18" charset="0"/>
                <a:ea typeface="Cambria Math" panose="02040503050406030204" pitchFamily="18" charset="0"/>
              </a:rPr>
              <a:t>pH</a:t>
            </a:r>
            <a:r>
              <a:rPr lang="en-GB" dirty="0"/>
              <a:t> (E-AIM)</a:t>
            </a:r>
            <a:endParaRPr lang="en-US" dirty="0"/>
          </a:p>
        </p:txBody>
      </p:sp>
      <p:sp>
        <p:nvSpPr>
          <p:cNvPr id="13" name="TextBox 12">
            <a:extLst>
              <a:ext uri="{FF2B5EF4-FFF2-40B4-BE49-F238E27FC236}">
                <a16:creationId xmlns:a16="http://schemas.microsoft.com/office/drawing/2014/main" id="{C174DD27-1D24-4FE6-ABE1-0A069C8F63A0}"/>
              </a:ext>
            </a:extLst>
          </p:cNvPr>
          <p:cNvSpPr txBox="1"/>
          <p:nvPr/>
        </p:nvSpPr>
        <p:spPr>
          <a:xfrm>
            <a:off x="396387" y="5068755"/>
            <a:ext cx="1154361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Models predicting </a:t>
            </a:r>
            <a:r>
              <a:rPr lang="en-US" dirty="0">
                <a:latin typeface="Cambria Math" panose="02040503050406030204" pitchFamily="18" charset="0"/>
                <a:ea typeface="Cambria Math" panose="02040503050406030204" pitchFamily="18" charset="0"/>
              </a:rPr>
              <a:t>pH</a:t>
            </a:r>
            <a:r>
              <a:rPr lang="en-US" dirty="0"/>
              <a:t> (AIOMFAC-GLE, E-AIM) are in good agreement with each other  </a:t>
            </a:r>
          </a:p>
          <a:p>
            <a:pPr marL="285750" indent="-285750">
              <a:buFont typeface="Arial" panose="020B0604020202020204" pitchFamily="34" charset="0"/>
              <a:buChar char="•"/>
            </a:pPr>
            <a:r>
              <a:rPr lang="en-US" dirty="0"/>
              <a:t>Best agreement at high RH (dilute) with spread increasing to &gt; 2 </a:t>
            </a:r>
            <a:r>
              <a:rPr lang="en-US" dirty="0">
                <a:latin typeface="Cambria Math" panose="02040503050406030204" pitchFamily="18" charset="0"/>
                <a:ea typeface="Cambria Math" panose="02040503050406030204" pitchFamily="18" charset="0"/>
              </a:rPr>
              <a:t>pH</a:t>
            </a:r>
            <a:r>
              <a:rPr lang="en-US" dirty="0"/>
              <a:t> units as RH decreases</a:t>
            </a:r>
          </a:p>
          <a:p>
            <a:pPr marL="285750" indent="-285750">
              <a:buFont typeface="Arial" panose="020B0604020202020204" pitchFamily="34" charset="0"/>
              <a:buChar char="•"/>
            </a:pPr>
            <a:r>
              <a:rPr lang="en-US" dirty="0"/>
              <a:t>Model-model differences due to: liquid water content, degree of bisulfate dissociation, gas-particle partitioning, and activity coefficient approach</a:t>
            </a:r>
          </a:p>
          <a:p>
            <a:r>
              <a:rPr lang="en-US" dirty="0"/>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5663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DB9C676-DED1-4430-97ED-607F66A0630D}"/>
                  </a:ext>
                </a:extLst>
              </p:cNvPr>
              <p:cNvSpPr>
                <a:spLocks noGrp="1"/>
              </p:cNvSpPr>
              <p:nvPr>
                <p:ph type="title"/>
              </p:nvPr>
            </p:nvSpPr>
            <p:spPr/>
            <p:txBody>
              <a:bodyPr/>
              <a:lstStyle/>
              <a:p>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pH</m:t>
                        </m:r>
                      </m:e>
                      <m:sub>
                        <m:r>
                          <a:rPr lang="en-US">
                            <a:latin typeface="Cambria Math" panose="02040503050406030204" pitchFamily="18" charset="0"/>
                          </a:rPr>
                          <m:t>±</m:t>
                        </m:r>
                      </m:sub>
                    </m:sSub>
                  </m:oMath>
                </a14:m>
                <a:r>
                  <a:rPr lang="en-US" dirty="0"/>
                  <a:t> is the best approximation</a:t>
                </a:r>
              </a:p>
            </p:txBody>
          </p:sp>
        </mc:Choice>
        <mc:Fallback xmlns="">
          <p:sp>
            <p:nvSpPr>
              <p:cNvPr id="2" name="Title 1">
                <a:extLst>
                  <a:ext uri="{FF2B5EF4-FFF2-40B4-BE49-F238E27FC236}">
                    <a16:creationId xmlns:a16="http://schemas.microsoft.com/office/drawing/2014/main" id="{CDB9C676-DED1-4430-97ED-607F66A0630D}"/>
                  </a:ext>
                </a:extLst>
              </p:cNvPr>
              <p:cNvSpPr>
                <a:spLocks noGrp="1" noRot="1" noChangeAspect="1" noMove="1" noResize="1" noEditPoints="1" noAdjustHandles="1" noChangeArrowheads="1" noChangeShapeType="1" noTextEdit="1"/>
              </p:cNvSpPr>
              <p:nvPr>
                <p:ph type="title"/>
              </p:nvPr>
            </p:nvSpPr>
            <p:spPr>
              <a:blipFill>
                <a:blip r:embed="rId3"/>
                <a:stretch>
                  <a:fillRect t="-3614" b="-1325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7B631C2-177E-470C-9D67-A7F5BA22A124}"/>
              </a:ext>
            </a:extLst>
          </p:cNvPr>
          <p:cNvSpPr>
            <a:spLocks noGrp="1"/>
          </p:cNvSpPr>
          <p:nvPr>
            <p:ph type="sldNum" sz="quarter" idx="12"/>
          </p:nvPr>
        </p:nvSpPr>
        <p:spPr/>
        <p:txBody>
          <a:bodyPr/>
          <a:lstStyle/>
          <a:p>
            <a:fld id="{2C54A5C6-1A67-402B-9D43-A5D8CAE25FA9}" type="slidenum">
              <a:rPr lang="en-US" smtClean="0"/>
              <a:pPr/>
              <a:t>24</a:t>
            </a:fld>
            <a:endParaRPr lang="en-US" dirty="0"/>
          </a:p>
        </p:txBody>
      </p:sp>
      <p:sp>
        <p:nvSpPr>
          <p:cNvPr id="3" name="Content Placeholder 2">
            <a:extLst>
              <a:ext uri="{FF2B5EF4-FFF2-40B4-BE49-F238E27FC236}">
                <a16:creationId xmlns:a16="http://schemas.microsoft.com/office/drawing/2014/main" id="{756A4BE4-0031-4F13-9927-BB5E4BC213A4}"/>
              </a:ext>
            </a:extLst>
          </p:cNvPr>
          <p:cNvSpPr>
            <a:spLocks noGrp="1"/>
          </p:cNvSpPr>
          <p:nvPr>
            <p:ph idx="1"/>
          </p:nvPr>
        </p:nvSpPr>
        <p:spPr>
          <a:xfrm>
            <a:off x="700841" y="5241504"/>
            <a:ext cx="10515600" cy="1079064"/>
          </a:xfrm>
        </p:spPr>
        <p:txBody>
          <a:bodyPr>
            <a:normAutofit fontScale="62500" lnSpcReduction="20000"/>
          </a:bodyPr>
          <a:lstStyle/>
          <a:p>
            <a:r>
              <a:rPr lang="en-US" dirty="0"/>
              <a:t>Semi-quantitatively captures the increase in </a:t>
            </a:r>
            <a:r>
              <a:rPr lang="en-US" dirty="0">
                <a:latin typeface="Cambria Math" panose="02040503050406030204" pitchFamily="18" charset="0"/>
                <a:ea typeface="Cambria Math" panose="02040503050406030204" pitchFamily="18" charset="0"/>
              </a:rPr>
              <a:t>γ</a:t>
            </a:r>
            <a:r>
              <a:rPr lang="en-US" dirty="0"/>
              <a:t> due to decreasing RH</a:t>
            </a:r>
          </a:p>
          <a:p>
            <a:r>
              <a:rPr lang="en-US" dirty="0">
                <a:latin typeface="Cambria Math" panose="02040503050406030204" pitchFamily="18" charset="0"/>
                <a:ea typeface="Cambria Math" panose="02040503050406030204" pitchFamily="18" charset="0"/>
              </a:rPr>
              <a:t>pH</a:t>
            </a:r>
            <a:r>
              <a:rPr lang="en-US" baseline="-25000" dirty="0"/>
              <a:t>±</a:t>
            </a:r>
            <a:r>
              <a:rPr lang="en-US" dirty="0"/>
              <a:t> (H</a:t>
            </a:r>
            <a:r>
              <a:rPr lang="en-US" baseline="30000" dirty="0"/>
              <a:t>+</a:t>
            </a:r>
            <a:r>
              <a:rPr lang="en-US" dirty="0"/>
              <a:t>, Cl</a:t>
            </a:r>
            <a:r>
              <a:rPr lang="en-US" baseline="30000" dirty="0"/>
              <a:t>-</a:t>
            </a:r>
            <a:r>
              <a:rPr lang="en-US" dirty="0"/>
              <a:t>) is best approximation overall</a:t>
            </a:r>
          </a:p>
          <a:p>
            <a:pPr lvl="1"/>
            <a:r>
              <a:rPr lang="en-US" dirty="0">
                <a:latin typeface="Cambria Math" panose="02040503050406030204" pitchFamily="18" charset="0"/>
                <a:ea typeface="Cambria Math" panose="02040503050406030204" pitchFamily="18" charset="0"/>
              </a:rPr>
              <a:t>pH</a:t>
            </a:r>
            <a:r>
              <a:rPr lang="en-US" baseline="-25000" dirty="0"/>
              <a:t>±</a:t>
            </a:r>
            <a:r>
              <a:rPr lang="en-US" dirty="0"/>
              <a:t> (H</a:t>
            </a:r>
            <a:r>
              <a:rPr lang="en-US" baseline="30000" dirty="0"/>
              <a:t>+</a:t>
            </a:r>
            <a:r>
              <a:rPr lang="en-US" dirty="0"/>
              <a:t>, NO</a:t>
            </a:r>
            <a:r>
              <a:rPr lang="en-US" baseline="-25000" dirty="0"/>
              <a:t>3</a:t>
            </a:r>
            <a:r>
              <a:rPr lang="en-US" baseline="30000" dirty="0"/>
              <a:t>-</a:t>
            </a:r>
            <a:r>
              <a:rPr lang="en-US" dirty="0"/>
              <a:t>) is best approximation for AIOMFAC-GLE; degraded compared to </a:t>
            </a:r>
            <a:r>
              <a:rPr lang="en-US" dirty="0" err="1"/>
              <a:t>pH</a:t>
            </a:r>
            <a:r>
              <a:rPr lang="en-US" baseline="-25000" dirty="0" err="1"/>
              <a:t>F</a:t>
            </a:r>
            <a:r>
              <a:rPr lang="en-US" dirty="0"/>
              <a:t> for E-AIM</a:t>
            </a:r>
          </a:p>
          <a:p>
            <a:pPr lvl="1"/>
            <a:r>
              <a:rPr lang="en-US" dirty="0">
                <a:latin typeface="Cambria Math" panose="02040503050406030204" pitchFamily="18" charset="0"/>
                <a:ea typeface="Cambria Math" panose="02040503050406030204" pitchFamily="18" charset="0"/>
              </a:rPr>
              <a:t>pH</a:t>
            </a:r>
            <a:r>
              <a:rPr lang="en-US" baseline="-25000" dirty="0"/>
              <a:t>±</a:t>
            </a:r>
            <a:r>
              <a:rPr lang="en-US" dirty="0"/>
              <a:t> generally reduces scatter (less error compared to </a:t>
            </a:r>
            <a:r>
              <a:rPr lang="en-US" dirty="0">
                <a:latin typeface="Cambria Math" panose="02040503050406030204" pitchFamily="18" charset="0"/>
                <a:ea typeface="Cambria Math" panose="02040503050406030204" pitchFamily="18" charset="0"/>
              </a:rPr>
              <a:t>pH</a:t>
            </a:r>
            <a:r>
              <a:rPr lang="en-US" dirty="0"/>
              <a:t>) but can have higher mean bias in the case of E-AIM</a:t>
            </a:r>
          </a:p>
          <a:p>
            <a:pPr lvl="1"/>
            <a:endParaRPr lang="en-US" dirty="0"/>
          </a:p>
        </p:txBody>
      </p:sp>
      <p:pic>
        <p:nvPicPr>
          <p:cNvPr id="6" name="Picture 5">
            <a:extLst>
              <a:ext uri="{FF2B5EF4-FFF2-40B4-BE49-F238E27FC236}">
                <a16:creationId xmlns:a16="http://schemas.microsoft.com/office/drawing/2014/main" id="{A6009E60-604B-42AA-A952-9E28BAB4CF3F}"/>
              </a:ext>
            </a:extLst>
          </p:cNvPr>
          <p:cNvPicPr/>
          <p:nvPr/>
        </p:nvPicPr>
        <p:blipFill rotWithShape="1">
          <a:blip r:embed="rId4" cstate="print">
            <a:extLst>
              <a:ext uri="{28A0092B-C50C-407E-A947-70E740481C1C}">
                <a14:useLocalDpi xmlns:a14="http://schemas.microsoft.com/office/drawing/2010/main" val="0"/>
              </a:ext>
            </a:extLst>
          </a:blip>
          <a:srcRect b="50220"/>
          <a:stretch/>
        </p:blipFill>
        <p:spPr>
          <a:xfrm>
            <a:off x="1537715" y="1227932"/>
            <a:ext cx="4240219" cy="3829609"/>
          </a:xfrm>
          <a:prstGeom prst="rect">
            <a:avLst/>
          </a:prstGeom>
        </p:spPr>
      </p:pic>
      <p:pic>
        <p:nvPicPr>
          <p:cNvPr id="7" name="Picture 6">
            <a:extLst>
              <a:ext uri="{FF2B5EF4-FFF2-40B4-BE49-F238E27FC236}">
                <a16:creationId xmlns:a16="http://schemas.microsoft.com/office/drawing/2014/main" id="{F6C427CB-CF76-4295-8D26-EEB32B04EDE9}"/>
              </a:ext>
            </a:extLst>
          </p:cNvPr>
          <p:cNvPicPr/>
          <p:nvPr/>
        </p:nvPicPr>
        <p:blipFill rotWithShape="1">
          <a:blip r:embed="rId4" cstate="print">
            <a:extLst>
              <a:ext uri="{28A0092B-C50C-407E-A947-70E740481C1C}">
                <a14:useLocalDpi xmlns:a14="http://schemas.microsoft.com/office/drawing/2010/main" val="0"/>
              </a:ext>
            </a:extLst>
          </a:blip>
          <a:srcRect t="50221"/>
          <a:stretch/>
        </p:blipFill>
        <p:spPr>
          <a:xfrm>
            <a:off x="6623394" y="1232248"/>
            <a:ext cx="4240219" cy="3829609"/>
          </a:xfrm>
          <a:prstGeom prst="rect">
            <a:avLst/>
          </a:prstGeom>
        </p:spPr>
      </p:pic>
      <p:sp>
        <p:nvSpPr>
          <p:cNvPr id="8" name="TextBox 7">
            <a:extLst>
              <a:ext uri="{FF2B5EF4-FFF2-40B4-BE49-F238E27FC236}">
                <a16:creationId xmlns:a16="http://schemas.microsoft.com/office/drawing/2014/main" id="{353E5C09-7436-45A5-ABA3-C788F8EE82EE}"/>
              </a:ext>
            </a:extLst>
          </p:cNvPr>
          <p:cNvSpPr txBox="1"/>
          <p:nvPr/>
        </p:nvSpPr>
        <p:spPr>
          <a:xfrm>
            <a:off x="1927648" y="1337357"/>
            <a:ext cx="1543050" cy="369332"/>
          </a:xfrm>
          <a:prstGeom prst="rect">
            <a:avLst/>
          </a:prstGeom>
          <a:noFill/>
        </p:spPr>
        <p:txBody>
          <a:bodyPr wrap="square" rtlCol="0">
            <a:spAutoFit/>
          </a:bodyPr>
          <a:lstStyle/>
          <a:p>
            <a:r>
              <a:rPr lang="en-US" dirty="0">
                <a:solidFill>
                  <a:schemeClr val="accent5">
                    <a:lumMod val="60000"/>
                    <a:lumOff val="40000"/>
                  </a:schemeClr>
                </a:solidFill>
              </a:rPr>
              <a:t>AIOMFAC-GLE</a:t>
            </a:r>
          </a:p>
        </p:txBody>
      </p:sp>
      <p:sp>
        <p:nvSpPr>
          <p:cNvPr id="9" name="TextBox 8">
            <a:extLst>
              <a:ext uri="{FF2B5EF4-FFF2-40B4-BE49-F238E27FC236}">
                <a16:creationId xmlns:a16="http://schemas.microsoft.com/office/drawing/2014/main" id="{7C8B2214-F632-4701-B538-E48064B8AFFB}"/>
              </a:ext>
            </a:extLst>
          </p:cNvPr>
          <p:cNvSpPr txBox="1"/>
          <p:nvPr/>
        </p:nvSpPr>
        <p:spPr>
          <a:xfrm>
            <a:off x="1927648" y="3304775"/>
            <a:ext cx="1543050" cy="369332"/>
          </a:xfrm>
          <a:prstGeom prst="rect">
            <a:avLst/>
          </a:prstGeom>
          <a:noFill/>
        </p:spPr>
        <p:txBody>
          <a:bodyPr wrap="square" rtlCol="0">
            <a:spAutoFit/>
          </a:bodyPr>
          <a:lstStyle/>
          <a:p>
            <a:r>
              <a:rPr lang="en-US" dirty="0">
                <a:solidFill>
                  <a:schemeClr val="accent5">
                    <a:lumMod val="60000"/>
                    <a:lumOff val="40000"/>
                  </a:schemeClr>
                </a:solidFill>
              </a:rPr>
              <a:t>AIOMFAC-GLE</a:t>
            </a:r>
          </a:p>
        </p:txBody>
      </p:sp>
      <p:sp>
        <p:nvSpPr>
          <p:cNvPr id="10" name="TextBox 9">
            <a:extLst>
              <a:ext uri="{FF2B5EF4-FFF2-40B4-BE49-F238E27FC236}">
                <a16:creationId xmlns:a16="http://schemas.microsoft.com/office/drawing/2014/main" id="{2F8A4325-F789-4D61-B348-4F09613A2CFA}"/>
              </a:ext>
            </a:extLst>
          </p:cNvPr>
          <p:cNvSpPr txBox="1"/>
          <p:nvPr/>
        </p:nvSpPr>
        <p:spPr>
          <a:xfrm>
            <a:off x="7002773" y="3325419"/>
            <a:ext cx="1543050" cy="369332"/>
          </a:xfrm>
          <a:prstGeom prst="rect">
            <a:avLst/>
          </a:prstGeom>
          <a:noFill/>
        </p:spPr>
        <p:txBody>
          <a:bodyPr wrap="square" rtlCol="0">
            <a:spAutoFit/>
          </a:bodyPr>
          <a:lstStyle/>
          <a:p>
            <a:r>
              <a:rPr lang="en-US" dirty="0">
                <a:solidFill>
                  <a:schemeClr val="accent5">
                    <a:lumMod val="60000"/>
                    <a:lumOff val="40000"/>
                  </a:schemeClr>
                </a:solidFill>
              </a:rPr>
              <a:t>AIOMFAC-GLE</a:t>
            </a:r>
          </a:p>
        </p:txBody>
      </p:sp>
      <p:sp>
        <p:nvSpPr>
          <p:cNvPr id="11" name="TextBox 10">
            <a:extLst>
              <a:ext uri="{FF2B5EF4-FFF2-40B4-BE49-F238E27FC236}">
                <a16:creationId xmlns:a16="http://schemas.microsoft.com/office/drawing/2014/main" id="{980ADBFD-40EC-41F0-8F2B-62DF4D877D1D}"/>
              </a:ext>
            </a:extLst>
          </p:cNvPr>
          <p:cNvSpPr txBox="1"/>
          <p:nvPr/>
        </p:nvSpPr>
        <p:spPr>
          <a:xfrm>
            <a:off x="7002773" y="1358001"/>
            <a:ext cx="1543050" cy="369332"/>
          </a:xfrm>
          <a:prstGeom prst="rect">
            <a:avLst/>
          </a:prstGeom>
          <a:noFill/>
        </p:spPr>
        <p:txBody>
          <a:bodyPr wrap="square" rtlCol="0">
            <a:spAutoFit/>
          </a:bodyPr>
          <a:lstStyle/>
          <a:p>
            <a:r>
              <a:rPr lang="en-US" dirty="0">
                <a:solidFill>
                  <a:schemeClr val="accent5">
                    <a:lumMod val="60000"/>
                    <a:lumOff val="40000"/>
                  </a:schemeClr>
                </a:solidFill>
              </a:rPr>
              <a:t>AIOMFAC-GLE</a:t>
            </a:r>
          </a:p>
        </p:txBody>
      </p:sp>
      <p:sp>
        <p:nvSpPr>
          <p:cNvPr id="12" name="TextBox 11">
            <a:extLst>
              <a:ext uri="{FF2B5EF4-FFF2-40B4-BE49-F238E27FC236}">
                <a16:creationId xmlns:a16="http://schemas.microsoft.com/office/drawing/2014/main" id="{4A7592FF-E699-41CD-A471-50AA0D5DBCC3}"/>
              </a:ext>
            </a:extLst>
          </p:cNvPr>
          <p:cNvSpPr txBox="1"/>
          <p:nvPr/>
        </p:nvSpPr>
        <p:spPr>
          <a:xfrm>
            <a:off x="4520634" y="2428475"/>
            <a:ext cx="778864" cy="369332"/>
          </a:xfrm>
          <a:prstGeom prst="rect">
            <a:avLst/>
          </a:prstGeom>
          <a:noFill/>
        </p:spPr>
        <p:txBody>
          <a:bodyPr wrap="square" rtlCol="0">
            <a:spAutoFit/>
          </a:bodyPr>
          <a:lstStyle/>
          <a:p>
            <a:r>
              <a:rPr lang="en-US" dirty="0">
                <a:solidFill>
                  <a:schemeClr val="accent1">
                    <a:lumMod val="75000"/>
                  </a:schemeClr>
                </a:solidFill>
              </a:rPr>
              <a:t>E-AIM</a:t>
            </a:r>
          </a:p>
        </p:txBody>
      </p:sp>
      <p:sp>
        <p:nvSpPr>
          <p:cNvPr id="13" name="TextBox 12">
            <a:extLst>
              <a:ext uri="{FF2B5EF4-FFF2-40B4-BE49-F238E27FC236}">
                <a16:creationId xmlns:a16="http://schemas.microsoft.com/office/drawing/2014/main" id="{0FE117CF-11DB-4268-ABD0-824AFD3ADAB8}"/>
              </a:ext>
            </a:extLst>
          </p:cNvPr>
          <p:cNvSpPr txBox="1"/>
          <p:nvPr/>
        </p:nvSpPr>
        <p:spPr>
          <a:xfrm>
            <a:off x="4543650" y="4333474"/>
            <a:ext cx="778864" cy="369332"/>
          </a:xfrm>
          <a:prstGeom prst="rect">
            <a:avLst/>
          </a:prstGeom>
          <a:noFill/>
        </p:spPr>
        <p:txBody>
          <a:bodyPr wrap="square" rtlCol="0">
            <a:spAutoFit/>
          </a:bodyPr>
          <a:lstStyle/>
          <a:p>
            <a:r>
              <a:rPr lang="en-US" dirty="0">
                <a:solidFill>
                  <a:schemeClr val="accent1">
                    <a:lumMod val="75000"/>
                  </a:schemeClr>
                </a:solidFill>
              </a:rPr>
              <a:t>E-AIM</a:t>
            </a:r>
          </a:p>
        </p:txBody>
      </p:sp>
      <p:sp>
        <p:nvSpPr>
          <p:cNvPr id="14" name="TextBox 13">
            <a:extLst>
              <a:ext uri="{FF2B5EF4-FFF2-40B4-BE49-F238E27FC236}">
                <a16:creationId xmlns:a16="http://schemas.microsoft.com/office/drawing/2014/main" id="{B818277B-ABAF-4B13-B0AD-5AAE4C31D299}"/>
              </a:ext>
            </a:extLst>
          </p:cNvPr>
          <p:cNvSpPr txBox="1"/>
          <p:nvPr/>
        </p:nvSpPr>
        <p:spPr>
          <a:xfrm>
            <a:off x="9595759" y="2449119"/>
            <a:ext cx="778864" cy="369332"/>
          </a:xfrm>
          <a:prstGeom prst="rect">
            <a:avLst/>
          </a:prstGeom>
          <a:noFill/>
        </p:spPr>
        <p:txBody>
          <a:bodyPr wrap="square" rtlCol="0">
            <a:spAutoFit/>
          </a:bodyPr>
          <a:lstStyle/>
          <a:p>
            <a:r>
              <a:rPr lang="en-US" dirty="0">
                <a:solidFill>
                  <a:schemeClr val="accent1">
                    <a:lumMod val="75000"/>
                  </a:schemeClr>
                </a:solidFill>
              </a:rPr>
              <a:t>E-AIM</a:t>
            </a:r>
          </a:p>
        </p:txBody>
      </p:sp>
      <p:sp>
        <p:nvSpPr>
          <p:cNvPr id="15" name="TextBox 14">
            <a:extLst>
              <a:ext uri="{FF2B5EF4-FFF2-40B4-BE49-F238E27FC236}">
                <a16:creationId xmlns:a16="http://schemas.microsoft.com/office/drawing/2014/main" id="{91BC47FE-5770-422C-AA0D-2D6853E29675}"/>
              </a:ext>
            </a:extLst>
          </p:cNvPr>
          <p:cNvSpPr txBox="1"/>
          <p:nvPr/>
        </p:nvSpPr>
        <p:spPr>
          <a:xfrm>
            <a:off x="9595759" y="4354118"/>
            <a:ext cx="778864" cy="369332"/>
          </a:xfrm>
          <a:prstGeom prst="rect">
            <a:avLst/>
          </a:prstGeom>
          <a:noFill/>
        </p:spPr>
        <p:txBody>
          <a:bodyPr wrap="square" rtlCol="0">
            <a:spAutoFit/>
          </a:bodyPr>
          <a:lstStyle/>
          <a:p>
            <a:r>
              <a:rPr lang="en-US" dirty="0">
                <a:solidFill>
                  <a:schemeClr val="accent1">
                    <a:lumMod val="75000"/>
                  </a:schemeClr>
                </a:solidFill>
              </a:rPr>
              <a:t>E-AIM</a:t>
            </a:r>
          </a:p>
        </p:txBody>
      </p:sp>
      <p:sp>
        <p:nvSpPr>
          <p:cNvPr id="16" name="TextBox 15">
            <a:extLst>
              <a:ext uri="{FF2B5EF4-FFF2-40B4-BE49-F238E27FC236}">
                <a16:creationId xmlns:a16="http://schemas.microsoft.com/office/drawing/2014/main" id="{1C86A8E7-2770-43A0-90E1-04E3BAFF1899}"/>
              </a:ext>
            </a:extLst>
          </p:cNvPr>
          <p:cNvSpPr txBox="1"/>
          <p:nvPr/>
        </p:nvSpPr>
        <p:spPr>
          <a:xfrm rot="16200000">
            <a:off x="978747" y="1871663"/>
            <a:ext cx="1037834" cy="338554"/>
          </a:xfrm>
          <a:prstGeom prst="rect">
            <a:avLst/>
          </a:prstGeom>
          <a:solidFill>
            <a:schemeClr val="bg1"/>
          </a:solidFill>
        </p:spPr>
        <p:txBody>
          <a:bodyPr wrap="square" rtlCol="0">
            <a:spAutoFit/>
          </a:bodyPr>
          <a:lstStyle/>
          <a:p>
            <a:pPr algn="ctr"/>
            <a:r>
              <a:rPr lang="en-US" sz="1600" dirty="0" err="1">
                <a:latin typeface="Cambria Math" panose="02040503050406030204" pitchFamily="18" charset="0"/>
                <a:ea typeface="Cambria Math" panose="02040503050406030204" pitchFamily="18" charset="0"/>
              </a:rPr>
              <a:t>pH</a:t>
            </a:r>
            <a:r>
              <a:rPr lang="en-US" sz="1600" baseline="-25000" dirty="0" err="1"/>
              <a:t>F</a:t>
            </a:r>
            <a:r>
              <a:rPr lang="en-US" sz="1600" dirty="0"/>
              <a:t> – </a:t>
            </a:r>
            <a:r>
              <a:rPr lang="en-US" sz="1600" dirty="0">
                <a:latin typeface="Cambria Math" panose="02040503050406030204" pitchFamily="18" charset="0"/>
                <a:ea typeface="Cambria Math" panose="02040503050406030204" pitchFamily="18" charset="0"/>
              </a:rPr>
              <a:t>pH</a:t>
            </a:r>
            <a:r>
              <a:rPr lang="en-US" sz="1600" dirty="0"/>
              <a:t>  </a:t>
            </a:r>
          </a:p>
        </p:txBody>
      </p:sp>
      <p:sp>
        <p:nvSpPr>
          <p:cNvPr id="18" name="TextBox 17">
            <a:extLst>
              <a:ext uri="{FF2B5EF4-FFF2-40B4-BE49-F238E27FC236}">
                <a16:creationId xmlns:a16="http://schemas.microsoft.com/office/drawing/2014/main" id="{275584E3-AF69-478B-BEAD-97B7DB441B81}"/>
              </a:ext>
            </a:extLst>
          </p:cNvPr>
          <p:cNvSpPr txBox="1"/>
          <p:nvPr/>
        </p:nvSpPr>
        <p:spPr>
          <a:xfrm rot="16200000">
            <a:off x="414724" y="3767612"/>
            <a:ext cx="2165882" cy="338554"/>
          </a:xfrm>
          <a:prstGeom prst="rect">
            <a:avLst/>
          </a:prstGeom>
          <a:solidFill>
            <a:schemeClr val="bg1"/>
          </a:solidFill>
        </p:spPr>
        <p:txBody>
          <a:bodyPr wrap="square" rtlCol="0">
            <a:spAutoFit/>
          </a:bodyPr>
          <a:lstStyle/>
          <a:p>
            <a:pPr algn="ctr"/>
            <a:r>
              <a:rPr lang="en-US" sz="1600" dirty="0">
                <a:latin typeface="Cambria Math" panose="02040503050406030204" pitchFamily="18" charset="0"/>
                <a:ea typeface="Cambria Math" panose="02040503050406030204" pitchFamily="18" charset="0"/>
              </a:rPr>
              <a:t>pH</a:t>
            </a:r>
            <a:r>
              <a:rPr lang="en-US" sz="1600" baseline="-25000" dirty="0"/>
              <a:t>±</a:t>
            </a:r>
            <a:r>
              <a:rPr lang="en-US" sz="1600" dirty="0"/>
              <a:t> (H</a:t>
            </a:r>
            <a:r>
              <a:rPr lang="en-US" sz="1600" baseline="30000" dirty="0"/>
              <a:t>+</a:t>
            </a:r>
            <a:r>
              <a:rPr lang="en-US" sz="1600" dirty="0"/>
              <a:t>, HSO</a:t>
            </a:r>
            <a:r>
              <a:rPr lang="en-US" sz="1600" baseline="-25000" dirty="0"/>
              <a:t>4</a:t>
            </a:r>
            <a:r>
              <a:rPr lang="en-US" sz="1600" baseline="30000" dirty="0"/>
              <a:t>-</a:t>
            </a:r>
            <a:r>
              <a:rPr lang="en-US" sz="1600" dirty="0"/>
              <a:t>) – </a:t>
            </a:r>
            <a:r>
              <a:rPr lang="en-US" sz="1600" dirty="0">
                <a:latin typeface="Cambria Math" panose="02040503050406030204" pitchFamily="18" charset="0"/>
                <a:ea typeface="Cambria Math" panose="02040503050406030204" pitchFamily="18" charset="0"/>
              </a:rPr>
              <a:t>pH</a:t>
            </a:r>
            <a:r>
              <a:rPr lang="en-US" sz="1600" dirty="0"/>
              <a:t>  </a:t>
            </a:r>
          </a:p>
        </p:txBody>
      </p:sp>
      <p:sp>
        <p:nvSpPr>
          <p:cNvPr id="19" name="TextBox 18">
            <a:extLst>
              <a:ext uri="{FF2B5EF4-FFF2-40B4-BE49-F238E27FC236}">
                <a16:creationId xmlns:a16="http://schemas.microsoft.com/office/drawing/2014/main" id="{45D04046-064E-4B70-8C0D-5885D270C9D4}"/>
              </a:ext>
            </a:extLst>
          </p:cNvPr>
          <p:cNvSpPr txBox="1"/>
          <p:nvPr/>
        </p:nvSpPr>
        <p:spPr>
          <a:xfrm rot="16200000">
            <a:off x="5601250" y="3800149"/>
            <a:ext cx="1973422" cy="338554"/>
          </a:xfrm>
          <a:prstGeom prst="rect">
            <a:avLst/>
          </a:prstGeom>
          <a:solidFill>
            <a:schemeClr val="bg1"/>
          </a:solidFill>
        </p:spPr>
        <p:txBody>
          <a:bodyPr wrap="square" rtlCol="0">
            <a:spAutoFit/>
          </a:bodyPr>
          <a:lstStyle/>
          <a:p>
            <a:pPr algn="ctr"/>
            <a:r>
              <a:rPr lang="en-US" sz="1600" dirty="0">
                <a:latin typeface="Cambria Math" panose="02040503050406030204" pitchFamily="18" charset="0"/>
                <a:ea typeface="Cambria Math" panose="02040503050406030204" pitchFamily="18" charset="0"/>
              </a:rPr>
              <a:t>pH</a:t>
            </a:r>
            <a:r>
              <a:rPr lang="en-US" sz="1600" baseline="-25000" dirty="0"/>
              <a:t>±</a:t>
            </a:r>
            <a:r>
              <a:rPr lang="en-US" sz="1600" dirty="0"/>
              <a:t> (H</a:t>
            </a:r>
            <a:r>
              <a:rPr lang="en-US" sz="1600" baseline="30000" dirty="0"/>
              <a:t>+</a:t>
            </a:r>
            <a:r>
              <a:rPr lang="en-US" sz="1600" dirty="0"/>
              <a:t>, NO</a:t>
            </a:r>
            <a:r>
              <a:rPr lang="en-US" sz="1600" baseline="-25000" dirty="0"/>
              <a:t>3</a:t>
            </a:r>
            <a:r>
              <a:rPr lang="en-US" sz="1600" baseline="30000" dirty="0"/>
              <a:t>-</a:t>
            </a:r>
            <a:r>
              <a:rPr lang="en-US" sz="1600" dirty="0"/>
              <a:t>) – </a:t>
            </a:r>
            <a:r>
              <a:rPr lang="en-US" sz="1600" dirty="0">
                <a:latin typeface="Cambria Math" panose="02040503050406030204" pitchFamily="18" charset="0"/>
                <a:ea typeface="Cambria Math" panose="02040503050406030204" pitchFamily="18" charset="0"/>
              </a:rPr>
              <a:t>pH</a:t>
            </a:r>
            <a:r>
              <a:rPr lang="en-US" sz="1600" dirty="0"/>
              <a:t>  </a:t>
            </a:r>
          </a:p>
        </p:txBody>
      </p:sp>
      <p:sp>
        <p:nvSpPr>
          <p:cNvPr id="20" name="Rectangle 19">
            <a:extLst>
              <a:ext uri="{FF2B5EF4-FFF2-40B4-BE49-F238E27FC236}">
                <a16:creationId xmlns:a16="http://schemas.microsoft.com/office/drawing/2014/main" id="{11FD3A38-06A4-4BAA-B9F3-5A239B541660}"/>
              </a:ext>
            </a:extLst>
          </p:cNvPr>
          <p:cNvSpPr/>
          <p:nvPr/>
        </p:nvSpPr>
        <p:spPr>
          <a:xfrm>
            <a:off x="3667404" y="1560128"/>
            <a:ext cx="270072" cy="101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73F467-9CB2-4A1C-980B-749781A7E833}"/>
              </a:ext>
            </a:extLst>
          </p:cNvPr>
          <p:cNvSpPr/>
          <p:nvPr/>
        </p:nvSpPr>
        <p:spPr>
          <a:xfrm>
            <a:off x="3599877" y="3482703"/>
            <a:ext cx="270072" cy="1123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BA2037-A77B-4112-A3A1-A8B31018E34E}"/>
              </a:ext>
            </a:extLst>
          </p:cNvPr>
          <p:cNvSpPr/>
          <p:nvPr/>
        </p:nvSpPr>
        <p:spPr>
          <a:xfrm>
            <a:off x="8743503" y="3449492"/>
            <a:ext cx="270072" cy="1123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5578466-C351-4CD7-A76C-64A41FCA9C2E}"/>
              </a:ext>
            </a:extLst>
          </p:cNvPr>
          <p:cNvSpPr/>
          <p:nvPr/>
        </p:nvSpPr>
        <p:spPr>
          <a:xfrm>
            <a:off x="8743503" y="1527519"/>
            <a:ext cx="270072" cy="1123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99D2C4A-D398-438E-B9E3-C505867CD740}"/>
              </a:ext>
            </a:extLst>
          </p:cNvPr>
          <p:cNvSpPr txBox="1"/>
          <p:nvPr/>
        </p:nvSpPr>
        <p:spPr>
          <a:xfrm rot="16200000">
            <a:off x="5771532" y="1944991"/>
            <a:ext cx="1632857" cy="338554"/>
          </a:xfrm>
          <a:prstGeom prst="rect">
            <a:avLst/>
          </a:prstGeom>
          <a:solidFill>
            <a:schemeClr val="bg1"/>
          </a:solidFill>
        </p:spPr>
        <p:txBody>
          <a:bodyPr wrap="square" rtlCol="0">
            <a:spAutoFit/>
          </a:bodyPr>
          <a:lstStyle/>
          <a:p>
            <a:pPr algn="ctr"/>
            <a:r>
              <a:rPr lang="en-US" sz="1600" dirty="0">
                <a:latin typeface="Cambria Math" panose="02040503050406030204" pitchFamily="18" charset="0"/>
                <a:ea typeface="Cambria Math" panose="02040503050406030204" pitchFamily="18" charset="0"/>
              </a:rPr>
              <a:t>pH</a:t>
            </a:r>
            <a:r>
              <a:rPr lang="en-US" sz="1600" baseline="-25000" dirty="0"/>
              <a:t>±</a:t>
            </a:r>
            <a:r>
              <a:rPr lang="en-US" sz="1600" dirty="0"/>
              <a:t> (H</a:t>
            </a:r>
            <a:r>
              <a:rPr lang="en-US" sz="1600" baseline="30000" dirty="0"/>
              <a:t>+</a:t>
            </a:r>
            <a:r>
              <a:rPr lang="en-US" sz="1600" dirty="0"/>
              <a:t>, Cl</a:t>
            </a:r>
            <a:r>
              <a:rPr lang="en-US" sz="1600" baseline="30000" dirty="0"/>
              <a:t>-</a:t>
            </a:r>
            <a:r>
              <a:rPr lang="en-US" sz="1600" dirty="0"/>
              <a:t>) – </a:t>
            </a:r>
            <a:r>
              <a:rPr lang="en-US" sz="1600" dirty="0">
                <a:latin typeface="Cambria Math" panose="02040503050406030204" pitchFamily="18" charset="0"/>
                <a:ea typeface="Cambria Math" panose="02040503050406030204" pitchFamily="18" charset="0"/>
              </a:rPr>
              <a:t>pH</a:t>
            </a:r>
            <a:r>
              <a:rPr lang="en-US" sz="1600" dirty="0"/>
              <a:t>  </a:t>
            </a:r>
          </a:p>
        </p:txBody>
      </p:sp>
      <p:sp>
        <p:nvSpPr>
          <p:cNvPr id="26" name="TextBox 25">
            <a:extLst>
              <a:ext uri="{FF2B5EF4-FFF2-40B4-BE49-F238E27FC236}">
                <a16:creationId xmlns:a16="http://schemas.microsoft.com/office/drawing/2014/main" id="{CC6D62F2-207F-49B4-BFAF-7F4F7863D8E8}"/>
              </a:ext>
            </a:extLst>
          </p:cNvPr>
          <p:cNvSpPr txBox="1"/>
          <p:nvPr/>
        </p:nvSpPr>
        <p:spPr>
          <a:xfrm>
            <a:off x="9383640" y="6315549"/>
            <a:ext cx="2720174" cy="369332"/>
          </a:xfrm>
          <a:prstGeom prst="rect">
            <a:avLst/>
          </a:prstGeom>
          <a:noFill/>
        </p:spPr>
        <p:txBody>
          <a:bodyPr wrap="square" rtlCol="0">
            <a:spAutoFit/>
          </a:bodyPr>
          <a:lstStyle/>
          <a:p>
            <a:r>
              <a:rPr lang="en-US" dirty="0"/>
              <a:t>Plots for </a:t>
            </a:r>
            <a:r>
              <a:rPr lang="en-US" dirty="0" err="1"/>
              <a:t>CalNex</a:t>
            </a:r>
            <a:r>
              <a:rPr lang="en-US" dirty="0"/>
              <a:t> data only</a:t>
            </a:r>
          </a:p>
        </p:txBody>
      </p:sp>
      <p:sp>
        <p:nvSpPr>
          <p:cNvPr id="30" name="Smiley Face 29">
            <a:extLst>
              <a:ext uri="{FF2B5EF4-FFF2-40B4-BE49-F238E27FC236}">
                <a16:creationId xmlns:a16="http://schemas.microsoft.com/office/drawing/2014/main" id="{1708F7BB-1417-4A0E-833D-959E2EF2DB34}"/>
              </a:ext>
            </a:extLst>
          </p:cNvPr>
          <p:cNvSpPr/>
          <p:nvPr/>
        </p:nvSpPr>
        <p:spPr>
          <a:xfrm>
            <a:off x="7233366" y="2341710"/>
            <a:ext cx="369332" cy="369332"/>
          </a:xfrm>
          <a:prstGeom prst="smileyFac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miley Face 30">
            <a:extLst>
              <a:ext uri="{FF2B5EF4-FFF2-40B4-BE49-F238E27FC236}">
                <a16:creationId xmlns:a16="http://schemas.microsoft.com/office/drawing/2014/main" id="{99CA7B56-F998-4A76-B980-85E93FF02F00}"/>
              </a:ext>
            </a:extLst>
          </p:cNvPr>
          <p:cNvSpPr/>
          <p:nvPr/>
        </p:nvSpPr>
        <p:spPr>
          <a:xfrm>
            <a:off x="7233366" y="4231974"/>
            <a:ext cx="369332" cy="369332"/>
          </a:xfrm>
          <a:prstGeom prst="smileyFace">
            <a:avLst>
              <a:gd name="adj" fmla="val 4653"/>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miley Face 31">
            <a:extLst>
              <a:ext uri="{FF2B5EF4-FFF2-40B4-BE49-F238E27FC236}">
                <a16:creationId xmlns:a16="http://schemas.microsoft.com/office/drawing/2014/main" id="{8E977914-89FC-43E7-BFAC-BECF54B7ED03}"/>
              </a:ext>
            </a:extLst>
          </p:cNvPr>
          <p:cNvSpPr/>
          <p:nvPr/>
        </p:nvSpPr>
        <p:spPr>
          <a:xfrm>
            <a:off x="5104543" y="3380974"/>
            <a:ext cx="369332" cy="369332"/>
          </a:xfrm>
          <a:prstGeom prst="smileyFac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miley Face 36">
            <a:extLst>
              <a:ext uri="{FF2B5EF4-FFF2-40B4-BE49-F238E27FC236}">
                <a16:creationId xmlns:a16="http://schemas.microsoft.com/office/drawing/2014/main" id="{BA9D9872-D7CC-420F-8C90-29111DCE0B5C}"/>
              </a:ext>
            </a:extLst>
          </p:cNvPr>
          <p:cNvSpPr/>
          <p:nvPr/>
        </p:nvSpPr>
        <p:spPr>
          <a:xfrm>
            <a:off x="10189957" y="1394270"/>
            <a:ext cx="369332" cy="369332"/>
          </a:xfrm>
          <a:prstGeom prst="smileyFace">
            <a:avLst>
              <a:gd name="adj" fmla="val 2442"/>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25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B4F6125-C544-4F95-AA67-9ADCF415225F}"/>
                  </a:ext>
                </a:extLst>
              </p:cNvPr>
              <p:cNvSpPr>
                <a:spLocks noGrp="1"/>
              </p:cNvSpPr>
              <p:nvPr>
                <p:ph type="title"/>
              </p:nvPr>
            </p:nvSpPr>
            <p:spPr/>
            <p:txBody>
              <a:bodyPr>
                <a:normAutofit fontScale="90000"/>
              </a:bodyPr>
              <a:lstStyle/>
              <a:p>
                <a14:m>
                  <m:oMath xmlns:m="http://schemas.openxmlformats.org/officeDocument/2006/math">
                    <m:r>
                      <m:rPr>
                        <m:sty m:val="p"/>
                      </m:rPr>
                      <a:rPr lang="en-US">
                        <a:latin typeface="Cambria Math" panose="02040503050406030204" pitchFamily="18" charset="0"/>
                      </a:rPr>
                      <m:t>pH</m:t>
                    </m:r>
                    <m:r>
                      <a:rPr lang="en-US" i="1">
                        <a:latin typeface="Cambria Math" panose="02040503050406030204" pitchFamily="18" charset="0"/>
                      </a:rPr>
                      <m:t> </m:t>
                    </m:r>
                  </m:oMath>
                </a14:m>
                <a:r>
                  <a:rPr lang="en-US" dirty="0"/>
                  <a:t>can be predicted within 1 unit (on average)</a:t>
                </a:r>
              </a:p>
            </p:txBody>
          </p:sp>
        </mc:Choice>
        <mc:Fallback xmlns="">
          <p:sp>
            <p:nvSpPr>
              <p:cNvPr id="2" name="Title 1">
                <a:extLst>
                  <a:ext uri="{FF2B5EF4-FFF2-40B4-BE49-F238E27FC236}">
                    <a16:creationId xmlns:a16="http://schemas.microsoft.com/office/drawing/2014/main" id="{6B4F6125-C544-4F95-AA67-9ADCF415225F}"/>
                  </a:ext>
                </a:extLst>
              </p:cNvPr>
              <p:cNvSpPr>
                <a:spLocks noGrp="1" noRot="1" noChangeAspect="1" noMove="1" noResize="1" noEditPoints="1" noAdjustHandles="1" noChangeArrowheads="1" noChangeShapeType="1" noTextEdit="1"/>
              </p:cNvSpPr>
              <p:nvPr>
                <p:ph type="title"/>
              </p:nvPr>
            </p:nvSpPr>
            <p:spPr>
              <a:blipFill>
                <a:blip r:embed="rId3"/>
                <a:stretch>
                  <a:fillRect b="-78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3A66867-0CBA-45AE-86C9-F116091705C7}"/>
                  </a:ext>
                </a:extLst>
              </p:cNvPr>
              <p:cNvSpPr>
                <a:spLocks noGrp="1"/>
              </p:cNvSpPr>
              <p:nvPr>
                <p:ph idx="1"/>
              </p:nvPr>
            </p:nvSpPr>
            <p:spPr>
              <a:xfrm>
                <a:off x="838200" y="4103659"/>
                <a:ext cx="10515600" cy="2101198"/>
              </a:xfrm>
            </p:spPr>
            <p:txBody>
              <a:bodyPr>
                <a:noAutofit/>
              </a:bodyPr>
              <a:lstStyle/>
              <a:p>
                <a:pPr>
                  <a:lnSpc>
                    <a:spcPct val="110000"/>
                  </a:lnSpc>
                </a:pPr>
                <a:r>
                  <a:rPr lang="en-US" sz="1800" dirty="0"/>
                  <a:t>RMSE and MB shown for ~7200 data points</a:t>
                </a:r>
              </a:p>
              <a:p>
                <a:pPr>
                  <a:lnSpc>
                    <a:spcPct val="110000"/>
                  </a:lnSpc>
                </a:pPr>
                <a:r>
                  <a:rPr lang="en-US" sz="1800" dirty="0"/>
                  <a:t>Ranges represent variability in predicted pH (AIOMFAC-GLE vs E-AIM) and model framework for approximation (AIOMFAC-GLE vs E-AIM vs ISORROPIA)</a:t>
                </a:r>
              </a:p>
              <a:p>
                <a:pPr>
                  <a:lnSpc>
                    <a:spcPct val="110000"/>
                  </a:lnSpc>
                </a:pPr>
                <a14:m>
                  <m:oMath xmlns:m="http://schemas.openxmlformats.org/officeDocument/2006/math">
                    <m:sSub>
                      <m:sSubPr>
                        <m:ctrlPr>
                          <a:rPr lang="en-US" sz="1800" i="1" smtClean="0">
                            <a:latin typeface="Cambria Math" panose="02040503050406030204" pitchFamily="18" charset="0"/>
                          </a:rPr>
                        </m:ctrlPr>
                      </m:sSubPr>
                      <m:e>
                        <m:r>
                          <m:rPr>
                            <m:sty m:val="p"/>
                          </m:rPr>
                          <a:rPr lang="en-US" sz="1800">
                            <a:latin typeface="Cambria Math" panose="02040503050406030204" pitchFamily="18" charset="0"/>
                          </a:rPr>
                          <m:t>pH</m:t>
                        </m:r>
                      </m:e>
                      <m:sub>
                        <m:r>
                          <a:rPr lang="en-US" sz="1800">
                            <a:latin typeface="Cambria Math" panose="02040503050406030204" pitchFamily="18" charset="0"/>
                          </a:rPr>
                          <m:t>±</m:t>
                        </m:r>
                      </m:sub>
                    </m:sSub>
                  </m:oMath>
                </a14:m>
                <a:r>
                  <a:rPr lang="en-US" sz="1800" dirty="0"/>
                  <a:t> can reduce error in pH prediction by up to 0.4 units compared to using </a:t>
                </a:r>
                <a:r>
                  <a:rPr lang="en-US" sz="1800" dirty="0" err="1"/>
                  <a:t>pH</a:t>
                </a:r>
                <a:r>
                  <a:rPr lang="en-US" sz="1800" baseline="-25000" dirty="0" err="1"/>
                  <a:t>F</a:t>
                </a:r>
                <a:r>
                  <a:rPr lang="en-US" sz="1800" dirty="0"/>
                  <a:t> (within a framework),</a:t>
                </a:r>
                <a:r>
                  <a:rPr lang="en-US" sz="1800" baseline="-25000" dirty="0"/>
                  <a:t> </a:t>
                </a:r>
                <a:r>
                  <a:rPr lang="en-US" sz="1800" dirty="0"/>
                  <a:t> but model-model variability may be of similar magnitude</a:t>
                </a:r>
                <a:endParaRPr lang="en-US" sz="1800" baseline="-25000" dirty="0"/>
              </a:p>
            </p:txBody>
          </p:sp>
        </mc:Choice>
        <mc:Fallback>
          <p:sp>
            <p:nvSpPr>
              <p:cNvPr id="3" name="Content Placeholder 2">
                <a:extLst>
                  <a:ext uri="{FF2B5EF4-FFF2-40B4-BE49-F238E27FC236}">
                    <a16:creationId xmlns:a16="http://schemas.microsoft.com/office/drawing/2014/main" id="{93A66867-0CBA-45AE-86C9-F116091705C7}"/>
                  </a:ext>
                </a:extLst>
              </p:cNvPr>
              <p:cNvSpPr>
                <a:spLocks noGrp="1" noRot="1" noChangeAspect="1" noMove="1" noResize="1" noEditPoints="1" noAdjustHandles="1" noChangeArrowheads="1" noChangeShapeType="1" noTextEdit="1"/>
              </p:cNvSpPr>
              <p:nvPr>
                <p:ph idx="1"/>
              </p:nvPr>
            </p:nvSpPr>
            <p:spPr>
              <a:xfrm>
                <a:off x="838200" y="4103659"/>
                <a:ext cx="10515600" cy="2101198"/>
              </a:xfrm>
              <a:blipFill>
                <a:blip r:embed="rId4"/>
                <a:stretch>
                  <a:fillRect l="-406" t="-87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98DEB2A-C05C-4AAB-9DE3-5ADE87D9B3F5}"/>
              </a:ext>
            </a:extLst>
          </p:cNvPr>
          <p:cNvSpPr>
            <a:spLocks noGrp="1"/>
          </p:cNvSpPr>
          <p:nvPr>
            <p:ph type="sldNum" sz="quarter" idx="12"/>
          </p:nvPr>
        </p:nvSpPr>
        <p:spPr/>
        <p:txBody>
          <a:bodyPr/>
          <a:lstStyle/>
          <a:p>
            <a:fld id="{2C54A5C6-1A67-402B-9D43-A5D8CAE25FA9}" type="slidenum">
              <a:rPr lang="en-US" smtClean="0"/>
              <a:pPr/>
              <a:t>25</a:t>
            </a:fld>
            <a:endParaRPr lang="en-US" dirty="0"/>
          </a:p>
        </p:txBody>
      </p:sp>
      <p:graphicFrame>
        <p:nvGraphicFramePr>
          <p:cNvPr id="5" name="Table 4">
            <a:extLst>
              <a:ext uri="{FF2B5EF4-FFF2-40B4-BE49-F238E27FC236}">
                <a16:creationId xmlns:a16="http://schemas.microsoft.com/office/drawing/2014/main" id="{12024823-AD2D-4C7B-82EE-948F05C6BCFB}"/>
              </a:ext>
            </a:extLst>
          </p:cNvPr>
          <p:cNvGraphicFramePr>
            <a:graphicFrameLocks noGrp="1"/>
          </p:cNvGraphicFramePr>
          <p:nvPr>
            <p:extLst>
              <p:ext uri="{D42A27DB-BD31-4B8C-83A1-F6EECF244321}">
                <p14:modId xmlns:p14="http://schemas.microsoft.com/office/powerpoint/2010/main" val="1034034885"/>
              </p:ext>
            </p:extLst>
          </p:nvPr>
        </p:nvGraphicFramePr>
        <p:xfrm>
          <a:off x="2437300" y="1984078"/>
          <a:ext cx="7563950" cy="1254739"/>
        </p:xfrm>
        <a:graphic>
          <a:graphicData uri="http://schemas.openxmlformats.org/drawingml/2006/table">
            <a:tbl>
              <a:tblPr firstRow="1" bandRow="1">
                <a:tableStyleId>{9D7B26C5-4107-4FEC-AEDC-1716B250A1EF}</a:tableStyleId>
              </a:tblPr>
              <a:tblGrid>
                <a:gridCol w="1350604">
                  <a:extLst>
                    <a:ext uri="{9D8B030D-6E8A-4147-A177-3AD203B41FA5}">
                      <a16:colId xmlns:a16="http://schemas.microsoft.com/office/drawing/2014/main" val="975356059"/>
                    </a:ext>
                  </a:extLst>
                </a:gridCol>
                <a:gridCol w="3106673">
                  <a:extLst>
                    <a:ext uri="{9D8B030D-6E8A-4147-A177-3AD203B41FA5}">
                      <a16:colId xmlns:a16="http://schemas.microsoft.com/office/drawing/2014/main" val="718851367"/>
                    </a:ext>
                  </a:extLst>
                </a:gridCol>
                <a:gridCol w="3106673">
                  <a:extLst>
                    <a:ext uri="{9D8B030D-6E8A-4147-A177-3AD203B41FA5}">
                      <a16:colId xmlns:a16="http://schemas.microsoft.com/office/drawing/2014/main" val="2659905386"/>
                    </a:ext>
                  </a:extLst>
                </a:gridCol>
              </a:tblGrid>
              <a:tr h="523219">
                <a:tc>
                  <a:txBody>
                    <a:bodyPr/>
                    <a:lstStyle/>
                    <a:p>
                      <a:endParaRPr lang="en-US" dirty="0"/>
                    </a:p>
                  </a:txBody>
                  <a:tcPr/>
                </a:tc>
                <a:tc>
                  <a:txBody>
                    <a:bodyPr/>
                    <a:lstStyle/>
                    <a:p>
                      <a:pPr algn="ctr"/>
                      <a:r>
                        <a:rPr lang="en-US" dirty="0"/>
                        <a:t>RMSE compared to pH</a:t>
                      </a:r>
                    </a:p>
                  </a:txBody>
                  <a:tcPr/>
                </a:tc>
                <a:tc>
                  <a:txBody>
                    <a:bodyPr/>
                    <a:lstStyle/>
                    <a:p>
                      <a:pPr algn="ctr"/>
                      <a:r>
                        <a:rPr lang="en-US" dirty="0"/>
                        <a:t>MB compared to pH</a:t>
                      </a:r>
                    </a:p>
                  </a:txBody>
                  <a:tcPr/>
                </a:tc>
                <a:extLst>
                  <a:ext uri="{0D108BD9-81ED-4DB2-BD59-A6C34878D82A}">
                    <a16:rowId xmlns:a16="http://schemas.microsoft.com/office/drawing/2014/main" val="3447483027"/>
                  </a:ext>
                </a:extLst>
              </a:tr>
              <a:tr h="303135">
                <a:tc>
                  <a:txBody>
                    <a:bodyPr/>
                    <a:lstStyle/>
                    <a:p>
                      <a:r>
                        <a:rPr lang="en-US" dirty="0" err="1">
                          <a:latin typeface="Cambria Math" panose="02040503050406030204" pitchFamily="18" charset="0"/>
                          <a:ea typeface="Cambria Math" panose="02040503050406030204" pitchFamily="18" charset="0"/>
                        </a:rPr>
                        <a:t>pH</a:t>
                      </a:r>
                      <a:r>
                        <a:rPr lang="en-US" baseline="-25000" dirty="0" err="1"/>
                        <a:t>F</a:t>
                      </a:r>
                      <a:endParaRPr lang="en-US" baseline="-25000" dirty="0"/>
                    </a:p>
                  </a:txBody>
                  <a:tcPr/>
                </a:tc>
                <a:tc>
                  <a:txBody>
                    <a:bodyPr/>
                    <a:lstStyle/>
                    <a:p>
                      <a:pPr algn="ctr"/>
                      <a:r>
                        <a:rPr lang="en-US" dirty="0"/>
                        <a:t>0.452 to 0.611 </a:t>
                      </a:r>
                    </a:p>
                  </a:txBody>
                  <a:tcPr/>
                </a:tc>
                <a:tc>
                  <a:txBody>
                    <a:bodyPr/>
                    <a:lstStyle/>
                    <a:p>
                      <a:pPr algn="ctr"/>
                      <a:r>
                        <a:rPr lang="en-US" dirty="0"/>
                        <a:t>-0.544 to 0.123</a:t>
                      </a:r>
                    </a:p>
                  </a:txBody>
                  <a:tcPr/>
                </a:tc>
                <a:extLst>
                  <a:ext uri="{0D108BD9-81ED-4DB2-BD59-A6C34878D82A}">
                    <a16:rowId xmlns:a16="http://schemas.microsoft.com/office/drawing/2014/main" val="1608509880"/>
                  </a:ext>
                </a:extLst>
              </a:tr>
              <a:tr h="303135">
                <a:tc>
                  <a:txBody>
                    <a:bodyPr/>
                    <a:lstStyle/>
                    <a:p>
                      <a:r>
                        <a:rPr lang="en-US" dirty="0">
                          <a:latin typeface="Cambria Math" panose="02040503050406030204" pitchFamily="18" charset="0"/>
                          <a:ea typeface="Cambria Math" panose="02040503050406030204" pitchFamily="18" charset="0"/>
                        </a:rPr>
                        <a:t>pH</a:t>
                      </a:r>
                      <a:r>
                        <a:rPr lang="en-US" baseline="-25000" dirty="0"/>
                        <a:t>±</a:t>
                      </a:r>
                      <a:r>
                        <a:rPr lang="en-US" dirty="0"/>
                        <a:t> (H</a:t>
                      </a:r>
                      <a:r>
                        <a:rPr lang="en-US" baseline="30000" dirty="0"/>
                        <a:t>+</a:t>
                      </a:r>
                      <a:r>
                        <a:rPr lang="en-US" dirty="0"/>
                        <a:t>, Cl</a:t>
                      </a:r>
                      <a:r>
                        <a:rPr lang="en-US" baseline="30000" dirty="0"/>
                        <a:t>-</a:t>
                      </a:r>
                      <a:r>
                        <a:rPr lang="en-US" dirty="0"/>
                        <a:t>) </a:t>
                      </a:r>
                    </a:p>
                  </a:txBody>
                  <a:tcPr/>
                </a:tc>
                <a:tc>
                  <a:txBody>
                    <a:bodyPr/>
                    <a:lstStyle/>
                    <a:p>
                      <a:pPr algn="ctr"/>
                      <a:r>
                        <a:rPr lang="en-US" dirty="0"/>
                        <a:t>0.230 to 0.527  </a:t>
                      </a:r>
                    </a:p>
                  </a:txBody>
                  <a:tcPr/>
                </a:tc>
                <a:tc>
                  <a:txBody>
                    <a:bodyPr/>
                    <a:lstStyle/>
                    <a:p>
                      <a:pPr algn="ctr"/>
                      <a:r>
                        <a:rPr lang="en-US" dirty="0"/>
                        <a:t>-0.200 to 0.331 </a:t>
                      </a:r>
                    </a:p>
                  </a:txBody>
                  <a:tcPr/>
                </a:tc>
                <a:extLst>
                  <a:ext uri="{0D108BD9-81ED-4DB2-BD59-A6C34878D82A}">
                    <a16:rowId xmlns:a16="http://schemas.microsoft.com/office/drawing/2014/main" val="93294165"/>
                  </a:ext>
                </a:extLst>
              </a:tr>
            </a:tbl>
          </a:graphicData>
        </a:graphic>
      </p:graphicFrame>
    </p:spTree>
    <p:extLst>
      <p:ext uri="{BB962C8B-B14F-4D97-AF65-F5344CB8AC3E}">
        <p14:creationId xmlns:p14="http://schemas.microsoft.com/office/powerpoint/2010/main" val="3601561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3A95-4948-47FC-A7ED-94BBDC5A0D5A}"/>
              </a:ext>
            </a:extLst>
          </p:cNvPr>
          <p:cNvSpPr>
            <a:spLocks noGrp="1"/>
          </p:cNvSpPr>
          <p:nvPr>
            <p:ph type="ctrTitle"/>
          </p:nvPr>
        </p:nvSpPr>
        <p:spPr>
          <a:xfrm>
            <a:off x="1524000" y="1988457"/>
            <a:ext cx="9144000" cy="2025403"/>
          </a:xfrm>
        </p:spPr>
        <p:txBody>
          <a:bodyPr>
            <a:normAutofit/>
          </a:bodyPr>
          <a:lstStyle/>
          <a:p>
            <a:r>
              <a:rPr lang="en-US" dirty="0"/>
              <a:t>Proxies of </a:t>
            </a:r>
            <a:r>
              <a:rPr lang="en-US" dirty="0">
                <a:latin typeface="Cambria Math" panose="02040503050406030204" pitchFamily="18" charset="0"/>
                <a:ea typeface="Cambria Math" panose="02040503050406030204" pitchFamily="18" charset="0"/>
              </a:rPr>
              <a:t>pH</a:t>
            </a:r>
            <a:endParaRPr lang="en-US" dirty="0"/>
          </a:p>
        </p:txBody>
      </p:sp>
      <p:sp>
        <p:nvSpPr>
          <p:cNvPr id="5" name="Slide Number Placeholder 3">
            <a:extLst>
              <a:ext uri="{FF2B5EF4-FFF2-40B4-BE49-F238E27FC236}">
                <a16:creationId xmlns:a16="http://schemas.microsoft.com/office/drawing/2014/main" id="{0BDA3C1D-AE98-4DDB-9144-8AD7C56040E4}"/>
              </a:ext>
            </a:extLst>
          </p:cNvPr>
          <p:cNvSpPr>
            <a:spLocks noGrp="1"/>
          </p:cNvSpPr>
          <p:nvPr>
            <p:ph type="sldNum" sz="quarter" idx="12"/>
          </p:nvPr>
        </p:nvSpPr>
        <p:spPr>
          <a:xfrm>
            <a:off x="-1" y="6365174"/>
            <a:ext cx="713509" cy="344425"/>
          </a:xfrm>
        </p:spPr>
        <p:txBody>
          <a:bodyPr/>
          <a:lstStyle/>
          <a:p>
            <a:fld id="{2C54A5C6-1A67-402B-9D43-A5D8CAE25FA9}" type="slidenum">
              <a:rPr lang="en-US" smtClean="0">
                <a:solidFill>
                  <a:schemeClr val="bg1">
                    <a:lumMod val="50000"/>
                  </a:schemeClr>
                </a:solidFill>
              </a:rPr>
              <a:pPr/>
              <a:t>26</a:t>
            </a:fld>
            <a:endParaRPr lang="en-US" dirty="0">
              <a:solidFill>
                <a:schemeClr val="bg1">
                  <a:lumMod val="50000"/>
                </a:schemeClr>
              </a:solidFill>
            </a:endParaRPr>
          </a:p>
        </p:txBody>
      </p:sp>
    </p:spTree>
    <p:extLst>
      <p:ext uri="{BB962C8B-B14F-4D97-AF65-F5344CB8AC3E}">
        <p14:creationId xmlns:p14="http://schemas.microsoft.com/office/powerpoint/2010/main" val="757283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F3C59-3A54-441D-8EA0-B461ABA97068}"/>
              </a:ext>
            </a:extLst>
          </p:cNvPr>
          <p:cNvSpPr>
            <a:spLocks noGrp="1"/>
          </p:cNvSpPr>
          <p:nvPr>
            <p:ph type="title"/>
          </p:nvPr>
        </p:nvSpPr>
        <p:spPr/>
        <p:txBody>
          <a:bodyPr/>
          <a:lstStyle/>
          <a:p>
            <a:r>
              <a:rPr lang="en-US" dirty="0"/>
              <a:t>Proxies are indirectly linked to </a:t>
            </a:r>
            <a:r>
              <a:rPr lang="en-US" dirty="0">
                <a:latin typeface="Cambria Math" panose="02040503050406030204" pitchFamily="18" charset="0"/>
                <a:ea typeface="Cambria Math" panose="02040503050406030204" pitchFamily="18" charset="0"/>
              </a:rPr>
              <a:t>pH</a:t>
            </a:r>
            <a:endParaRPr lang="en-US" dirty="0"/>
          </a:p>
        </p:txBody>
      </p:sp>
      <p:sp>
        <p:nvSpPr>
          <p:cNvPr id="3" name="Content Placeholder 2">
            <a:extLst>
              <a:ext uri="{FF2B5EF4-FFF2-40B4-BE49-F238E27FC236}">
                <a16:creationId xmlns:a16="http://schemas.microsoft.com/office/drawing/2014/main" id="{45B0BA4C-B82F-45EB-855C-052E0A1B480B}"/>
              </a:ext>
            </a:extLst>
          </p:cNvPr>
          <p:cNvSpPr>
            <a:spLocks noGrp="1"/>
          </p:cNvSpPr>
          <p:nvPr>
            <p:ph idx="1"/>
          </p:nvPr>
        </p:nvSpPr>
        <p:spPr>
          <a:xfrm>
            <a:off x="447916" y="1452990"/>
            <a:ext cx="4426163" cy="4351338"/>
          </a:xfrm>
        </p:spPr>
        <p:txBody>
          <a:bodyPr>
            <a:normAutofit/>
          </a:bodyPr>
          <a:lstStyle/>
          <a:p>
            <a:r>
              <a:rPr lang="en-US" sz="1800" dirty="0"/>
              <a:t>Developed due to lack of direct </a:t>
            </a:r>
            <a:r>
              <a:rPr lang="en-US" sz="1800" dirty="0">
                <a:latin typeface="Cambria Math" panose="02040503050406030204" pitchFamily="18" charset="0"/>
                <a:ea typeface="Cambria Math" panose="02040503050406030204" pitchFamily="18" charset="0"/>
              </a:rPr>
              <a:t>pH</a:t>
            </a:r>
            <a:r>
              <a:rPr lang="en-US" sz="1800" dirty="0"/>
              <a:t> measurements</a:t>
            </a:r>
          </a:p>
          <a:p>
            <a:r>
              <a:rPr lang="en-US" sz="1800" dirty="0"/>
              <a:t>Used to infer </a:t>
            </a:r>
            <a:r>
              <a:rPr lang="en-US" sz="1800" dirty="0">
                <a:latin typeface="Cambria Math" panose="02040503050406030204" pitchFamily="18" charset="0"/>
                <a:ea typeface="Cambria Math" panose="02040503050406030204" pitchFamily="18" charset="0"/>
              </a:rPr>
              <a:t>pH</a:t>
            </a:r>
            <a:r>
              <a:rPr lang="en-US" sz="1800" dirty="0"/>
              <a:t> (e.g. acidic vs basic particles) or to infer properties related to acidity (e.g. PM sensitivity to </a:t>
            </a:r>
            <a:r>
              <a:rPr lang="en-US" sz="1800" dirty="0" err="1"/>
              <a:t>NH</a:t>
            </a:r>
            <a:r>
              <a:rPr lang="en-US" sz="1800" baseline="-25000" dirty="0" err="1"/>
              <a:t>x</a:t>
            </a:r>
            <a:r>
              <a:rPr lang="en-US" sz="1800" dirty="0"/>
              <a:t> vs NO</a:t>
            </a:r>
            <a:r>
              <a:rPr lang="en-US" sz="1800" baseline="-25000" dirty="0"/>
              <a:t>3</a:t>
            </a:r>
            <a:r>
              <a:rPr lang="en-US" sz="1800" dirty="0"/>
              <a:t>) </a:t>
            </a:r>
          </a:p>
          <a:p>
            <a:r>
              <a:rPr lang="en-US" sz="1800" dirty="0"/>
              <a:t>Have provided qualitative information that has advanced atmospheric science</a:t>
            </a:r>
          </a:p>
          <a:p>
            <a:r>
              <a:rPr lang="en-US" sz="1800" dirty="0"/>
              <a:t>Common types of proxy bases:</a:t>
            </a:r>
          </a:p>
          <a:p>
            <a:pPr lvl="1"/>
            <a:r>
              <a:rPr lang="en-US" sz="1800" dirty="0"/>
              <a:t>Electroneutrality</a:t>
            </a:r>
          </a:p>
          <a:p>
            <a:pPr lvl="2"/>
            <a:r>
              <a:rPr lang="en-US" sz="1800" dirty="0"/>
              <a:t>Charge balance</a:t>
            </a:r>
          </a:p>
          <a:p>
            <a:pPr lvl="2"/>
            <a:r>
              <a:rPr lang="en-US" sz="1800" dirty="0"/>
              <a:t>Molar ratio</a:t>
            </a:r>
          </a:p>
          <a:p>
            <a:pPr lvl="2"/>
            <a:r>
              <a:rPr lang="en-US" sz="1800" dirty="0"/>
              <a:t>Degree of neutralization</a:t>
            </a:r>
          </a:p>
          <a:p>
            <a:pPr lvl="1"/>
            <a:r>
              <a:rPr lang="en-US" sz="1800" dirty="0"/>
              <a:t>Semivolatile partitioning</a:t>
            </a:r>
          </a:p>
          <a:p>
            <a:pPr lvl="1"/>
            <a:r>
              <a:rPr lang="en-US" sz="1800" dirty="0"/>
              <a:t>Gas ratio</a:t>
            </a:r>
          </a:p>
        </p:txBody>
      </p:sp>
      <p:sp>
        <p:nvSpPr>
          <p:cNvPr id="4" name="Slide Number Placeholder 3">
            <a:extLst>
              <a:ext uri="{FF2B5EF4-FFF2-40B4-BE49-F238E27FC236}">
                <a16:creationId xmlns:a16="http://schemas.microsoft.com/office/drawing/2014/main" id="{D1BE686B-40D8-467A-BFD5-3C9AB37C41B8}"/>
              </a:ext>
            </a:extLst>
          </p:cNvPr>
          <p:cNvSpPr>
            <a:spLocks noGrp="1"/>
          </p:cNvSpPr>
          <p:nvPr>
            <p:ph type="sldNum" sz="quarter" idx="12"/>
          </p:nvPr>
        </p:nvSpPr>
        <p:spPr/>
        <p:txBody>
          <a:bodyPr/>
          <a:lstStyle/>
          <a:p>
            <a:fld id="{2C54A5C6-1A67-402B-9D43-A5D8CAE25FA9}" type="slidenum">
              <a:rPr lang="en-US" smtClean="0"/>
              <a:pPr/>
              <a:t>27</a:t>
            </a:fld>
            <a:endParaRPr lang="en-US" dirty="0"/>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4A90B692-3840-4D19-823D-9AF58E8CEA61}"/>
                  </a:ext>
                </a:extLst>
              </p:cNvPr>
              <p:cNvGraphicFramePr>
                <a:graphicFrameLocks/>
              </p:cNvGraphicFramePr>
              <p:nvPr>
                <p:extLst>
                  <p:ext uri="{D42A27DB-BD31-4B8C-83A1-F6EECF244321}">
                    <p14:modId xmlns:p14="http://schemas.microsoft.com/office/powerpoint/2010/main" val="1439543047"/>
                  </p:ext>
                </p:extLst>
              </p:nvPr>
            </p:nvGraphicFramePr>
            <p:xfrm>
              <a:off x="5324474" y="1335769"/>
              <a:ext cx="6538072" cy="4623436"/>
            </p:xfrm>
            <a:graphic>
              <a:graphicData uri="http://schemas.openxmlformats.org/drawingml/2006/table">
                <a:tbl>
                  <a:tblPr firstRow="1" firstCol="1" bandRow="1">
                    <a:tableStyleId>{9D7B26C5-4107-4FEC-AEDC-1716B250A1EF}</a:tableStyleId>
                  </a:tblPr>
                  <a:tblGrid>
                    <a:gridCol w="1438119">
                      <a:extLst>
                        <a:ext uri="{9D8B030D-6E8A-4147-A177-3AD203B41FA5}">
                          <a16:colId xmlns:a16="http://schemas.microsoft.com/office/drawing/2014/main" val="2460949948"/>
                        </a:ext>
                      </a:extLst>
                    </a:gridCol>
                    <a:gridCol w="5099953">
                      <a:extLst>
                        <a:ext uri="{9D8B030D-6E8A-4147-A177-3AD203B41FA5}">
                          <a16:colId xmlns:a16="http://schemas.microsoft.com/office/drawing/2014/main" val="2038508282"/>
                        </a:ext>
                      </a:extLst>
                    </a:gridCol>
                  </a:tblGrid>
                  <a:tr h="323850">
                    <a:tc>
                      <a:txBody>
                        <a:bodyPr/>
                        <a:lstStyle/>
                        <a:p>
                          <a:pPr marL="0" marR="0" algn="ctr">
                            <a:lnSpc>
                              <a:spcPct val="150000"/>
                            </a:lnSpc>
                            <a:spcBef>
                              <a:spcPts val="0"/>
                            </a:spcBef>
                            <a:spcAft>
                              <a:spcPts val="0"/>
                            </a:spcAft>
                          </a:pPr>
                          <a:r>
                            <a:rPr lang="en-GB" sz="1600" dirty="0">
                              <a:effectLst/>
                            </a:rPr>
                            <a:t>Proxy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1600">
                              <a:effectLst/>
                            </a:rPr>
                            <a:t>Definition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2996674"/>
                      </a:ext>
                    </a:extLst>
                  </a:tr>
                  <a:tr h="634365">
                    <a:tc>
                      <a:txBody>
                        <a:bodyPr/>
                        <a:lstStyle/>
                        <a:p>
                          <a:pPr marL="0" marR="0" algn="ctr">
                            <a:lnSpc>
                              <a:spcPct val="150000"/>
                            </a:lnSpc>
                            <a:spcBef>
                              <a:spcPts val="0"/>
                            </a:spcBef>
                            <a:spcAft>
                              <a:spcPts val="0"/>
                            </a:spcAft>
                          </a:pPr>
                          <a:r>
                            <a:rPr lang="en-GB" sz="1600" b="0" dirty="0">
                              <a:effectLst/>
                            </a:rPr>
                            <a:t>Cation/anion equivalent ratio</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f>
                                  <m:fPr>
                                    <m:type m:val="skw"/>
                                    <m:ctrlPr>
                                      <a:rPr lang="en-US" sz="1600" i="1">
                                        <a:effectLst/>
                                        <a:latin typeface="Cambria Math" panose="02040503050406030204" pitchFamily="18" charset="0"/>
                                      </a:rPr>
                                    </m:ctrlPr>
                                  </m:fPr>
                                  <m:num>
                                    <m:r>
                                      <m:rPr>
                                        <m:sty m:val="p"/>
                                      </m:rPr>
                                      <a:rPr lang="en-GB" sz="1600">
                                        <a:effectLst/>
                                        <a:latin typeface="Cambria Math" panose="02040503050406030204" pitchFamily="18" charset="0"/>
                                      </a:rPr>
                                      <m:t>Cation</m:t>
                                    </m:r>
                                  </m:num>
                                  <m:den>
                                    <m:r>
                                      <m:rPr>
                                        <m:sty m:val="p"/>
                                      </m:rPr>
                                      <a:rPr lang="en-GB" sz="1600">
                                        <a:effectLst/>
                                        <a:latin typeface="Cambria Math" panose="02040503050406030204" pitchFamily="18" charset="0"/>
                                      </a:rPr>
                                      <m:t>Anion</m:t>
                                    </m:r>
                                  </m:den>
                                </m:f>
                                <m:r>
                                  <a:rPr lang="en-GB" sz="1600">
                                    <a:effectLst/>
                                    <a:latin typeface="Cambria Math" panose="02040503050406030204" pitchFamily="18" charset="0"/>
                                  </a:rPr>
                                  <m:t>=</m:t>
                                </m:r>
                                <m:f>
                                  <m:fPr>
                                    <m:ctrlPr>
                                      <a:rPr lang="en-US" sz="1600" i="1">
                                        <a:effectLst/>
                                        <a:latin typeface="Cambria Math" panose="02040503050406030204" pitchFamily="18" charset="0"/>
                                      </a:rPr>
                                    </m:ctrlPr>
                                  </m:fPr>
                                  <m:num>
                                    <m:d>
                                      <m:dPr>
                                        <m:begChr m:val="["/>
                                        <m:endChr m:val="]"/>
                                        <m:ctrlPr>
                                          <a:rPr lang="en-US" sz="1600" i="1">
                                            <a:effectLst/>
                                            <a:latin typeface="Cambria Math" panose="02040503050406030204" pitchFamily="18" charset="0"/>
                                          </a:rPr>
                                        </m:ctrlPr>
                                      </m:dPr>
                                      <m:e>
                                        <m:sSubSup>
                                          <m:sSubSupPr>
                                            <m:ctrlPr>
                                              <a:rPr lang="en-US" sz="1600" i="1">
                                                <a:effectLst/>
                                                <a:latin typeface="Cambria Math" panose="02040503050406030204" pitchFamily="18" charset="0"/>
                                              </a:rPr>
                                            </m:ctrlPr>
                                          </m:sSubSupPr>
                                          <m:e>
                                            <m:r>
                                              <m:rPr>
                                                <m:sty m:val="p"/>
                                              </m:rPr>
                                              <a:rPr lang="en-GB" sz="1600">
                                                <a:effectLst/>
                                                <a:latin typeface="Cambria Math" panose="02040503050406030204" pitchFamily="18" charset="0"/>
                                              </a:rPr>
                                              <m:t>NH</m:t>
                                            </m:r>
                                          </m:e>
                                          <m:sub>
                                            <m:r>
                                              <a:rPr lang="en-GB" sz="1600">
                                                <a:effectLst/>
                                                <a:latin typeface="Cambria Math" panose="02040503050406030204" pitchFamily="18" charset="0"/>
                                              </a:rPr>
                                              <m:t>4</m:t>
                                            </m:r>
                                          </m:sub>
                                          <m:sup>
                                            <m:r>
                                              <a:rPr lang="en-GB" sz="1600">
                                                <a:effectLst/>
                                                <a:latin typeface="Cambria Math" panose="02040503050406030204" pitchFamily="18" charset="0"/>
                                              </a:rPr>
                                              <m:t>+</m:t>
                                            </m:r>
                                          </m:sup>
                                        </m:sSubSup>
                                      </m:e>
                                    </m:d>
                                    <m:r>
                                      <a:rPr lang="en-GB" sz="1600">
                                        <a:effectLst/>
                                        <a:latin typeface="Cambria Math" panose="02040503050406030204" pitchFamily="18" charset="0"/>
                                      </a:rPr>
                                      <m:t>+</m:t>
                                    </m:r>
                                    <m:d>
                                      <m:dPr>
                                        <m:begChr m:val="["/>
                                        <m:endChr m:val="]"/>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r>
                                              <m:rPr>
                                                <m:sty m:val="p"/>
                                              </m:rPr>
                                              <a:rPr lang="en-GB" sz="1600">
                                                <a:effectLst/>
                                                <a:latin typeface="Cambria Math" panose="02040503050406030204" pitchFamily="18" charset="0"/>
                                              </a:rPr>
                                              <m:t>Na</m:t>
                                            </m:r>
                                          </m:e>
                                          <m:sup>
                                            <m:r>
                                              <a:rPr lang="en-GB" sz="1600">
                                                <a:effectLst/>
                                                <a:latin typeface="Cambria Math" panose="02040503050406030204" pitchFamily="18" charset="0"/>
                                              </a:rPr>
                                              <m:t>+</m:t>
                                            </m:r>
                                          </m:sup>
                                        </m:sSup>
                                      </m:e>
                                    </m:d>
                                    <m:r>
                                      <a:rPr lang="en-GB" sz="1600">
                                        <a:effectLst/>
                                        <a:latin typeface="Cambria Math" panose="02040503050406030204" pitchFamily="18" charset="0"/>
                                      </a:rPr>
                                      <m:t>+</m:t>
                                    </m:r>
                                    <m:d>
                                      <m:dPr>
                                        <m:begChr m:val="["/>
                                        <m:endChr m:val="]"/>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r>
                                              <m:rPr>
                                                <m:sty m:val="p"/>
                                              </m:rPr>
                                              <a:rPr lang="en-GB" sz="1600">
                                                <a:effectLst/>
                                                <a:latin typeface="Cambria Math" panose="02040503050406030204" pitchFamily="18" charset="0"/>
                                              </a:rPr>
                                              <m:t>K</m:t>
                                            </m:r>
                                          </m:e>
                                          <m:sup>
                                            <m:r>
                                              <a:rPr lang="en-GB" sz="1600">
                                                <a:effectLst/>
                                                <a:latin typeface="Cambria Math" panose="02040503050406030204" pitchFamily="18" charset="0"/>
                                              </a:rPr>
                                              <m:t>+</m:t>
                                            </m:r>
                                          </m:sup>
                                        </m:sSup>
                                      </m:e>
                                    </m:d>
                                    <m:r>
                                      <a:rPr lang="en-GB" sz="1600">
                                        <a:effectLst/>
                                        <a:latin typeface="Cambria Math" panose="02040503050406030204" pitchFamily="18" charset="0"/>
                                      </a:rPr>
                                      <m:t>+2</m:t>
                                    </m:r>
                                    <m:d>
                                      <m:dPr>
                                        <m:begChr m:val="["/>
                                        <m:endChr m:val="]"/>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r>
                                              <m:rPr>
                                                <m:sty m:val="p"/>
                                              </m:rPr>
                                              <a:rPr lang="en-GB" sz="1600">
                                                <a:effectLst/>
                                                <a:latin typeface="Cambria Math" panose="02040503050406030204" pitchFamily="18" charset="0"/>
                                              </a:rPr>
                                              <m:t>Ca</m:t>
                                            </m:r>
                                          </m:e>
                                          <m:sup>
                                            <m:r>
                                              <a:rPr lang="en-GB" sz="1600">
                                                <a:effectLst/>
                                                <a:latin typeface="Cambria Math" panose="02040503050406030204" pitchFamily="18" charset="0"/>
                                              </a:rPr>
                                              <m:t>2+</m:t>
                                            </m:r>
                                          </m:sup>
                                        </m:sSup>
                                      </m:e>
                                    </m:d>
                                    <m:r>
                                      <a:rPr lang="en-GB" sz="1600">
                                        <a:effectLst/>
                                        <a:latin typeface="Cambria Math" panose="02040503050406030204" pitchFamily="18" charset="0"/>
                                      </a:rPr>
                                      <m:t>+2</m:t>
                                    </m:r>
                                    <m:d>
                                      <m:dPr>
                                        <m:begChr m:val="["/>
                                        <m:endChr m:val="]"/>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r>
                                              <m:rPr>
                                                <m:sty m:val="p"/>
                                              </m:rPr>
                                              <a:rPr lang="en-GB" sz="1600">
                                                <a:effectLst/>
                                                <a:latin typeface="Cambria Math" panose="02040503050406030204" pitchFamily="18" charset="0"/>
                                              </a:rPr>
                                              <m:t>Mg</m:t>
                                            </m:r>
                                          </m:e>
                                          <m:sup>
                                            <m:r>
                                              <a:rPr lang="en-GB" sz="1600">
                                                <a:effectLst/>
                                                <a:latin typeface="Cambria Math" panose="02040503050406030204" pitchFamily="18" charset="0"/>
                                              </a:rPr>
                                              <m:t>2+</m:t>
                                            </m:r>
                                          </m:sup>
                                        </m:sSup>
                                      </m:e>
                                    </m:d>
                                  </m:num>
                                  <m:den>
                                    <m:r>
                                      <a:rPr lang="en-GB" sz="1600">
                                        <a:effectLst/>
                                        <a:latin typeface="Cambria Math" panose="02040503050406030204" pitchFamily="18" charset="0"/>
                                      </a:rPr>
                                      <m:t>2</m:t>
                                    </m:r>
                                    <m:d>
                                      <m:dPr>
                                        <m:begChr m:val="["/>
                                        <m:endChr m:val="]"/>
                                        <m:ctrlPr>
                                          <a:rPr lang="en-US" sz="1600" i="1">
                                            <a:effectLst/>
                                            <a:latin typeface="Cambria Math" panose="02040503050406030204" pitchFamily="18" charset="0"/>
                                          </a:rPr>
                                        </m:ctrlPr>
                                      </m:dPr>
                                      <m:e>
                                        <m:sSub>
                                          <m:sSubPr>
                                            <m:ctrlPr>
                                              <a:rPr lang="en-US" sz="1600" i="1">
                                                <a:effectLst/>
                                                <a:latin typeface="Cambria Math" panose="02040503050406030204" pitchFamily="18" charset="0"/>
                                              </a:rPr>
                                            </m:ctrlPr>
                                          </m:sSubPr>
                                          <m:e>
                                            <m:r>
                                              <m:rPr>
                                                <m:sty m:val="p"/>
                                              </m:rPr>
                                              <a:rPr lang="en-GB" sz="1600">
                                                <a:effectLst/>
                                                <a:latin typeface="Cambria Math" panose="02040503050406030204" pitchFamily="18" charset="0"/>
                                              </a:rPr>
                                              <m:t>TSO</m:t>
                                            </m:r>
                                          </m:e>
                                          <m:sub>
                                            <m:r>
                                              <a:rPr lang="en-GB" sz="1600">
                                                <a:effectLst/>
                                                <a:latin typeface="Cambria Math" panose="02040503050406030204" pitchFamily="18" charset="0"/>
                                              </a:rPr>
                                              <m:t>4</m:t>
                                            </m:r>
                                          </m:sub>
                                        </m:sSub>
                                      </m:e>
                                    </m:d>
                                    <m:r>
                                      <a:rPr lang="en-GB" sz="1600">
                                        <a:effectLst/>
                                        <a:latin typeface="Cambria Math" panose="02040503050406030204" pitchFamily="18" charset="0"/>
                                      </a:rPr>
                                      <m:t>+</m:t>
                                    </m:r>
                                    <m:d>
                                      <m:dPr>
                                        <m:begChr m:val="["/>
                                        <m:endChr m:val="]"/>
                                        <m:ctrlPr>
                                          <a:rPr lang="en-US" sz="1600" i="1">
                                            <a:effectLst/>
                                            <a:latin typeface="Cambria Math" panose="02040503050406030204" pitchFamily="18" charset="0"/>
                                          </a:rPr>
                                        </m:ctrlPr>
                                      </m:dPr>
                                      <m:e>
                                        <m:sSubSup>
                                          <m:sSubSupPr>
                                            <m:ctrlPr>
                                              <a:rPr lang="en-US" sz="1600" i="1">
                                                <a:effectLst/>
                                                <a:latin typeface="Cambria Math" panose="02040503050406030204" pitchFamily="18" charset="0"/>
                                              </a:rPr>
                                            </m:ctrlPr>
                                          </m:sSubSupPr>
                                          <m:e>
                                            <m:r>
                                              <m:rPr>
                                                <m:sty m:val="p"/>
                                              </m:rPr>
                                              <a:rPr lang="en-GB" sz="1600">
                                                <a:effectLst/>
                                                <a:latin typeface="Cambria Math" panose="02040503050406030204" pitchFamily="18" charset="0"/>
                                              </a:rPr>
                                              <m:t>NO</m:t>
                                            </m:r>
                                          </m:e>
                                          <m:sub>
                                            <m:r>
                                              <a:rPr lang="en-GB" sz="1600">
                                                <a:effectLst/>
                                                <a:latin typeface="Cambria Math" panose="02040503050406030204" pitchFamily="18" charset="0"/>
                                              </a:rPr>
                                              <m:t>3</m:t>
                                            </m:r>
                                          </m:sub>
                                          <m:sup>
                                            <m:r>
                                              <a:rPr lang="en-GB" sz="1600">
                                                <a:effectLst/>
                                                <a:latin typeface="Cambria Math" panose="02040503050406030204" pitchFamily="18" charset="0"/>
                                              </a:rPr>
                                              <m:t>−</m:t>
                                            </m:r>
                                          </m:sup>
                                        </m:sSubSup>
                                      </m:e>
                                    </m:d>
                                    <m:r>
                                      <a:rPr lang="en-GB" sz="1600">
                                        <a:effectLst/>
                                        <a:latin typeface="Cambria Math" panose="02040503050406030204" pitchFamily="18" charset="0"/>
                                      </a:rPr>
                                      <m:t>+</m:t>
                                    </m:r>
                                    <m:d>
                                      <m:dPr>
                                        <m:begChr m:val="["/>
                                        <m:endChr m:val="]"/>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r>
                                              <m:rPr>
                                                <m:sty m:val="p"/>
                                              </m:rPr>
                                              <a:rPr lang="en-GB" sz="1600">
                                                <a:effectLst/>
                                                <a:latin typeface="Cambria Math" panose="02040503050406030204" pitchFamily="18" charset="0"/>
                                              </a:rPr>
                                              <m:t>Cl</m:t>
                                            </m:r>
                                          </m:e>
                                          <m:sup>
                                            <m:r>
                                              <a:rPr lang="en-GB" sz="1600">
                                                <a:effectLst/>
                                                <a:latin typeface="Cambria Math" panose="02040503050406030204" pitchFamily="18" charset="0"/>
                                              </a:rPr>
                                              <m:t>−</m:t>
                                            </m:r>
                                          </m:sup>
                                        </m:sSup>
                                      </m:e>
                                    </m:d>
                                  </m:den>
                                </m:f>
                              </m:oMath>
                            </m:oMathPara>
                          </a14:m>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8874819"/>
                      </a:ext>
                    </a:extLst>
                  </a:tr>
                  <a:tr h="648335">
                    <a:tc>
                      <a:txBody>
                        <a:bodyPr/>
                        <a:lstStyle/>
                        <a:p>
                          <a:pPr marL="0" marR="0" algn="ctr">
                            <a:lnSpc>
                              <a:spcPct val="150000"/>
                            </a:lnSpc>
                            <a:spcBef>
                              <a:spcPts val="0"/>
                            </a:spcBef>
                            <a:spcAft>
                              <a:spcPts val="0"/>
                            </a:spcAft>
                          </a:pPr>
                          <a:r>
                            <a:rPr lang="en-GB" sz="1600" b="0" dirty="0">
                              <a:effectLst/>
                            </a:rPr>
                            <a:t>Degree of sulfate neutralization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GB" sz="1600">
                                    <a:effectLst/>
                                    <a:latin typeface="Cambria Math" panose="02040503050406030204" pitchFamily="18" charset="0"/>
                                  </a:rPr>
                                  <m:t>DSN</m:t>
                                </m:r>
                                <m:r>
                                  <a:rPr lang="en-GB" sz="1600">
                                    <a:effectLst/>
                                    <a:latin typeface="Cambria Math" panose="02040503050406030204" pitchFamily="18" charset="0"/>
                                  </a:rPr>
                                  <m:t>=</m:t>
                                </m:r>
                                <m:f>
                                  <m:fPr>
                                    <m:type m:val="lin"/>
                                    <m:ctrlPr>
                                      <a:rPr lang="en-US" sz="1600" i="1">
                                        <a:effectLst/>
                                        <a:latin typeface="Cambria Math" panose="02040503050406030204" pitchFamily="18" charset="0"/>
                                      </a:rPr>
                                    </m:ctrlPr>
                                  </m:fPr>
                                  <m:num>
                                    <m:d>
                                      <m:dPr>
                                        <m:ctrlPr>
                                          <a:rPr lang="en-US" sz="1600" i="1">
                                            <a:effectLst/>
                                            <a:latin typeface="Cambria Math" panose="02040503050406030204" pitchFamily="18" charset="0"/>
                                          </a:rPr>
                                        </m:ctrlPr>
                                      </m:dPr>
                                      <m:e>
                                        <m:d>
                                          <m:dPr>
                                            <m:begChr m:val="["/>
                                            <m:endChr m:val="]"/>
                                            <m:ctrlPr>
                                              <a:rPr lang="en-US" sz="1600" i="1">
                                                <a:effectLst/>
                                                <a:latin typeface="Cambria Math" panose="02040503050406030204" pitchFamily="18" charset="0"/>
                                              </a:rPr>
                                            </m:ctrlPr>
                                          </m:dPr>
                                          <m:e>
                                            <m:sSubSup>
                                              <m:sSubSupPr>
                                                <m:ctrlPr>
                                                  <a:rPr lang="en-US" sz="1600" i="1">
                                                    <a:effectLst/>
                                                    <a:latin typeface="Cambria Math" panose="02040503050406030204" pitchFamily="18" charset="0"/>
                                                  </a:rPr>
                                                </m:ctrlPr>
                                              </m:sSubSupPr>
                                              <m:e>
                                                <m:r>
                                                  <m:rPr>
                                                    <m:sty m:val="p"/>
                                                  </m:rPr>
                                                  <a:rPr lang="en-GB" sz="1600">
                                                    <a:effectLst/>
                                                    <a:latin typeface="Cambria Math" panose="02040503050406030204" pitchFamily="18" charset="0"/>
                                                  </a:rPr>
                                                  <m:t>NH</m:t>
                                                </m:r>
                                              </m:e>
                                              <m:sub>
                                                <m:r>
                                                  <a:rPr lang="en-GB" sz="1600">
                                                    <a:effectLst/>
                                                    <a:latin typeface="Cambria Math" panose="02040503050406030204" pitchFamily="18" charset="0"/>
                                                  </a:rPr>
                                                  <m:t>4</m:t>
                                                </m:r>
                                              </m:sub>
                                              <m:sup>
                                                <m:r>
                                                  <a:rPr lang="en-GB" sz="1600">
                                                    <a:effectLst/>
                                                    <a:latin typeface="Cambria Math" panose="02040503050406030204" pitchFamily="18" charset="0"/>
                                                  </a:rPr>
                                                  <m:t>+</m:t>
                                                </m:r>
                                              </m:sup>
                                            </m:sSubSup>
                                          </m:e>
                                        </m:d>
                                        <m:r>
                                          <a:rPr lang="en-GB" sz="1600">
                                            <a:effectLst/>
                                            <a:latin typeface="Cambria Math" panose="02040503050406030204" pitchFamily="18" charset="0"/>
                                          </a:rPr>
                                          <m:t>−</m:t>
                                        </m:r>
                                        <m:d>
                                          <m:dPr>
                                            <m:begChr m:val="["/>
                                            <m:endChr m:val="]"/>
                                            <m:ctrlPr>
                                              <a:rPr lang="en-US" sz="1600" i="1">
                                                <a:effectLst/>
                                                <a:latin typeface="Cambria Math" panose="02040503050406030204" pitchFamily="18" charset="0"/>
                                              </a:rPr>
                                            </m:ctrlPr>
                                          </m:dPr>
                                          <m:e>
                                            <m:sSubSup>
                                              <m:sSubSupPr>
                                                <m:ctrlPr>
                                                  <a:rPr lang="en-US" sz="1600" i="1">
                                                    <a:effectLst/>
                                                    <a:latin typeface="Cambria Math" panose="02040503050406030204" pitchFamily="18" charset="0"/>
                                                  </a:rPr>
                                                </m:ctrlPr>
                                              </m:sSubSupPr>
                                              <m:e>
                                                <m:r>
                                                  <m:rPr>
                                                    <m:sty m:val="p"/>
                                                  </m:rPr>
                                                  <a:rPr lang="en-GB" sz="1600">
                                                    <a:effectLst/>
                                                    <a:latin typeface="Cambria Math" panose="02040503050406030204" pitchFamily="18" charset="0"/>
                                                  </a:rPr>
                                                  <m:t>NO</m:t>
                                                </m:r>
                                              </m:e>
                                              <m:sub>
                                                <m:r>
                                                  <a:rPr lang="en-GB" sz="1600">
                                                    <a:effectLst/>
                                                    <a:latin typeface="Cambria Math" panose="02040503050406030204" pitchFamily="18" charset="0"/>
                                                  </a:rPr>
                                                  <m:t>3</m:t>
                                                </m:r>
                                              </m:sub>
                                              <m:sup>
                                                <m:r>
                                                  <a:rPr lang="en-GB" sz="1600">
                                                    <a:effectLst/>
                                                    <a:latin typeface="Cambria Math" panose="02040503050406030204" pitchFamily="18" charset="0"/>
                                                  </a:rPr>
                                                  <m:t>−</m:t>
                                                </m:r>
                                              </m:sup>
                                            </m:sSubSup>
                                          </m:e>
                                        </m:d>
                                      </m:e>
                                    </m:d>
                                  </m:num>
                                  <m:den>
                                    <m:d>
                                      <m:dPr>
                                        <m:begChr m:val="["/>
                                        <m:endChr m:val="]"/>
                                        <m:ctrlPr>
                                          <a:rPr lang="en-US" sz="1600" i="1">
                                            <a:effectLst/>
                                            <a:latin typeface="Cambria Math" panose="02040503050406030204" pitchFamily="18" charset="0"/>
                                          </a:rPr>
                                        </m:ctrlPr>
                                      </m:dPr>
                                      <m:e>
                                        <m:sSub>
                                          <m:sSubPr>
                                            <m:ctrlPr>
                                              <a:rPr lang="en-US" sz="1600" i="1">
                                                <a:effectLst/>
                                                <a:latin typeface="Cambria Math" panose="02040503050406030204" pitchFamily="18" charset="0"/>
                                              </a:rPr>
                                            </m:ctrlPr>
                                          </m:sSubPr>
                                          <m:e>
                                            <m:r>
                                              <m:rPr>
                                                <m:sty m:val="p"/>
                                              </m:rPr>
                                              <a:rPr lang="en-GB" sz="1600">
                                                <a:effectLst/>
                                                <a:latin typeface="Cambria Math" panose="02040503050406030204" pitchFamily="18" charset="0"/>
                                              </a:rPr>
                                              <m:t>TSO</m:t>
                                            </m:r>
                                          </m:e>
                                          <m:sub>
                                            <m:r>
                                              <a:rPr lang="en-GB" sz="1600">
                                                <a:effectLst/>
                                                <a:latin typeface="Cambria Math" panose="02040503050406030204" pitchFamily="18" charset="0"/>
                                              </a:rPr>
                                              <m:t>4</m:t>
                                            </m:r>
                                          </m:sub>
                                        </m:sSub>
                                      </m:e>
                                    </m:d>
                                  </m:den>
                                </m:f>
                              </m:oMath>
                            </m:oMathPara>
                          </a14:m>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657670"/>
                      </a:ext>
                    </a:extLst>
                  </a:tr>
                  <a:tr h="352425">
                    <a:tc>
                      <a:txBody>
                        <a:bodyPr/>
                        <a:lstStyle/>
                        <a:p>
                          <a:pPr marL="0" marR="0" algn="ctr">
                            <a:lnSpc>
                              <a:spcPct val="150000"/>
                            </a:lnSpc>
                            <a:spcBef>
                              <a:spcPts val="0"/>
                            </a:spcBef>
                            <a:spcAft>
                              <a:spcPts val="0"/>
                            </a:spcAft>
                          </a:pPr>
                          <a:r>
                            <a:rPr lang="en-GB" sz="1600" b="0">
                              <a:effectLst/>
                            </a:rPr>
                            <a:t>Strong acidity (charge balance)</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600" i="1">
                                        <a:effectLst/>
                                        <a:latin typeface="Cambria Math" panose="02040503050406030204" pitchFamily="18" charset="0"/>
                                      </a:rPr>
                                    </m:ctrlPr>
                                  </m:sSubSupPr>
                                  <m:e>
                                    <m:r>
                                      <m:rPr>
                                        <m:sty m:val="p"/>
                                      </m:rPr>
                                      <a:rPr lang="en-GB" sz="1600">
                                        <a:effectLst/>
                                        <a:latin typeface="Cambria Math" panose="02040503050406030204" pitchFamily="18" charset="0"/>
                                      </a:rPr>
                                      <m:t>H</m:t>
                                    </m:r>
                                  </m:e>
                                  <m:sub>
                                    <m:r>
                                      <m:rPr>
                                        <m:sty m:val="p"/>
                                      </m:rPr>
                                      <a:rPr lang="en-GB" sz="1600">
                                        <a:effectLst/>
                                        <a:latin typeface="Cambria Math" panose="02040503050406030204" pitchFamily="18" charset="0"/>
                                      </a:rPr>
                                      <m:t>air</m:t>
                                    </m:r>
                                    <m:r>
                                      <a:rPr lang="en-GB" sz="1600">
                                        <a:effectLst/>
                                        <a:latin typeface="Cambria Math" panose="02040503050406030204" pitchFamily="18" charset="0"/>
                                      </a:rPr>
                                      <m:t>,</m:t>
                                    </m:r>
                                    <m:r>
                                      <m:rPr>
                                        <m:sty m:val="p"/>
                                      </m:rPr>
                                      <a:rPr lang="en-GB" sz="1600">
                                        <a:effectLst/>
                                        <a:latin typeface="Cambria Math" panose="02040503050406030204" pitchFamily="18" charset="0"/>
                                      </a:rPr>
                                      <m:t>cb</m:t>
                                    </m:r>
                                  </m:sub>
                                  <m:sup>
                                    <m:r>
                                      <a:rPr lang="en-GB" sz="1600">
                                        <a:effectLst/>
                                        <a:latin typeface="Cambria Math" panose="02040503050406030204" pitchFamily="18" charset="0"/>
                                      </a:rPr>
                                      <m:t>+</m:t>
                                    </m:r>
                                  </m:sup>
                                </m:sSubSup>
                                <m:r>
                                  <a:rPr lang="en-GB" sz="1600">
                                    <a:effectLst/>
                                    <a:latin typeface="Cambria Math" panose="02040503050406030204" pitchFamily="18" charset="0"/>
                                  </a:rPr>
                                  <m:t>=2</m:t>
                                </m:r>
                                <m:d>
                                  <m:dPr>
                                    <m:begChr m:val="["/>
                                    <m:endChr m:val="]"/>
                                    <m:ctrlPr>
                                      <a:rPr lang="en-US" sz="1600" i="1">
                                        <a:effectLst/>
                                        <a:latin typeface="Cambria Math" panose="02040503050406030204" pitchFamily="18" charset="0"/>
                                      </a:rPr>
                                    </m:ctrlPr>
                                  </m:dPr>
                                  <m:e>
                                    <m:sSub>
                                      <m:sSubPr>
                                        <m:ctrlPr>
                                          <a:rPr lang="en-US" sz="1600" i="1">
                                            <a:effectLst/>
                                            <a:latin typeface="Cambria Math" panose="02040503050406030204" pitchFamily="18" charset="0"/>
                                          </a:rPr>
                                        </m:ctrlPr>
                                      </m:sSubPr>
                                      <m:e>
                                        <m:r>
                                          <m:rPr>
                                            <m:sty m:val="p"/>
                                          </m:rPr>
                                          <a:rPr lang="en-GB" sz="1600">
                                            <a:effectLst/>
                                            <a:latin typeface="Cambria Math" panose="02040503050406030204" pitchFamily="18" charset="0"/>
                                          </a:rPr>
                                          <m:t>TSO</m:t>
                                        </m:r>
                                      </m:e>
                                      <m:sub>
                                        <m:r>
                                          <a:rPr lang="en-GB" sz="1600">
                                            <a:effectLst/>
                                            <a:latin typeface="Cambria Math" panose="02040503050406030204" pitchFamily="18" charset="0"/>
                                          </a:rPr>
                                          <m:t>4</m:t>
                                        </m:r>
                                      </m:sub>
                                    </m:sSub>
                                  </m:e>
                                </m:d>
                                <m:r>
                                  <a:rPr lang="en-GB" sz="1600">
                                    <a:effectLst/>
                                    <a:latin typeface="Cambria Math" panose="02040503050406030204" pitchFamily="18" charset="0"/>
                                  </a:rPr>
                                  <m:t>+</m:t>
                                </m:r>
                                <m:d>
                                  <m:dPr>
                                    <m:begChr m:val="["/>
                                    <m:endChr m:val="]"/>
                                    <m:ctrlPr>
                                      <a:rPr lang="en-US" sz="1600" i="1">
                                        <a:effectLst/>
                                        <a:latin typeface="Cambria Math" panose="02040503050406030204" pitchFamily="18" charset="0"/>
                                      </a:rPr>
                                    </m:ctrlPr>
                                  </m:dPr>
                                  <m:e>
                                    <m:sSubSup>
                                      <m:sSubSupPr>
                                        <m:ctrlPr>
                                          <a:rPr lang="en-US" sz="1600" i="1">
                                            <a:effectLst/>
                                            <a:latin typeface="Cambria Math" panose="02040503050406030204" pitchFamily="18" charset="0"/>
                                          </a:rPr>
                                        </m:ctrlPr>
                                      </m:sSubSupPr>
                                      <m:e>
                                        <m:r>
                                          <m:rPr>
                                            <m:sty m:val="p"/>
                                          </m:rPr>
                                          <a:rPr lang="en-GB" sz="1600">
                                            <a:effectLst/>
                                            <a:latin typeface="Cambria Math" panose="02040503050406030204" pitchFamily="18" charset="0"/>
                                          </a:rPr>
                                          <m:t>NO</m:t>
                                        </m:r>
                                      </m:e>
                                      <m:sub>
                                        <m:r>
                                          <a:rPr lang="en-GB" sz="1600">
                                            <a:effectLst/>
                                            <a:latin typeface="Cambria Math" panose="02040503050406030204" pitchFamily="18" charset="0"/>
                                          </a:rPr>
                                          <m:t>3</m:t>
                                        </m:r>
                                      </m:sub>
                                      <m:sup>
                                        <m:r>
                                          <a:rPr lang="en-GB" sz="1600">
                                            <a:effectLst/>
                                            <a:latin typeface="Cambria Math" panose="02040503050406030204" pitchFamily="18" charset="0"/>
                                          </a:rPr>
                                          <m:t>−</m:t>
                                        </m:r>
                                      </m:sup>
                                    </m:sSubSup>
                                  </m:e>
                                </m:d>
                                <m:r>
                                  <a:rPr lang="en-GB" sz="1600">
                                    <a:effectLst/>
                                    <a:latin typeface="Cambria Math" panose="02040503050406030204" pitchFamily="18" charset="0"/>
                                  </a:rPr>
                                  <m:t>+</m:t>
                                </m:r>
                                <m:d>
                                  <m:dPr>
                                    <m:begChr m:val="["/>
                                    <m:endChr m:val="]"/>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r>
                                          <m:rPr>
                                            <m:sty m:val="p"/>
                                          </m:rPr>
                                          <a:rPr lang="en-GB" sz="1600">
                                            <a:effectLst/>
                                            <a:latin typeface="Cambria Math" panose="02040503050406030204" pitchFamily="18" charset="0"/>
                                          </a:rPr>
                                          <m:t>Cl</m:t>
                                        </m:r>
                                      </m:e>
                                      <m:sup>
                                        <m:r>
                                          <a:rPr lang="en-GB" sz="1600">
                                            <a:effectLst/>
                                            <a:latin typeface="Cambria Math" panose="02040503050406030204" pitchFamily="18" charset="0"/>
                                          </a:rPr>
                                          <m:t>−</m:t>
                                        </m:r>
                                      </m:sup>
                                    </m:sSup>
                                  </m:e>
                                </m:d>
                                <m:r>
                                  <a:rPr lang="en-GB" sz="1600">
                                    <a:effectLst/>
                                    <a:latin typeface="Cambria Math" panose="02040503050406030204" pitchFamily="18" charset="0"/>
                                  </a:rPr>
                                  <m:t>−</m:t>
                                </m:r>
                                <m:d>
                                  <m:dPr>
                                    <m:ctrlPr>
                                      <a:rPr lang="en-US" sz="1600" i="1">
                                        <a:effectLst/>
                                        <a:latin typeface="Cambria Math" panose="02040503050406030204" pitchFamily="18" charset="0"/>
                                      </a:rPr>
                                    </m:ctrlPr>
                                  </m:dPr>
                                  <m:e>
                                    <m:d>
                                      <m:dPr>
                                        <m:begChr m:val="["/>
                                        <m:endChr m:val="]"/>
                                        <m:ctrlPr>
                                          <a:rPr lang="en-US" sz="1600" i="1">
                                            <a:effectLst/>
                                            <a:latin typeface="Cambria Math" panose="02040503050406030204" pitchFamily="18" charset="0"/>
                                          </a:rPr>
                                        </m:ctrlPr>
                                      </m:dPr>
                                      <m:e>
                                        <m:sSubSup>
                                          <m:sSubSupPr>
                                            <m:ctrlPr>
                                              <a:rPr lang="en-US" sz="1600" i="1">
                                                <a:effectLst/>
                                                <a:latin typeface="Cambria Math" panose="02040503050406030204" pitchFamily="18" charset="0"/>
                                              </a:rPr>
                                            </m:ctrlPr>
                                          </m:sSubSupPr>
                                          <m:e>
                                            <m:r>
                                              <m:rPr>
                                                <m:sty m:val="p"/>
                                              </m:rPr>
                                              <a:rPr lang="en-GB" sz="1600">
                                                <a:effectLst/>
                                                <a:latin typeface="Cambria Math" panose="02040503050406030204" pitchFamily="18" charset="0"/>
                                              </a:rPr>
                                              <m:t>NH</m:t>
                                            </m:r>
                                          </m:e>
                                          <m:sub>
                                            <m:r>
                                              <a:rPr lang="en-GB" sz="1600">
                                                <a:effectLst/>
                                                <a:latin typeface="Cambria Math" panose="02040503050406030204" pitchFamily="18" charset="0"/>
                                              </a:rPr>
                                              <m:t>4</m:t>
                                            </m:r>
                                          </m:sub>
                                          <m:sup>
                                            <m:r>
                                              <a:rPr lang="en-GB" sz="1600">
                                                <a:effectLst/>
                                                <a:latin typeface="Cambria Math" panose="02040503050406030204" pitchFamily="18" charset="0"/>
                                              </a:rPr>
                                              <m:t>+</m:t>
                                            </m:r>
                                          </m:sup>
                                        </m:sSubSup>
                                      </m:e>
                                    </m:d>
                                    <m:r>
                                      <a:rPr lang="en-GB" sz="1600">
                                        <a:effectLst/>
                                        <a:latin typeface="Cambria Math" panose="02040503050406030204" pitchFamily="18" charset="0"/>
                                      </a:rPr>
                                      <m:t>+</m:t>
                                    </m:r>
                                    <m:d>
                                      <m:dPr>
                                        <m:begChr m:val="["/>
                                        <m:endChr m:val="]"/>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r>
                                              <m:rPr>
                                                <m:sty m:val="p"/>
                                              </m:rPr>
                                              <a:rPr lang="en-GB" sz="1600">
                                                <a:effectLst/>
                                                <a:latin typeface="Cambria Math" panose="02040503050406030204" pitchFamily="18" charset="0"/>
                                              </a:rPr>
                                              <m:t>Na</m:t>
                                            </m:r>
                                          </m:e>
                                          <m:sup>
                                            <m:r>
                                              <a:rPr lang="en-GB" sz="1600">
                                                <a:effectLst/>
                                                <a:latin typeface="Cambria Math" panose="02040503050406030204" pitchFamily="18" charset="0"/>
                                              </a:rPr>
                                              <m:t>+</m:t>
                                            </m:r>
                                          </m:sup>
                                        </m:sSup>
                                      </m:e>
                                    </m:d>
                                    <m:r>
                                      <a:rPr lang="en-GB" sz="1600">
                                        <a:effectLst/>
                                        <a:latin typeface="Cambria Math" panose="02040503050406030204" pitchFamily="18" charset="0"/>
                                      </a:rPr>
                                      <m:t>+</m:t>
                                    </m:r>
                                    <m:d>
                                      <m:dPr>
                                        <m:begChr m:val="["/>
                                        <m:endChr m:val="]"/>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r>
                                              <m:rPr>
                                                <m:sty m:val="p"/>
                                              </m:rPr>
                                              <a:rPr lang="en-GB" sz="1600">
                                                <a:effectLst/>
                                                <a:latin typeface="Cambria Math" panose="02040503050406030204" pitchFamily="18" charset="0"/>
                                              </a:rPr>
                                              <m:t>K</m:t>
                                            </m:r>
                                          </m:e>
                                          <m:sup>
                                            <m:r>
                                              <a:rPr lang="en-GB" sz="1600">
                                                <a:effectLst/>
                                                <a:latin typeface="Cambria Math" panose="02040503050406030204" pitchFamily="18" charset="0"/>
                                              </a:rPr>
                                              <m:t>+</m:t>
                                            </m:r>
                                          </m:sup>
                                        </m:sSup>
                                      </m:e>
                                    </m:d>
                                    <m:r>
                                      <a:rPr lang="en-GB" sz="1600">
                                        <a:effectLst/>
                                        <a:latin typeface="Cambria Math" panose="02040503050406030204" pitchFamily="18" charset="0"/>
                                      </a:rPr>
                                      <m:t>+2</m:t>
                                    </m:r>
                                    <m:d>
                                      <m:dPr>
                                        <m:begChr m:val="["/>
                                        <m:endChr m:val="]"/>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r>
                                              <m:rPr>
                                                <m:sty m:val="p"/>
                                              </m:rPr>
                                              <a:rPr lang="en-GB" sz="1600">
                                                <a:effectLst/>
                                                <a:latin typeface="Cambria Math" panose="02040503050406030204" pitchFamily="18" charset="0"/>
                                              </a:rPr>
                                              <m:t>Ca</m:t>
                                            </m:r>
                                          </m:e>
                                          <m:sup>
                                            <m:r>
                                              <a:rPr lang="en-GB" sz="1600">
                                                <a:effectLst/>
                                                <a:latin typeface="Cambria Math" panose="02040503050406030204" pitchFamily="18" charset="0"/>
                                              </a:rPr>
                                              <m:t>2+</m:t>
                                            </m:r>
                                          </m:sup>
                                        </m:sSup>
                                      </m:e>
                                    </m:d>
                                    <m:r>
                                      <a:rPr lang="en-GB" sz="1600">
                                        <a:effectLst/>
                                        <a:latin typeface="Cambria Math" panose="02040503050406030204" pitchFamily="18" charset="0"/>
                                      </a:rPr>
                                      <m:t>+2</m:t>
                                    </m:r>
                                    <m:d>
                                      <m:dPr>
                                        <m:begChr m:val="["/>
                                        <m:endChr m:val="]"/>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r>
                                              <m:rPr>
                                                <m:sty m:val="p"/>
                                              </m:rPr>
                                              <a:rPr lang="en-GB" sz="1600">
                                                <a:effectLst/>
                                                <a:latin typeface="Cambria Math" panose="02040503050406030204" pitchFamily="18" charset="0"/>
                                              </a:rPr>
                                              <m:t>Mg</m:t>
                                            </m:r>
                                          </m:e>
                                          <m:sup>
                                            <m:r>
                                              <a:rPr lang="en-GB" sz="1600">
                                                <a:effectLst/>
                                                <a:latin typeface="Cambria Math" panose="02040503050406030204" pitchFamily="18" charset="0"/>
                                              </a:rPr>
                                              <m:t>2+</m:t>
                                            </m:r>
                                          </m:sup>
                                        </m:sSup>
                                      </m:e>
                                    </m:d>
                                  </m:e>
                                </m:d>
                              </m:oMath>
                            </m:oMathPara>
                          </a14:m>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5356286"/>
                      </a:ext>
                    </a:extLst>
                  </a:tr>
                  <a:tr h="648335">
                    <a:tc>
                      <a:txBody>
                        <a:bodyPr/>
                        <a:lstStyle/>
                        <a:p>
                          <a:pPr marL="0" marR="0" algn="ctr">
                            <a:lnSpc>
                              <a:spcPct val="150000"/>
                            </a:lnSpc>
                            <a:spcBef>
                              <a:spcPts val="0"/>
                            </a:spcBef>
                            <a:spcAft>
                              <a:spcPts val="0"/>
                            </a:spcAft>
                          </a:pPr>
                          <a:r>
                            <a:rPr lang="en-GB" sz="1600" b="0" dirty="0">
                              <a:effectLst/>
                            </a:rPr>
                            <a:t>Gas ratio</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GB" sz="1800" kern="1200" smtClean="0">
                                    <a:solidFill>
                                      <a:schemeClr val="tx1"/>
                                    </a:solidFill>
                                    <a:effectLst/>
                                    <a:latin typeface="Cambria Math" panose="02040503050406030204" pitchFamily="18" charset="0"/>
                                    <a:ea typeface="+mn-ea"/>
                                    <a:cs typeface="+mn-cs"/>
                                  </a:rPr>
                                  <m:t>GR</m:t>
                                </m:r>
                                <m:r>
                                  <a:rPr lang="en-GB" sz="1800" kern="1200" smtClean="0">
                                    <a:solidFill>
                                      <a:schemeClr val="tx1"/>
                                    </a:solidFill>
                                    <a:effectLst/>
                                    <a:latin typeface="Cambria Math" panose="02040503050406030204" pitchFamily="18" charset="0"/>
                                    <a:ea typeface="+mn-ea"/>
                                    <a:cs typeface="+mn-cs"/>
                                  </a:rPr>
                                  <m:t>=</m:t>
                                </m:r>
                                <m:f>
                                  <m:fPr>
                                    <m:type m:val="lin"/>
                                    <m:ctrlPr>
                                      <a:rPr lang="en-US" sz="1800" i="1" kern="1200">
                                        <a:solidFill>
                                          <a:schemeClr val="tx1"/>
                                        </a:solidFill>
                                        <a:effectLst/>
                                        <a:latin typeface="Cambria Math" panose="02040503050406030204" pitchFamily="18" charset="0"/>
                                        <a:ea typeface="+mn-ea"/>
                                        <a:cs typeface="+mn-cs"/>
                                      </a:rPr>
                                    </m:ctrlPr>
                                  </m:fPr>
                                  <m:num>
                                    <m:d>
                                      <m:dPr>
                                        <m:ctrlPr>
                                          <a:rPr lang="en-US" sz="1800" i="1" kern="1200">
                                            <a:solidFill>
                                              <a:schemeClr val="tx1"/>
                                            </a:solidFill>
                                            <a:effectLst/>
                                            <a:latin typeface="Cambria Math" panose="02040503050406030204" pitchFamily="18" charset="0"/>
                                            <a:ea typeface="+mn-ea"/>
                                            <a:cs typeface="+mn-cs"/>
                                          </a:rPr>
                                        </m:ctrlPr>
                                      </m:dPr>
                                      <m:e>
                                        <m:d>
                                          <m:dPr>
                                            <m:begChr m:val="["/>
                                            <m:endChr m:val="]"/>
                                            <m:ctrlPr>
                                              <a:rPr lang="en-US" sz="1800" i="1" kern="1200">
                                                <a:solidFill>
                                                  <a:schemeClr val="tx1"/>
                                                </a:solidFill>
                                                <a:effectLst/>
                                                <a:latin typeface="Cambria Math" panose="02040503050406030204" pitchFamily="18" charset="0"/>
                                                <a:ea typeface="+mn-ea"/>
                                                <a:cs typeface="+mn-cs"/>
                                              </a:rPr>
                                            </m:ctrlPr>
                                          </m:dPr>
                                          <m:e>
                                            <m:sSub>
                                              <m:sSubPr>
                                                <m:ctrlPr>
                                                  <a:rPr lang="en-US" sz="1800" i="1" kern="1200">
                                                    <a:solidFill>
                                                      <a:schemeClr val="tx1"/>
                                                    </a:solidFill>
                                                    <a:effectLst/>
                                                    <a:latin typeface="Cambria Math" panose="02040503050406030204" pitchFamily="18" charset="0"/>
                                                    <a:ea typeface="+mn-ea"/>
                                                    <a:cs typeface="+mn-cs"/>
                                                  </a:rPr>
                                                </m:ctrlPr>
                                              </m:sSubPr>
                                              <m:e>
                                                <m:r>
                                                  <m:rPr>
                                                    <m:sty m:val="p"/>
                                                  </m:rPr>
                                                  <a:rPr lang="en-GB" sz="1800" kern="1200">
                                                    <a:solidFill>
                                                      <a:schemeClr val="tx1"/>
                                                    </a:solidFill>
                                                    <a:effectLst/>
                                                    <a:latin typeface="Cambria Math" panose="02040503050406030204" pitchFamily="18" charset="0"/>
                                                    <a:ea typeface="+mn-ea"/>
                                                    <a:cs typeface="+mn-cs"/>
                                                  </a:rPr>
                                                  <m:t>NH</m:t>
                                                </m:r>
                                              </m:e>
                                              <m:sub>
                                                <m:r>
                                                  <a:rPr lang="en-GB" sz="1800" kern="1200">
                                                    <a:solidFill>
                                                      <a:schemeClr val="tx1"/>
                                                    </a:solidFill>
                                                    <a:effectLst/>
                                                    <a:latin typeface="Cambria Math" panose="02040503050406030204" pitchFamily="18" charset="0"/>
                                                    <a:ea typeface="+mn-ea"/>
                                                    <a:cs typeface="+mn-cs"/>
                                                  </a:rPr>
                                                  <m:t>3</m:t>
                                                </m:r>
                                              </m:sub>
                                            </m:sSub>
                                          </m:e>
                                        </m:d>
                                        <m:r>
                                          <a:rPr lang="en-GB" sz="1800" kern="1200">
                                            <a:solidFill>
                                              <a:schemeClr val="tx1"/>
                                            </a:solidFill>
                                            <a:effectLst/>
                                            <a:latin typeface="Cambria Math" panose="02040503050406030204" pitchFamily="18" charset="0"/>
                                            <a:ea typeface="+mn-ea"/>
                                            <a:cs typeface="+mn-cs"/>
                                          </a:rPr>
                                          <m:t>+</m:t>
                                        </m:r>
                                        <m:d>
                                          <m:dPr>
                                            <m:begChr m:val="["/>
                                            <m:endChr m:val="]"/>
                                            <m:ctrlPr>
                                              <a:rPr lang="en-US" sz="1800" i="1" kern="1200">
                                                <a:solidFill>
                                                  <a:schemeClr val="tx1"/>
                                                </a:solidFill>
                                                <a:effectLst/>
                                                <a:latin typeface="Cambria Math" panose="02040503050406030204" pitchFamily="18" charset="0"/>
                                                <a:ea typeface="+mn-ea"/>
                                                <a:cs typeface="+mn-cs"/>
                                              </a:rPr>
                                            </m:ctrlPr>
                                          </m:dPr>
                                          <m:e>
                                            <m:sSubSup>
                                              <m:sSubSupPr>
                                                <m:ctrlPr>
                                                  <a:rPr lang="en-US" sz="1800" i="1" kern="1200">
                                                    <a:solidFill>
                                                      <a:schemeClr val="tx1"/>
                                                    </a:solidFill>
                                                    <a:effectLst/>
                                                    <a:latin typeface="Cambria Math" panose="02040503050406030204" pitchFamily="18" charset="0"/>
                                                    <a:ea typeface="+mn-ea"/>
                                                    <a:cs typeface="+mn-cs"/>
                                                  </a:rPr>
                                                </m:ctrlPr>
                                              </m:sSubSupPr>
                                              <m:e>
                                                <m:r>
                                                  <m:rPr>
                                                    <m:sty m:val="p"/>
                                                  </m:rPr>
                                                  <a:rPr lang="en-GB" sz="1800" kern="1200">
                                                    <a:solidFill>
                                                      <a:schemeClr val="tx1"/>
                                                    </a:solidFill>
                                                    <a:effectLst/>
                                                    <a:latin typeface="Cambria Math" panose="02040503050406030204" pitchFamily="18" charset="0"/>
                                                    <a:ea typeface="+mn-ea"/>
                                                    <a:cs typeface="+mn-cs"/>
                                                  </a:rPr>
                                                  <m:t>NH</m:t>
                                                </m:r>
                                              </m:e>
                                              <m:sub>
                                                <m:r>
                                                  <a:rPr lang="en-GB" sz="1800" kern="1200">
                                                    <a:solidFill>
                                                      <a:schemeClr val="tx1"/>
                                                    </a:solidFill>
                                                    <a:effectLst/>
                                                    <a:latin typeface="Cambria Math" panose="02040503050406030204" pitchFamily="18" charset="0"/>
                                                    <a:ea typeface="+mn-ea"/>
                                                    <a:cs typeface="+mn-cs"/>
                                                  </a:rPr>
                                                  <m:t>4</m:t>
                                                </m:r>
                                              </m:sub>
                                              <m:sup>
                                                <m:r>
                                                  <a:rPr lang="en-GB" sz="1800" kern="1200">
                                                    <a:solidFill>
                                                      <a:schemeClr val="tx1"/>
                                                    </a:solidFill>
                                                    <a:effectLst/>
                                                    <a:latin typeface="Cambria Math" panose="02040503050406030204" pitchFamily="18" charset="0"/>
                                                    <a:ea typeface="+mn-ea"/>
                                                    <a:cs typeface="+mn-cs"/>
                                                  </a:rPr>
                                                  <m:t>+</m:t>
                                                </m:r>
                                              </m:sup>
                                            </m:sSubSup>
                                          </m:e>
                                        </m:d>
                                        <m:r>
                                          <a:rPr lang="en-GB" sz="1800" i="1" kern="1200">
                                            <a:solidFill>
                                              <a:schemeClr val="tx1"/>
                                            </a:solidFill>
                                            <a:effectLst/>
                                            <a:latin typeface="Cambria Math" panose="02040503050406030204" pitchFamily="18" charset="0"/>
                                            <a:ea typeface="+mn-ea"/>
                                            <a:cs typeface="+mn-cs"/>
                                          </a:rPr>
                                          <m:t>−</m:t>
                                        </m:r>
                                        <m:r>
                                          <a:rPr lang="en-GB" sz="1800" kern="1200">
                                            <a:solidFill>
                                              <a:schemeClr val="tx1"/>
                                            </a:solidFill>
                                            <a:effectLst/>
                                            <a:latin typeface="Cambria Math" panose="02040503050406030204" pitchFamily="18" charset="0"/>
                                            <a:ea typeface="+mn-ea"/>
                                            <a:cs typeface="+mn-cs"/>
                                          </a:rPr>
                                          <m:t>2</m:t>
                                        </m:r>
                                        <m:d>
                                          <m:dPr>
                                            <m:begChr m:val="["/>
                                            <m:endChr m:val="]"/>
                                            <m:ctrlPr>
                                              <a:rPr lang="en-US" sz="1800" i="1" kern="1200">
                                                <a:solidFill>
                                                  <a:schemeClr val="tx1"/>
                                                </a:solidFill>
                                                <a:effectLst/>
                                                <a:latin typeface="Cambria Math" panose="02040503050406030204" pitchFamily="18" charset="0"/>
                                                <a:ea typeface="+mn-ea"/>
                                                <a:cs typeface="+mn-cs"/>
                                              </a:rPr>
                                            </m:ctrlPr>
                                          </m:dPr>
                                          <m:e>
                                            <m:sSub>
                                              <m:sSubPr>
                                                <m:ctrlPr>
                                                  <a:rPr lang="en-US" sz="1800" i="1" kern="1200">
                                                    <a:solidFill>
                                                      <a:schemeClr val="tx1"/>
                                                    </a:solidFill>
                                                    <a:effectLst/>
                                                    <a:latin typeface="Cambria Math" panose="02040503050406030204" pitchFamily="18" charset="0"/>
                                                    <a:ea typeface="+mn-ea"/>
                                                    <a:cs typeface="+mn-cs"/>
                                                  </a:rPr>
                                                </m:ctrlPr>
                                              </m:sSubPr>
                                              <m:e>
                                                <m:r>
                                                  <m:rPr>
                                                    <m:sty m:val="p"/>
                                                  </m:rPr>
                                                  <a:rPr lang="en-GB" sz="1800" kern="1200">
                                                    <a:solidFill>
                                                      <a:schemeClr val="tx1"/>
                                                    </a:solidFill>
                                                    <a:effectLst/>
                                                    <a:latin typeface="Cambria Math" panose="02040503050406030204" pitchFamily="18" charset="0"/>
                                                    <a:ea typeface="+mn-ea"/>
                                                    <a:cs typeface="+mn-cs"/>
                                                  </a:rPr>
                                                  <m:t>TSO</m:t>
                                                </m:r>
                                              </m:e>
                                              <m:sub>
                                                <m:r>
                                                  <a:rPr lang="en-GB" sz="1800" kern="1200">
                                                    <a:solidFill>
                                                      <a:schemeClr val="tx1"/>
                                                    </a:solidFill>
                                                    <a:effectLst/>
                                                    <a:latin typeface="Cambria Math" panose="02040503050406030204" pitchFamily="18" charset="0"/>
                                                    <a:ea typeface="+mn-ea"/>
                                                    <a:cs typeface="+mn-cs"/>
                                                  </a:rPr>
                                                  <m:t>4</m:t>
                                                </m:r>
                                              </m:sub>
                                            </m:sSub>
                                          </m:e>
                                        </m:d>
                                      </m:e>
                                    </m:d>
                                  </m:num>
                                  <m:den>
                                    <m:d>
                                      <m:dPr>
                                        <m:ctrlPr>
                                          <a:rPr lang="en-US" sz="1800" i="1" kern="1200">
                                            <a:solidFill>
                                              <a:schemeClr val="tx1"/>
                                            </a:solidFill>
                                            <a:effectLst/>
                                            <a:latin typeface="Cambria Math" panose="02040503050406030204" pitchFamily="18" charset="0"/>
                                            <a:ea typeface="+mn-ea"/>
                                            <a:cs typeface="+mn-cs"/>
                                          </a:rPr>
                                        </m:ctrlPr>
                                      </m:dPr>
                                      <m:e>
                                        <m:d>
                                          <m:dPr>
                                            <m:begChr m:val="["/>
                                            <m:endChr m:val="]"/>
                                            <m:ctrlPr>
                                              <a:rPr lang="en-US" sz="1800" i="1" kern="1200">
                                                <a:solidFill>
                                                  <a:schemeClr val="tx1"/>
                                                </a:solidFill>
                                                <a:effectLst/>
                                                <a:latin typeface="Cambria Math" panose="02040503050406030204" pitchFamily="18" charset="0"/>
                                                <a:ea typeface="+mn-ea"/>
                                                <a:cs typeface="+mn-cs"/>
                                              </a:rPr>
                                            </m:ctrlPr>
                                          </m:dPr>
                                          <m:e>
                                            <m:sSub>
                                              <m:sSubPr>
                                                <m:ctrlPr>
                                                  <a:rPr lang="en-US" sz="1800" i="1" kern="1200">
                                                    <a:solidFill>
                                                      <a:schemeClr val="tx1"/>
                                                    </a:solidFill>
                                                    <a:effectLst/>
                                                    <a:latin typeface="Cambria Math" panose="02040503050406030204" pitchFamily="18" charset="0"/>
                                                    <a:ea typeface="+mn-ea"/>
                                                    <a:cs typeface="+mn-cs"/>
                                                  </a:rPr>
                                                </m:ctrlPr>
                                              </m:sSubPr>
                                              <m:e>
                                                <m:r>
                                                  <m:rPr>
                                                    <m:sty m:val="p"/>
                                                  </m:rPr>
                                                  <a:rPr lang="en-GB" sz="1800" kern="1200">
                                                    <a:solidFill>
                                                      <a:schemeClr val="tx1"/>
                                                    </a:solidFill>
                                                    <a:effectLst/>
                                                    <a:latin typeface="Cambria Math" panose="02040503050406030204" pitchFamily="18" charset="0"/>
                                                    <a:ea typeface="+mn-ea"/>
                                                    <a:cs typeface="+mn-cs"/>
                                                  </a:rPr>
                                                  <m:t>HNO</m:t>
                                                </m:r>
                                              </m:e>
                                              <m:sub>
                                                <m:r>
                                                  <a:rPr lang="en-GB" sz="1800" kern="1200">
                                                    <a:solidFill>
                                                      <a:schemeClr val="tx1"/>
                                                    </a:solidFill>
                                                    <a:effectLst/>
                                                    <a:latin typeface="Cambria Math" panose="02040503050406030204" pitchFamily="18" charset="0"/>
                                                    <a:ea typeface="+mn-ea"/>
                                                    <a:cs typeface="+mn-cs"/>
                                                  </a:rPr>
                                                  <m:t>3</m:t>
                                                </m:r>
                                              </m:sub>
                                            </m:sSub>
                                          </m:e>
                                        </m:d>
                                        <m:r>
                                          <a:rPr lang="en-GB" sz="1800" kern="1200">
                                            <a:solidFill>
                                              <a:schemeClr val="tx1"/>
                                            </a:solidFill>
                                            <a:effectLst/>
                                            <a:latin typeface="Cambria Math" panose="02040503050406030204" pitchFamily="18" charset="0"/>
                                            <a:ea typeface="+mn-ea"/>
                                            <a:cs typeface="+mn-cs"/>
                                          </a:rPr>
                                          <m:t>+</m:t>
                                        </m:r>
                                        <m:d>
                                          <m:dPr>
                                            <m:begChr m:val="["/>
                                            <m:endChr m:val="]"/>
                                            <m:ctrlPr>
                                              <a:rPr lang="en-US" sz="1800" i="1" kern="1200">
                                                <a:solidFill>
                                                  <a:schemeClr val="tx1"/>
                                                </a:solidFill>
                                                <a:effectLst/>
                                                <a:latin typeface="Cambria Math" panose="02040503050406030204" pitchFamily="18" charset="0"/>
                                                <a:ea typeface="+mn-ea"/>
                                                <a:cs typeface="+mn-cs"/>
                                              </a:rPr>
                                            </m:ctrlPr>
                                          </m:dPr>
                                          <m:e>
                                            <m:sSubSup>
                                              <m:sSubSupPr>
                                                <m:ctrlPr>
                                                  <a:rPr lang="en-US" sz="1800" i="1" kern="1200">
                                                    <a:solidFill>
                                                      <a:schemeClr val="tx1"/>
                                                    </a:solidFill>
                                                    <a:effectLst/>
                                                    <a:latin typeface="Cambria Math" panose="02040503050406030204" pitchFamily="18" charset="0"/>
                                                    <a:ea typeface="+mn-ea"/>
                                                    <a:cs typeface="+mn-cs"/>
                                                  </a:rPr>
                                                </m:ctrlPr>
                                              </m:sSubSupPr>
                                              <m:e>
                                                <m:r>
                                                  <m:rPr>
                                                    <m:sty m:val="p"/>
                                                  </m:rPr>
                                                  <a:rPr lang="en-GB" sz="1800" kern="1200">
                                                    <a:solidFill>
                                                      <a:schemeClr val="tx1"/>
                                                    </a:solidFill>
                                                    <a:effectLst/>
                                                    <a:latin typeface="Cambria Math" panose="02040503050406030204" pitchFamily="18" charset="0"/>
                                                    <a:ea typeface="+mn-ea"/>
                                                    <a:cs typeface="+mn-cs"/>
                                                  </a:rPr>
                                                  <m:t>NO</m:t>
                                                </m:r>
                                              </m:e>
                                              <m:sub>
                                                <m:r>
                                                  <a:rPr lang="en-GB" sz="1800" kern="1200">
                                                    <a:solidFill>
                                                      <a:schemeClr val="tx1"/>
                                                    </a:solidFill>
                                                    <a:effectLst/>
                                                    <a:latin typeface="Cambria Math" panose="02040503050406030204" pitchFamily="18" charset="0"/>
                                                    <a:ea typeface="+mn-ea"/>
                                                    <a:cs typeface="+mn-cs"/>
                                                  </a:rPr>
                                                  <m:t>3</m:t>
                                                </m:r>
                                              </m:sub>
                                              <m:sup>
                                                <m:r>
                                                  <a:rPr lang="en-GB" sz="1800" i="1" kern="1200">
                                                    <a:solidFill>
                                                      <a:schemeClr val="tx1"/>
                                                    </a:solidFill>
                                                    <a:effectLst/>
                                                    <a:latin typeface="Cambria Math" panose="02040503050406030204" pitchFamily="18" charset="0"/>
                                                    <a:ea typeface="+mn-ea"/>
                                                    <a:cs typeface="+mn-cs"/>
                                                  </a:rPr>
                                                  <m:t>−</m:t>
                                                </m:r>
                                              </m:sup>
                                            </m:sSubSup>
                                          </m:e>
                                        </m:d>
                                      </m:e>
                                    </m:d>
                                  </m:den>
                                </m:f>
                              </m:oMath>
                            </m:oMathPara>
                          </a14:m>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1271137"/>
                      </a:ext>
                    </a:extLst>
                  </a:tr>
                </a:tbl>
              </a:graphicData>
            </a:graphic>
          </p:graphicFrame>
        </mc:Choice>
        <mc:Fallback xmlns="">
          <p:graphicFrame>
            <p:nvGraphicFramePr>
              <p:cNvPr id="5" name="Content Placeholder 4">
                <a:extLst>
                  <a:ext uri="{FF2B5EF4-FFF2-40B4-BE49-F238E27FC236}">
                    <a16:creationId xmlns:a16="http://schemas.microsoft.com/office/drawing/2014/main" id="{4A90B692-3840-4D19-823D-9AF58E8CEA61}"/>
                  </a:ext>
                </a:extLst>
              </p:cNvPr>
              <p:cNvGraphicFramePr>
                <a:graphicFrameLocks/>
              </p:cNvGraphicFramePr>
              <p:nvPr>
                <p:extLst>
                  <p:ext uri="{D42A27DB-BD31-4B8C-83A1-F6EECF244321}">
                    <p14:modId xmlns:p14="http://schemas.microsoft.com/office/powerpoint/2010/main" val="1439543047"/>
                  </p:ext>
                </p:extLst>
              </p:nvPr>
            </p:nvGraphicFramePr>
            <p:xfrm>
              <a:off x="5324474" y="1335769"/>
              <a:ext cx="6538072" cy="4720654"/>
            </p:xfrm>
            <a:graphic>
              <a:graphicData uri="http://schemas.openxmlformats.org/drawingml/2006/table">
                <a:tbl>
                  <a:tblPr firstRow="1" firstCol="1" bandRow="1">
                    <a:tableStyleId>{9D7B26C5-4107-4FEC-AEDC-1716B250A1EF}</a:tableStyleId>
                  </a:tblPr>
                  <a:tblGrid>
                    <a:gridCol w="1438119">
                      <a:extLst>
                        <a:ext uri="{9D8B030D-6E8A-4147-A177-3AD203B41FA5}">
                          <a16:colId xmlns:a16="http://schemas.microsoft.com/office/drawing/2014/main" val="2460949948"/>
                        </a:ext>
                      </a:extLst>
                    </a:gridCol>
                    <a:gridCol w="5099953">
                      <a:extLst>
                        <a:ext uri="{9D8B030D-6E8A-4147-A177-3AD203B41FA5}">
                          <a16:colId xmlns:a16="http://schemas.microsoft.com/office/drawing/2014/main" val="2038508282"/>
                        </a:ext>
                      </a:extLst>
                    </a:gridCol>
                  </a:tblGrid>
                  <a:tr h="326644">
                    <a:tc>
                      <a:txBody>
                        <a:bodyPr/>
                        <a:lstStyle/>
                        <a:p>
                          <a:pPr marL="0" marR="0" algn="ctr">
                            <a:lnSpc>
                              <a:spcPct val="150000"/>
                            </a:lnSpc>
                            <a:spcBef>
                              <a:spcPts val="0"/>
                            </a:spcBef>
                            <a:spcAft>
                              <a:spcPts val="0"/>
                            </a:spcAft>
                          </a:pPr>
                          <a:r>
                            <a:rPr lang="en-GB" sz="1600" dirty="0">
                              <a:effectLst/>
                            </a:rPr>
                            <a:t>Proxy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1600">
                              <a:effectLst/>
                            </a:rPr>
                            <a:t>Definition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2996674"/>
                      </a:ext>
                    </a:extLst>
                  </a:tr>
                  <a:tr h="1317244">
                    <a:tc>
                      <a:txBody>
                        <a:bodyPr/>
                        <a:lstStyle/>
                        <a:p>
                          <a:pPr marL="0" marR="0" algn="ctr">
                            <a:lnSpc>
                              <a:spcPct val="150000"/>
                            </a:lnSpc>
                            <a:spcBef>
                              <a:spcPts val="0"/>
                            </a:spcBef>
                            <a:spcAft>
                              <a:spcPts val="0"/>
                            </a:spcAft>
                          </a:pPr>
                          <a:r>
                            <a:rPr lang="en-GB" sz="1600" b="0" dirty="0">
                              <a:effectLst/>
                            </a:rPr>
                            <a:t>Cation/anion equivalent ratio</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28196" t="-28704" r="-119" b="-234259"/>
                          </a:stretch>
                        </a:blipFill>
                      </a:tcPr>
                    </a:tc>
                    <a:extLst>
                      <a:ext uri="{0D108BD9-81ED-4DB2-BD59-A6C34878D82A}">
                        <a16:rowId xmlns:a16="http://schemas.microsoft.com/office/drawing/2014/main" val="2048874819"/>
                      </a:ext>
                    </a:extLst>
                  </a:tr>
                  <a:tr h="1058164">
                    <a:tc>
                      <a:txBody>
                        <a:bodyPr/>
                        <a:lstStyle/>
                        <a:p>
                          <a:pPr marL="0" marR="0" algn="ctr">
                            <a:lnSpc>
                              <a:spcPct val="150000"/>
                            </a:lnSpc>
                            <a:spcBef>
                              <a:spcPts val="0"/>
                            </a:spcBef>
                            <a:spcAft>
                              <a:spcPts val="0"/>
                            </a:spcAft>
                          </a:pPr>
                          <a:r>
                            <a:rPr lang="en-GB" sz="1600" b="0" dirty="0">
                              <a:effectLst/>
                            </a:rPr>
                            <a:t>Degree of sulfate neutralization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28196" t="-159770" r="-119" b="-190805"/>
                          </a:stretch>
                        </a:blipFill>
                      </a:tcPr>
                    </a:tc>
                    <a:extLst>
                      <a:ext uri="{0D108BD9-81ED-4DB2-BD59-A6C34878D82A}">
                        <a16:rowId xmlns:a16="http://schemas.microsoft.com/office/drawing/2014/main" val="293657670"/>
                      </a:ext>
                    </a:extLst>
                  </a:tr>
                  <a:tr h="1191324">
                    <a:tc>
                      <a:txBody>
                        <a:bodyPr/>
                        <a:lstStyle/>
                        <a:p>
                          <a:pPr marL="0" marR="0" algn="ctr">
                            <a:lnSpc>
                              <a:spcPct val="150000"/>
                            </a:lnSpc>
                            <a:spcBef>
                              <a:spcPts val="0"/>
                            </a:spcBef>
                            <a:spcAft>
                              <a:spcPts val="0"/>
                            </a:spcAft>
                          </a:pPr>
                          <a:r>
                            <a:rPr lang="en-GB" sz="1600" b="0">
                              <a:effectLst/>
                            </a:rPr>
                            <a:t>Strong acidity (charge balance)</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28196" t="-231795" r="-119" b="-70256"/>
                          </a:stretch>
                        </a:blipFill>
                      </a:tcPr>
                    </a:tc>
                    <a:extLst>
                      <a:ext uri="{0D108BD9-81ED-4DB2-BD59-A6C34878D82A}">
                        <a16:rowId xmlns:a16="http://schemas.microsoft.com/office/drawing/2014/main" val="1635356286"/>
                      </a:ext>
                    </a:extLst>
                  </a:tr>
                  <a:tr h="827278">
                    <a:tc>
                      <a:txBody>
                        <a:bodyPr/>
                        <a:lstStyle/>
                        <a:p>
                          <a:pPr marL="0" marR="0" algn="ctr">
                            <a:lnSpc>
                              <a:spcPct val="150000"/>
                            </a:lnSpc>
                            <a:spcBef>
                              <a:spcPts val="0"/>
                            </a:spcBef>
                            <a:spcAft>
                              <a:spcPts val="0"/>
                            </a:spcAft>
                          </a:pPr>
                          <a:r>
                            <a:rPr lang="en-GB" sz="1600" b="0" dirty="0">
                              <a:effectLst/>
                            </a:rPr>
                            <a:t>Gas ratio</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28196" t="-475735" r="-119" b="-735"/>
                          </a:stretch>
                        </a:blipFill>
                      </a:tcPr>
                    </a:tc>
                    <a:extLst>
                      <a:ext uri="{0D108BD9-81ED-4DB2-BD59-A6C34878D82A}">
                        <a16:rowId xmlns:a16="http://schemas.microsoft.com/office/drawing/2014/main" val="4071271137"/>
                      </a:ext>
                    </a:extLst>
                  </a:tr>
                </a:tbl>
              </a:graphicData>
            </a:graphic>
          </p:graphicFrame>
        </mc:Fallback>
      </mc:AlternateContent>
    </p:spTree>
    <p:extLst>
      <p:ext uri="{BB962C8B-B14F-4D97-AF65-F5344CB8AC3E}">
        <p14:creationId xmlns:p14="http://schemas.microsoft.com/office/powerpoint/2010/main" val="122129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DD97-25D3-41B9-A9DB-91BE278F75A2}"/>
              </a:ext>
            </a:extLst>
          </p:cNvPr>
          <p:cNvSpPr>
            <a:spLocks noGrp="1"/>
          </p:cNvSpPr>
          <p:nvPr>
            <p:ph type="title"/>
          </p:nvPr>
        </p:nvSpPr>
        <p:spPr/>
        <p:txBody>
          <a:bodyPr/>
          <a:lstStyle/>
          <a:p>
            <a:r>
              <a:rPr lang="en-US" dirty="0"/>
              <a:t>Proxies subject to measurement error</a:t>
            </a:r>
          </a:p>
        </p:txBody>
      </p:sp>
      <p:sp>
        <p:nvSpPr>
          <p:cNvPr id="3" name="Content Placeholder 2">
            <a:extLst>
              <a:ext uri="{FF2B5EF4-FFF2-40B4-BE49-F238E27FC236}">
                <a16:creationId xmlns:a16="http://schemas.microsoft.com/office/drawing/2014/main" id="{A068949C-E9F7-44FE-BEB8-62D8346CB20C}"/>
              </a:ext>
            </a:extLst>
          </p:cNvPr>
          <p:cNvSpPr>
            <a:spLocks noGrp="1"/>
          </p:cNvSpPr>
          <p:nvPr>
            <p:ph idx="1"/>
          </p:nvPr>
        </p:nvSpPr>
        <p:spPr>
          <a:xfrm>
            <a:off x="838200" y="1825625"/>
            <a:ext cx="7089321" cy="4351338"/>
          </a:xfrm>
        </p:spPr>
        <p:txBody>
          <a:bodyPr>
            <a:normAutofit/>
          </a:bodyPr>
          <a:lstStyle/>
          <a:p>
            <a:r>
              <a:rPr lang="en-US" dirty="0"/>
              <a:t>Electroneutrality-based proxies limited by</a:t>
            </a:r>
          </a:p>
          <a:p>
            <a:pPr lvl="1"/>
            <a:r>
              <a:rPr lang="en-US" dirty="0"/>
              <a:t>Sensitivity to limitations in precision and accuracy of measurements</a:t>
            </a:r>
          </a:p>
          <a:p>
            <a:pPr lvl="1"/>
            <a:r>
              <a:rPr lang="en-US" dirty="0"/>
              <a:t>Lack of aerosol water</a:t>
            </a:r>
          </a:p>
          <a:p>
            <a:pPr lvl="1"/>
            <a:r>
              <a:rPr lang="en-US" dirty="0"/>
              <a:t>Lack of treatment of non-ideality</a:t>
            </a:r>
          </a:p>
          <a:p>
            <a:pPr lvl="1"/>
            <a:r>
              <a:rPr lang="en-US" dirty="0"/>
              <a:t>Use of an extensive property as an indicator of an intensive one </a:t>
            </a:r>
          </a:p>
          <a:p>
            <a:r>
              <a:rPr lang="en-US" dirty="0"/>
              <a:t>Negative ion balance or molar ratio &gt; 1 (excess cations) does not mean basic aerosol</a:t>
            </a:r>
          </a:p>
          <a:p>
            <a:pPr lvl="2"/>
            <a:endParaRPr lang="en-US" dirty="0"/>
          </a:p>
        </p:txBody>
      </p:sp>
      <p:sp>
        <p:nvSpPr>
          <p:cNvPr id="4" name="Slide Number Placeholder 3">
            <a:extLst>
              <a:ext uri="{FF2B5EF4-FFF2-40B4-BE49-F238E27FC236}">
                <a16:creationId xmlns:a16="http://schemas.microsoft.com/office/drawing/2014/main" id="{8529F5C7-080B-484E-ACFA-061368079647}"/>
              </a:ext>
            </a:extLst>
          </p:cNvPr>
          <p:cNvSpPr>
            <a:spLocks noGrp="1"/>
          </p:cNvSpPr>
          <p:nvPr>
            <p:ph type="sldNum" sz="quarter" idx="12"/>
          </p:nvPr>
        </p:nvSpPr>
        <p:spPr/>
        <p:txBody>
          <a:bodyPr/>
          <a:lstStyle/>
          <a:p>
            <a:fld id="{2C54A5C6-1A67-402B-9D43-A5D8CAE25FA9}" type="slidenum">
              <a:rPr lang="en-US" smtClean="0"/>
              <a:pPr/>
              <a:t>28</a:t>
            </a:fld>
            <a:endParaRPr lang="en-US" dirty="0"/>
          </a:p>
        </p:txBody>
      </p:sp>
      <p:pic>
        <p:nvPicPr>
          <p:cNvPr id="5" name="Picture 4">
            <a:extLst>
              <a:ext uri="{FF2B5EF4-FFF2-40B4-BE49-F238E27FC236}">
                <a16:creationId xmlns:a16="http://schemas.microsoft.com/office/drawing/2014/main" id="{5F3AA48B-6D14-4511-AF57-E3B623C7B942}"/>
              </a:ext>
            </a:extLst>
          </p:cNvPr>
          <p:cNvPicPr/>
          <p:nvPr/>
        </p:nvPicPr>
        <p:blipFill rotWithShape="1">
          <a:blip r:embed="rId3">
            <a:extLst>
              <a:ext uri="{28A0092B-C50C-407E-A947-70E740481C1C}">
                <a14:useLocalDpi xmlns:a14="http://schemas.microsoft.com/office/drawing/2010/main" val="0"/>
              </a:ext>
            </a:extLst>
          </a:blip>
          <a:srcRect r="50000"/>
          <a:stretch/>
        </p:blipFill>
        <p:spPr>
          <a:xfrm>
            <a:off x="8351837" y="1300949"/>
            <a:ext cx="3001963" cy="5187950"/>
          </a:xfrm>
          <a:prstGeom prst="rect">
            <a:avLst/>
          </a:prstGeom>
        </p:spPr>
      </p:pic>
      <p:sp>
        <p:nvSpPr>
          <p:cNvPr id="6" name="TextBox 5">
            <a:extLst>
              <a:ext uri="{FF2B5EF4-FFF2-40B4-BE49-F238E27FC236}">
                <a16:creationId xmlns:a16="http://schemas.microsoft.com/office/drawing/2014/main" id="{F049F45D-E1AE-40FA-8E06-F283F9781E24}"/>
              </a:ext>
            </a:extLst>
          </p:cNvPr>
          <p:cNvSpPr txBox="1"/>
          <p:nvPr/>
        </p:nvSpPr>
        <p:spPr>
          <a:xfrm rot="16200000">
            <a:off x="8101191" y="2186750"/>
            <a:ext cx="734232" cy="338554"/>
          </a:xfrm>
          <a:prstGeom prst="rect">
            <a:avLst/>
          </a:prstGeom>
          <a:solidFill>
            <a:schemeClr val="bg1"/>
          </a:solidFill>
        </p:spPr>
        <p:txBody>
          <a:bodyPr wrap="square" rtlCol="0">
            <a:spAutoFit/>
          </a:bodyPr>
          <a:lstStyle/>
          <a:p>
            <a:pPr algn="ctr"/>
            <a:r>
              <a:rPr lang="en-US" sz="1600" dirty="0" err="1">
                <a:latin typeface="Cambria Math" panose="02040503050406030204" pitchFamily="18" charset="0"/>
                <a:ea typeface="Cambria Math" panose="02040503050406030204" pitchFamily="18" charset="0"/>
              </a:rPr>
              <a:t>pH</a:t>
            </a:r>
            <a:r>
              <a:rPr lang="en-US" sz="1600" baseline="-25000" dirty="0" err="1"/>
              <a:t>F</a:t>
            </a:r>
            <a:endParaRPr lang="en-US" sz="1600" dirty="0"/>
          </a:p>
        </p:txBody>
      </p:sp>
      <p:sp>
        <p:nvSpPr>
          <p:cNvPr id="7" name="TextBox 6">
            <a:extLst>
              <a:ext uri="{FF2B5EF4-FFF2-40B4-BE49-F238E27FC236}">
                <a16:creationId xmlns:a16="http://schemas.microsoft.com/office/drawing/2014/main" id="{B7B94A83-EF18-4FDD-842C-7578D35FEC67}"/>
              </a:ext>
            </a:extLst>
          </p:cNvPr>
          <p:cNvSpPr txBox="1"/>
          <p:nvPr/>
        </p:nvSpPr>
        <p:spPr>
          <a:xfrm rot="16200000">
            <a:off x="8101191" y="4804765"/>
            <a:ext cx="734232" cy="338554"/>
          </a:xfrm>
          <a:prstGeom prst="rect">
            <a:avLst/>
          </a:prstGeom>
          <a:solidFill>
            <a:schemeClr val="bg1"/>
          </a:solidFill>
        </p:spPr>
        <p:txBody>
          <a:bodyPr wrap="square" rtlCol="0">
            <a:spAutoFit/>
          </a:bodyPr>
          <a:lstStyle/>
          <a:p>
            <a:pPr algn="ctr"/>
            <a:r>
              <a:rPr lang="en-US" sz="1600" dirty="0" err="1">
                <a:latin typeface="Cambria Math" panose="02040503050406030204" pitchFamily="18" charset="0"/>
                <a:ea typeface="Cambria Math" panose="02040503050406030204" pitchFamily="18" charset="0"/>
              </a:rPr>
              <a:t>pH</a:t>
            </a:r>
            <a:r>
              <a:rPr lang="en-US" sz="1600" baseline="-25000" dirty="0" err="1"/>
              <a:t>F</a:t>
            </a:r>
            <a:endParaRPr lang="en-US" sz="1600" dirty="0"/>
          </a:p>
        </p:txBody>
      </p:sp>
    </p:spTree>
    <p:extLst>
      <p:ext uri="{BB962C8B-B14F-4D97-AF65-F5344CB8AC3E}">
        <p14:creationId xmlns:p14="http://schemas.microsoft.com/office/powerpoint/2010/main" val="3973125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75D0-84C5-48A8-B304-A6DA19CF9BC2}"/>
              </a:ext>
            </a:extLst>
          </p:cNvPr>
          <p:cNvSpPr>
            <a:spLocks noGrp="1"/>
          </p:cNvSpPr>
          <p:nvPr>
            <p:ph type="title"/>
          </p:nvPr>
        </p:nvSpPr>
        <p:spPr/>
        <p:txBody>
          <a:bodyPr>
            <a:normAutofit fontScale="90000"/>
          </a:bodyPr>
          <a:lstStyle/>
          <a:p>
            <a:r>
              <a:rPr lang="en-US" dirty="0"/>
              <a:t>Fraction of species in particle (</a:t>
            </a:r>
            <a:r>
              <a:rPr lang="en-US" dirty="0" err="1"/>
              <a:t>F</a:t>
            </a:r>
            <a:r>
              <a:rPr lang="en-US" baseline="-25000" dirty="0" err="1"/>
              <a:t>p</a:t>
            </a:r>
            <a:r>
              <a:rPr lang="en-US" dirty="0"/>
              <a:t>) is related to </a:t>
            </a:r>
            <a:r>
              <a:rPr lang="en-US" dirty="0">
                <a:latin typeface="Cambria Math" panose="02040503050406030204" pitchFamily="18" charset="0"/>
                <a:ea typeface="Cambria Math" panose="02040503050406030204" pitchFamily="18" charset="0"/>
              </a:rPr>
              <a:t>pH</a:t>
            </a:r>
            <a:endParaRPr lang="en-US" dirty="0"/>
          </a:p>
        </p:txBody>
      </p:sp>
      <p:sp>
        <p:nvSpPr>
          <p:cNvPr id="4" name="Slide Number Placeholder 3">
            <a:extLst>
              <a:ext uri="{FF2B5EF4-FFF2-40B4-BE49-F238E27FC236}">
                <a16:creationId xmlns:a16="http://schemas.microsoft.com/office/drawing/2014/main" id="{3ED138C9-66A3-49B8-B352-917A0A5349A2}"/>
              </a:ext>
            </a:extLst>
          </p:cNvPr>
          <p:cNvSpPr>
            <a:spLocks noGrp="1"/>
          </p:cNvSpPr>
          <p:nvPr>
            <p:ph type="sldNum" sz="quarter" idx="12"/>
          </p:nvPr>
        </p:nvSpPr>
        <p:spPr/>
        <p:txBody>
          <a:bodyPr/>
          <a:lstStyle/>
          <a:p>
            <a:fld id="{2C54A5C6-1A67-402B-9D43-A5D8CAE25FA9}" type="slidenum">
              <a:rPr lang="en-US" smtClean="0"/>
              <a:pPr/>
              <a:t>29</a:t>
            </a:fld>
            <a:endParaRPr lang="en-US" dirty="0"/>
          </a:p>
        </p:txBody>
      </p:sp>
      <p:pic>
        <p:nvPicPr>
          <p:cNvPr id="5" name="Picture 4">
            <a:extLst>
              <a:ext uri="{FF2B5EF4-FFF2-40B4-BE49-F238E27FC236}">
                <a16:creationId xmlns:a16="http://schemas.microsoft.com/office/drawing/2014/main" id="{F4905B59-59B4-422A-96A5-C8181150FA71}"/>
              </a:ext>
            </a:extLst>
          </p:cNvPr>
          <p:cNvPicPr/>
          <p:nvPr/>
        </p:nvPicPr>
        <p:blipFill rotWithShape="1">
          <a:blip r:embed="rId3">
            <a:extLst>
              <a:ext uri="{28A0092B-C50C-407E-A947-70E740481C1C}">
                <a14:useLocalDpi xmlns:a14="http://schemas.microsoft.com/office/drawing/2010/main" val="0"/>
              </a:ext>
            </a:extLst>
          </a:blip>
          <a:srcRect l="52085" b="52223"/>
          <a:stretch/>
        </p:blipFill>
        <p:spPr>
          <a:xfrm>
            <a:off x="4649484" y="1636422"/>
            <a:ext cx="3293385" cy="2837608"/>
          </a:xfrm>
          <a:prstGeom prst="rect">
            <a:avLst/>
          </a:prstGeom>
        </p:spPr>
      </p:pic>
      <p:pic>
        <p:nvPicPr>
          <p:cNvPr id="6" name="Picture 5">
            <a:extLst>
              <a:ext uri="{FF2B5EF4-FFF2-40B4-BE49-F238E27FC236}">
                <a16:creationId xmlns:a16="http://schemas.microsoft.com/office/drawing/2014/main" id="{60C53782-3FB1-4698-9DF9-499C51100776}"/>
              </a:ext>
            </a:extLst>
          </p:cNvPr>
          <p:cNvPicPr/>
          <p:nvPr/>
        </p:nvPicPr>
        <p:blipFill rotWithShape="1">
          <a:blip r:embed="rId4">
            <a:extLst>
              <a:ext uri="{28A0092B-C50C-407E-A947-70E740481C1C}">
                <a14:useLocalDpi xmlns:a14="http://schemas.microsoft.com/office/drawing/2010/main" val="0"/>
              </a:ext>
            </a:extLst>
          </a:blip>
          <a:srcRect l="52085"/>
          <a:stretch/>
        </p:blipFill>
        <p:spPr>
          <a:xfrm>
            <a:off x="8214013" y="1621342"/>
            <a:ext cx="3146646" cy="2885241"/>
          </a:xfrm>
          <a:prstGeom prst="rect">
            <a:avLst/>
          </a:prstGeom>
        </p:spPr>
      </p:pic>
      <p:sp>
        <p:nvSpPr>
          <p:cNvPr id="7" name="Oval 6">
            <a:extLst>
              <a:ext uri="{FF2B5EF4-FFF2-40B4-BE49-F238E27FC236}">
                <a16:creationId xmlns:a16="http://schemas.microsoft.com/office/drawing/2014/main" id="{128252DB-056E-4EDF-9757-AB712DAA765C}"/>
              </a:ext>
            </a:extLst>
          </p:cNvPr>
          <p:cNvSpPr/>
          <p:nvPr/>
        </p:nvSpPr>
        <p:spPr>
          <a:xfrm rot="18900000">
            <a:off x="6191583" y="3042407"/>
            <a:ext cx="1109919" cy="730097"/>
          </a:xfrm>
          <a:prstGeom prst="ellipse">
            <a:avLst/>
          </a:prstGeom>
          <a:solidFill>
            <a:srgbClr val="FFFFFF">
              <a:alpha val="36863"/>
            </a:srgb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01C2458-28EE-45C4-9C9F-6D5251857F3B}"/>
              </a:ext>
            </a:extLst>
          </p:cNvPr>
          <p:cNvSpPr txBox="1"/>
          <p:nvPr/>
        </p:nvSpPr>
        <p:spPr>
          <a:xfrm>
            <a:off x="6197312" y="3013500"/>
            <a:ext cx="990489" cy="830997"/>
          </a:xfrm>
          <a:prstGeom prst="rect">
            <a:avLst/>
          </a:prstGeom>
          <a:noFill/>
        </p:spPr>
        <p:txBody>
          <a:bodyPr wrap="square" rtlCol="0">
            <a:spAutoFit/>
          </a:bodyPr>
          <a:lstStyle/>
          <a:p>
            <a:pPr algn="ctr"/>
            <a:r>
              <a:rPr lang="en-US" sz="1600" dirty="0"/>
              <a:t>low aerosol water</a:t>
            </a:r>
          </a:p>
        </p:txBody>
      </p:sp>
      <p:sp>
        <p:nvSpPr>
          <p:cNvPr id="9" name="TextBox 8">
            <a:extLst>
              <a:ext uri="{FF2B5EF4-FFF2-40B4-BE49-F238E27FC236}">
                <a16:creationId xmlns:a16="http://schemas.microsoft.com/office/drawing/2014/main" id="{EBCD5454-0084-48F1-91CC-F80CFF090B9E}"/>
              </a:ext>
            </a:extLst>
          </p:cNvPr>
          <p:cNvSpPr txBox="1"/>
          <p:nvPr/>
        </p:nvSpPr>
        <p:spPr>
          <a:xfrm>
            <a:off x="5226206" y="4152601"/>
            <a:ext cx="2411085" cy="338554"/>
          </a:xfrm>
          <a:prstGeom prst="rect">
            <a:avLst/>
          </a:prstGeom>
          <a:solidFill>
            <a:schemeClr val="bg1"/>
          </a:solidFill>
        </p:spPr>
        <p:txBody>
          <a:bodyPr wrap="square" rtlCol="0">
            <a:spAutoFit/>
          </a:bodyPr>
          <a:lstStyle/>
          <a:p>
            <a:pPr algn="ctr"/>
            <a:r>
              <a:rPr lang="en-US" sz="1600" dirty="0" err="1">
                <a:latin typeface="Cambria Math" panose="02040503050406030204" pitchFamily="18" charset="0"/>
                <a:ea typeface="Cambria Math" panose="02040503050406030204" pitchFamily="18" charset="0"/>
              </a:rPr>
              <a:t>pH</a:t>
            </a:r>
            <a:r>
              <a:rPr lang="en-US" sz="1600" baseline="-25000" dirty="0" err="1"/>
              <a:t>F</a:t>
            </a:r>
            <a:r>
              <a:rPr lang="en-US" sz="1600" dirty="0"/>
              <a:t> (HNO</a:t>
            </a:r>
            <a:r>
              <a:rPr lang="en-US" sz="1600" baseline="-25000" dirty="0"/>
              <a:t>3</a:t>
            </a:r>
            <a:r>
              <a:rPr lang="en-US" sz="1600" dirty="0"/>
              <a:t> partitioning)</a:t>
            </a:r>
          </a:p>
        </p:txBody>
      </p:sp>
      <p:sp>
        <p:nvSpPr>
          <p:cNvPr id="12" name="TextBox 11">
            <a:extLst>
              <a:ext uri="{FF2B5EF4-FFF2-40B4-BE49-F238E27FC236}">
                <a16:creationId xmlns:a16="http://schemas.microsoft.com/office/drawing/2014/main" id="{10D25481-1049-4D46-83D7-7056322149DC}"/>
              </a:ext>
            </a:extLst>
          </p:cNvPr>
          <p:cNvSpPr txBox="1"/>
          <p:nvPr/>
        </p:nvSpPr>
        <p:spPr>
          <a:xfrm rot="16200000">
            <a:off x="4545599" y="3259722"/>
            <a:ext cx="502457" cy="338554"/>
          </a:xfrm>
          <a:prstGeom prst="rect">
            <a:avLst/>
          </a:prstGeom>
          <a:solidFill>
            <a:schemeClr val="bg1"/>
          </a:solidFill>
        </p:spPr>
        <p:txBody>
          <a:bodyPr wrap="square" rtlCol="0">
            <a:spAutoFit/>
          </a:bodyPr>
          <a:lstStyle/>
          <a:p>
            <a:pPr algn="ctr"/>
            <a:r>
              <a:rPr lang="en-US" sz="1600" dirty="0" err="1"/>
              <a:t>pH</a:t>
            </a:r>
            <a:r>
              <a:rPr lang="en-US" sz="1600" baseline="-25000" dirty="0" err="1"/>
              <a:t>F</a:t>
            </a:r>
            <a:endParaRPr lang="en-US" sz="1600" dirty="0"/>
          </a:p>
        </p:txBody>
      </p:sp>
      <p:sp>
        <p:nvSpPr>
          <p:cNvPr id="13" name="TextBox 12">
            <a:extLst>
              <a:ext uri="{FF2B5EF4-FFF2-40B4-BE49-F238E27FC236}">
                <a16:creationId xmlns:a16="http://schemas.microsoft.com/office/drawing/2014/main" id="{63E51890-975A-4A4D-B2A6-3465CC5D39FB}"/>
              </a:ext>
            </a:extLst>
          </p:cNvPr>
          <p:cNvSpPr txBox="1"/>
          <p:nvPr/>
        </p:nvSpPr>
        <p:spPr>
          <a:xfrm rot="16200000">
            <a:off x="8125939" y="3323663"/>
            <a:ext cx="502457" cy="338554"/>
          </a:xfrm>
          <a:prstGeom prst="rect">
            <a:avLst/>
          </a:prstGeom>
          <a:solidFill>
            <a:schemeClr val="bg1"/>
          </a:solidFill>
        </p:spPr>
        <p:txBody>
          <a:bodyPr wrap="square" rtlCol="0">
            <a:spAutoFit/>
          </a:bodyPr>
          <a:lstStyle/>
          <a:p>
            <a:pPr algn="ctr"/>
            <a:r>
              <a:rPr lang="en-US" sz="1600" dirty="0" err="1"/>
              <a:t>pH</a:t>
            </a:r>
            <a:r>
              <a:rPr lang="en-US" sz="1600" baseline="-25000" dirty="0" err="1"/>
              <a:t>F</a:t>
            </a:r>
            <a:endParaRPr lang="en-US" sz="1600"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B7A8817-AE1F-4BCB-94F4-AE8CC73E8EA7}"/>
                  </a:ext>
                </a:extLst>
              </p:cNvPr>
              <p:cNvSpPr/>
              <p:nvPr/>
            </p:nvSpPr>
            <p:spPr>
              <a:xfrm>
                <a:off x="4447570" y="4590984"/>
                <a:ext cx="3499483" cy="6798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1600" smtClean="0">
                          <a:latin typeface="Cambria Math" panose="02040503050406030204" pitchFamily="18" charset="0"/>
                        </a:rPr>
                        <m:t>p</m:t>
                      </m:r>
                      <m:r>
                        <m:rPr>
                          <m:sty m:val="p"/>
                        </m:rPr>
                        <a:rPr lang="en-US" sz="1600" i="0">
                          <a:latin typeface="Cambria Math" panose="02040503050406030204" pitchFamily="18" charset="0"/>
                        </a:rPr>
                        <m:t>H</m:t>
                      </m:r>
                      <m:r>
                        <a:rPr lang="en-US" sz="1600" i="0">
                          <a:latin typeface="Cambria Math" panose="02040503050406030204" pitchFamily="18" charset="0"/>
                        </a:rPr>
                        <m:t>=−</m:t>
                      </m:r>
                      <m:func>
                        <m:funcPr>
                          <m:ctrlPr>
                            <a:rPr lang="en-US" sz="1600" i="1">
                              <a:latin typeface="Cambria Math" panose="02040503050406030204" pitchFamily="18" charset="0"/>
                            </a:rPr>
                          </m:ctrlPr>
                        </m:funcPr>
                        <m:fName>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log</m:t>
                              </m:r>
                            </m:e>
                            <m:sub>
                              <m:r>
                                <a:rPr lang="en-US" sz="1600" i="0">
                                  <a:latin typeface="Cambria Math" panose="02040503050406030204" pitchFamily="18" charset="0"/>
                                </a:rPr>
                                <m:t>10</m:t>
                              </m:r>
                            </m:sub>
                          </m:sSub>
                        </m:fName>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K</m:t>
                                      </m:r>
                                    </m:e>
                                    <m:sub>
                                      <m:r>
                                        <m:rPr>
                                          <m:sty m:val="p"/>
                                        </m:rPr>
                                        <a:rPr lang="en-US" sz="1600" i="0">
                                          <a:latin typeface="Cambria Math" panose="02040503050406030204" pitchFamily="18" charset="0"/>
                                        </a:rPr>
                                        <m:t>H</m:t>
                                      </m:r>
                                    </m:sub>
                                  </m:sSub>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K</m:t>
                                      </m:r>
                                    </m:e>
                                    <m:sub>
                                      <m:r>
                                        <m:rPr>
                                          <m:sty m:val="p"/>
                                        </m:rPr>
                                        <a:rPr lang="en-US" sz="1600" i="0">
                                          <a:latin typeface="Cambria Math" panose="02040503050406030204" pitchFamily="18" charset="0"/>
                                        </a:rPr>
                                        <m:t>a</m:t>
                                      </m:r>
                                    </m:sub>
                                  </m:sSub>
                                  <m:d>
                                    <m:dPr>
                                      <m:ctrlPr>
                                        <a:rPr lang="en-US" sz="1600" i="1">
                                          <a:latin typeface="Cambria Math" panose="02040503050406030204" pitchFamily="18" charset="0"/>
                                        </a:rPr>
                                      </m:ctrlPr>
                                    </m:dPr>
                                    <m:e>
                                      <m:r>
                                        <a:rPr lang="en-US" sz="1600" i="0">
                                          <a:latin typeface="Cambria Math" panose="02040503050406030204" pitchFamily="18" charset="0"/>
                                        </a:rPr>
                                        <m:t>1−</m:t>
                                      </m:r>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F</m:t>
                                          </m:r>
                                        </m:e>
                                        <m:sub>
                                          <m:r>
                                            <m:rPr>
                                              <m:sty m:val="p"/>
                                            </m:rPr>
                                            <a:rPr lang="en-US" sz="1600" i="0">
                                              <a:latin typeface="Cambria Math" panose="02040503050406030204" pitchFamily="18" charset="0"/>
                                            </a:rPr>
                                            <m:t>p</m:t>
                                          </m:r>
                                          <m:r>
                                            <a:rPr lang="en-US" sz="1600" i="0">
                                              <a:latin typeface="Cambria Math" panose="02040503050406030204" pitchFamily="18" charset="0"/>
                                            </a:rPr>
                                            <m:t>,</m:t>
                                          </m:r>
                                          <m:r>
                                            <m:rPr>
                                              <m:sty m:val="p"/>
                                            </m:rPr>
                                            <a:rPr lang="en-US" sz="1600" i="0">
                                              <a:latin typeface="Cambria Math" panose="02040503050406030204" pitchFamily="18" charset="0"/>
                                            </a:rPr>
                                            <m:t>NO</m:t>
                                          </m:r>
                                          <m:r>
                                            <a:rPr lang="en-US" sz="1600" i="0">
                                              <a:latin typeface="Cambria Math" panose="02040503050406030204" pitchFamily="18" charset="0"/>
                                            </a:rPr>
                                            <m:t>3</m:t>
                                          </m:r>
                                        </m:sub>
                                      </m:sSub>
                                    </m:e>
                                  </m:d>
                                  <m:r>
                                    <m:rPr>
                                      <m:sty m:val="p"/>
                                    </m:rPr>
                                    <a:rPr lang="en-US" sz="1600" i="0">
                                      <a:latin typeface="Cambria Math" panose="02040503050406030204" pitchFamily="18" charset="0"/>
                                    </a:rPr>
                                    <m:t>RT</m:t>
                                  </m:r>
                                </m:num>
                                <m:den>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γ</m:t>
                                      </m:r>
                                    </m:e>
                                    <m:sub>
                                      <m:r>
                                        <m:rPr>
                                          <m:sty m:val="p"/>
                                        </m:rPr>
                                        <a:rPr lang="en-US" sz="1600" i="0">
                                          <a:latin typeface="Cambria Math" panose="02040503050406030204" pitchFamily="18" charset="0"/>
                                        </a:rPr>
                                        <m:t>NO</m:t>
                                      </m:r>
                                      <m:r>
                                        <a:rPr lang="en-US" sz="1600" i="0">
                                          <a:latin typeface="Cambria Math" panose="02040503050406030204" pitchFamily="18" charset="0"/>
                                        </a:rPr>
                                        <m:t>3−</m:t>
                                      </m:r>
                                    </m:sub>
                                  </m:sSub>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F</m:t>
                                      </m:r>
                                    </m:e>
                                    <m:sub>
                                      <m:r>
                                        <m:rPr>
                                          <m:sty m:val="p"/>
                                        </m:rPr>
                                        <a:rPr lang="en-US" sz="1600" i="0">
                                          <a:latin typeface="Cambria Math" panose="02040503050406030204" pitchFamily="18" charset="0"/>
                                        </a:rPr>
                                        <m:t>p</m:t>
                                      </m:r>
                                      <m:r>
                                        <a:rPr lang="en-US" sz="1600" i="0">
                                          <a:latin typeface="Cambria Math" panose="02040503050406030204" pitchFamily="18" charset="0"/>
                                        </a:rPr>
                                        <m:t>,</m:t>
                                      </m:r>
                                      <m:r>
                                        <m:rPr>
                                          <m:sty m:val="p"/>
                                        </m:rPr>
                                        <a:rPr lang="en-US" sz="1600" i="0">
                                          <a:latin typeface="Cambria Math" panose="02040503050406030204" pitchFamily="18" charset="0"/>
                                        </a:rPr>
                                        <m:t>NO</m:t>
                                      </m:r>
                                      <m:r>
                                        <a:rPr lang="en-US" sz="1600" i="0">
                                          <a:latin typeface="Cambria Math" panose="02040503050406030204" pitchFamily="18" charset="0"/>
                                        </a:rPr>
                                        <m:t>3</m:t>
                                      </m:r>
                                    </m:sub>
                                  </m:sSub>
                                </m:den>
                              </m:f>
                            </m:e>
                          </m:d>
                        </m:e>
                      </m:func>
                    </m:oMath>
                  </m:oMathPara>
                </a14:m>
                <a:endParaRPr lang="en-US" sz="1600" dirty="0"/>
              </a:p>
            </p:txBody>
          </p:sp>
        </mc:Choice>
        <mc:Fallback xmlns="">
          <p:sp>
            <p:nvSpPr>
              <p:cNvPr id="15" name="Rectangle 14">
                <a:extLst>
                  <a:ext uri="{FF2B5EF4-FFF2-40B4-BE49-F238E27FC236}">
                    <a16:creationId xmlns:a16="http://schemas.microsoft.com/office/drawing/2014/main" id="{7B7A8817-AE1F-4BCB-94F4-AE8CC73E8EA7}"/>
                  </a:ext>
                </a:extLst>
              </p:cNvPr>
              <p:cNvSpPr>
                <a:spLocks noRot="1" noChangeAspect="1" noMove="1" noResize="1" noEditPoints="1" noAdjustHandles="1" noChangeArrowheads="1" noChangeShapeType="1" noTextEdit="1"/>
              </p:cNvSpPr>
              <p:nvPr/>
            </p:nvSpPr>
            <p:spPr>
              <a:xfrm>
                <a:off x="4447570" y="4590984"/>
                <a:ext cx="3499483" cy="67986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A2052A8-C2C8-43A4-9CB3-67D5F2941A96}"/>
                  </a:ext>
                </a:extLst>
              </p:cNvPr>
              <p:cNvSpPr/>
              <p:nvPr/>
            </p:nvSpPr>
            <p:spPr>
              <a:xfrm>
                <a:off x="8207890" y="4624400"/>
                <a:ext cx="3502690" cy="6723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1600" smtClean="0">
                          <a:latin typeface="Cambria Math" panose="02040503050406030204" pitchFamily="18" charset="0"/>
                        </a:rPr>
                        <m:t>p</m:t>
                      </m:r>
                      <m:r>
                        <m:rPr>
                          <m:sty m:val="p"/>
                        </m:rPr>
                        <a:rPr lang="en-US" sz="1600" i="0">
                          <a:latin typeface="Cambria Math" panose="02040503050406030204" pitchFamily="18" charset="0"/>
                        </a:rPr>
                        <m:t>H</m:t>
                      </m:r>
                      <m:r>
                        <a:rPr lang="en-US" sz="1600" i="0">
                          <a:latin typeface="Cambria Math" panose="02040503050406030204" pitchFamily="18" charset="0"/>
                        </a:rPr>
                        <m:t>=−</m:t>
                      </m:r>
                      <m:func>
                        <m:funcPr>
                          <m:ctrlPr>
                            <a:rPr lang="en-US" sz="1600" i="1">
                              <a:latin typeface="Cambria Math" panose="02040503050406030204" pitchFamily="18" charset="0"/>
                            </a:rPr>
                          </m:ctrlPr>
                        </m:funcPr>
                        <m:fName>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log</m:t>
                              </m:r>
                            </m:e>
                            <m:sub>
                              <m:r>
                                <a:rPr lang="en-US" sz="1600" i="0">
                                  <a:latin typeface="Cambria Math" panose="02040503050406030204" pitchFamily="18" charset="0"/>
                                </a:rPr>
                                <m:t>10</m:t>
                              </m:r>
                            </m:sub>
                          </m:sSub>
                        </m:fName>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γ</m:t>
                                      </m:r>
                                    </m:e>
                                    <m:sub>
                                      <m:r>
                                        <m:rPr>
                                          <m:sty m:val="p"/>
                                        </m:rPr>
                                        <a:rPr lang="en-US" sz="1600" i="0">
                                          <a:latin typeface="Cambria Math" panose="02040503050406030204" pitchFamily="18" charset="0"/>
                                        </a:rPr>
                                        <m:t>NH</m:t>
                                      </m:r>
                                      <m:r>
                                        <a:rPr lang="en-US" sz="1600" i="0">
                                          <a:latin typeface="Cambria Math" panose="02040503050406030204" pitchFamily="18" charset="0"/>
                                        </a:rPr>
                                        <m:t>4+</m:t>
                                      </m:r>
                                    </m:sub>
                                  </m:sSub>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F</m:t>
                                      </m:r>
                                    </m:e>
                                    <m:sub>
                                      <m:r>
                                        <m:rPr>
                                          <m:sty m:val="p"/>
                                        </m:rPr>
                                        <a:rPr lang="en-US" sz="1600" i="0">
                                          <a:latin typeface="Cambria Math" panose="02040503050406030204" pitchFamily="18" charset="0"/>
                                        </a:rPr>
                                        <m:t>p</m:t>
                                      </m:r>
                                      <m:r>
                                        <a:rPr lang="en-US" sz="1600" i="0">
                                          <a:latin typeface="Cambria Math" panose="02040503050406030204" pitchFamily="18" charset="0"/>
                                        </a:rPr>
                                        <m:t>,</m:t>
                                      </m:r>
                                      <m:r>
                                        <m:rPr>
                                          <m:sty m:val="p"/>
                                        </m:rPr>
                                        <a:rPr lang="en-US" sz="1600" i="0">
                                          <a:latin typeface="Cambria Math" panose="02040503050406030204" pitchFamily="18" charset="0"/>
                                        </a:rPr>
                                        <m:t>NH</m:t>
                                      </m:r>
                                      <m:r>
                                        <a:rPr lang="en-US" sz="1600" i="0">
                                          <a:latin typeface="Cambria Math" panose="02040503050406030204" pitchFamily="18" charset="0"/>
                                        </a:rPr>
                                        <m:t>4</m:t>
                                      </m:r>
                                    </m:sub>
                                  </m:sSub>
                                </m:num>
                                <m:den>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K</m:t>
                                      </m:r>
                                    </m:e>
                                    <m:sub>
                                      <m:r>
                                        <m:rPr>
                                          <m:sty m:val="p"/>
                                        </m:rPr>
                                        <a:rPr lang="en-US" sz="1600" i="0">
                                          <a:latin typeface="Cambria Math" panose="02040503050406030204" pitchFamily="18" charset="0"/>
                                        </a:rPr>
                                        <m:t>H</m:t>
                                      </m:r>
                                    </m:sub>
                                  </m:sSub>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K</m:t>
                                      </m:r>
                                    </m:e>
                                    <m:sub>
                                      <m:r>
                                        <m:rPr>
                                          <m:sty m:val="p"/>
                                        </m:rPr>
                                        <a:rPr lang="en-US" sz="1600" i="0">
                                          <a:latin typeface="Cambria Math" panose="02040503050406030204" pitchFamily="18" charset="0"/>
                                        </a:rPr>
                                        <m:t>a</m:t>
                                      </m:r>
                                    </m:sub>
                                  </m:sSub>
                                  <m:d>
                                    <m:dPr>
                                      <m:ctrlPr>
                                        <a:rPr lang="en-US" sz="1600" i="1">
                                          <a:latin typeface="Cambria Math" panose="02040503050406030204" pitchFamily="18" charset="0"/>
                                        </a:rPr>
                                      </m:ctrlPr>
                                    </m:dPr>
                                    <m:e>
                                      <m:r>
                                        <a:rPr lang="en-US" sz="1600" i="0">
                                          <a:latin typeface="Cambria Math" panose="02040503050406030204" pitchFamily="18" charset="0"/>
                                        </a:rPr>
                                        <m:t>1−</m:t>
                                      </m:r>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F</m:t>
                                          </m:r>
                                        </m:e>
                                        <m:sub>
                                          <m:r>
                                            <m:rPr>
                                              <m:sty m:val="p"/>
                                            </m:rPr>
                                            <a:rPr lang="en-US" sz="1600" i="0">
                                              <a:latin typeface="Cambria Math" panose="02040503050406030204" pitchFamily="18" charset="0"/>
                                            </a:rPr>
                                            <m:t>p</m:t>
                                          </m:r>
                                          <m:r>
                                            <a:rPr lang="en-US" sz="1600" b="0" i="0" smtClean="0">
                                              <a:latin typeface="Cambria Math" panose="02040503050406030204" pitchFamily="18" charset="0"/>
                                            </a:rPr>
                                            <m:t>,</m:t>
                                          </m:r>
                                          <m:r>
                                            <m:rPr>
                                              <m:sty m:val="p"/>
                                            </m:rPr>
                                            <a:rPr lang="en-US" sz="1600" b="0" i="0" smtClean="0">
                                              <a:latin typeface="Cambria Math" panose="02040503050406030204" pitchFamily="18" charset="0"/>
                                            </a:rPr>
                                            <m:t>NH</m:t>
                                          </m:r>
                                          <m:r>
                                            <a:rPr lang="en-US" sz="1600" b="0" i="0" smtClean="0">
                                              <a:latin typeface="Cambria Math" panose="02040503050406030204" pitchFamily="18" charset="0"/>
                                            </a:rPr>
                                            <m:t>4</m:t>
                                          </m:r>
                                        </m:sub>
                                      </m:sSub>
                                    </m:e>
                                  </m:d>
                                  <m:r>
                                    <m:rPr>
                                      <m:sty m:val="p"/>
                                    </m:rPr>
                                    <a:rPr lang="en-US" sz="1600" i="0">
                                      <a:latin typeface="Cambria Math" panose="02040503050406030204" pitchFamily="18" charset="0"/>
                                    </a:rPr>
                                    <m:t>RT</m:t>
                                  </m:r>
                                </m:den>
                              </m:f>
                            </m:e>
                          </m:d>
                        </m:e>
                      </m:func>
                    </m:oMath>
                  </m:oMathPara>
                </a14:m>
                <a:endParaRPr lang="en-US" sz="1600" dirty="0"/>
              </a:p>
            </p:txBody>
          </p:sp>
        </mc:Choice>
        <mc:Fallback xmlns="">
          <p:sp>
            <p:nvSpPr>
              <p:cNvPr id="16" name="Rectangle 15">
                <a:extLst>
                  <a:ext uri="{FF2B5EF4-FFF2-40B4-BE49-F238E27FC236}">
                    <a16:creationId xmlns:a16="http://schemas.microsoft.com/office/drawing/2014/main" id="{3A2052A8-C2C8-43A4-9CB3-67D5F2941A96}"/>
                  </a:ext>
                </a:extLst>
              </p:cNvPr>
              <p:cNvSpPr>
                <a:spLocks noRot="1" noChangeAspect="1" noMove="1" noResize="1" noEditPoints="1" noAdjustHandles="1" noChangeArrowheads="1" noChangeShapeType="1" noTextEdit="1"/>
              </p:cNvSpPr>
              <p:nvPr/>
            </p:nvSpPr>
            <p:spPr>
              <a:xfrm>
                <a:off x="8207890" y="4624400"/>
                <a:ext cx="3502690" cy="672364"/>
              </a:xfrm>
              <a:prstGeom prst="rect">
                <a:avLst/>
              </a:prstGeom>
              <a:blipFill>
                <a:blip r:embed="rId6"/>
                <a:stretch>
                  <a:fillRect/>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A077E310-1953-4515-AA04-600B03D9E22B}"/>
              </a:ext>
            </a:extLst>
          </p:cNvPr>
          <p:cNvPicPr>
            <a:picLocks noChangeAspect="1"/>
          </p:cNvPicPr>
          <p:nvPr/>
        </p:nvPicPr>
        <p:blipFill>
          <a:blip r:embed="rId7"/>
          <a:stretch>
            <a:fillRect/>
          </a:stretch>
        </p:blipFill>
        <p:spPr>
          <a:xfrm>
            <a:off x="486719" y="2170695"/>
            <a:ext cx="3097129" cy="1959619"/>
          </a:xfrm>
          <a:prstGeom prst="rect">
            <a:avLst/>
          </a:prstGeom>
        </p:spPr>
      </p:pic>
      <p:sp>
        <p:nvSpPr>
          <p:cNvPr id="18" name="TextBox 17">
            <a:extLst>
              <a:ext uri="{FF2B5EF4-FFF2-40B4-BE49-F238E27FC236}">
                <a16:creationId xmlns:a16="http://schemas.microsoft.com/office/drawing/2014/main" id="{441BC9C7-1540-42B4-A554-875701D3A774}"/>
              </a:ext>
            </a:extLst>
          </p:cNvPr>
          <p:cNvSpPr txBox="1"/>
          <p:nvPr/>
        </p:nvSpPr>
        <p:spPr>
          <a:xfrm rot="16200000">
            <a:off x="-39242" y="2684197"/>
            <a:ext cx="855509" cy="369332"/>
          </a:xfrm>
          <a:prstGeom prst="rect">
            <a:avLst/>
          </a:prstGeom>
          <a:noFill/>
        </p:spPr>
        <p:txBody>
          <a:bodyPr wrap="square" rtlCol="0">
            <a:spAutoFit/>
          </a:bodyPr>
          <a:lstStyle/>
          <a:p>
            <a:r>
              <a:rPr lang="en-US" dirty="0"/>
              <a:t>F</a:t>
            </a:r>
            <a:r>
              <a:rPr lang="en-US" baseline="-25000" dirty="0"/>
              <a:t>p,NO3</a:t>
            </a:r>
          </a:p>
        </p:txBody>
      </p:sp>
      <p:sp>
        <p:nvSpPr>
          <p:cNvPr id="19" name="TextBox 18">
            <a:extLst>
              <a:ext uri="{FF2B5EF4-FFF2-40B4-BE49-F238E27FC236}">
                <a16:creationId xmlns:a16="http://schemas.microsoft.com/office/drawing/2014/main" id="{410417B3-830C-4B4B-BCE3-98582BE479A2}"/>
              </a:ext>
            </a:extLst>
          </p:cNvPr>
          <p:cNvSpPr txBox="1"/>
          <p:nvPr/>
        </p:nvSpPr>
        <p:spPr>
          <a:xfrm>
            <a:off x="8863690" y="4135476"/>
            <a:ext cx="2411085" cy="338554"/>
          </a:xfrm>
          <a:prstGeom prst="rect">
            <a:avLst/>
          </a:prstGeom>
          <a:solidFill>
            <a:schemeClr val="bg1"/>
          </a:solidFill>
        </p:spPr>
        <p:txBody>
          <a:bodyPr wrap="square" rtlCol="0">
            <a:spAutoFit/>
          </a:bodyPr>
          <a:lstStyle/>
          <a:p>
            <a:pPr algn="ctr"/>
            <a:r>
              <a:rPr lang="en-US" sz="1600" dirty="0" err="1">
                <a:latin typeface="Cambria Math" panose="02040503050406030204" pitchFamily="18" charset="0"/>
                <a:ea typeface="Cambria Math" panose="02040503050406030204" pitchFamily="18" charset="0"/>
              </a:rPr>
              <a:t>pH</a:t>
            </a:r>
            <a:r>
              <a:rPr lang="en-US" sz="1600" baseline="-25000" dirty="0" err="1"/>
              <a:t>F</a:t>
            </a:r>
            <a:r>
              <a:rPr lang="en-US" sz="1600" dirty="0"/>
              <a:t> (NH</a:t>
            </a:r>
            <a:r>
              <a:rPr lang="en-US" sz="1600" baseline="-25000" dirty="0"/>
              <a:t>3</a:t>
            </a:r>
            <a:r>
              <a:rPr lang="en-US" sz="1600" dirty="0"/>
              <a:t> partitioning)</a:t>
            </a:r>
          </a:p>
        </p:txBody>
      </p:sp>
      <p:sp>
        <p:nvSpPr>
          <p:cNvPr id="20" name="TextBox 19">
            <a:extLst>
              <a:ext uri="{FF2B5EF4-FFF2-40B4-BE49-F238E27FC236}">
                <a16:creationId xmlns:a16="http://schemas.microsoft.com/office/drawing/2014/main" id="{3FEDE146-286F-47F8-90FF-A062541058BB}"/>
              </a:ext>
            </a:extLst>
          </p:cNvPr>
          <p:cNvSpPr txBox="1"/>
          <p:nvPr/>
        </p:nvSpPr>
        <p:spPr>
          <a:xfrm>
            <a:off x="1165478" y="4086145"/>
            <a:ext cx="2106112" cy="369332"/>
          </a:xfrm>
          <a:prstGeom prst="rect">
            <a:avLst/>
          </a:prstGeom>
          <a:noFill/>
        </p:spPr>
        <p:txBody>
          <a:bodyPr wrap="square" rtlCol="0">
            <a:spAutoFit/>
          </a:bodyPr>
          <a:lstStyle/>
          <a:p>
            <a:r>
              <a:rPr lang="en-US" dirty="0"/>
              <a:t>Guo et al., 2018 ACP</a:t>
            </a:r>
          </a:p>
        </p:txBody>
      </p:sp>
      <p:sp>
        <p:nvSpPr>
          <p:cNvPr id="21" name="TextBox 20">
            <a:extLst>
              <a:ext uri="{FF2B5EF4-FFF2-40B4-BE49-F238E27FC236}">
                <a16:creationId xmlns:a16="http://schemas.microsoft.com/office/drawing/2014/main" id="{D934FBCD-FCEC-4129-B9ED-62F86B949F5A}"/>
              </a:ext>
            </a:extLst>
          </p:cNvPr>
          <p:cNvSpPr txBox="1"/>
          <p:nvPr/>
        </p:nvSpPr>
        <p:spPr>
          <a:xfrm>
            <a:off x="857250" y="5415456"/>
            <a:ext cx="9560378" cy="923330"/>
          </a:xfrm>
          <a:prstGeom prst="rect">
            <a:avLst/>
          </a:prstGeom>
          <a:noFill/>
        </p:spPr>
        <p:txBody>
          <a:bodyPr wrap="square" rtlCol="0">
            <a:spAutoFit/>
          </a:bodyPr>
          <a:lstStyle/>
          <a:p>
            <a:r>
              <a:rPr lang="en-US" dirty="0"/>
              <a:t>Not a true replacement for pH</a:t>
            </a:r>
          </a:p>
          <a:p>
            <a:pPr marL="285750" indent="-285750">
              <a:buFont typeface="Arial" panose="020B0604020202020204" pitchFamily="34" charset="0"/>
              <a:buChar char="•"/>
            </a:pPr>
            <a:r>
              <a:rPr lang="en-US" dirty="0"/>
              <a:t>Requires aerosol liquid water abundance (to convert Henry’s Law coefficients to K</a:t>
            </a:r>
            <a:r>
              <a:rPr lang="en-US" baseline="-25000" dirty="0"/>
              <a:t>H</a:t>
            </a:r>
            <a:r>
              <a:rPr lang="en-US" dirty="0"/>
              <a:t>)</a:t>
            </a:r>
          </a:p>
          <a:p>
            <a:pPr marL="285750" indent="-285750">
              <a:buFont typeface="Arial" panose="020B0604020202020204" pitchFamily="34" charset="0"/>
              <a:buChar char="•"/>
            </a:pPr>
            <a:r>
              <a:rPr lang="en-US" dirty="0"/>
              <a:t>Requires same measurements/inputs as thermodynamic model calculation (gas + aerosol)</a:t>
            </a:r>
          </a:p>
        </p:txBody>
      </p:sp>
    </p:spTree>
    <p:extLst>
      <p:ext uri="{BB962C8B-B14F-4D97-AF65-F5344CB8AC3E}">
        <p14:creationId xmlns:p14="http://schemas.microsoft.com/office/powerpoint/2010/main" val="125556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2" grpId="0" animBg="1"/>
      <p:bldP spid="13" grpId="0" animBg="1"/>
      <p:bldP spid="15" grpId="0"/>
      <p:bldP spid="16" grpId="0"/>
      <p:bldP spid="19"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3C43-0ADD-499E-8457-15AA5B5C9C00}"/>
              </a:ext>
            </a:extLst>
          </p:cNvPr>
          <p:cNvSpPr>
            <a:spLocks noGrp="1"/>
          </p:cNvSpPr>
          <p:nvPr>
            <p:ph type="title"/>
          </p:nvPr>
        </p:nvSpPr>
        <p:spPr/>
        <p:txBody>
          <a:bodyPr/>
          <a:lstStyle/>
          <a:p>
            <a:r>
              <a:rPr lang="en-US" dirty="0"/>
              <a:t>A Team Effort with Section Leads</a:t>
            </a:r>
          </a:p>
        </p:txBody>
      </p:sp>
      <p:sp>
        <p:nvSpPr>
          <p:cNvPr id="4" name="Slide Number Placeholder 3">
            <a:extLst>
              <a:ext uri="{FF2B5EF4-FFF2-40B4-BE49-F238E27FC236}">
                <a16:creationId xmlns:a16="http://schemas.microsoft.com/office/drawing/2014/main" id="{933AA3DC-7F0B-4828-9018-87805EAAA87F}"/>
              </a:ext>
            </a:extLst>
          </p:cNvPr>
          <p:cNvSpPr>
            <a:spLocks noGrp="1"/>
          </p:cNvSpPr>
          <p:nvPr>
            <p:ph type="sldNum" sz="quarter" idx="12"/>
          </p:nvPr>
        </p:nvSpPr>
        <p:spPr/>
        <p:txBody>
          <a:bodyPr/>
          <a:lstStyle/>
          <a:p>
            <a:fld id="{2C54A5C6-1A67-402B-9D43-A5D8CAE25FA9}" type="slidenum">
              <a:rPr lang="en-US" smtClean="0"/>
              <a:pPr/>
              <a:t>3</a:t>
            </a:fld>
            <a:endParaRPr lang="en-US" dirty="0"/>
          </a:p>
        </p:txBody>
      </p:sp>
      <p:pic>
        <p:nvPicPr>
          <p:cNvPr id="1026" name="Picture 2" descr="photo placeholder image">
            <a:extLst>
              <a:ext uri="{FF2B5EF4-FFF2-40B4-BE49-F238E27FC236}">
                <a16:creationId xmlns:a16="http://schemas.microsoft.com/office/drawing/2014/main" id="{BEAF2B3A-A989-4CBB-9833-CCE0FDF88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104" y="3928012"/>
            <a:ext cx="1280160" cy="17068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46E3FE-5AC8-490F-AA0B-0D512D2EFB13}"/>
              </a:ext>
            </a:extLst>
          </p:cNvPr>
          <p:cNvSpPr txBox="1"/>
          <p:nvPr/>
        </p:nvSpPr>
        <p:spPr>
          <a:xfrm>
            <a:off x="2384833" y="5652072"/>
            <a:ext cx="2952597" cy="830997"/>
          </a:xfrm>
          <a:prstGeom prst="rect">
            <a:avLst/>
          </a:prstGeom>
          <a:noFill/>
        </p:spPr>
        <p:txBody>
          <a:bodyPr wrap="square" rtlCol="0">
            <a:spAutoFit/>
          </a:bodyPr>
          <a:lstStyle/>
          <a:p>
            <a:pPr algn="ctr"/>
            <a:r>
              <a:rPr lang="en-US" sz="1600" dirty="0"/>
              <a:t>Maria Kanakidou (Crete) and</a:t>
            </a:r>
          </a:p>
          <a:p>
            <a:pPr algn="ctr"/>
            <a:r>
              <a:rPr lang="en-US" sz="1600" dirty="0"/>
              <a:t>Athanasios Nenes (EPFL) </a:t>
            </a:r>
            <a:r>
              <a:rPr lang="en-US" sz="1600" i="1" dirty="0"/>
              <a:t>Observed Aerosol pH</a:t>
            </a:r>
          </a:p>
        </p:txBody>
      </p:sp>
      <p:pic>
        <p:nvPicPr>
          <p:cNvPr id="1028" name="Picture 4" descr="https://ecpl.chemistry.uoc.gr/kanakidou/Kanakidou/Maria_test.jpg">
            <a:extLst>
              <a:ext uri="{FF2B5EF4-FFF2-40B4-BE49-F238E27FC236}">
                <a16:creationId xmlns:a16="http://schemas.microsoft.com/office/drawing/2014/main" id="{F02D2DB2-6473-449E-8A09-404A2B42E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672" y="3924778"/>
            <a:ext cx="1280160" cy="15056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BB6CFBB-548F-4B8F-9D3B-7A269B2683B8}"/>
              </a:ext>
            </a:extLst>
          </p:cNvPr>
          <p:cNvSpPr txBox="1"/>
          <p:nvPr/>
        </p:nvSpPr>
        <p:spPr>
          <a:xfrm>
            <a:off x="4208864" y="1751596"/>
            <a:ext cx="2514725" cy="584775"/>
          </a:xfrm>
          <a:prstGeom prst="rect">
            <a:avLst/>
          </a:prstGeom>
          <a:noFill/>
        </p:spPr>
        <p:txBody>
          <a:bodyPr wrap="square" rtlCol="0">
            <a:spAutoFit/>
          </a:bodyPr>
          <a:lstStyle/>
          <a:p>
            <a:pPr algn="r"/>
            <a:r>
              <a:rPr lang="en-US" sz="1600" dirty="0"/>
              <a:t>Andreas Zuend (McGill)</a:t>
            </a:r>
          </a:p>
          <a:p>
            <a:pPr algn="r"/>
            <a:r>
              <a:rPr lang="en-US" sz="1600" i="1" dirty="0"/>
              <a:t>Definition of pH</a:t>
            </a:r>
          </a:p>
        </p:txBody>
      </p:sp>
      <p:pic>
        <p:nvPicPr>
          <p:cNvPr id="1030" name="Picture 6" descr="Andreas Zuend">
            <a:extLst>
              <a:ext uri="{FF2B5EF4-FFF2-40B4-BE49-F238E27FC236}">
                <a16:creationId xmlns:a16="http://schemas.microsoft.com/office/drawing/2014/main" id="{40B740AA-08BF-455C-89E3-ED84F3375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4062" y="2426383"/>
            <a:ext cx="1280160" cy="137617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B46F029-6A86-4A11-A156-477677E0A75F}"/>
              </a:ext>
            </a:extLst>
          </p:cNvPr>
          <p:cNvSpPr txBox="1"/>
          <p:nvPr/>
        </p:nvSpPr>
        <p:spPr>
          <a:xfrm>
            <a:off x="1176090" y="1393131"/>
            <a:ext cx="4290136" cy="338554"/>
          </a:xfrm>
          <a:prstGeom prst="rect">
            <a:avLst/>
          </a:prstGeom>
          <a:noFill/>
        </p:spPr>
        <p:txBody>
          <a:bodyPr wrap="square" rtlCol="0">
            <a:spAutoFit/>
          </a:bodyPr>
          <a:lstStyle/>
          <a:p>
            <a:pPr algn="r"/>
            <a:r>
              <a:rPr lang="en-US" sz="1600" dirty="0"/>
              <a:t>John Walker and Jim Kelly (EPA) </a:t>
            </a:r>
            <a:r>
              <a:rPr lang="en-US" sz="1600" i="1" dirty="0"/>
              <a:t>Importance of pH</a:t>
            </a:r>
          </a:p>
        </p:txBody>
      </p:sp>
      <p:sp>
        <p:nvSpPr>
          <p:cNvPr id="8" name="TextBox 7">
            <a:extLst>
              <a:ext uri="{FF2B5EF4-FFF2-40B4-BE49-F238E27FC236}">
                <a16:creationId xmlns:a16="http://schemas.microsoft.com/office/drawing/2014/main" id="{9F56066C-84C9-4FB7-BA43-F52F8D9793B3}"/>
              </a:ext>
            </a:extLst>
          </p:cNvPr>
          <p:cNvSpPr txBox="1"/>
          <p:nvPr/>
        </p:nvSpPr>
        <p:spPr>
          <a:xfrm>
            <a:off x="6725774" y="1342488"/>
            <a:ext cx="2648116" cy="584775"/>
          </a:xfrm>
          <a:prstGeom prst="rect">
            <a:avLst/>
          </a:prstGeom>
          <a:noFill/>
        </p:spPr>
        <p:txBody>
          <a:bodyPr wrap="square" rtlCol="0">
            <a:spAutoFit/>
          </a:bodyPr>
          <a:lstStyle/>
          <a:p>
            <a:r>
              <a:rPr lang="en-US" sz="1600" dirty="0"/>
              <a:t>Faye McNeill (Columbia)</a:t>
            </a:r>
          </a:p>
          <a:p>
            <a:r>
              <a:rPr lang="en-US" sz="1600" i="1" dirty="0"/>
              <a:t>Chemical Kinetics and pH</a:t>
            </a:r>
          </a:p>
        </p:txBody>
      </p:sp>
      <p:pic>
        <p:nvPicPr>
          <p:cNvPr id="1034" name="Picture 10" descr="https://cbee.umbc.edu/files/2017/09/Hennigan-2x3-200x300.jpg">
            <a:extLst>
              <a:ext uri="{FF2B5EF4-FFF2-40B4-BE49-F238E27FC236}">
                <a16:creationId xmlns:a16="http://schemas.microsoft.com/office/drawing/2014/main" id="{F41298FB-FD2A-4CAD-8EFA-A3671D626A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1967" y="1877893"/>
            <a:ext cx="1280160" cy="19202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7839929-84B5-4900-BFF8-B3DA95DF88FF}"/>
              </a:ext>
            </a:extLst>
          </p:cNvPr>
          <p:cNvSpPr txBox="1"/>
          <p:nvPr/>
        </p:nvSpPr>
        <p:spPr>
          <a:xfrm>
            <a:off x="9547003" y="2661608"/>
            <a:ext cx="2644997" cy="584775"/>
          </a:xfrm>
          <a:prstGeom prst="rect">
            <a:avLst/>
          </a:prstGeom>
          <a:noFill/>
        </p:spPr>
        <p:txBody>
          <a:bodyPr wrap="square" rtlCol="0">
            <a:spAutoFit/>
          </a:bodyPr>
          <a:lstStyle/>
          <a:p>
            <a:r>
              <a:rPr lang="en-US" sz="1600" dirty="0"/>
              <a:t>Chris Hennigan (UMBC)</a:t>
            </a:r>
          </a:p>
          <a:p>
            <a:r>
              <a:rPr lang="en-US" sz="1600" i="1" dirty="0"/>
              <a:t>Proxies of pH</a:t>
            </a:r>
          </a:p>
        </p:txBody>
      </p:sp>
      <p:sp>
        <p:nvSpPr>
          <p:cNvPr id="17" name="TextBox 16">
            <a:extLst>
              <a:ext uri="{FF2B5EF4-FFF2-40B4-BE49-F238E27FC236}">
                <a16:creationId xmlns:a16="http://schemas.microsoft.com/office/drawing/2014/main" id="{03BDABCD-ECB4-4CE5-85A5-AB781B7275AB}"/>
              </a:ext>
            </a:extLst>
          </p:cNvPr>
          <p:cNvSpPr txBox="1"/>
          <p:nvPr/>
        </p:nvSpPr>
        <p:spPr>
          <a:xfrm>
            <a:off x="4087100" y="5898294"/>
            <a:ext cx="2644997" cy="584775"/>
          </a:xfrm>
          <a:prstGeom prst="rect">
            <a:avLst/>
          </a:prstGeom>
          <a:noFill/>
        </p:spPr>
        <p:txBody>
          <a:bodyPr wrap="square" rtlCol="0">
            <a:spAutoFit/>
          </a:bodyPr>
          <a:lstStyle/>
          <a:p>
            <a:pPr algn="r"/>
            <a:r>
              <a:rPr lang="en-US" sz="1600" dirty="0"/>
              <a:t>Jeff Collett (CSU)</a:t>
            </a:r>
          </a:p>
          <a:p>
            <a:pPr algn="r"/>
            <a:r>
              <a:rPr lang="en-US" sz="1600" i="1" dirty="0"/>
              <a:t>Observed Cloud pH</a:t>
            </a:r>
          </a:p>
        </p:txBody>
      </p:sp>
      <p:pic>
        <p:nvPicPr>
          <p:cNvPr id="1036" name="Picture 12" descr="Jeff Collett">
            <a:extLst>
              <a:ext uri="{FF2B5EF4-FFF2-40B4-BE49-F238E27FC236}">
                <a16:creationId xmlns:a16="http://schemas.microsoft.com/office/drawing/2014/main" id="{F5DCE3F4-2C08-4D04-9B2B-299F9C3746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6437" y="3924778"/>
            <a:ext cx="1280160" cy="17979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faye mcneill columbia">
            <a:extLst>
              <a:ext uri="{FF2B5EF4-FFF2-40B4-BE49-F238E27FC236}">
                <a16:creationId xmlns:a16="http://schemas.microsoft.com/office/drawing/2014/main" id="{A409666C-F2FC-4E33-A8B3-2124547340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4452" y="2094598"/>
            <a:ext cx="1280160" cy="170688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6922A51-91C1-45CA-AAE7-0AD4216BC96E}"/>
              </a:ext>
            </a:extLst>
          </p:cNvPr>
          <p:cNvSpPr txBox="1"/>
          <p:nvPr/>
        </p:nvSpPr>
        <p:spPr>
          <a:xfrm>
            <a:off x="507646" y="4321335"/>
            <a:ext cx="1919050" cy="1077218"/>
          </a:xfrm>
          <a:prstGeom prst="rect">
            <a:avLst/>
          </a:prstGeom>
          <a:noFill/>
        </p:spPr>
        <p:txBody>
          <a:bodyPr wrap="square" rtlCol="0">
            <a:spAutoFit/>
          </a:bodyPr>
          <a:lstStyle/>
          <a:p>
            <a:pPr algn="r"/>
            <a:r>
              <a:rPr lang="en-US" sz="1600" dirty="0"/>
              <a:t>Athanasios Nenes (EPFL) </a:t>
            </a:r>
            <a:r>
              <a:rPr lang="en-US" sz="1600" i="1" dirty="0"/>
              <a:t>Aerosol pH Box Model Intercomparison</a:t>
            </a:r>
          </a:p>
        </p:txBody>
      </p:sp>
      <p:sp>
        <p:nvSpPr>
          <p:cNvPr id="23" name="TextBox 22">
            <a:extLst>
              <a:ext uri="{FF2B5EF4-FFF2-40B4-BE49-F238E27FC236}">
                <a16:creationId xmlns:a16="http://schemas.microsoft.com/office/drawing/2014/main" id="{F0FDA57A-CD7B-4516-B852-62D1AA2577B8}"/>
              </a:ext>
            </a:extLst>
          </p:cNvPr>
          <p:cNvSpPr txBox="1"/>
          <p:nvPr/>
        </p:nvSpPr>
        <p:spPr>
          <a:xfrm>
            <a:off x="6700217" y="5898294"/>
            <a:ext cx="3468293" cy="584775"/>
          </a:xfrm>
          <a:prstGeom prst="rect">
            <a:avLst/>
          </a:prstGeom>
          <a:noFill/>
        </p:spPr>
        <p:txBody>
          <a:bodyPr wrap="square" rtlCol="0">
            <a:spAutoFit/>
          </a:bodyPr>
          <a:lstStyle/>
          <a:p>
            <a:r>
              <a:rPr lang="en-US" sz="1600" dirty="0"/>
              <a:t>Rahul Zaveri (PNNL) </a:t>
            </a:r>
          </a:p>
          <a:p>
            <a:r>
              <a:rPr lang="en-US" sz="1600" i="1" dirty="0"/>
              <a:t>Aerosol pH Heterogeneity</a:t>
            </a:r>
          </a:p>
        </p:txBody>
      </p:sp>
      <p:sp>
        <p:nvSpPr>
          <p:cNvPr id="26" name="TextBox 25">
            <a:extLst>
              <a:ext uri="{FF2B5EF4-FFF2-40B4-BE49-F238E27FC236}">
                <a16:creationId xmlns:a16="http://schemas.microsoft.com/office/drawing/2014/main" id="{EF082F8B-E146-4F51-BEF4-60124FB72AA0}"/>
              </a:ext>
            </a:extLst>
          </p:cNvPr>
          <p:cNvSpPr txBox="1"/>
          <p:nvPr/>
        </p:nvSpPr>
        <p:spPr>
          <a:xfrm>
            <a:off x="9541134" y="4459834"/>
            <a:ext cx="2514726" cy="830997"/>
          </a:xfrm>
          <a:prstGeom prst="rect">
            <a:avLst/>
          </a:prstGeom>
          <a:noFill/>
        </p:spPr>
        <p:txBody>
          <a:bodyPr wrap="square" rtlCol="0">
            <a:spAutoFit/>
          </a:bodyPr>
          <a:lstStyle/>
          <a:p>
            <a:r>
              <a:rPr lang="en-US" sz="1600" dirty="0"/>
              <a:t>Havala Pye (EPA)</a:t>
            </a:r>
          </a:p>
          <a:p>
            <a:r>
              <a:rPr lang="en-US" sz="1600" i="1" dirty="0"/>
              <a:t>Regional-Global Model Predictions of pH</a:t>
            </a:r>
          </a:p>
        </p:txBody>
      </p:sp>
      <p:pic>
        <p:nvPicPr>
          <p:cNvPr id="11" name="Picture 10">
            <a:extLst>
              <a:ext uri="{FF2B5EF4-FFF2-40B4-BE49-F238E27FC236}">
                <a16:creationId xmlns:a16="http://schemas.microsoft.com/office/drawing/2014/main" id="{C0F37C8B-5FD5-42E7-B3F1-56566C2476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1967" y="3928682"/>
            <a:ext cx="1280160" cy="1828800"/>
          </a:xfrm>
          <a:prstGeom prst="rect">
            <a:avLst/>
          </a:prstGeom>
        </p:spPr>
      </p:pic>
      <p:pic>
        <p:nvPicPr>
          <p:cNvPr id="27" name="Picture 26">
            <a:extLst>
              <a:ext uri="{FF2B5EF4-FFF2-40B4-BE49-F238E27FC236}">
                <a16:creationId xmlns:a16="http://schemas.microsoft.com/office/drawing/2014/main" id="{2D0D7BEC-5D47-4583-981B-F3E4C8CDA1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3282" y="1888106"/>
            <a:ext cx="1280160" cy="1918476"/>
          </a:xfrm>
          <a:prstGeom prst="rect">
            <a:avLst/>
          </a:prstGeom>
        </p:spPr>
      </p:pic>
      <p:pic>
        <p:nvPicPr>
          <p:cNvPr id="5" name="Picture 4">
            <a:extLst>
              <a:ext uri="{FF2B5EF4-FFF2-40B4-BE49-F238E27FC236}">
                <a16:creationId xmlns:a16="http://schemas.microsoft.com/office/drawing/2014/main" id="{3C8BC454-DE21-4800-AE43-30F22C9C6EB4}"/>
              </a:ext>
            </a:extLst>
          </p:cNvPr>
          <p:cNvPicPr>
            <a:picLocks noChangeAspect="1"/>
          </p:cNvPicPr>
          <p:nvPr/>
        </p:nvPicPr>
        <p:blipFill rotWithShape="1">
          <a:blip r:embed="rId11">
            <a:extLst>
              <a:ext uri="{28A0092B-C50C-407E-A947-70E740481C1C}">
                <a14:useLocalDpi xmlns:a14="http://schemas.microsoft.com/office/drawing/2010/main" val="0"/>
              </a:ext>
            </a:extLst>
          </a:blip>
          <a:srcRect l="3739" t="15466"/>
          <a:stretch/>
        </p:blipFill>
        <p:spPr>
          <a:xfrm>
            <a:off x="3973672" y="2310224"/>
            <a:ext cx="1280160" cy="1496358"/>
          </a:xfrm>
          <a:prstGeom prst="rect">
            <a:avLst/>
          </a:prstGeom>
        </p:spPr>
      </p:pic>
      <p:pic>
        <p:nvPicPr>
          <p:cNvPr id="6" name="Picture 5">
            <a:extLst>
              <a:ext uri="{FF2B5EF4-FFF2-40B4-BE49-F238E27FC236}">
                <a16:creationId xmlns:a16="http://schemas.microsoft.com/office/drawing/2014/main" id="{94E1F1EE-9873-4D3B-9B02-2395EA1F0F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4451" y="3918614"/>
            <a:ext cx="1280160" cy="1455146"/>
          </a:xfrm>
          <a:prstGeom prst="rect">
            <a:avLst/>
          </a:prstGeom>
        </p:spPr>
      </p:pic>
    </p:spTree>
    <p:extLst>
      <p:ext uri="{BB962C8B-B14F-4D97-AF65-F5344CB8AC3E}">
        <p14:creationId xmlns:p14="http://schemas.microsoft.com/office/powerpoint/2010/main" val="572051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AE20-A9A4-4E10-B3F8-D13920D7A798}"/>
              </a:ext>
            </a:extLst>
          </p:cNvPr>
          <p:cNvSpPr>
            <a:spLocks noGrp="1"/>
          </p:cNvSpPr>
          <p:nvPr>
            <p:ph type="title"/>
          </p:nvPr>
        </p:nvSpPr>
        <p:spPr/>
        <p:txBody>
          <a:bodyPr>
            <a:normAutofit/>
          </a:bodyPr>
          <a:lstStyle/>
          <a:p>
            <a:r>
              <a:rPr lang="en-US" dirty="0"/>
              <a:t>PM sensitivity analysis could benefit from </a:t>
            </a:r>
            <a:r>
              <a:rPr lang="en-US" dirty="0">
                <a:latin typeface="Cambria Math" panose="02040503050406030204" pitchFamily="18" charset="0"/>
                <a:ea typeface="Cambria Math" panose="02040503050406030204" pitchFamily="18" charset="0"/>
              </a:rPr>
              <a:t>pH</a:t>
            </a:r>
            <a:endParaRPr lang="en-US" dirty="0"/>
          </a:p>
        </p:txBody>
      </p:sp>
      <p:sp>
        <p:nvSpPr>
          <p:cNvPr id="3" name="Content Placeholder 2">
            <a:extLst>
              <a:ext uri="{FF2B5EF4-FFF2-40B4-BE49-F238E27FC236}">
                <a16:creationId xmlns:a16="http://schemas.microsoft.com/office/drawing/2014/main" id="{11DD9767-5B21-4450-926B-305B4721696C}"/>
              </a:ext>
            </a:extLst>
          </p:cNvPr>
          <p:cNvSpPr>
            <a:spLocks noGrp="1"/>
          </p:cNvSpPr>
          <p:nvPr>
            <p:ph idx="1"/>
          </p:nvPr>
        </p:nvSpPr>
        <p:spPr>
          <a:xfrm>
            <a:off x="838200" y="2122713"/>
            <a:ext cx="6738257" cy="4054249"/>
          </a:xfrm>
        </p:spPr>
        <p:txBody>
          <a:bodyPr>
            <a:normAutofit/>
          </a:bodyPr>
          <a:lstStyle/>
          <a:p>
            <a:r>
              <a:rPr lang="en-US" sz="2200" dirty="0"/>
              <a:t>PM mass is influenced by </a:t>
            </a:r>
            <a:r>
              <a:rPr lang="en-US" sz="2200" dirty="0">
                <a:latin typeface="Cambria Math" panose="02040503050406030204" pitchFamily="18" charset="0"/>
                <a:ea typeface="Cambria Math" panose="02040503050406030204" pitchFamily="18" charset="0"/>
              </a:rPr>
              <a:t>pH</a:t>
            </a:r>
            <a:endParaRPr lang="en-US" sz="2200" dirty="0"/>
          </a:p>
          <a:p>
            <a:r>
              <a:rPr lang="en-US" sz="2200" dirty="0"/>
              <a:t>GR has been used to understand how reductions in sulfate affect PM</a:t>
            </a:r>
          </a:p>
          <a:p>
            <a:pPr lvl="1"/>
            <a:r>
              <a:rPr lang="en-US" sz="2200" dirty="0"/>
              <a:t>some sigmoidal relationship with </a:t>
            </a:r>
            <a:r>
              <a:rPr lang="en-US" sz="2000" dirty="0">
                <a:latin typeface="Cambria Math" panose="02040503050406030204" pitchFamily="18" charset="0"/>
                <a:ea typeface="Cambria Math" panose="02040503050406030204" pitchFamily="18" charset="0"/>
              </a:rPr>
              <a:t>pH</a:t>
            </a:r>
            <a:endParaRPr lang="en-US" sz="2200" dirty="0"/>
          </a:p>
          <a:p>
            <a:pPr lvl="1"/>
            <a:r>
              <a:rPr lang="en-US" sz="2200" dirty="0"/>
              <a:t>correlated with </a:t>
            </a:r>
            <a:r>
              <a:rPr lang="en-US" sz="2000" dirty="0" err="1">
                <a:latin typeface="Cambria Math" panose="02040503050406030204" pitchFamily="18" charset="0"/>
                <a:ea typeface="Cambria Math" panose="02040503050406030204" pitchFamily="18" charset="0"/>
              </a:rPr>
              <a:t>pH</a:t>
            </a:r>
            <a:r>
              <a:rPr lang="en-US" sz="2200" baseline="-25000" dirty="0" err="1"/>
              <a:t>F</a:t>
            </a:r>
            <a:r>
              <a:rPr lang="en-US" sz="2200" dirty="0"/>
              <a:t> in some environments</a:t>
            </a:r>
          </a:p>
          <a:p>
            <a:r>
              <a:rPr lang="en-US" sz="2200" dirty="0"/>
              <a:t>Since </a:t>
            </a:r>
            <a:r>
              <a:rPr lang="en-US" sz="2200" dirty="0">
                <a:latin typeface="Cambria Math" panose="02040503050406030204" pitchFamily="18" charset="0"/>
                <a:ea typeface="Cambria Math" panose="02040503050406030204" pitchFamily="18" charset="0"/>
              </a:rPr>
              <a:t>pH</a:t>
            </a:r>
            <a:r>
              <a:rPr lang="en-US" sz="2200" dirty="0"/>
              <a:t> is implicitly part of how emissions affect PM, </a:t>
            </a:r>
            <a:r>
              <a:rPr lang="en-US" sz="2200" dirty="0">
                <a:latin typeface="Cambria Math" panose="02040503050406030204" pitchFamily="18" charset="0"/>
                <a:ea typeface="Cambria Math" panose="02040503050406030204" pitchFamily="18" charset="0"/>
              </a:rPr>
              <a:t>pH</a:t>
            </a:r>
            <a:r>
              <a:rPr lang="en-US" sz="2200" dirty="0"/>
              <a:t> should be explicitly considered</a:t>
            </a:r>
          </a:p>
          <a:p>
            <a:r>
              <a:rPr lang="en-US" sz="2200" dirty="0">
                <a:latin typeface="Cambria Math" panose="02040503050406030204" pitchFamily="18" charset="0"/>
                <a:ea typeface="Cambria Math" panose="02040503050406030204" pitchFamily="18" charset="0"/>
              </a:rPr>
              <a:t>pH</a:t>
            </a:r>
            <a:r>
              <a:rPr lang="en-US" sz="2200" dirty="0"/>
              <a:t> can be a useful way to evaluate CTM PM sensitivity</a:t>
            </a:r>
          </a:p>
        </p:txBody>
      </p:sp>
      <p:sp>
        <p:nvSpPr>
          <p:cNvPr id="4" name="Slide Number Placeholder 3">
            <a:extLst>
              <a:ext uri="{FF2B5EF4-FFF2-40B4-BE49-F238E27FC236}">
                <a16:creationId xmlns:a16="http://schemas.microsoft.com/office/drawing/2014/main" id="{4B1BB89F-51A3-4F8D-B6E9-FB0B87E83439}"/>
              </a:ext>
            </a:extLst>
          </p:cNvPr>
          <p:cNvSpPr>
            <a:spLocks noGrp="1"/>
          </p:cNvSpPr>
          <p:nvPr>
            <p:ph type="sldNum" sz="quarter" idx="12"/>
          </p:nvPr>
        </p:nvSpPr>
        <p:spPr/>
        <p:txBody>
          <a:bodyPr/>
          <a:lstStyle/>
          <a:p>
            <a:fld id="{2C54A5C6-1A67-402B-9D43-A5D8CAE25FA9}" type="slidenum">
              <a:rPr lang="en-US" smtClean="0"/>
              <a:pPr/>
              <a:t>30</a:t>
            </a:fld>
            <a:endParaRPr lang="en-US" dirty="0"/>
          </a:p>
        </p:txBody>
      </p:sp>
      <p:pic>
        <p:nvPicPr>
          <p:cNvPr id="5" name="Picture 4">
            <a:extLst>
              <a:ext uri="{FF2B5EF4-FFF2-40B4-BE49-F238E27FC236}">
                <a16:creationId xmlns:a16="http://schemas.microsoft.com/office/drawing/2014/main" id="{881567B0-0D8A-4735-A527-47DE15FFECAD}"/>
              </a:ext>
            </a:extLst>
          </p:cNvPr>
          <p:cNvPicPr/>
          <p:nvPr/>
        </p:nvPicPr>
        <p:blipFill rotWithShape="1">
          <a:blip r:embed="rId2">
            <a:extLst>
              <a:ext uri="{28A0092B-C50C-407E-A947-70E740481C1C}">
                <a14:useLocalDpi xmlns:a14="http://schemas.microsoft.com/office/drawing/2010/main" val="0"/>
              </a:ext>
            </a:extLst>
          </a:blip>
          <a:srcRect r="53218"/>
          <a:stretch/>
        </p:blipFill>
        <p:spPr>
          <a:xfrm>
            <a:off x="7796893" y="2061118"/>
            <a:ext cx="3412547" cy="3204845"/>
          </a:xfrm>
          <a:prstGeom prst="rect">
            <a:avLst/>
          </a:prstGeom>
        </p:spPr>
      </p:pic>
      <p:sp>
        <p:nvSpPr>
          <p:cNvPr id="6" name="TextBox 5">
            <a:extLst>
              <a:ext uri="{FF2B5EF4-FFF2-40B4-BE49-F238E27FC236}">
                <a16:creationId xmlns:a16="http://schemas.microsoft.com/office/drawing/2014/main" id="{492E34E5-FA66-4C67-9B75-9DF1D7D60254}"/>
              </a:ext>
            </a:extLst>
          </p:cNvPr>
          <p:cNvSpPr txBox="1"/>
          <p:nvPr/>
        </p:nvSpPr>
        <p:spPr>
          <a:xfrm rot="16200000">
            <a:off x="7529691" y="3259723"/>
            <a:ext cx="734232" cy="338554"/>
          </a:xfrm>
          <a:prstGeom prst="rect">
            <a:avLst/>
          </a:prstGeom>
          <a:solidFill>
            <a:schemeClr val="bg1"/>
          </a:solidFill>
        </p:spPr>
        <p:txBody>
          <a:bodyPr wrap="square" rtlCol="0">
            <a:spAutoFit/>
          </a:bodyPr>
          <a:lstStyle/>
          <a:p>
            <a:pPr algn="ctr"/>
            <a:r>
              <a:rPr lang="en-US" sz="1600" dirty="0" err="1">
                <a:latin typeface="Cambria Math" panose="02040503050406030204" pitchFamily="18" charset="0"/>
                <a:ea typeface="Cambria Math" panose="02040503050406030204" pitchFamily="18" charset="0"/>
              </a:rPr>
              <a:t>pH</a:t>
            </a:r>
            <a:r>
              <a:rPr lang="en-US" sz="1600" baseline="-25000" dirty="0" err="1"/>
              <a:t>F</a:t>
            </a:r>
            <a:endParaRPr lang="en-US" sz="1600" dirty="0"/>
          </a:p>
        </p:txBody>
      </p:sp>
    </p:spTree>
    <p:extLst>
      <p:ext uri="{BB962C8B-B14F-4D97-AF65-F5344CB8AC3E}">
        <p14:creationId xmlns:p14="http://schemas.microsoft.com/office/powerpoint/2010/main" val="296875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3A95-4948-47FC-A7ED-94BBDC5A0D5A}"/>
              </a:ext>
            </a:extLst>
          </p:cNvPr>
          <p:cNvSpPr>
            <a:spLocks noGrp="1"/>
          </p:cNvSpPr>
          <p:nvPr>
            <p:ph type="ctrTitle"/>
          </p:nvPr>
        </p:nvSpPr>
        <p:spPr>
          <a:xfrm>
            <a:off x="1524000" y="1988457"/>
            <a:ext cx="9144000" cy="2120405"/>
          </a:xfrm>
        </p:spPr>
        <p:txBody>
          <a:bodyPr>
            <a:normAutofit/>
          </a:bodyPr>
          <a:lstStyle/>
          <a:p>
            <a:r>
              <a:rPr lang="en-US" dirty="0"/>
              <a:t>Chemical Kinetics, Heterogeneity, and </a:t>
            </a:r>
            <a:r>
              <a:rPr lang="en-US" dirty="0">
                <a:latin typeface="Cambria Math" panose="02040503050406030204" pitchFamily="18" charset="0"/>
                <a:ea typeface="Cambria Math" panose="02040503050406030204" pitchFamily="18" charset="0"/>
              </a:rPr>
              <a:t>pH</a:t>
            </a:r>
            <a:endParaRPr lang="en-US" dirty="0"/>
          </a:p>
        </p:txBody>
      </p:sp>
      <p:sp>
        <p:nvSpPr>
          <p:cNvPr id="5" name="Slide Number Placeholder 3">
            <a:extLst>
              <a:ext uri="{FF2B5EF4-FFF2-40B4-BE49-F238E27FC236}">
                <a16:creationId xmlns:a16="http://schemas.microsoft.com/office/drawing/2014/main" id="{6EF6339C-710B-4434-955D-90858B7BE541}"/>
              </a:ext>
            </a:extLst>
          </p:cNvPr>
          <p:cNvSpPr>
            <a:spLocks noGrp="1"/>
          </p:cNvSpPr>
          <p:nvPr>
            <p:ph type="sldNum" sz="quarter" idx="12"/>
          </p:nvPr>
        </p:nvSpPr>
        <p:spPr>
          <a:xfrm>
            <a:off x="-1" y="6365174"/>
            <a:ext cx="713509" cy="344425"/>
          </a:xfrm>
        </p:spPr>
        <p:txBody>
          <a:bodyPr/>
          <a:lstStyle/>
          <a:p>
            <a:fld id="{2C54A5C6-1A67-402B-9D43-A5D8CAE25FA9}" type="slidenum">
              <a:rPr lang="en-US" smtClean="0">
                <a:solidFill>
                  <a:schemeClr val="bg1">
                    <a:lumMod val="50000"/>
                  </a:schemeClr>
                </a:solidFill>
              </a:rPr>
              <a:pPr/>
              <a:t>31</a:t>
            </a:fld>
            <a:endParaRPr lang="en-US" dirty="0">
              <a:solidFill>
                <a:schemeClr val="bg1">
                  <a:lumMod val="50000"/>
                </a:schemeClr>
              </a:solidFill>
            </a:endParaRPr>
          </a:p>
        </p:txBody>
      </p:sp>
    </p:spTree>
    <p:extLst>
      <p:ext uri="{BB962C8B-B14F-4D97-AF65-F5344CB8AC3E}">
        <p14:creationId xmlns:p14="http://schemas.microsoft.com/office/powerpoint/2010/main" val="136626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35B7-2606-4C26-8EAA-C96251EB5BDE}"/>
              </a:ext>
            </a:extLst>
          </p:cNvPr>
          <p:cNvSpPr>
            <a:spLocks noGrp="1"/>
          </p:cNvSpPr>
          <p:nvPr>
            <p:ph type="title"/>
          </p:nvPr>
        </p:nvSpPr>
        <p:spPr/>
        <p:txBody>
          <a:bodyPr>
            <a:normAutofit fontScale="90000"/>
          </a:bodyPr>
          <a:lstStyle/>
          <a:p>
            <a:r>
              <a:rPr lang="en-US" dirty="0"/>
              <a:t>Chemical reactions in aqueous phases affect </a:t>
            </a:r>
            <a:r>
              <a:rPr lang="en-US" dirty="0">
                <a:latin typeface="Cambria Math" panose="02040503050406030204" pitchFamily="18" charset="0"/>
                <a:ea typeface="Cambria Math" panose="02040503050406030204" pitchFamily="18" charset="0"/>
              </a:rPr>
              <a:t>pH</a:t>
            </a:r>
            <a:endParaRPr lang="en-US" dirty="0"/>
          </a:p>
        </p:txBody>
      </p:sp>
      <p:sp>
        <p:nvSpPr>
          <p:cNvPr id="3" name="Content Placeholder 2">
            <a:extLst>
              <a:ext uri="{FF2B5EF4-FFF2-40B4-BE49-F238E27FC236}">
                <a16:creationId xmlns:a16="http://schemas.microsoft.com/office/drawing/2014/main" id="{F468A93C-F02B-449C-913E-F23AA8C06178}"/>
              </a:ext>
            </a:extLst>
          </p:cNvPr>
          <p:cNvSpPr>
            <a:spLocks noGrp="1"/>
          </p:cNvSpPr>
          <p:nvPr>
            <p:ph idx="1"/>
          </p:nvPr>
        </p:nvSpPr>
        <p:spPr>
          <a:xfrm>
            <a:off x="838200" y="5105501"/>
            <a:ext cx="10515600" cy="1314244"/>
          </a:xfrm>
        </p:spPr>
        <p:txBody>
          <a:bodyPr>
            <a:noAutofit/>
          </a:bodyPr>
          <a:lstStyle/>
          <a:p>
            <a:r>
              <a:rPr lang="en-US" sz="1800" dirty="0"/>
              <a:t>Effects of kinetics on </a:t>
            </a:r>
            <a:r>
              <a:rPr lang="en-US" sz="1800" dirty="0">
                <a:latin typeface="Cambria Math" panose="02040503050406030204" pitchFamily="18" charset="0"/>
                <a:ea typeface="Cambria Math" panose="02040503050406030204" pitchFamily="18" charset="0"/>
              </a:rPr>
              <a:t>pH</a:t>
            </a:r>
            <a:r>
              <a:rPr lang="en-US" sz="1800" dirty="0"/>
              <a:t>: S(IV)</a:t>
            </a:r>
            <a:r>
              <a:rPr lang="en-US" sz="1800" dirty="0">
                <a:sym typeface="Wingdings" panose="05000000000000000000" pitchFamily="2" charset="2"/>
              </a:rPr>
              <a:t>S(VI) oxidation, buffering (e.g. quenching of sulfate production), </a:t>
            </a:r>
            <a:r>
              <a:rPr lang="en-US" sz="1800" dirty="0" err="1">
                <a:sym typeface="Wingdings" panose="05000000000000000000" pitchFamily="2" charset="2"/>
              </a:rPr>
              <a:t>organosulfate</a:t>
            </a:r>
            <a:r>
              <a:rPr lang="en-US" sz="1800" dirty="0">
                <a:sym typeface="Wingdings" panose="05000000000000000000" pitchFamily="2" charset="2"/>
              </a:rPr>
              <a:t> formation and sequestering of H</a:t>
            </a:r>
            <a:r>
              <a:rPr lang="en-US" sz="1800" baseline="30000" dirty="0">
                <a:sym typeface="Wingdings" panose="05000000000000000000" pitchFamily="2" charset="2"/>
              </a:rPr>
              <a:t>+</a:t>
            </a:r>
          </a:p>
          <a:p>
            <a:r>
              <a:rPr lang="en-US" sz="1800" dirty="0">
                <a:sym typeface="Wingdings" panose="05000000000000000000" pitchFamily="2" charset="2"/>
              </a:rPr>
              <a:t>Effects of </a:t>
            </a:r>
            <a:r>
              <a:rPr lang="en-US" sz="1800" dirty="0">
                <a:latin typeface="Cambria Math" panose="02040503050406030204" pitchFamily="18" charset="0"/>
                <a:ea typeface="Cambria Math" panose="02040503050406030204" pitchFamily="18" charset="0"/>
              </a:rPr>
              <a:t>pH</a:t>
            </a:r>
            <a:r>
              <a:rPr lang="en-US" sz="1800" dirty="0">
                <a:sym typeface="Wingdings" panose="05000000000000000000" pitchFamily="2" charset="2"/>
              </a:rPr>
              <a:t> on kinetics: solubilization, reaction rates</a:t>
            </a:r>
          </a:p>
          <a:p>
            <a:r>
              <a:rPr lang="en-US" sz="1800" dirty="0">
                <a:sym typeface="Wingdings" panose="05000000000000000000" pitchFamily="2" charset="2"/>
              </a:rPr>
              <a:t>Companion paper in preparation: Tilgner et al. with V. Faye McNeill coordinating</a:t>
            </a:r>
            <a:endParaRPr lang="en-US" sz="1800" dirty="0"/>
          </a:p>
        </p:txBody>
      </p:sp>
      <p:sp>
        <p:nvSpPr>
          <p:cNvPr id="4" name="Slide Number Placeholder 3">
            <a:extLst>
              <a:ext uri="{FF2B5EF4-FFF2-40B4-BE49-F238E27FC236}">
                <a16:creationId xmlns:a16="http://schemas.microsoft.com/office/drawing/2014/main" id="{A161A0CA-7A24-41AF-A185-C165615E07BC}"/>
              </a:ext>
            </a:extLst>
          </p:cNvPr>
          <p:cNvSpPr>
            <a:spLocks noGrp="1"/>
          </p:cNvSpPr>
          <p:nvPr>
            <p:ph type="sldNum" sz="quarter" idx="12"/>
          </p:nvPr>
        </p:nvSpPr>
        <p:spPr/>
        <p:txBody>
          <a:bodyPr/>
          <a:lstStyle/>
          <a:p>
            <a:fld id="{2C54A5C6-1A67-402B-9D43-A5D8CAE25FA9}" type="slidenum">
              <a:rPr lang="en-US" smtClean="0"/>
              <a:pPr/>
              <a:t>32</a:t>
            </a:fld>
            <a:endParaRPr lang="en-US" dirty="0"/>
          </a:p>
        </p:txBody>
      </p:sp>
      <p:pic>
        <p:nvPicPr>
          <p:cNvPr id="5" name="Picture 4">
            <a:extLst>
              <a:ext uri="{FF2B5EF4-FFF2-40B4-BE49-F238E27FC236}">
                <a16:creationId xmlns:a16="http://schemas.microsoft.com/office/drawing/2014/main" id="{11BF4094-6B3C-4932-85D1-7FFA3CB8961C}"/>
              </a:ext>
            </a:extLst>
          </p:cNvPr>
          <p:cNvPicPr/>
          <p:nvPr/>
        </p:nvPicPr>
        <p:blipFill rotWithShape="1">
          <a:blip r:embed="rId3">
            <a:extLst>
              <a:ext uri="{28A0092B-C50C-407E-A947-70E740481C1C}">
                <a14:useLocalDpi xmlns:a14="http://schemas.microsoft.com/office/drawing/2010/main" val="0"/>
              </a:ext>
            </a:extLst>
          </a:blip>
          <a:srcRect r="7054"/>
          <a:stretch/>
        </p:blipFill>
        <p:spPr>
          <a:xfrm>
            <a:off x="1588214" y="1824672"/>
            <a:ext cx="3619662" cy="3208652"/>
          </a:xfrm>
          <a:prstGeom prst="rect">
            <a:avLst/>
          </a:prstGeom>
        </p:spPr>
      </p:pic>
      <p:pic>
        <p:nvPicPr>
          <p:cNvPr id="6" name="Grafik 1">
            <a:extLst>
              <a:ext uri="{FF2B5EF4-FFF2-40B4-BE49-F238E27FC236}">
                <a16:creationId xmlns:a16="http://schemas.microsoft.com/office/drawing/2014/main" id="{E3D6B65F-4771-492F-8621-9D49B9C8F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3928" y="1993695"/>
            <a:ext cx="4104362" cy="2870605"/>
          </a:xfrm>
          <a:prstGeom prst="rect">
            <a:avLst/>
          </a:prstGeom>
        </p:spPr>
      </p:pic>
      <p:sp>
        <p:nvSpPr>
          <p:cNvPr id="7" name="TextBox 6">
            <a:extLst>
              <a:ext uri="{FF2B5EF4-FFF2-40B4-BE49-F238E27FC236}">
                <a16:creationId xmlns:a16="http://schemas.microsoft.com/office/drawing/2014/main" id="{EF37DF11-36F9-4515-A0B7-13E2EA5DC2D0}"/>
              </a:ext>
            </a:extLst>
          </p:cNvPr>
          <p:cNvSpPr txBox="1"/>
          <p:nvPr/>
        </p:nvSpPr>
        <p:spPr>
          <a:xfrm>
            <a:off x="6616043" y="1275187"/>
            <a:ext cx="4104362" cy="646331"/>
          </a:xfrm>
          <a:prstGeom prst="rect">
            <a:avLst/>
          </a:prstGeom>
          <a:noFill/>
        </p:spPr>
        <p:txBody>
          <a:bodyPr wrap="square" rtlCol="0">
            <a:spAutoFit/>
          </a:bodyPr>
          <a:lstStyle/>
          <a:p>
            <a:pPr algn="ctr"/>
            <a:r>
              <a:rPr lang="en-US" dirty="0"/>
              <a:t>Fraction of benzoic acid dissolved in aqueous phase (vs gas phase)</a:t>
            </a:r>
          </a:p>
        </p:txBody>
      </p:sp>
      <p:sp>
        <p:nvSpPr>
          <p:cNvPr id="8" name="TextBox 7">
            <a:extLst>
              <a:ext uri="{FF2B5EF4-FFF2-40B4-BE49-F238E27FC236}">
                <a16:creationId xmlns:a16="http://schemas.microsoft.com/office/drawing/2014/main" id="{E140F1DD-17B2-4FA7-B3F7-29486D0CC161}"/>
              </a:ext>
            </a:extLst>
          </p:cNvPr>
          <p:cNvSpPr txBox="1"/>
          <p:nvPr/>
        </p:nvSpPr>
        <p:spPr>
          <a:xfrm>
            <a:off x="1687336" y="1282480"/>
            <a:ext cx="3888623" cy="646331"/>
          </a:xfrm>
          <a:prstGeom prst="rect">
            <a:avLst/>
          </a:prstGeom>
          <a:noFill/>
        </p:spPr>
        <p:txBody>
          <a:bodyPr wrap="square" rtlCol="0">
            <a:spAutoFit/>
          </a:bodyPr>
          <a:lstStyle/>
          <a:p>
            <a:pPr algn="ctr"/>
            <a:r>
              <a:rPr lang="en-US" dirty="0"/>
              <a:t>Rates of in-particle sulfate production </a:t>
            </a:r>
          </a:p>
          <a:p>
            <a:pPr algn="ctr"/>
            <a:r>
              <a:rPr lang="en-US" dirty="0"/>
              <a:t>(Beijing haze conditions)</a:t>
            </a:r>
          </a:p>
        </p:txBody>
      </p:sp>
    </p:spTree>
    <p:extLst>
      <p:ext uri="{BB962C8B-B14F-4D97-AF65-F5344CB8AC3E}">
        <p14:creationId xmlns:p14="http://schemas.microsoft.com/office/powerpoint/2010/main" val="2124027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762D9-B460-4823-8F1B-627A7E5364F9}"/>
              </a:ext>
            </a:extLst>
          </p:cNvPr>
          <p:cNvSpPr>
            <a:spLocks noGrp="1"/>
          </p:cNvSpPr>
          <p:nvPr>
            <p:ph type="title"/>
          </p:nvPr>
        </p:nvSpPr>
        <p:spPr/>
        <p:txBody>
          <a:bodyPr/>
          <a:lstStyle/>
          <a:p>
            <a:r>
              <a:rPr lang="en-US" dirty="0">
                <a:latin typeface="Cambria Math" panose="02040503050406030204" pitchFamily="18" charset="0"/>
                <a:ea typeface="Cambria Math" panose="02040503050406030204" pitchFamily="18" charset="0"/>
              </a:rPr>
              <a:t>pH</a:t>
            </a:r>
            <a:r>
              <a:rPr lang="en-US" dirty="0"/>
              <a:t> can be heterogenous across a population</a:t>
            </a:r>
          </a:p>
        </p:txBody>
      </p:sp>
      <p:sp>
        <p:nvSpPr>
          <p:cNvPr id="3" name="Content Placeholder 2">
            <a:extLst>
              <a:ext uri="{FF2B5EF4-FFF2-40B4-BE49-F238E27FC236}">
                <a16:creationId xmlns:a16="http://schemas.microsoft.com/office/drawing/2014/main" id="{0BA070E0-3DF9-4FBD-AA49-3754401594E0}"/>
              </a:ext>
            </a:extLst>
          </p:cNvPr>
          <p:cNvSpPr>
            <a:spLocks noGrp="1"/>
          </p:cNvSpPr>
          <p:nvPr>
            <p:ph idx="1"/>
          </p:nvPr>
        </p:nvSpPr>
        <p:spPr>
          <a:xfrm>
            <a:off x="4618300" y="1820917"/>
            <a:ext cx="6735500" cy="4356046"/>
          </a:xfrm>
        </p:spPr>
        <p:txBody>
          <a:bodyPr>
            <a:normAutofit fontScale="92500"/>
          </a:bodyPr>
          <a:lstStyle/>
          <a:p>
            <a:r>
              <a:rPr lang="en-US" dirty="0"/>
              <a:t>Particle size, mass transfer limitations, and composition (mixing state) play a role</a:t>
            </a:r>
          </a:p>
          <a:p>
            <a:r>
              <a:rPr lang="en-US" dirty="0"/>
              <a:t>Presence of organic species could influence </a:t>
            </a:r>
            <a:r>
              <a:rPr lang="en-US" dirty="0">
                <a:latin typeface="Cambria Math" panose="02040503050406030204" pitchFamily="18" charset="0"/>
                <a:ea typeface="Cambria Math" panose="02040503050406030204" pitchFamily="18" charset="0"/>
              </a:rPr>
              <a:t>pH</a:t>
            </a:r>
            <a:endParaRPr lang="en-US" dirty="0"/>
          </a:p>
          <a:p>
            <a:pPr lvl="1"/>
            <a:r>
              <a:rPr lang="en-US" dirty="0"/>
              <a:t>By modifying activity coefficient of H</a:t>
            </a:r>
            <a:r>
              <a:rPr lang="en-US" baseline="30000" dirty="0"/>
              <a:t>+</a:t>
            </a:r>
          </a:p>
          <a:p>
            <a:pPr lvl="1"/>
            <a:r>
              <a:rPr lang="en-US" dirty="0"/>
              <a:t>By perturbing gas-particle partitioning of semivolatile components</a:t>
            </a:r>
          </a:p>
          <a:p>
            <a:pPr lvl="1"/>
            <a:r>
              <a:rPr lang="en-US" dirty="0"/>
              <a:t>Via dissociation of organic acids (or association with amines)	</a:t>
            </a:r>
          </a:p>
          <a:p>
            <a:r>
              <a:rPr lang="en-US" dirty="0"/>
              <a:t>Evidence for small changes in </a:t>
            </a:r>
            <a:r>
              <a:rPr lang="en-US" dirty="0">
                <a:latin typeface="Cambria Math" panose="02040503050406030204" pitchFamily="18" charset="0"/>
                <a:ea typeface="Cambria Math" panose="02040503050406030204" pitchFamily="18" charset="0"/>
              </a:rPr>
              <a:t>pH</a:t>
            </a:r>
            <a:r>
              <a:rPr lang="en-US" dirty="0"/>
              <a:t> due to organics (tenths of </a:t>
            </a:r>
            <a:r>
              <a:rPr lang="en-US" dirty="0">
                <a:latin typeface="Cambria Math" panose="02040503050406030204" pitchFamily="18" charset="0"/>
                <a:ea typeface="Cambria Math" panose="02040503050406030204" pitchFamily="18" charset="0"/>
              </a:rPr>
              <a:t>pH</a:t>
            </a:r>
            <a:r>
              <a:rPr lang="en-US" dirty="0"/>
              <a:t> units)</a:t>
            </a:r>
          </a:p>
          <a:p>
            <a:r>
              <a:rPr lang="en-US" dirty="0"/>
              <a:t>More work needed</a:t>
            </a:r>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8D78F763-6A1E-472B-B302-92B04F861827}"/>
              </a:ext>
            </a:extLst>
          </p:cNvPr>
          <p:cNvSpPr>
            <a:spLocks noGrp="1"/>
          </p:cNvSpPr>
          <p:nvPr>
            <p:ph type="sldNum" sz="quarter" idx="12"/>
          </p:nvPr>
        </p:nvSpPr>
        <p:spPr/>
        <p:txBody>
          <a:bodyPr/>
          <a:lstStyle/>
          <a:p>
            <a:fld id="{2C54A5C6-1A67-402B-9D43-A5D8CAE25FA9}" type="slidenum">
              <a:rPr lang="en-US" smtClean="0"/>
              <a:pPr/>
              <a:t>33</a:t>
            </a:fld>
            <a:endParaRPr lang="en-US" dirty="0"/>
          </a:p>
        </p:txBody>
      </p:sp>
      <p:pic>
        <p:nvPicPr>
          <p:cNvPr id="5" name="Picture 4">
            <a:extLst>
              <a:ext uri="{FF2B5EF4-FFF2-40B4-BE49-F238E27FC236}">
                <a16:creationId xmlns:a16="http://schemas.microsoft.com/office/drawing/2014/main" id="{C27F49C4-3EFD-4606-A65E-EAE0BD3CD7A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38201" y="2298293"/>
            <a:ext cx="3601955" cy="3049460"/>
          </a:xfrm>
          <a:prstGeom prst="rect">
            <a:avLst/>
          </a:prstGeom>
        </p:spPr>
      </p:pic>
    </p:spTree>
    <p:extLst>
      <p:ext uri="{BB962C8B-B14F-4D97-AF65-F5344CB8AC3E}">
        <p14:creationId xmlns:p14="http://schemas.microsoft.com/office/powerpoint/2010/main" val="3123101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3A95-4948-47FC-A7ED-94BBDC5A0D5A}"/>
              </a:ext>
            </a:extLst>
          </p:cNvPr>
          <p:cNvSpPr>
            <a:spLocks noGrp="1"/>
          </p:cNvSpPr>
          <p:nvPr>
            <p:ph type="ctrTitle"/>
          </p:nvPr>
        </p:nvSpPr>
        <p:spPr>
          <a:xfrm>
            <a:off x="1524000" y="1988457"/>
            <a:ext cx="9144000" cy="1977901"/>
          </a:xfrm>
        </p:spPr>
        <p:txBody>
          <a:bodyPr>
            <a:normAutofit/>
          </a:bodyPr>
          <a:lstStyle/>
          <a:p>
            <a:r>
              <a:rPr lang="en-US" dirty="0"/>
              <a:t>Observations of aerosol </a:t>
            </a:r>
            <a:r>
              <a:rPr lang="en-US" dirty="0">
                <a:latin typeface="Cambria Math" panose="02040503050406030204" pitchFamily="18" charset="0"/>
                <a:ea typeface="Cambria Math" panose="02040503050406030204" pitchFamily="18" charset="0"/>
              </a:rPr>
              <a:t>pH</a:t>
            </a:r>
            <a:endParaRPr lang="en-US" dirty="0"/>
          </a:p>
        </p:txBody>
      </p:sp>
      <p:sp>
        <p:nvSpPr>
          <p:cNvPr id="5" name="Slide Number Placeholder 3">
            <a:extLst>
              <a:ext uri="{FF2B5EF4-FFF2-40B4-BE49-F238E27FC236}">
                <a16:creationId xmlns:a16="http://schemas.microsoft.com/office/drawing/2014/main" id="{26996BD0-B84C-4644-8838-C02A6D095653}"/>
              </a:ext>
            </a:extLst>
          </p:cNvPr>
          <p:cNvSpPr>
            <a:spLocks noGrp="1"/>
          </p:cNvSpPr>
          <p:nvPr>
            <p:ph type="sldNum" sz="quarter" idx="12"/>
          </p:nvPr>
        </p:nvSpPr>
        <p:spPr>
          <a:xfrm>
            <a:off x="-1" y="6365174"/>
            <a:ext cx="713509" cy="344425"/>
          </a:xfrm>
        </p:spPr>
        <p:txBody>
          <a:bodyPr/>
          <a:lstStyle/>
          <a:p>
            <a:fld id="{2C54A5C6-1A67-402B-9D43-A5D8CAE25FA9}" type="slidenum">
              <a:rPr lang="en-US" smtClean="0">
                <a:solidFill>
                  <a:schemeClr val="bg1">
                    <a:lumMod val="50000"/>
                  </a:schemeClr>
                </a:solidFill>
              </a:rPr>
              <a:pPr/>
              <a:t>34</a:t>
            </a:fld>
            <a:endParaRPr lang="en-US" dirty="0">
              <a:solidFill>
                <a:schemeClr val="bg1">
                  <a:lumMod val="50000"/>
                </a:schemeClr>
              </a:solidFill>
            </a:endParaRPr>
          </a:p>
        </p:txBody>
      </p:sp>
    </p:spTree>
    <p:extLst>
      <p:ext uri="{BB962C8B-B14F-4D97-AF65-F5344CB8AC3E}">
        <p14:creationId xmlns:p14="http://schemas.microsoft.com/office/powerpoint/2010/main" val="1633879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20E8C6-2C91-43C2-8ED0-924E5233BA52}"/>
              </a:ext>
            </a:extLst>
          </p:cNvPr>
          <p:cNvPicPr>
            <a:picLocks noChangeAspect="1"/>
          </p:cNvPicPr>
          <p:nvPr/>
        </p:nvPicPr>
        <p:blipFill>
          <a:blip r:embed="rId3"/>
          <a:stretch>
            <a:fillRect/>
          </a:stretch>
        </p:blipFill>
        <p:spPr>
          <a:xfrm>
            <a:off x="2402278" y="1008210"/>
            <a:ext cx="7026729" cy="5408588"/>
          </a:xfrm>
          <a:prstGeom prst="rect">
            <a:avLst/>
          </a:prstGeom>
        </p:spPr>
      </p:pic>
      <p:sp>
        <p:nvSpPr>
          <p:cNvPr id="2" name="Title 1">
            <a:extLst>
              <a:ext uri="{FF2B5EF4-FFF2-40B4-BE49-F238E27FC236}">
                <a16:creationId xmlns:a16="http://schemas.microsoft.com/office/drawing/2014/main" id="{AB22B936-6EA6-44B6-BC81-3633F5D5DB9F}"/>
              </a:ext>
            </a:extLst>
          </p:cNvPr>
          <p:cNvSpPr>
            <a:spLocks noGrp="1"/>
          </p:cNvSpPr>
          <p:nvPr>
            <p:ph type="title"/>
          </p:nvPr>
        </p:nvSpPr>
        <p:spPr/>
        <p:txBody>
          <a:bodyPr>
            <a:normAutofit fontScale="90000"/>
          </a:bodyPr>
          <a:lstStyle/>
          <a:p>
            <a:r>
              <a:rPr lang="en-US" dirty="0"/>
              <a:t>Particles are more acidic in summer than winter</a:t>
            </a:r>
          </a:p>
        </p:txBody>
      </p:sp>
      <p:sp>
        <p:nvSpPr>
          <p:cNvPr id="4" name="Slide Number Placeholder 3">
            <a:extLst>
              <a:ext uri="{FF2B5EF4-FFF2-40B4-BE49-F238E27FC236}">
                <a16:creationId xmlns:a16="http://schemas.microsoft.com/office/drawing/2014/main" id="{688DCB3A-EDD3-47CB-AF33-C749EBD786A9}"/>
              </a:ext>
            </a:extLst>
          </p:cNvPr>
          <p:cNvSpPr>
            <a:spLocks noGrp="1"/>
          </p:cNvSpPr>
          <p:nvPr>
            <p:ph type="sldNum" sz="quarter" idx="12"/>
          </p:nvPr>
        </p:nvSpPr>
        <p:spPr/>
        <p:txBody>
          <a:bodyPr/>
          <a:lstStyle/>
          <a:p>
            <a:fld id="{2C54A5C6-1A67-402B-9D43-A5D8CAE25FA9}" type="slidenum">
              <a:rPr lang="en-US" smtClean="0"/>
              <a:pPr/>
              <a:t>35</a:t>
            </a:fld>
            <a:endParaRPr lang="en-US" dirty="0"/>
          </a:p>
        </p:txBody>
      </p:sp>
      <p:sp>
        <p:nvSpPr>
          <p:cNvPr id="6" name="TextBox 5">
            <a:extLst>
              <a:ext uri="{FF2B5EF4-FFF2-40B4-BE49-F238E27FC236}">
                <a16:creationId xmlns:a16="http://schemas.microsoft.com/office/drawing/2014/main" id="{3303B9EE-01B7-4FC6-A325-5F4C5ECCE757}"/>
              </a:ext>
            </a:extLst>
          </p:cNvPr>
          <p:cNvSpPr txBox="1"/>
          <p:nvPr/>
        </p:nvSpPr>
        <p:spPr>
          <a:xfrm>
            <a:off x="5391396" y="5284519"/>
            <a:ext cx="3565155" cy="338554"/>
          </a:xfrm>
          <a:prstGeom prst="rect">
            <a:avLst/>
          </a:prstGeom>
          <a:noFill/>
        </p:spPr>
        <p:txBody>
          <a:bodyPr wrap="square" rtlCol="0">
            <a:spAutoFit/>
          </a:bodyPr>
          <a:lstStyle/>
          <a:p>
            <a:r>
              <a:rPr lang="en-US" sz="1600" dirty="0"/>
              <a:t>normalized to annual average at location</a:t>
            </a:r>
          </a:p>
        </p:txBody>
      </p:sp>
    </p:spTree>
    <p:extLst>
      <p:ext uri="{BB962C8B-B14F-4D97-AF65-F5344CB8AC3E}">
        <p14:creationId xmlns:p14="http://schemas.microsoft.com/office/powerpoint/2010/main" val="3819650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7A95B-A9B2-48C3-86D5-264A2197E5B2}"/>
              </a:ext>
            </a:extLst>
          </p:cNvPr>
          <p:cNvSpPr>
            <a:spLocks noGrp="1"/>
          </p:cNvSpPr>
          <p:nvPr>
            <p:ph type="title"/>
          </p:nvPr>
        </p:nvSpPr>
        <p:spPr/>
        <p:txBody>
          <a:bodyPr>
            <a:normAutofit fontScale="90000"/>
          </a:bodyPr>
          <a:lstStyle/>
          <a:p>
            <a:r>
              <a:rPr lang="en-US" dirty="0"/>
              <a:t>Particles are more acidic during day than night</a:t>
            </a:r>
          </a:p>
        </p:txBody>
      </p:sp>
      <p:sp>
        <p:nvSpPr>
          <p:cNvPr id="4" name="Slide Number Placeholder 3">
            <a:extLst>
              <a:ext uri="{FF2B5EF4-FFF2-40B4-BE49-F238E27FC236}">
                <a16:creationId xmlns:a16="http://schemas.microsoft.com/office/drawing/2014/main" id="{A743C535-4D9F-4640-886A-93DA2067A76F}"/>
              </a:ext>
            </a:extLst>
          </p:cNvPr>
          <p:cNvSpPr>
            <a:spLocks noGrp="1"/>
          </p:cNvSpPr>
          <p:nvPr>
            <p:ph type="sldNum" sz="quarter" idx="12"/>
          </p:nvPr>
        </p:nvSpPr>
        <p:spPr/>
        <p:txBody>
          <a:bodyPr/>
          <a:lstStyle/>
          <a:p>
            <a:fld id="{2C54A5C6-1A67-402B-9D43-A5D8CAE25FA9}" type="slidenum">
              <a:rPr lang="en-US" smtClean="0"/>
              <a:pPr/>
              <a:t>36</a:t>
            </a:fld>
            <a:endParaRPr lang="en-US" dirty="0"/>
          </a:p>
        </p:txBody>
      </p:sp>
      <p:pic>
        <p:nvPicPr>
          <p:cNvPr id="6" name="Picture 5">
            <a:extLst>
              <a:ext uri="{FF2B5EF4-FFF2-40B4-BE49-F238E27FC236}">
                <a16:creationId xmlns:a16="http://schemas.microsoft.com/office/drawing/2014/main" id="{EFD641BE-402A-48E5-B9DE-E4BFAF3AE65B}"/>
              </a:ext>
            </a:extLst>
          </p:cNvPr>
          <p:cNvPicPr>
            <a:picLocks noChangeAspect="1"/>
          </p:cNvPicPr>
          <p:nvPr/>
        </p:nvPicPr>
        <p:blipFill>
          <a:blip r:embed="rId3"/>
          <a:stretch>
            <a:fillRect/>
          </a:stretch>
        </p:blipFill>
        <p:spPr>
          <a:xfrm>
            <a:off x="2418270" y="1227932"/>
            <a:ext cx="6761356" cy="5244305"/>
          </a:xfrm>
          <a:prstGeom prst="rect">
            <a:avLst/>
          </a:prstGeom>
        </p:spPr>
      </p:pic>
    </p:spTree>
    <p:extLst>
      <p:ext uri="{BB962C8B-B14F-4D97-AF65-F5344CB8AC3E}">
        <p14:creationId xmlns:p14="http://schemas.microsoft.com/office/powerpoint/2010/main" val="1615229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4018-197F-42C0-863D-C8D7B1CFCDE8}"/>
              </a:ext>
            </a:extLst>
          </p:cNvPr>
          <p:cNvSpPr>
            <a:spLocks noGrp="1"/>
          </p:cNvSpPr>
          <p:nvPr>
            <p:ph type="title"/>
          </p:nvPr>
        </p:nvSpPr>
        <p:spPr/>
        <p:txBody>
          <a:bodyPr/>
          <a:lstStyle/>
          <a:p>
            <a:r>
              <a:rPr lang="en-US" dirty="0"/>
              <a:t>Fine particles are acidic</a:t>
            </a:r>
          </a:p>
        </p:txBody>
      </p:sp>
      <p:sp>
        <p:nvSpPr>
          <p:cNvPr id="4" name="Slide Number Placeholder 3">
            <a:extLst>
              <a:ext uri="{FF2B5EF4-FFF2-40B4-BE49-F238E27FC236}">
                <a16:creationId xmlns:a16="http://schemas.microsoft.com/office/drawing/2014/main" id="{E6339FEF-6DD0-428B-872D-C616DD087310}"/>
              </a:ext>
            </a:extLst>
          </p:cNvPr>
          <p:cNvSpPr>
            <a:spLocks noGrp="1"/>
          </p:cNvSpPr>
          <p:nvPr>
            <p:ph type="sldNum" sz="quarter" idx="12"/>
          </p:nvPr>
        </p:nvSpPr>
        <p:spPr/>
        <p:txBody>
          <a:bodyPr/>
          <a:lstStyle/>
          <a:p>
            <a:fld id="{2C54A5C6-1A67-402B-9D43-A5D8CAE25FA9}" type="slidenum">
              <a:rPr lang="en-US" smtClean="0"/>
              <a:pPr/>
              <a:t>37</a:t>
            </a:fld>
            <a:endParaRPr lang="en-US" dirty="0"/>
          </a:p>
        </p:txBody>
      </p:sp>
      <p:sp>
        <p:nvSpPr>
          <p:cNvPr id="6" name="TextBox 5">
            <a:extLst>
              <a:ext uri="{FF2B5EF4-FFF2-40B4-BE49-F238E27FC236}">
                <a16:creationId xmlns:a16="http://schemas.microsoft.com/office/drawing/2014/main" id="{A1FBCAB1-CBCB-48F2-96DE-54634166717D}"/>
              </a:ext>
            </a:extLst>
          </p:cNvPr>
          <p:cNvSpPr txBox="1"/>
          <p:nvPr/>
        </p:nvSpPr>
        <p:spPr>
          <a:xfrm>
            <a:off x="4495045" y="6321406"/>
            <a:ext cx="7623959" cy="369332"/>
          </a:xfrm>
          <a:prstGeom prst="rect">
            <a:avLst/>
          </a:prstGeom>
          <a:noFill/>
        </p:spPr>
        <p:txBody>
          <a:bodyPr wrap="square" rtlCol="0">
            <a:spAutoFit/>
          </a:bodyPr>
          <a:lstStyle/>
          <a:p>
            <a:r>
              <a:rPr lang="en-US" dirty="0"/>
              <a:t>Data available in ACPD SI and will be posted in tables at </a:t>
            </a:r>
            <a:r>
              <a:rPr lang="en-GB" dirty="0"/>
              <a:t>doi:10.23719/1504059</a:t>
            </a:r>
            <a:endParaRPr lang="en-US" dirty="0"/>
          </a:p>
        </p:txBody>
      </p:sp>
      <p:sp>
        <p:nvSpPr>
          <p:cNvPr id="3" name="TextBox 2">
            <a:extLst>
              <a:ext uri="{FF2B5EF4-FFF2-40B4-BE49-F238E27FC236}">
                <a16:creationId xmlns:a16="http://schemas.microsoft.com/office/drawing/2014/main" id="{3DFD365C-F2DE-417C-A0FC-E8A1A67049B4}"/>
              </a:ext>
            </a:extLst>
          </p:cNvPr>
          <p:cNvSpPr txBox="1"/>
          <p:nvPr/>
        </p:nvSpPr>
        <p:spPr>
          <a:xfrm>
            <a:off x="7955035" y="5033926"/>
            <a:ext cx="822034" cy="461665"/>
          </a:xfrm>
          <a:prstGeom prst="rect">
            <a:avLst/>
          </a:prstGeom>
          <a:solidFill>
            <a:schemeClr val="bg1"/>
          </a:solidFill>
        </p:spPr>
        <p:txBody>
          <a:bodyPr wrap="square" rtlCol="0">
            <a:spAutoFit/>
          </a:bodyPr>
          <a:lstStyle/>
          <a:p>
            <a:pPr algn="ctr"/>
            <a:r>
              <a:rPr lang="en-US" sz="2400" dirty="0" err="1">
                <a:latin typeface="Cambria Math" panose="02040503050406030204" pitchFamily="18" charset="0"/>
                <a:ea typeface="Cambria Math" panose="02040503050406030204" pitchFamily="18" charset="0"/>
              </a:rPr>
              <a:t>pH</a:t>
            </a:r>
            <a:r>
              <a:rPr lang="en-US" sz="2200" baseline="-25000" dirty="0" err="1"/>
              <a:t>F</a:t>
            </a:r>
            <a:endParaRPr lang="en-US" sz="2200" baseline="-25000" dirty="0"/>
          </a:p>
        </p:txBody>
      </p:sp>
      <p:pic>
        <p:nvPicPr>
          <p:cNvPr id="7" name="Picture 6">
            <a:extLst>
              <a:ext uri="{FF2B5EF4-FFF2-40B4-BE49-F238E27FC236}">
                <a16:creationId xmlns:a16="http://schemas.microsoft.com/office/drawing/2014/main" id="{CBCB68BC-428E-4D7E-93C6-74EC186D1C7E}"/>
              </a:ext>
            </a:extLst>
          </p:cNvPr>
          <p:cNvPicPr>
            <a:picLocks noChangeAspect="1"/>
          </p:cNvPicPr>
          <p:nvPr/>
        </p:nvPicPr>
        <p:blipFill>
          <a:blip r:embed="rId3"/>
          <a:stretch>
            <a:fillRect/>
          </a:stretch>
        </p:blipFill>
        <p:spPr>
          <a:xfrm>
            <a:off x="2750244" y="1488320"/>
            <a:ext cx="6691511" cy="3381935"/>
          </a:xfrm>
          <a:prstGeom prst="rect">
            <a:avLst/>
          </a:prstGeom>
        </p:spPr>
      </p:pic>
      <p:pic>
        <p:nvPicPr>
          <p:cNvPr id="8" name="Picture 7">
            <a:extLst>
              <a:ext uri="{FF2B5EF4-FFF2-40B4-BE49-F238E27FC236}">
                <a16:creationId xmlns:a16="http://schemas.microsoft.com/office/drawing/2014/main" id="{FAC96F39-CF4E-40EC-ADEC-F5002A4AD337}"/>
              </a:ext>
            </a:extLst>
          </p:cNvPr>
          <p:cNvPicPr>
            <a:picLocks noChangeAspect="1"/>
          </p:cNvPicPr>
          <p:nvPr/>
        </p:nvPicPr>
        <p:blipFill>
          <a:blip r:embed="rId4"/>
          <a:stretch>
            <a:fillRect/>
          </a:stretch>
        </p:blipFill>
        <p:spPr>
          <a:xfrm>
            <a:off x="4152403" y="4883502"/>
            <a:ext cx="3887194" cy="812144"/>
          </a:xfrm>
          <a:prstGeom prst="rect">
            <a:avLst/>
          </a:prstGeom>
        </p:spPr>
      </p:pic>
    </p:spTree>
    <p:extLst>
      <p:ext uri="{BB962C8B-B14F-4D97-AF65-F5344CB8AC3E}">
        <p14:creationId xmlns:p14="http://schemas.microsoft.com/office/powerpoint/2010/main" val="2389197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47A9-194B-41A2-B6FC-06D7E773ABC9}"/>
              </a:ext>
            </a:extLst>
          </p:cNvPr>
          <p:cNvSpPr>
            <a:spLocks noGrp="1"/>
          </p:cNvSpPr>
          <p:nvPr>
            <p:ph type="title"/>
          </p:nvPr>
        </p:nvSpPr>
        <p:spPr/>
        <p:txBody>
          <a:bodyPr/>
          <a:lstStyle/>
          <a:p>
            <a:r>
              <a:rPr lang="en-US" dirty="0"/>
              <a:t>Fine aerosol </a:t>
            </a:r>
            <a:r>
              <a:rPr lang="en-US" dirty="0">
                <a:latin typeface="Cambria Math" panose="02040503050406030204" pitchFamily="18" charset="0"/>
                <a:ea typeface="Cambria Math" panose="02040503050406030204" pitchFamily="18" charset="0"/>
              </a:rPr>
              <a:t>pH</a:t>
            </a:r>
            <a:r>
              <a:rPr lang="en-US" dirty="0"/>
              <a:t> relatively constant</a:t>
            </a:r>
          </a:p>
        </p:txBody>
      </p:sp>
      <p:sp>
        <p:nvSpPr>
          <p:cNvPr id="3" name="Content Placeholder 2">
            <a:extLst>
              <a:ext uri="{FF2B5EF4-FFF2-40B4-BE49-F238E27FC236}">
                <a16:creationId xmlns:a16="http://schemas.microsoft.com/office/drawing/2014/main" id="{95361C4A-4CFB-41B5-B28A-43CB6A1561CC}"/>
              </a:ext>
            </a:extLst>
          </p:cNvPr>
          <p:cNvSpPr>
            <a:spLocks noGrp="1"/>
          </p:cNvSpPr>
          <p:nvPr>
            <p:ph idx="1"/>
          </p:nvPr>
        </p:nvSpPr>
        <p:spPr>
          <a:xfrm>
            <a:off x="1350593" y="5643239"/>
            <a:ext cx="9976931" cy="535441"/>
          </a:xfrm>
        </p:spPr>
        <p:txBody>
          <a:bodyPr>
            <a:normAutofit fontScale="70000" lnSpcReduction="20000"/>
          </a:bodyPr>
          <a:lstStyle/>
          <a:p>
            <a:r>
              <a:rPr lang="en-US" dirty="0"/>
              <a:t>Variability in summer </a:t>
            </a:r>
            <a:r>
              <a:rPr lang="en-US" dirty="0">
                <a:latin typeface="Cambria Math" panose="02040503050406030204" pitchFamily="18" charset="0"/>
                <a:ea typeface="Cambria Math" panose="02040503050406030204" pitchFamily="18" charset="0"/>
              </a:rPr>
              <a:t>pH</a:t>
            </a:r>
            <a:r>
              <a:rPr lang="en-US" dirty="0"/>
              <a:t> in Canada driven by meteorology (Tao and Murphy 2019 ACP)</a:t>
            </a:r>
          </a:p>
        </p:txBody>
      </p:sp>
      <p:sp>
        <p:nvSpPr>
          <p:cNvPr id="4" name="Slide Number Placeholder 3">
            <a:extLst>
              <a:ext uri="{FF2B5EF4-FFF2-40B4-BE49-F238E27FC236}">
                <a16:creationId xmlns:a16="http://schemas.microsoft.com/office/drawing/2014/main" id="{2615FA55-450C-44D3-BE9A-7D72608BD52C}"/>
              </a:ext>
            </a:extLst>
          </p:cNvPr>
          <p:cNvSpPr>
            <a:spLocks noGrp="1"/>
          </p:cNvSpPr>
          <p:nvPr>
            <p:ph type="sldNum" sz="quarter" idx="12"/>
          </p:nvPr>
        </p:nvSpPr>
        <p:spPr/>
        <p:txBody>
          <a:bodyPr/>
          <a:lstStyle/>
          <a:p>
            <a:fld id="{2C54A5C6-1A67-402B-9D43-A5D8CAE25FA9}" type="slidenum">
              <a:rPr lang="en-US" smtClean="0"/>
              <a:pPr/>
              <a:t>38</a:t>
            </a:fld>
            <a:endParaRPr lang="en-US" dirty="0"/>
          </a:p>
        </p:txBody>
      </p:sp>
      <p:pic>
        <p:nvPicPr>
          <p:cNvPr id="1026" name="Picture 2" descr="https://www.atmos-chem-phys.net/19/9309/2019/acp-19-9309-2019-f06-web.png">
            <a:extLst>
              <a:ext uri="{FF2B5EF4-FFF2-40B4-BE49-F238E27FC236}">
                <a16:creationId xmlns:a16="http://schemas.microsoft.com/office/drawing/2014/main" id="{74FB0510-F94D-4368-9430-0EBE01335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060" y="1488706"/>
            <a:ext cx="6094807" cy="399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60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3A95-4948-47FC-A7ED-94BBDC5A0D5A}"/>
              </a:ext>
            </a:extLst>
          </p:cNvPr>
          <p:cNvSpPr>
            <a:spLocks noGrp="1"/>
          </p:cNvSpPr>
          <p:nvPr>
            <p:ph type="ctrTitle"/>
          </p:nvPr>
        </p:nvSpPr>
        <p:spPr>
          <a:xfrm>
            <a:off x="1524000" y="1988457"/>
            <a:ext cx="9144000" cy="1989777"/>
          </a:xfrm>
        </p:spPr>
        <p:txBody>
          <a:bodyPr>
            <a:normAutofit/>
          </a:bodyPr>
          <a:lstStyle/>
          <a:p>
            <a:r>
              <a:rPr lang="en-US" dirty="0"/>
              <a:t>Observations of cloud </a:t>
            </a:r>
            <a:r>
              <a:rPr lang="en-US" dirty="0">
                <a:latin typeface="Cambria Math" panose="02040503050406030204" pitchFamily="18" charset="0"/>
                <a:ea typeface="Cambria Math" panose="02040503050406030204" pitchFamily="18" charset="0"/>
              </a:rPr>
              <a:t>pH</a:t>
            </a:r>
            <a:endParaRPr lang="en-US" dirty="0"/>
          </a:p>
        </p:txBody>
      </p:sp>
      <p:sp>
        <p:nvSpPr>
          <p:cNvPr id="5" name="Slide Number Placeholder 3">
            <a:extLst>
              <a:ext uri="{FF2B5EF4-FFF2-40B4-BE49-F238E27FC236}">
                <a16:creationId xmlns:a16="http://schemas.microsoft.com/office/drawing/2014/main" id="{AFBA2149-F50A-4BC7-8CB8-64482AB1C9F8}"/>
              </a:ext>
            </a:extLst>
          </p:cNvPr>
          <p:cNvSpPr>
            <a:spLocks noGrp="1"/>
          </p:cNvSpPr>
          <p:nvPr>
            <p:ph type="sldNum" sz="quarter" idx="12"/>
          </p:nvPr>
        </p:nvSpPr>
        <p:spPr>
          <a:xfrm>
            <a:off x="-1" y="6365174"/>
            <a:ext cx="713509" cy="344425"/>
          </a:xfrm>
        </p:spPr>
        <p:txBody>
          <a:bodyPr/>
          <a:lstStyle/>
          <a:p>
            <a:fld id="{2C54A5C6-1A67-402B-9D43-A5D8CAE25FA9}" type="slidenum">
              <a:rPr lang="en-US" smtClean="0">
                <a:solidFill>
                  <a:schemeClr val="bg1">
                    <a:lumMod val="50000"/>
                  </a:schemeClr>
                </a:solidFill>
              </a:rPr>
              <a:pPr/>
              <a:t>39</a:t>
            </a:fld>
            <a:endParaRPr lang="en-US" dirty="0">
              <a:solidFill>
                <a:schemeClr val="bg1">
                  <a:lumMod val="50000"/>
                </a:schemeClr>
              </a:solidFill>
            </a:endParaRPr>
          </a:p>
        </p:txBody>
      </p:sp>
    </p:spTree>
    <p:extLst>
      <p:ext uri="{BB962C8B-B14F-4D97-AF65-F5344CB8AC3E}">
        <p14:creationId xmlns:p14="http://schemas.microsoft.com/office/powerpoint/2010/main" val="936972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F823-3271-4E2F-9D4C-E2C8E14B1E4B}"/>
              </a:ext>
            </a:extLst>
          </p:cNvPr>
          <p:cNvSpPr>
            <a:spLocks noGrp="1"/>
          </p:cNvSpPr>
          <p:nvPr>
            <p:ph type="title"/>
          </p:nvPr>
        </p:nvSpPr>
        <p:spPr/>
        <p:txBody>
          <a:bodyPr/>
          <a:lstStyle/>
          <a:p>
            <a:r>
              <a:rPr lang="en-US" dirty="0"/>
              <a:t>The Team</a:t>
            </a:r>
          </a:p>
        </p:txBody>
      </p:sp>
      <p:sp>
        <p:nvSpPr>
          <p:cNvPr id="4" name="Slide Number Placeholder 3">
            <a:extLst>
              <a:ext uri="{FF2B5EF4-FFF2-40B4-BE49-F238E27FC236}">
                <a16:creationId xmlns:a16="http://schemas.microsoft.com/office/drawing/2014/main" id="{773C6B87-F076-49DD-A428-C65B65FFF17F}"/>
              </a:ext>
            </a:extLst>
          </p:cNvPr>
          <p:cNvSpPr>
            <a:spLocks noGrp="1"/>
          </p:cNvSpPr>
          <p:nvPr>
            <p:ph type="sldNum" sz="quarter" idx="12"/>
          </p:nvPr>
        </p:nvSpPr>
        <p:spPr/>
        <p:txBody>
          <a:bodyPr/>
          <a:lstStyle/>
          <a:p>
            <a:fld id="{2C54A5C6-1A67-402B-9D43-A5D8CAE25FA9}" type="slidenum">
              <a:rPr lang="en-US" smtClean="0"/>
              <a:pPr/>
              <a:t>4</a:t>
            </a:fld>
            <a:endParaRPr lang="en-US" dirty="0"/>
          </a:p>
        </p:txBody>
      </p:sp>
      <p:sp>
        <p:nvSpPr>
          <p:cNvPr id="5" name="Content Placeholder 2">
            <a:extLst>
              <a:ext uri="{FF2B5EF4-FFF2-40B4-BE49-F238E27FC236}">
                <a16:creationId xmlns:a16="http://schemas.microsoft.com/office/drawing/2014/main" id="{C8B9347E-B7E8-417A-A1F8-331345160634}"/>
              </a:ext>
            </a:extLst>
          </p:cNvPr>
          <p:cNvSpPr txBox="1">
            <a:spLocks/>
          </p:cNvSpPr>
          <p:nvPr/>
        </p:nvSpPr>
        <p:spPr>
          <a:xfrm>
            <a:off x="680678" y="1281188"/>
            <a:ext cx="4828042" cy="52643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Font typeface="Arial" panose="020B0604020202020204" pitchFamily="34" charset="0"/>
              <a:buNone/>
            </a:pPr>
            <a:r>
              <a:rPr lang="en-GB" sz="1800" dirty="0"/>
              <a:t>Contributions across multiple sections:</a:t>
            </a:r>
          </a:p>
          <a:p>
            <a:pPr marL="230188" indent="-230188">
              <a:lnSpc>
                <a:spcPct val="100000"/>
              </a:lnSpc>
              <a:spcBef>
                <a:spcPts val="500"/>
              </a:spcBef>
              <a:buFont typeface="Arial" panose="020B0604020202020204" pitchFamily="34" charset="0"/>
              <a:buNone/>
            </a:pPr>
            <a:r>
              <a:rPr lang="en-GB" sz="1800" dirty="0"/>
              <a:t>Becky Alexander (University of Washington)</a:t>
            </a:r>
          </a:p>
          <a:p>
            <a:pPr marL="230188" indent="-230188">
              <a:lnSpc>
                <a:spcPct val="100000"/>
              </a:lnSpc>
              <a:spcBef>
                <a:spcPts val="500"/>
              </a:spcBef>
              <a:buFont typeface="Arial" panose="020B0604020202020204" pitchFamily="34" charset="0"/>
              <a:buNone/>
            </a:pPr>
            <a:r>
              <a:rPr lang="en-GB" sz="1800" dirty="0"/>
              <a:t>Andrew Ault (University of Michigan)</a:t>
            </a:r>
          </a:p>
          <a:p>
            <a:pPr marL="230188" indent="-230188">
              <a:lnSpc>
                <a:spcPct val="100000"/>
              </a:lnSpc>
              <a:spcBef>
                <a:spcPts val="500"/>
              </a:spcBef>
              <a:buFont typeface="Arial" panose="020B0604020202020204" pitchFamily="34" charset="0"/>
              <a:buNone/>
            </a:pPr>
            <a:r>
              <a:rPr lang="en-GB" sz="1800" dirty="0"/>
              <a:t>Mary Barth (NCAR)</a:t>
            </a:r>
          </a:p>
          <a:p>
            <a:pPr marL="230188" indent="-230188">
              <a:lnSpc>
                <a:spcPct val="100000"/>
              </a:lnSpc>
              <a:spcBef>
                <a:spcPts val="500"/>
              </a:spcBef>
              <a:buFont typeface="Arial" panose="020B0604020202020204" pitchFamily="34" charset="0"/>
              <a:buNone/>
            </a:pPr>
            <a:r>
              <a:rPr lang="en-GB" sz="1800" dirty="0"/>
              <a:t>Simon Clegg (University of East Anglia)</a:t>
            </a:r>
          </a:p>
          <a:p>
            <a:pPr marL="230188" indent="-230188">
              <a:lnSpc>
                <a:spcPct val="100000"/>
              </a:lnSpc>
              <a:spcBef>
                <a:spcPts val="500"/>
              </a:spcBef>
              <a:buFont typeface="Arial" panose="020B0604020202020204" pitchFamily="34" charset="0"/>
              <a:buNone/>
            </a:pPr>
            <a:r>
              <a:rPr lang="en-GB" sz="1800" dirty="0"/>
              <a:t>Kathleen M. Fahey (EPA)</a:t>
            </a:r>
          </a:p>
          <a:p>
            <a:pPr marL="230188" indent="-230188">
              <a:lnSpc>
                <a:spcPct val="100000"/>
              </a:lnSpc>
              <a:spcBef>
                <a:spcPts val="500"/>
              </a:spcBef>
              <a:buFont typeface="Arial" panose="020B0604020202020204" pitchFamily="34" charset="0"/>
              <a:buNone/>
            </a:pPr>
            <a:r>
              <a:rPr lang="en-GB" sz="1800" dirty="0"/>
              <a:t>Hartmut Herrmann (</a:t>
            </a:r>
            <a:r>
              <a:rPr lang="en-US" sz="1800" dirty="0"/>
              <a:t>TROPOS)</a:t>
            </a:r>
            <a:endParaRPr lang="en-GB" sz="1800" dirty="0"/>
          </a:p>
          <a:p>
            <a:pPr marL="230188" indent="-230188">
              <a:lnSpc>
                <a:spcPct val="100000"/>
              </a:lnSpc>
              <a:spcBef>
                <a:spcPts val="500"/>
              </a:spcBef>
              <a:buFont typeface="Arial" panose="020B0604020202020204" pitchFamily="34" charset="0"/>
              <a:buNone/>
            </a:pPr>
            <a:r>
              <a:rPr lang="en-GB" sz="1800" dirty="0"/>
              <a:t>I-Ting Ku (Colorado State University)</a:t>
            </a:r>
          </a:p>
          <a:p>
            <a:pPr marL="230188" indent="-230188">
              <a:lnSpc>
                <a:spcPct val="100000"/>
              </a:lnSpc>
              <a:spcBef>
                <a:spcPts val="500"/>
              </a:spcBef>
              <a:buFont typeface="Arial" panose="020B0604020202020204" pitchFamily="34" charset="0"/>
              <a:buNone/>
            </a:pPr>
            <a:r>
              <a:rPr lang="en-GB" sz="1800" dirty="0"/>
              <a:t>Nicole Riemer (UIUC)</a:t>
            </a:r>
          </a:p>
          <a:p>
            <a:pPr marL="230188" indent="-230188">
              <a:lnSpc>
                <a:spcPct val="100000"/>
              </a:lnSpc>
              <a:spcBef>
                <a:spcPts val="500"/>
              </a:spcBef>
              <a:buFont typeface="Arial" panose="020B0604020202020204" pitchFamily="34" charset="0"/>
              <a:buNone/>
            </a:pPr>
            <a:r>
              <a:rPr lang="en-GB" sz="1800" dirty="0"/>
              <a:t>Thomas Schaefer (</a:t>
            </a:r>
            <a:r>
              <a:rPr lang="en-US" sz="1800" dirty="0"/>
              <a:t>TROPOS)</a:t>
            </a:r>
            <a:endParaRPr lang="en-GB" sz="1800" dirty="0"/>
          </a:p>
          <a:p>
            <a:pPr marL="230188" indent="-230188">
              <a:lnSpc>
                <a:spcPct val="100000"/>
              </a:lnSpc>
              <a:spcBef>
                <a:spcPts val="500"/>
              </a:spcBef>
              <a:buFont typeface="Arial" panose="020B0604020202020204" pitchFamily="34" charset="0"/>
              <a:buNone/>
            </a:pPr>
            <a:r>
              <a:rPr lang="en-GB" sz="1800" dirty="0"/>
              <a:t>Guoliang Shi (Nankai University)</a:t>
            </a:r>
          </a:p>
          <a:p>
            <a:pPr marL="230188" indent="-230188">
              <a:lnSpc>
                <a:spcPct val="100000"/>
              </a:lnSpc>
              <a:spcBef>
                <a:spcPts val="500"/>
              </a:spcBef>
              <a:buFont typeface="Arial" panose="020B0604020202020204" pitchFamily="34" charset="0"/>
              <a:buNone/>
            </a:pPr>
            <a:r>
              <a:rPr lang="en-GB" sz="1800" dirty="0"/>
              <a:t>Andreas Tilgner (</a:t>
            </a:r>
            <a:r>
              <a:rPr lang="en-US" sz="1800" dirty="0"/>
              <a:t>TROPOS)</a:t>
            </a:r>
            <a:endParaRPr lang="en-GB" sz="1800" dirty="0"/>
          </a:p>
          <a:p>
            <a:pPr marL="230188" indent="-230188">
              <a:lnSpc>
                <a:spcPct val="100000"/>
              </a:lnSpc>
              <a:spcBef>
                <a:spcPts val="500"/>
              </a:spcBef>
              <a:buFont typeface="Arial" panose="020B0604020202020204" pitchFamily="34" charset="0"/>
              <a:buNone/>
            </a:pPr>
            <a:r>
              <a:rPr lang="en-GB" sz="1800" dirty="0"/>
              <a:t>Tao Wang (Hong Kong Polytechnic University)</a:t>
            </a:r>
          </a:p>
          <a:p>
            <a:pPr marL="230188" indent="-230188">
              <a:lnSpc>
                <a:spcPct val="100000"/>
              </a:lnSpc>
              <a:spcBef>
                <a:spcPts val="500"/>
              </a:spcBef>
              <a:buFont typeface="Arial" panose="020B0604020202020204" pitchFamily="34" charset="0"/>
              <a:buNone/>
            </a:pPr>
            <a:r>
              <a:rPr lang="en-GB" sz="1800" dirty="0"/>
              <a:t>Rodney Weber (Georgia Institute of Technology)</a:t>
            </a:r>
          </a:p>
          <a:p>
            <a:pPr marL="230188" indent="-230188">
              <a:lnSpc>
                <a:spcPct val="100000"/>
              </a:lnSpc>
              <a:spcBef>
                <a:spcPts val="500"/>
              </a:spcBef>
              <a:buFont typeface="Arial" panose="020B0604020202020204" pitchFamily="34" charset="0"/>
              <a:buNone/>
            </a:pPr>
            <a:r>
              <a:rPr lang="en-GB" sz="1800" dirty="0"/>
              <a:t>Jia Xing (Tsinghua University)</a:t>
            </a:r>
          </a:p>
          <a:p>
            <a:pPr marL="0" indent="0">
              <a:lnSpc>
                <a:spcPct val="100000"/>
              </a:lnSpc>
              <a:spcBef>
                <a:spcPts val="500"/>
              </a:spcBef>
              <a:buFont typeface="Arial" panose="020B0604020202020204" pitchFamily="34" charset="0"/>
              <a:buNone/>
            </a:pPr>
            <a:endParaRPr lang="en-US" sz="1800" dirty="0"/>
          </a:p>
        </p:txBody>
      </p:sp>
      <p:pic>
        <p:nvPicPr>
          <p:cNvPr id="1026" name="Picture 2" descr="Portrait of Becky Alexander">
            <a:extLst>
              <a:ext uri="{FF2B5EF4-FFF2-40B4-BE49-F238E27FC236}">
                <a16:creationId xmlns:a16="http://schemas.microsoft.com/office/drawing/2014/main" id="{91D31220-F1B8-4259-BD42-BF2487D0F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836" y="62614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drew Ault">
            <a:extLst>
              <a:ext uri="{FF2B5EF4-FFF2-40B4-BE49-F238E27FC236}">
                <a16:creationId xmlns:a16="http://schemas.microsoft.com/office/drawing/2014/main" id="{13873D7E-D23A-4AEC-93A1-F02DDB1329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756"/>
          <a:stretch/>
        </p:blipFill>
        <p:spPr bwMode="auto">
          <a:xfrm>
            <a:off x="7109125" y="5039067"/>
            <a:ext cx="1371600" cy="12631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ary barth ncar">
            <a:extLst>
              <a:ext uri="{FF2B5EF4-FFF2-40B4-BE49-F238E27FC236}">
                <a16:creationId xmlns:a16="http://schemas.microsoft.com/office/drawing/2014/main" id="{EF74D095-09AC-4D52-A452-112B954D69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9125" y="3581664"/>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imon clegg uea">
            <a:extLst>
              <a:ext uri="{FF2B5EF4-FFF2-40B4-BE49-F238E27FC236}">
                <a16:creationId xmlns:a16="http://schemas.microsoft.com/office/drawing/2014/main" id="{F67BE8F0-EA43-4280-AFC1-78DE09DADD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2010" y="905944"/>
            <a:ext cx="1371600" cy="15298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hartmut herrmann">
            <a:extLst>
              <a:ext uri="{FF2B5EF4-FFF2-40B4-BE49-F238E27FC236}">
                <a16:creationId xmlns:a16="http://schemas.microsoft.com/office/drawing/2014/main" id="{91B899AA-16E0-4E40-A42F-D3A153370E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596" t="4882" r="31628" b="56930"/>
          <a:stretch/>
        </p:blipFill>
        <p:spPr bwMode="auto">
          <a:xfrm>
            <a:off x="10052237" y="4955608"/>
            <a:ext cx="1371600" cy="127838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collett.atmos.colostate.edu/people/people-pics/Ku_IT.jpg">
            <a:extLst>
              <a:ext uri="{FF2B5EF4-FFF2-40B4-BE49-F238E27FC236}">
                <a16:creationId xmlns:a16="http://schemas.microsoft.com/office/drawing/2014/main" id="{0FA8A7E9-F900-4D7C-8165-F9A9C3A836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2237" y="698058"/>
            <a:ext cx="1371600" cy="125163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www.atmos.illinois.edu/~nriemer/img/nicole_riemer.jpg">
            <a:extLst>
              <a:ext uri="{FF2B5EF4-FFF2-40B4-BE49-F238E27FC236}">
                <a16:creationId xmlns:a16="http://schemas.microsoft.com/office/drawing/2014/main" id="{AED7CACB-1C44-4EB5-9770-3057DDE9DF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39" t="11340" r="5781" b="27442"/>
          <a:stretch/>
        </p:blipFill>
        <p:spPr bwMode="auto">
          <a:xfrm>
            <a:off x="7100836" y="2083543"/>
            <a:ext cx="1371600" cy="141231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ong kong polytechnic tao wang">
            <a:extLst>
              <a:ext uri="{FF2B5EF4-FFF2-40B4-BE49-F238E27FC236}">
                <a16:creationId xmlns:a16="http://schemas.microsoft.com/office/drawing/2014/main" id="{37E07483-9197-4DB2-9B80-FFAAA10076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52237" y="2035896"/>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rodney weber gatech">
            <a:extLst>
              <a:ext uri="{FF2B5EF4-FFF2-40B4-BE49-F238E27FC236}">
                <a16:creationId xmlns:a16="http://schemas.microsoft.com/office/drawing/2014/main" id="{87134D78-7B02-4DA9-8E5B-DA436833503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6406"/>
          <a:stretch/>
        </p:blipFill>
        <p:spPr bwMode="auto">
          <a:xfrm>
            <a:off x="5632010" y="2506510"/>
            <a:ext cx="1371600" cy="170971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www.tsinghua.edu.cn/publish/enven/6309/20170314105014318703445/20170314105839257185764.jpg">
            <a:extLst>
              <a:ext uri="{FF2B5EF4-FFF2-40B4-BE49-F238E27FC236}">
                <a16:creationId xmlns:a16="http://schemas.microsoft.com/office/drawing/2014/main" id="{4B639532-BE5D-455B-A407-20747D7A25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77951" y="483914"/>
            <a:ext cx="1371600" cy="17440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001">
            <a:extLst>
              <a:ext uri="{FF2B5EF4-FFF2-40B4-BE49-F238E27FC236}">
                <a16:creationId xmlns:a16="http://schemas.microsoft.com/office/drawing/2014/main" id="{E54FDBB8-9A7C-455A-8A98-7C7F05B9A1D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744" t="10035" r="18926" b="38087"/>
          <a:stretch/>
        </p:blipFill>
        <p:spPr bwMode="auto">
          <a:xfrm>
            <a:off x="8577951" y="2310650"/>
            <a:ext cx="13716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DE3D003-B54F-4392-A1B1-DFA6DC0C26ED}"/>
              </a:ext>
            </a:extLst>
          </p:cNvPr>
          <p:cNvPicPr>
            <a:picLocks noChangeAspect="1"/>
          </p:cNvPicPr>
          <p:nvPr/>
        </p:nvPicPr>
        <p:blipFill rotWithShape="1">
          <a:blip r:embed="rId14">
            <a:extLst>
              <a:ext uri="{28A0092B-C50C-407E-A947-70E740481C1C}">
                <a14:useLocalDpi xmlns:a14="http://schemas.microsoft.com/office/drawing/2010/main" val="0"/>
              </a:ext>
            </a:extLst>
          </a:blip>
          <a:srcRect l="1" t="8208" r="647" b="31206"/>
          <a:stretch/>
        </p:blipFill>
        <p:spPr>
          <a:xfrm>
            <a:off x="10043948" y="3497805"/>
            <a:ext cx="1371600" cy="1371600"/>
          </a:xfrm>
          <a:prstGeom prst="rect">
            <a:avLst/>
          </a:prstGeom>
        </p:spPr>
      </p:pic>
      <p:pic>
        <p:nvPicPr>
          <p:cNvPr id="8" name="Picture 7">
            <a:extLst>
              <a:ext uri="{FF2B5EF4-FFF2-40B4-BE49-F238E27FC236}">
                <a16:creationId xmlns:a16="http://schemas.microsoft.com/office/drawing/2014/main" id="{BB0BE8AA-19A2-4906-B842-EF11CF63352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32010" y="4292437"/>
            <a:ext cx="1371600" cy="1709715"/>
          </a:xfrm>
          <a:prstGeom prst="rect">
            <a:avLst/>
          </a:prstGeom>
        </p:spPr>
      </p:pic>
      <p:pic>
        <p:nvPicPr>
          <p:cNvPr id="9" name="Picture 8">
            <a:extLst>
              <a:ext uri="{FF2B5EF4-FFF2-40B4-BE49-F238E27FC236}">
                <a16:creationId xmlns:a16="http://schemas.microsoft.com/office/drawing/2014/main" id="{EF47F218-C19E-4ABB-A321-747A14BDE1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77951" y="4379332"/>
            <a:ext cx="1371600" cy="2053051"/>
          </a:xfrm>
          <a:prstGeom prst="rect">
            <a:avLst/>
          </a:prstGeom>
        </p:spPr>
      </p:pic>
    </p:spTree>
    <p:extLst>
      <p:ext uri="{BB962C8B-B14F-4D97-AF65-F5344CB8AC3E}">
        <p14:creationId xmlns:p14="http://schemas.microsoft.com/office/powerpoint/2010/main" val="2123592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8E19-AAF9-47F6-B34B-E20E6474DC02}"/>
              </a:ext>
            </a:extLst>
          </p:cNvPr>
          <p:cNvSpPr>
            <a:spLocks noGrp="1"/>
          </p:cNvSpPr>
          <p:nvPr>
            <p:ph type="title"/>
          </p:nvPr>
        </p:nvSpPr>
        <p:spPr/>
        <p:txBody>
          <a:bodyPr/>
          <a:lstStyle/>
          <a:p>
            <a:r>
              <a:rPr lang="en-US" dirty="0"/>
              <a:t>Clouds are acidic-but less so than particles</a:t>
            </a:r>
          </a:p>
        </p:txBody>
      </p:sp>
      <p:sp>
        <p:nvSpPr>
          <p:cNvPr id="4" name="Slide Number Placeholder 3">
            <a:extLst>
              <a:ext uri="{FF2B5EF4-FFF2-40B4-BE49-F238E27FC236}">
                <a16:creationId xmlns:a16="http://schemas.microsoft.com/office/drawing/2014/main" id="{A7755555-C06F-49C1-92A1-AD2DA1A64AE3}"/>
              </a:ext>
            </a:extLst>
          </p:cNvPr>
          <p:cNvSpPr>
            <a:spLocks noGrp="1"/>
          </p:cNvSpPr>
          <p:nvPr>
            <p:ph type="sldNum" sz="quarter" idx="12"/>
          </p:nvPr>
        </p:nvSpPr>
        <p:spPr/>
        <p:txBody>
          <a:bodyPr/>
          <a:lstStyle/>
          <a:p>
            <a:fld id="{2C54A5C6-1A67-402B-9D43-A5D8CAE25FA9}" type="slidenum">
              <a:rPr lang="en-US" smtClean="0"/>
              <a:pPr/>
              <a:t>40</a:t>
            </a:fld>
            <a:endParaRPr lang="en-US" dirty="0"/>
          </a:p>
        </p:txBody>
      </p:sp>
      <p:pic>
        <p:nvPicPr>
          <p:cNvPr id="5" name="Picture 4">
            <a:extLst>
              <a:ext uri="{FF2B5EF4-FFF2-40B4-BE49-F238E27FC236}">
                <a16:creationId xmlns:a16="http://schemas.microsoft.com/office/drawing/2014/main" id="{0E79ED5C-D0EC-43EB-94A0-D85D22E025C0}"/>
              </a:ext>
            </a:extLst>
          </p:cNvPr>
          <p:cNvPicPr/>
          <p:nvPr/>
        </p:nvPicPr>
        <p:blipFill rotWithShape="1">
          <a:blip r:embed="rId2" cstate="print">
            <a:extLst>
              <a:ext uri="{28A0092B-C50C-407E-A947-70E740481C1C}">
                <a14:useLocalDpi xmlns:a14="http://schemas.microsoft.com/office/drawing/2010/main" val="0"/>
              </a:ext>
            </a:extLst>
          </a:blip>
          <a:srcRect b="54375"/>
          <a:stretch/>
        </p:blipFill>
        <p:spPr>
          <a:xfrm>
            <a:off x="1957897" y="1366678"/>
            <a:ext cx="4138103" cy="4268361"/>
          </a:xfrm>
          <a:prstGeom prst="rect">
            <a:avLst/>
          </a:prstGeom>
        </p:spPr>
      </p:pic>
      <p:pic>
        <p:nvPicPr>
          <p:cNvPr id="6" name="Picture 5">
            <a:extLst>
              <a:ext uri="{FF2B5EF4-FFF2-40B4-BE49-F238E27FC236}">
                <a16:creationId xmlns:a16="http://schemas.microsoft.com/office/drawing/2014/main" id="{AEF729EB-5673-4B3D-B710-9D115433BCE2}"/>
              </a:ext>
            </a:extLst>
          </p:cNvPr>
          <p:cNvPicPr/>
          <p:nvPr/>
        </p:nvPicPr>
        <p:blipFill rotWithShape="1">
          <a:blip r:embed="rId2" cstate="print">
            <a:extLst>
              <a:ext uri="{28A0092B-C50C-407E-A947-70E740481C1C}">
                <a14:useLocalDpi xmlns:a14="http://schemas.microsoft.com/office/drawing/2010/main" val="0"/>
              </a:ext>
            </a:extLst>
          </a:blip>
          <a:srcRect t="45062" b="8567"/>
          <a:stretch/>
        </p:blipFill>
        <p:spPr>
          <a:xfrm>
            <a:off x="6096000" y="1366678"/>
            <a:ext cx="4138103" cy="4338021"/>
          </a:xfrm>
          <a:prstGeom prst="rect">
            <a:avLst/>
          </a:prstGeom>
        </p:spPr>
      </p:pic>
      <p:pic>
        <p:nvPicPr>
          <p:cNvPr id="7" name="Picture 6">
            <a:extLst>
              <a:ext uri="{FF2B5EF4-FFF2-40B4-BE49-F238E27FC236}">
                <a16:creationId xmlns:a16="http://schemas.microsoft.com/office/drawing/2014/main" id="{3D5D73E5-3C56-44FD-ABD6-0C0689E08F64}"/>
              </a:ext>
            </a:extLst>
          </p:cNvPr>
          <p:cNvPicPr/>
          <p:nvPr/>
        </p:nvPicPr>
        <p:blipFill rotWithShape="1">
          <a:blip r:embed="rId2" cstate="print">
            <a:extLst>
              <a:ext uri="{28A0092B-C50C-407E-A947-70E740481C1C}">
                <a14:useLocalDpi xmlns:a14="http://schemas.microsoft.com/office/drawing/2010/main" val="0"/>
              </a:ext>
            </a:extLst>
          </a:blip>
          <a:srcRect l="18785" t="91174" r="17459"/>
          <a:stretch/>
        </p:blipFill>
        <p:spPr>
          <a:xfrm>
            <a:off x="2646426" y="5635039"/>
            <a:ext cx="2829014" cy="885382"/>
          </a:xfrm>
          <a:prstGeom prst="rect">
            <a:avLst/>
          </a:prstGeom>
        </p:spPr>
      </p:pic>
      <p:sp>
        <p:nvSpPr>
          <p:cNvPr id="8" name="TextBox 7">
            <a:extLst>
              <a:ext uri="{FF2B5EF4-FFF2-40B4-BE49-F238E27FC236}">
                <a16:creationId xmlns:a16="http://schemas.microsoft.com/office/drawing/2014/main" id="{4381DA01-99AE-4A71-93B7-BC3B5B039E8D}"/>
              </a:ext>
            </a:extLst>
          </p:cNvPr>
          <p:cNvSpPr txBox="1"/>
          <p:nvPr/>
        </p:nvSpPr>
        <p:spPr>
          <a:xfrm>
            <a:off x="6149328" y="5754564"/>
            <a:ext cx="4138103" cy="646331"/>
          </a:xfrm>
          <a:prstGeom prst="rect">
            <a:avLst/>
          </a:prstGeom>
          <a:noFill/>
        </p:spPr>
        <p:txBody>
          <a:bodyPr wrap="square" rtlCol="0">
            <a:spAutoFit/>
          </a:bodyPr>
          <a:lstStyle/>
          <a:p>
            <a:r>
              <a:rPr lang="en-US" dirty="0"/>
              <a:t>Data available in ACPD SI and will be posted in tables at </a:t>
            </a:r>
            <a:r>
              <a:rPr lang="en-GB" dirty="0"/>
              <a:t>doi:10.23719/1504059</a:t>
            </a:r>
            <a:endParaRPr lang="en-US" dirty="0"/>
          </a:p>
        </p:txBody>
      </p:sp>
    </p:spTree>
    <p:extLst>
      <p:ext uri="{BB962C8B-B14F-4D97-AF65-F5344CB8AC3E}">
        <p14:creationId xmlns:p14="http://schemas.microsoft.com/office/powerpoint/2010/main" val="1109367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63B0CD7-7181-4E5B-98AC-45BA72EE875F}"/>
              </a:ext>
            </a:extLst>
          </p:cNvPr>
          <p:cNvPicPr>
            <a:picLocks noChangeAspect="1"/>
          </p:cNvPicPr>
          <p:nvPr/>
        </p:nvPicPr>
        <p:blipFill>
          <a:blip r:embed="rId2"/>
          <a:stretch>
            <a:fillRect/>
          </a:stretch>
        </p:blipFill>
        <p:spPr>
          <a:xfrm>
            <a:off x="5937848" y="2060053"/>
            <a:ext cx="5818723" cy="3269023"/>
          </a:xfrm>
          <a:prstGeom prst="rect">
            <a:avLst/>
          </a:prstGeom>
        </p:spPr>
      </p:pic>
      <p:pic>
        <p:nvPicPr>
          <p:cNvPr id="10" name="Picture 9">
            <a:extLst>
              <a:ext uri="{FF2B5EF4-FFF2-40B4-BE49-F238E27FC236}">
                <a16:creationId xmlns:a16="http://schemas.microsoft.com/office/drawing/2014/main" id="{A97AA2FB-F1A8-44FF-A7E5-B056854B622C}"/>
              </a:ext>
            </a:extLst>
          </p:cNvPr>
          <p:cNvPicPr>
            <a:picLocks noChangeAspect="1"/>
          </p:cNvPicPr>
          <p:nvPr/>
        </p:nvPicPr>
        <p:blipFill>
          <a:blip r:embed="rId3"/>
          <a:stretch>
            <a:fillRect/>
          </a:stretch>
        </p:blipFill>
        <p:spPr>
          <a:xfrm>
            <a:off x="138054" y="2014898"/>
            <a:ext cx="5799794" cy="3269023"/>
          </a:xfrm>
          <a:prstGeom prst="rect">
            <a:avLst/>
          </a:prstGeom>
        </p:spPr>
      </p:pic>
      <p:sp>
        <p:nvSpPr>
          <p:cNvPr id="2" name="Title 1">
            <a:extLst>
              <a:ext uri="{FF2B5EF4-FFF2-40B4-BE49-F238E27FC236}">
                <a16:creationId xmlns:a16="http://schemas.microsoft.com/office/drawing/2014/main" id="{9F52A3D1-EE29-4DF0-AB42-C27BDBEB66D6}"/>
              </a:ext>
            </a:extLst>
          </p:cNvPr>
          <p:cNvSpPr>
            <a:spLocks noGrp="1"/>
          </p:cNvSpPr>
          <p:nvPr>
            <p:ph type="title"/>
          </p:nvPr>
        </p:nvSpPr>
        <p:spPr/>
        <p:txBody>
          <a:bodyPr/>
          <a:lstStyle/>
          <a:p>
            <a:r>
              <a:rPr lang="en-US" dirty="0"/>
              <a:t>Cloud </a:t>
            </a:r>
            <a:r>
              <a:rPr lang="en-US" dirty="0">
                <a:latin typeface="Cambria Math" panose="02040503050406030204" pitchFamily="18" charset="0"/>
                <a:ea typeface="Cambria Math" panose="02040503050406030204" pitchFamily="18" charset="0"/>
              </a:rPr>
              <a:t>pH</a:t>
            </a:r>
            <a:r>
              <a:rPr lang="en-US" dirty="0"/>
              <a:t> has been changing</a:t>
            </a:r>
          </a:p>
        </p:txBody>
      </p:sp>
      <p:sp>
        <p:nvSpPr>
          <p:cNvPr id="4" name="Slide Number Placeholder 3">
            <a:extLst>
              <a:ext uri="{FF2B5EF4-FFF2-40B4-BE49-F238E27FC236}">
                <a16:creationId xmlns:a16="http://schemas.microsoft.com/office/drawing/2014/main" id="{F8EC5D06-96E4-4DE1-8686-665F4E501F06}"/>
              </a:ext>
            </a:extLst>
          </p:cNvPr>
          <p:cNvSpPr>
            <a:spLocks noGrp="1"/>
          </p:cNvSpPr>
          <p:nvPr>
            <p:ph type="sldNum" sz="quarter" idx="12"/>
          </p:nvPr>
        </p:nvSpPr>
        <p:spPr/>
        <p:txBody>
          <a:bodyPr/>
          <a:lstStyle/>
          <a:p>
            <a:fld id="{2C54A5C6-1A67-402B-9D43-A5D8CAE25FA9}" type="slidenum">
              <a:rPr lang="en-US" smtClean="0"/>
              <a:pPr/>
              <a:t>41</a:t>
            </a:fld>
            <a:endParaRPr lang="en-US" dirty="0"/>
          </a:p>
        </p:txBody>
      </p:sp>
      <p:sp>
        <p:nvSpPr>
          <p:cNvPr id="7" name="Content Placeholder 2">
            <a:extLst>
              <a:ext uri="{FF2B5EF4-FFF2-40B4-BE49-F238E27FC236}">
                <a16:creationId xmlns:a16="http://schemas.microsoft.com/office/drawing/2014/main" id="{101A1D9D-8F69-432A-90FD-FE7707A31226}"/>
              </a:ext>
            </a:extLst>
          </p:cNvPr>
          <p:cNvSpPr txBox="1">
            <a:spLocks/>
          </p:cNvSpPr>
          <p:nvPr/>
        </p:nvSpPr>
        <p:spPr>
          <a:xfrm>
            <a:off x="6537812" y="2143935"/>
            <a:ext cx="3997778" cy="32419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0.56 </a:t>
            </a:r>
            <a:r>
              <a:rPr lang="en-US" dirty="0">
                <a:latin typeface="Cambria Math" panose="02040503050406030204" pitchFamily="18" charset="0"/>
                <a:ea typeface="Cambria Math" panose="02040503050406030204" pitchFamily="18" charset="0"/>
              </a:rPr>
              <a:t>pH</a:t>
            </a:r>
            <a:r>
              <a:rPr lang="en-US" dirty="0"/>
              <a:t> unit increase per decade</a:t>
            </a:r>
          </a:p>
        </p:txBody>
      </p:sp>
      <p:sp>
        <p:nvSpPr>
          <p:cNvPr id="9" name="Content Placeholder 2">
            <a:extLst>
              <a:ext uri="{FF2B5EF4-FFF2-40B4-BE49-F238E27FC236}">
                <a16:creationId xmlns:a16="http://schemas.microsoft.com/office/drawing/2014/main" id="{2492B159-D8DD-4075-85AC-6C705396659B}"/>
              </a:ext>
            </a:extLst>
          </p:cNvPr>
          <p:cNvSpPr txBox="1">
            <a:spLocks/>
          </p:cNvSpPr>
          <p:nvPr/>
        </p:nvSpPr>
        <p:spPr>
          <a:xfrm>
            <a:off x="6537812" y="4389871"/>
            <a:ext cx="1663697" cy="38194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Europe only</a:t>
            </a:r>
          </a:p>
        </p:txBody>
      </p:sp>
    </p:spTree>
    <p:extLst>
      <p:ext uri="{BB962C8B-B14F-4D97-AF65-F5344CB8AC3E}">
        <p14:creationId xmlns:p14="http://schemas.microsoft.com/office/powerpoint/2010/main" val="424136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3A95-4948-47FC-A7ED-94BBDC5A0D5A}"/>
              </a:ext>
            </a:extLst>
          </p:cNvPr>
          <p:cNvSpPr>
            <a:spLocks noGrp="1"/>
          </p:cNvSpPr>
          <p:nvPr>
            <p:ph type="ctrTitle"/>
          </p:nvPr>
        </p:nvSpPr>
        <p:spPr>
          <a:xfrm>
            <a:off x="1524000" y="1988457"/>
            <a:ext cx="9144000" cy="2387600"/>
          </a:xfrm>
        </p:spPr>
        <p:txBody>
          <a:bodyPr>
            <a:normAutofit/>
          </a:bodyPr>
          <a:lstStyle/>
          <a:p>
            <a:r>
              <a:rPr lang="en-US" dirty="0"/>
              <a:t>Regional-global model predictions of </a:t>
            </a:r>
            <a:r>
              <a:rPr lang="en-US" dirty="0">
                <a:latin typeface="Cambria Math" panose="02040503050406030204" pitchFamily="18" charset="0"/>
                <a:ea typeface="Cambria Math" panose="02040503050406030204" pitchFamily="18" charset="0"/>
              </a:rPr>
              <a:t>pH</a:t>
            </a:r>
            <a:endParaRPr lang="en-US" dirty="0"/>
          </a:p>
        </p:txBody>
      </p:sp>
      <p:sp>
        <p:nvSpPr>
          <p:cNvPr id="5" name="Slide Number Placeholder 3">
            <a:extLst>
              <a:ext uri="{FF2B5EF4-FFF2-40B4-BE49-F238E27FC236}">
                <a16:creationId xmlns:a16="http://schemas.microsoft.com/office/drawing/2014/main" id="{6DC69E09-3648-4E11-9DDE-BD366F2CE281}"/>
              </a:ext>
            </a:extLst>
          </p:cNvPr>
          <p:cNvSpPr>
            <a:spLocks noGrp="1"/>
          </p:cNvSpPr>
          <p:nvPr>
            <p:ph type="sldNum" sz="quarter" idx="12"/>
          </p:nvPr>
        </p:nvSpPr>
        <p:spPr>
          <a:xfrm>
            <a:off x="-1" y="6365174"/>
            <a:ext cx="713509" cy="344425"/>
          </a:xfrm>
        </p:spPr>
        <p:txBody>
          <a:bodyPr/>
          <a:lstStyle/>
          <a:p>
            <a:fld id="{2C54A5C6-1A67-402B-9D43-A5D8CAE25FA9}" type="slidenum">
              <a:rPr lang="en-US" smtClean="0">
                <a:solidFill>
                  <a:schemeClr val="bg1">
                    <a:lumMod val="50000"/>
                  </a:schemeClr>
                </a:solidFill>
              </a:rPr>
              <a:pPr/>
              <a:t>42</a:t>
            </a:fld>
            <a:endParaRPr lang="en-US" dirty="0">
              <a:solidFill>
                <a:schemeClr val="bg1">
                  <a:lumMod val="50000"/>
                </a:schemeClr>
              </a:solidFill>
            </a:endParaRPr>
          </a:p>
        </p:txBody>
      </p:sp>
    </p:spTree>
    <p:extLst>
      <p:ext uri="{BB962C8B-B14F-4D97-AF65-F5344CB8AC3E}">
        <p14:creationId xmlns:p14="http://schemas.microsoft.com/office/powerpoint/2010/main" val="4098419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8F48-921D-45C1-B6D8-D73DD9010A39}"/>
              </a:ext>
            </a:extLst>
          </p:cNvPr>
          <p:cNvSpPr>
            <a:spLocks noGrp="1"/>
          </p:cNvSpPr>
          <p:nvPr>
            <p:ph type="title"/>
          </p:nvPr>
        </p:nvSpPr>
        <p:spPr>
          <a:xfrm>
            <a:off x="956026" y="498475"/>
            <a:ext cx="6784896" cy="1431131"/>
          </a:xfrm>
        </p:spPr>
        <p:txBody>
          <a:bodyPr>
            <a:normAutofit fontScale="90000"/>
          </a:bodyPr>
          <a:lstStyle/>
          <a:p>
            <a:r>
              <a:rPr lang="en-US" dirty="0"/>
              <a:t>Inputs to thermodynamic models drive diversity for PM</a:t>
            </a:r>
            <a:r>
              <a:rPr lang="en-US" baseline="-25000" dirty="0"/>
              <a:t>2.5</a:t>
            </a:r>
          </a:p>
        </p:txBody>
      </p:sp>
      <p:sp>
        <p:nvSpPr>
          <p:cNvPr id="4" name="Slide Number Placeholder 3">
            <a:extLst>
              <a:ext uri="{FF2B5EF4-FFF2-40B4-BE49-F238E27FC236}">
                <a16:creationId xmlns:a16="http://schemas.microsoft.com/office/drawing/2014/main" id="{D5290777-3FBA-44B9-9D7F-C9A288E57131}"/>
              </a:ext>
            </a:extLst>
          </p:cNvPr>
          <p:cNvSpPr>
            <a:spLocks noGrp="1"/>
          </p:cNvSpPr>
          <p:nvPr>
            <p:ph type="sldNum" sz="quarter" idx="12"/>
          </p:nvPr>
        </p:nvSpPr>
        <p:spPr/>
        <p:txBody>
          <a:bodyPr/>
          <a:lstStyle/>
          <a:p>
            <a:fld id="{2C54A5C6-1A67-402B-9D43-A5D8CAE25FA9}" type="slidenum">
              <a:rPr lang="en-US" smtClean="0"/>
              <a:pPr/>
              <a:t>43</a:t>
            </a:fld>
            <a:endParaRPr lang="en-US" dirty="0"/>
          </a:p>
        </p:txBody>
      </p:sp>
      <p:pic>
        <p:nvPicPr>
          <p:cNvPr id="5" name="Picture 4">
            <a:extLst>
              <a:ext uri="{FF2B5EF4-FFF2-40B4-BE49-F238E27FC236}">
                <a16:creationId xmlns:a16="http://schemas.microsoft.com/office/drawing/2014/main" id="{FA4168A9-6D09-40AC-943E-49B77C9CA6C7}"/>
              </a:ext>
            </a:extLst>
          </p:cNvPr>
          <p:cNvPicPr/>
          <p:nvPr/>
        </p:nvPicPr>
        <p:blipFill>
          <a:blip r:embed="rId3">
            <a:extLst>
              <a:ext uri="{28A0092B-C50C-407E-A947-70E740481C1C}">
                <a14:useLocalDpi xmlns:a14="http://schemas.microsoft.com/office/drawing/2010/main" val="0"/>
              </a:ext>
            </a:extLst>
          </a:blip>
          <a:stretch>
            <a:fillRect/>
          </a:stretch>
        </p:blipFill>
        <p:spPr>
          <a:xfrm>
            <a:off x="8016270" y="498475"/>
            <a:ext cx="2980690" cy="5861050"/>
          </a:xfrm>
          <a:prstGeom prst="rect">
            <a:avLst/>
          </a:prstGeom>
        </p:spPr>
      </p:pic>
      <p:pic>
        <p:nvPicPr>
          <p:cNvPr id="6" name="Picture 5">
            <a:extLst>
              <a:ext uri="{FF2B5EF4-FFF2-40B4-BE49-F238E27FC236}">
                <a16:creationId xmlns:a16="http://schemas.microsoft.com/office/drawing/2014/main" id="{F7A86A9E-8D11-459F-9F8D-6FB25F95B7C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108008" y="1982144"/>
            <a:ext cx="4480932" cy="4343469"/>
          </a:xfrm>
          <a:prstGeom prst="rect">
            <a:avLst/>
          </a:prstGeom>
        </p:spPr>
      </p:pic>
    </p:spTree>
    <p:extLst>
      <p:ext uri="{BB962C8B-B14F-4D97-AF65-F5344CB8AC3E}">
        <p14:creationId xmlns:p14="http://schemas.microsoft.com/office/powerpoint/2010/main" val="3638202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5FE6-4805-4A42-AE74-377A1745C0FE}"/>
              </a:ext>
            </a:extLst>
          </p:cNvPr>
          <p:cNvSpPr>
            <a:spLocks noGrp="1"/>
          </p:cNvSpPr>
          <p:nvPr>
            <p:ph type="title"/>
          </p:nvPr>
        </p:nvSpPr>
        <p:spPr>
          <a:xfrm>
            <a:off x="1588214" y="451542"/>
            <a:ext cx="6201548" cy="1016000"/>
          </a:xfrm>
        </p:spPr>
        <p:txBody>
          <a:bodyPr>
            <a:normAutofit fontScale="90000"/>
          </a:bodyPr>
          <a:lstStyle/>
          <a:p>
            <a:r>
              <a:rPr lang="en-US" dirty="0"/>
              <a:t>Cloud pH estimates show considerable diversity</a:t>
            </a:r>
          </a:p>
        </p:txBody>
      </p:sp>
      <p:sp>
        <p:nvSpPr>
          <p:cNvPr id="4" name="Slide Number Placeholder 3">
            <a:extLst>
              <a:ext uri="{FF2B5EF4-FFF2-40B4-BE49-F238E27FC236}">
                <a16:creationId xmlns:a16="http://schemas.microsoft.com/office/drawing/2014/main" id="{3298C95E-BEC7-42DB-8FE5-C803DEE498C3}"/>
              </a:ext>
            </a:extLst>
          </p:cNvPr>
          <p:cNvSpPr>
            <a:spLocks noGrp="1"/>
          </p:cNvSpPr>
          <p:nvPr>
            <p:ph type="sldNum" sz="quarter" idx="12"/>
          </p:nvPr>
        </p:nvSpPr>
        <p:spPr/>
        <p:txBody>
          <a:bodyPr/>
          <a:lstStyle/>
          <a:p>
            <a:fld id="{2C54A5C6-1A67-402B-9D43-A5D8CAE25FA9}" type="slidenum">
              <a:rPr lang="en-US" smtClean="0"/>
              <a:pPr/>
              <a:t>44</a:t>
            </a:fld>
            <a:endParaRPr lang="en-US" dirty="0"/>
          </a:p>
        </p:txBody>
      </p:sp>
      <p:pic>
        <p:nvPicPr>
          <p:cNvPr id="5" name="Picture 4">
            <a:extLst>
              <a:ext uri="{FF2B5EF4-FFF2-40B4-BE49-F238E27FC236}">
                <a16:creationId xmlns:a16="http://schemas.microsoft.com/office/drawing/2014/main" id="{114AD04B-196A-4093-9983-92DBEB9FA60F}"/>
              </a:ext>
            </a:extLst>
          </p:cNvPr>
          <p:cNvPicPr/>
          <p:nvPr/>
        </p:nvPicPr>
        <p:blipFill>
          <a:blip r:embed="rId2">
            <a:extLst>
              <a:ext uri="{28A0092B-C50C-407E-A947-70E740481C1C}">
                <a14:useLocalDpi xmlns:a14="http://schemas.microsoft.com/office/drawing/2010/main" val="0"/>
              </a:ext>
            </a:extLst>
          </a:blip>
          <a:stretch>
            <a:fillRect/>
          </a:stretch>
        </p:blipFill>
        <p:spPr>
          <a:xfrm>
            <a:off x="7225990" y="451542"/>
            <a:ext cx="3023839" cy="5954915"/>
          </a:xfrm>
          <a:prstGeom prst="rect">
            <a:avLst/>
          </a:prstGeom>
        </p:spPr>
      </p:pic>
      <p:pic>
        <p:nvPicPr>
          <p:cNvPr id="6" name="Picture 5">
            <a:extLst>
              <a:ext uri="{FF2B5EF4-FFF2-40B4-BE49-F238E27FC236}">
                <a16:creationId xmlns:a16="http://schemas.microsoft.com/office/drawing/2014/main" id="{07DBB7D0-36A9-43A7-8CF8-3048A35B5A3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42171" y="2000923"/>
            <a:ext cx="4558990" cy="4405534"/>
          </a:xfrm>
          <a:prstGeom prst="rect">
            <a:avLst/>
          </a:prstGeom>
        </p:spPr>
      </p:pic>
    </p:spTree>
    <p:extLst>
      <p:ext uri="{BB962C8B-B14F-4D97-AF65-F5344CB8AC3E}">
        <p14:creationId xmlns:p14="http://schemas.microsoft.com/office/powerpoint/2010/main" val="3347461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87E3-3089-48F2-B677-0310E4AE7E39}"/>
              </a:ext>
            </a:extLst>
          </p:cNvPr>
          <p:cNvSpPr>
            <a:spLocks noGrp="1"/>
          </p:cNvSpPr>
          <p:nvPr>
            <p:ph type="title"/>
          </p:nvPr>
        </p:nvSpPr>
        <p:spPr>
          <a:xfrm>
            <a:off x="1565912" y="468410"/>
            <a:ext cx="10515600" cy="1016000"/>
          </a:xfrm>
        </p:spPr>
        <p:txBody>
          <a:bodyPr>
            <a:normAutofit fontScale="90000"/>
          </a:bodyPr>
          <a:lstStyle/>
          <a:p>
            <a:r>
              <a:rPr lang="en-US" dirty="0"/>
              <a:t>Features of the global distribution of </a:t>
            </a:r>
            <a:r>
              <a:rPr lang="en-US" dirty="0">
                <a:latin typeface="Cambria Math" panose="02040503050406030204" pitchFamily="18" charset="0"/>
                <a:ea typeface="Cambria Math" panose="02040503050406030204" pitchFamily="18" charset="0"/>
              </a:rPr>
              <a:t>pH</a:t>
            </a:r>
            <a:r>
              <a:rPr lang="en-US" dirty="0"/>
              <a:t> are captured by models</a:t>
            </a:r>
          </a:p>
        </p:txBody>
      </p:sp>
      <p:sp>
        <p:nvSpPr>
          <p:cNvPr id="4" name="Slide Number Placeholder 3">
            <a:extLst>
              <a:ext uri="{FF2B5EF4-FFF2-40B4-BE49-F238E27FC236}">
                <a16:creationId xmlns:a16="http://schemas.microsoft.com/office/drawing/2014/main" id="{5F6D4A63-5165-403C-AFBC-B71059E12B6A}"/>
              </a:ext>
            </a:extLst>
          </p:cNvPr>
          <p:cNvSpPr>
            <a:spLocks noGrp="1"/>
          </p:cNvSpPr>
          <p:nvPr>
            <p:ph type="sldNum" sz="quarter" idx="12"/>
          </p:nvPr>
        </p:nvSpPr>
        <p:spPr/>
        <p:txBody>
          <a:bodyPr/>
          <a:lstStyle/>
          <a:p>
            <a:fld id="{2C54A5C6-1A67-402B-9D43-A5D8CAE25FA9}" type="slidenum">
              <a:rPr lang="en-US" smtClean="0"/>
              <a:pPr/>
              <a:t>45</a:t>
            </a:fld>
            <a:endParaRPr lang="en-US" dirty="0"/>
          </a:p>
        </p:txBody>
      </p:sp>
      <p:sp>
        <p:nvSpPr>
          <p:cNvPr id="3" name="TextBox 2">
            <a:extLst>
              <a:ext uri="{FF2B5EF4-FFF2-40B4-BE49-F238E27FC236}">
                <a16:creationId xmlns:a16="http://schemas.microsoft.com/office/drawing/2014/main" id="{AFF3D87F-9750-47D7-BAC3-17675AC640E9}"/>
              </a:ext>
            </a:extLst>
          </p:cNvPr>
          <p:cNvSpPr txBox="1"/>
          <p:nvPr/>
        </p:nvSpPr>
        <p:spPr>
          <a:xfrm>
            <a:off x="9337863" y="5048340"/>
            <a:ext cx="2951019" cy="1569660"/>
          </a:xfrm>
          <a:prstGeom prst="rect">
            <a:avLst/>
          </a:prstGeom>
          <a:noFill/>
        </p:spPr>
        <p:txBody>
          <a:bodyPr wrap="square" rtlCol="0">
            <a:spAutoFit/>
          </a:bodyPr>
          <a:lstStyle/>
          <a:p>
            <a:r>
              <a:rPr lang="en-US" sz="3200" dirty="0">
                <a:latin typeface="+mj-lt"/>
              </a:rPr>
              <a:t>…but discrepancies also exist</a:t>
            </a:r>
          </a:p>
        </p:txBody>
      </p:sp>
      <p:pic>
        <p:nvPicPr>
          <p:cNvPr id="6" name="Picture 5">
            <a:extLst>
              <a:ext uri="{FF2B5EF4-FFF2-40B4-BE49-F238E27FC236}">
                <a16:creationId xmlns:a16="http://schemas.microsoft.com/office/drawing/2014/main" id="{DDEAFF4E-0F9D-4FE2-B36C-C5AE5CEB252B}"/>
              </a:ext>
            </a:extLst>
          </p:cNvPr>
          <p:cNvPicPr>
            <a:picLocks noChangeAspect="1"/>
          </p:cNvPicPr>
          <p:nvPr/>
        </p:nvPicPr>
        <p:blipFill>
          <a:blip r:embed="rId2"/>
          <a:stretch>
            <a:fillRect/>
          </a:stretch>
        </p:blipFill>
        <p:spPr>
          <a:xfrm>
            <a:off x="2854137" y="1527399"/>
            <a:ext cx="6047756" cy="5090601"/>
          </a:xfrm>
          <a:prstGeom prst="rect">
            <a:avLst/>
          </a:prstGeom>
        </p:spPr>
      </p:pic>
    </p:spTree>
    <p:extLst>
      <p:ext uri="{BB962C8B-B14F-4D97-AF65-F5344CB8AC3E}">
        <p14:creationId xmlns:p14="http://schemas.microsoft.com/office/powerpoint/2010/main" val="2475923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3A95-4948-47FC-A7ED-94BBDC5A0D5A}"/>
              </a:ext>
            </a:extLst>
          </p:cNvPr>
          <p:cNvSpPr>
            <a:spLocks noGrp="1"/>
          </p:cNvSpPr>
          <p:nvPr>
            <p:ph type="ctrTitle"/>
          </p:nvPr>
        </p:nvSpPr>
        <p:spPr>
          <a:xfrm>
            <a:off x="1524000" y="1988457"/>
            <a:ext cx="9144000" cy="1894774"/>
          </a:xfrm>
        </p:spPr>
        <p:txBody>
          <a:bodyPr>
            <a:normAutofit/>
          </a:bodyPr>
          <a:lstStyle/>
          <a:p>
            <a:r>
              <a:rPr lang="en-US" dirty="0"/>
              <a:t>In conclusion</a:t>
            </a:r>
          </a:p>
        </p:txBody>
      </p:sp>
      <p:sp>
        <p:nvSpPr>
          <p:cNvPr id="5" name="Slide Number Placeholder 3">
            <a:extLst>
              <a:ext uri="{FF2B5EF4-FFF2-40B4-BE49-F238E27FC236}">
                <a16:creationId xmlns:a16="http://schemas.microsoft.com/office/drawing/2014/main" id="{277CBF20-F5BC-4D9D-A68F-F4E4CC5DFCC0}"/>
              </a:ext>
            </a:extLst>
          </p:cNvPr>
          <p:cNvSpPr>
            <a:spLocks noGrp="1"/>
          </p:cNvSpPr>
          <p:nvPr>
            <p:ph type="sldNum" sz="quarter" idx="12"/>
          </p:nvPr>
        </p:nvSpPr>
        <p:spPr>
          <a:xfrm>
            <a:off x="-1" y="6365174"/>
            <a:ext cx="713509" cy="344425"/>
          </a:xfrm>
        </p:spPr>
        <p:txBody>
          <a:bodyPr/>
          <a:lstStyle/>
          <a:p>
            <a:fld id="{2C54A5C6-1A67-402B-9D43-A5D8CAE25FA9}" type="slidenum">
              <a:rPr lang="en-US" smtClean="0">
                <a:solidFill>
                  <a:schemeClr val="bg1">
                    <a:lumMod val="50000"/>
                  </a:schemeClr>
                </a:solidFill>
              </a:rPr>
              <a:pPr/>
              <a:t>46</a:t>
            </a:fld>
            <a:endParaRPr lang="en-US" dirty="0">
              <a:solidFill>
                <a:schemeClr val="bg1">
                  <a:lumMod val="50000"/>
                </a:schemeClr>
              </a:solidFill>
            </a:endParaRPr>
          </a:p>
        </p:txBody>
      </p:sp>
    </p:spTree>
    <p:extLst>
      <p:ext uri="{BB962C8B-B14F-4D97-AF65-F5344CB8AC3E}">
        <p14:creationId xmlns:p14="http://schemas.microsoft.com/office/powerpoint/2010/main" val="1264653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9E0-9781-475D-B666-E32DAC69BBDB}"/>
              </a:ext>
            </a:extLst>
          </p:cNvPr>
          <p:cNvSpPr>
            <a:spLocks noGrp="1"/>
          </p:cNvSpPr>
          <p:nvPr>
            <p:ph type="title"/>
          </p:nvPr>
        </p:nvSpPr>
        <p:spPr/>
        <p:txBody>
          <a:bodyPr/>
          <a:lstStyle/>
          <a:p>
            <a:r>
              <a:rPr lang="en-US" dirty="0"/>
              <a:t>The Big Picture</a:t>
            </a:r>
          </a:p>
        </p:txBody>
      </p:sp>
      <p:sp>
        <p:nvSpPr>
          <p:cNvPr id="3" name="Content Placeholder 2">
            <a:extLst>
              <a:ext uri="{FF2B5EF4-FFF2-40B4-BE49-F238E27FC236}">
                <a16:creationId xmlns:a16="http://schemas.microsoft.com/office/drawing/2014/main" id="{A0BE4502-9C8B-4335-A9B0-56D99CDB21D0}"/>
              </a:ext>
            </a:extLst>
          </p:cNvPr>
          <p:cNvSpPr>
            <a:spLocks noGrp="1"/>
          </p:cNvSpPr>
          <p:nvPr>
            <p:ph idx="1"/>
          </p:nvPr>
        </p:nvSpPr>
        <p:spPr/>
        <p:txBody>
          <a:bodyPr>
            <a:normAutofit fontScale="92500" lnSpcReduction="10000"/>
          </a:bodyPr>
          <a:lstStyle/>
          <a:p>
            <a:r>
              <a:rPr lang="en-US" dirty="0"/>
              <a:t>Aerosol acidity is generally estimated with models</a:t>
            </a:r>
          </a:p>
          <a:p>
            <a:pPr lvl="1"/>
            <a:r>
              <a:rPr lang="en-US" dirty="0"/>
              <a:t>Limited spatial and temporal coverage of estimates</a:t>
            </a:r>
          </a:p>
          <a:p>
            <a:r>
              <a:rPr lang="en-US" dirty="0"/>
              <a:t>Acidic fine particles (pH -1 to 5) are ubiquitous</a:t>
            </a:r>
          </a:p>
          <a:p>
            <a:pPr lvl="1"/>
            <a:r>
              <a:rPr lang="en-US" dirty="0"/>
              <a:t>pH variability driven by source composition, chemistry, and meteorology</a:t>
            </a:r>
          </a:p>
          <a:p>
            <a:r>
              <a:rPr lang="en-US" dirty="0"/>
              <a:t>Clouds are less acidic than particles (pH 2 to 7)</a:t>
            </a:r>
          </a:p>
          <a:p>
            <a:pPr lvl="1"/>
            <a:r>
              <a:rPr lang="en-US" dirty="0"/>
              <a:t>More condensed water than particles</a:t>
            </a:r>
          </a:p>
          <a:p>
            <a:pPr lvl="1"/>
            <a:r>
              <a:rPr lang="en-US" dirty="0"/>
              <a:t>Can be measured as a bulk property</a:t>
            </a:r>
          </a:p>
          <a:p>
            <a:r>
              <a:rPr lang="en-US" dirty="0"/>
              <a:t>As anthropogenic emissions (e.g. </a:t>
            </a:r>
            <a:r>
              <a:rPr lang="en-US" dirty="0" err="1"/>
              <a:t>SO</a:t>
            </a:r>
            <a:r>
              <a:rPr lang="en-US" baseline="-25000" dirty="0" err="1"/>
              <a:t>x</a:t>
            </a:r>
            <a:r>
              <a:rPr lang="en-US" dirty="0"/>
              <a:t>, NO</a:t>
            </a:r>
            <a:r>
              <a:rPr lang="en-US" baseline="-25000" dirty="0"/>
              <a:t>x</a:t>
            </a:r>
            <a:r>
              <a:rPr lang="en-US" dirty="0"/>
              <a:t>) are controlled</a:t>
            </a:r>
          </a:p>
          <a:p>
            <a:pPr lvl="1"/>
            <a:r>
              <a:rPr lang="en-US" dirty="0"/>
              <a:t>Clouds tend to become less acidic as they integrate </a:t>
            </a:r>
            <a:r>
              <a:rPr lang="en-US" dirty="0" err="1"/>
              <a:t>gas+particle</a:t>
            </a:r>
            <a:r>
              <a:rPr lang="en-US" dirty="0"/>
              <a:t> composition</a:t>
            </a:r>
          </a:p>
          <a:p>
            <a:pPr lvl="1"/>
            <a:r>
              <a:rPr lang="en-US" dirty="0"/>
              <a:t>Fine aerosol acidity can remain relatively constant due to semivolatile nature of acids and bases</a:t>
            </a:r>
          </a:p>
          <a:p>
            <a:endParaRPr lang="en-US" dirty="0"/>
          </a:p>
        </p:txBody>
      </p:sp>
      <p:sp>
        <p:nvSpPr>
          <p:cNvPr id="4" name="Slide Number Placeholder 3">
            <a:extLst>
              <a:ext uri="{FF2B5EF4-FFF2-40B4-BE49-F238E27FC236}">
                <a16:creationId xmlns:a16="http://schemas.microsoft.com/office/drawing/2014/main" id="{485D1393-54D1-46F6-92E6-8D8F5FCD3D64}"/>
              </a:ext>
            </a:extLst>
          </p:cNvPr>
          <p:cNvSpPr>
            <a:spLocks noGrp="1"/>
          </p:cNvSpPr>
          <p:nvPr>
            <p:ph type="sldNum" sz="quarter" idx="12"/>
          </p:nvPr>
        </p:nvSpPr>
        <p:spPr/>
        <p:txBody>
          <a:bodyPr/>
          <a:lstStyle/>
          <a:p>
            <a:fld id="{2C54A5C6-1A67-402B-9D43-A5D8CAE25FA9}" type="slidenum">
              <a:rPr lang="en-US" smtClean="0"/>
              <a:pPr/>
              <a:t>47</a:t>
            </a:fld>
            <a:endParaRPr lang="en-US" dirty="0"/>
          </a:p>
        </p:txBody>
      </p:sp>
    </p:spTree>
    <p:extLst>
      <p:ext uri="{BB962C8B-B14F-4D97-AF65-F5344CB8AC3E}">
        <p14:creationId xmlns:p14="http://schemas.microsoft.com/office/powerpoint/2010/main" val="2436187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6198F1-A4D3-433F-A423-07B2F92A6ACB}"/>
              </a:ext>
            </a:extLst>
          </p:cNvPr>
          <p:cNvSpPr>
            <a:spLocks noGrp="1"/>
          </p:cNvSpPr>
          <p:nvPr>
            <p:ph type="sldNum" sz="quarter" idx="12"/>
          </p:nvPr>
        </p:nvSpPr>
        <p:spPr/>
        <p:txBody>
          <a:bodyPr/>
          <a:lstStyle/>
          <a:p>
            <a:fld id="{2C54A5C6-1A67-402B-9D43-A5D8CAE25FA9}" type="slidenum">
              <a:rPr lang="en-US" smtClean="0"/>
              <a:pPr/>
              <a:t>48</a:t>
            </a:fld>
            <a:endParaRPr lang="en-US" dirty="0"/>
          </a:p>
        </p:txBody>
      </p:sp>
      <p:pic>
        <p:nvPicPr>
          <p:cNvPr id="5" name="Picture 2" descr="photo placeholder image">
            <a:extLst>
              <a:ext uri="{FF2B5EF4-FFF2-40B4-BE49-F238E27FC236}">
                <a16:creationId xmlns:a16="http://schemas.microsoft.com/office/drawing/2014/main" id="{15012A3F-44C7-4C58-91D1-1CEB480BB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2413" y="2795064"/>
            <a:ext cx="1371600" cy="18287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ecpl.chemistry.uoc.gr/kanakidou/Kanakidou/Maria_test.jpg">
            <a:extLst>
              <a:ext uri="{FF2B5EF4-FFF2-40B4-BE49-F238E27FC236}">
                <a16:creationId xmlns:a16="http://schemas.microsoft.com/office/drawing/2014/main" id="{D12451CF-15E1-43B9-8EA8-63BD15EF5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2413" y="4699744"/>
            <a:ext cx="1371600" cy="16132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ndreas Zuend">
            <a:extLst>
              <a:ext uri="{FF2B5EF4-FFF2-40B4-BE49-F238E27FC236}">
                <a16:creationId xmlns:a16="http://schemas.microsoft.com/office/drawing/2014/main" id="{882D3B1B-584D-4154-9D6F-758643749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913" y="2586814"/>
            <a:ext cx="1371600" cy="14744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cbee.umbc.edu/files/2017/09/Hennigan-2x3-200x300.jpg">
            <a:extLst>
              <a:ext uri="{FF2B5EF4-FFF2-40B4-BE49-F238E27FC236}">
                <a16:creationId xmlns:a16="http://schemas.microsoft.com/office/drawing/2014/main" id="{C02A745A-438E-40DD-88F2-EA95693036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6274" y="4137291"/>
            <a:ext cx="1371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Jeff Collett">
            <a:extLst>
              <a:ext uri="{FF2B5EF4-FFF2-40B4-BE49-F238E27FC236}">
                <a16:creationId xmlns:a16="http://schemas.microsoft.com/office/drawing/2014/main" id="{4FECC6DA-357C-4CAC-A157-91857B41EF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1913" y="4130441"/>
            <a:ext cx="1371600" cy="19263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faye mcneill columbia">
            <a:extLst>
              <a:ext uri="{FF2B5EF4-FFF2-40B4-BE49-F238E27FC236}">
                <a16:creationId xmlns:a16="http://schemas.microsoft.com/office/drawing/2014/main" id="{9F17B1D8-B21C-4DD3-A6A8-7166DC7453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5158" y="2232484"/>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709AF9B-1C3A-4816-8DF3-E690F04555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85591" y="663672"/>
            <a:ext cx="1371600" cy="2055510"/>
          </a:xfrm>
          <a:prstGeom prst="rect">
            <a:avLst/>
          </a:prstGeom>
        </p:spPr>
      </p:pic>
      <p:pic>
        <p:nvPicPr>
          <p:cNvPr id="14" name="Picture 13">
            <a:extLst>
              <a:ext uri="{FF2B5EF4-FFF2-40B4-BE49-F238E27FC236}">
                <a16:creationId xmlns:a16="http://schemas.microsoft.com/office/drawing/2014/main" id="{BD0F61D7-722F-4E90-AA2C-EF9C05D959D7}"/>
              </a:ext>
            </a:extLst>
          </p:cNvPr>
          <p:cNvPicPr>
            <a:picLocks noChangeAspect="1"/>
          </p:cNvPicPr>
          <p:nvPr/>
        </p:nvPicPr>
        <p:blipFill rotWithShape="1">
          <a:blip r:embed="rId10">
            <a:extLst>
              <a:ext uri="{28A0092B-C50C-407E-A947-70E740481C1C}">
                <a14:useLocalDpi xmlns:a14="http://schemas.microsoft.com/office/drawing/2010/main" val="0"/>
              </a:ext>
            </a:extLst>
          </a:blip>
          <a:srcRect l="3739" t="15466"/>
          <a:stretch/>
        </p:blipFill>
        <p:spPr>
          <a:xfrm>
            <a:off x="8341913" y="930518"/>
            <a:ext cx="1371600" cy="1603241"/>
          </a:xfrm>
          <a:prstGeom prst="rect">
            <a:avLst/>
          </a:prstGeom>
        </p:spPr>
      </p:pic>
      <p:pic>
        <p:nvPicPr>
          <p:cNvPr id="15" name="Picture 2" descr="Portrait of Becky Alexander">
            <a:extLst>
              <a:ext uri="{FF2B5EF4-FFF2-40B4-BE49-F238E27FC236}">
                <a16:creationId xmlns:a16="http://schemas.microsoft.com/office/drawing/2014/main" id="{F3288688-6733-418C-9C24-03DC513F7E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97647" y="68131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Andrew Ault">
            <a:extLst>
              <a:ext uri="{FF2B5EF4-FFF2-40B4-BE49-F238E27FC236}">
                <a16:creationId xmlns:a16="http://schemas.microsoft.com/office/drawing/2014/main" id="{C8AEE714-89D6-4EF9-B199-504C1061BF1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8756"/>
          <a:stretch/>
        </p:blipFill>
        <p:spPr bwMode="auto">
          <a:xfrm>
            <a:off x="6897647" y="5051237"/>
            <a:ext cx="1371600" cy="1263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mary barth ncar">
            <a:extLst>
              <a:ext uri="{FF2B5EF4-FFF2-40B4-BE49-F238E27FC236}">
                <a16:creationId xmlns:a16="http://schemas.microsoft.com/office/drawing/2014/main" id="{98210EE5-EE0A-4F62-84F9-BAAD567B970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4459" y="3624682"/>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simon clegg uea">
            <a:extLst>
              <a:ext uri="{FF2B5EF4-FFF2-40B4-BE49-F238E27FC236}">
                <a16:creationId xmlns:a16="http://schemas.microsoft.com/office/drawing/2014/main" id="{87030280-E2D5-4B33-8DB7-9254789AF3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57147" y="930518"/>
            <a:ext cx="1371600" cy="15298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Image result for hartmut herrmann">
            <a:extLst>
              <a:ext uri="{FF2B5EF4-FFF2-40B4-BE49-F238E27FC236}">
                <a16:creationId xmlns:a16="http://schemas.microsoft.com/office/drawing/2014/main" id="{C2D01696-A073-4FE9-B7CB-53290DD2C03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1596" t="4882" r="31628" b="56930"/>
          <a:stretch/>
        </p:blipFill>
        <p:spPr bwMode="auto">
          <a:xfrm>
            <a:off x="1117062" y="4899387"/>
            <a:ext cx="1371600" cy="12783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ttp://collett.atmos.colostate.edu/people/people-pics/Ku_IT.jpg">
            <a:extLst>
              <a:ext uri="{FF2B5EF4-FFF2-40B4-BE49-F238E27FC236}">
                <a16:creationId xmlns:a16="http://schemas.microsoft.com/office/drawing/2014/main" id="{80412661-D955-4485-BC83-8B160318DF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8117" y="686878"/>
            <a:ext cx="1371600" cy="12516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ttps://www.atmos.illinois.edu/~nriemer/img/nicole_riemer.jpg">
            <a:extLst>
              <a:ext uri="{FF2B5EF4-FFF2-40B4-BE49-F238E27FC236}">
                <a16:creationId xmlns:a16="http://schemas.microsoft.com/office/drawing/2014/main" id="{CE55B619-9352-4A09-9FC4-629EFC7634B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039" t="11340" r="5781" b="27442"/>
          <a:stretch/>
        </p:blipFill>
        <p:spPr bwMode="auto">
          <a:xfrm>
            <a:off x="6908635" y="2127473"/>
            <a:ext cx="1371600" cy="14123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Image result for hong kong polytechnic tao wang">
            <a:extLst>
              <a:ext uri="{FF2B5EF4-FFF2-40B4-BE49-F238E27FC236}">
                <a16:creationId xmlns:a16="http://schemas.microsoft.com/office/drawing/2014/main" id="{27ED04FE-C410-4E29-9211-F6F08D6E668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8117" y="2015399"/>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Image result for rodney weber gatech">
            <a:extLst>
              <a:ext uri="{FF2B5EF4-FFF2-40B4-BE49-F238E27FC236}">
                <a16:creationId xmlns:a16="http://schemas.microsoft.com/office/drawing/2014/main" id="{9A1D2A92-B166-4B87-AA88-25B9C09E626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6406"/>
          <a:stretch/>
        </p:blipFill>
        <p:spPr bwMode="auto">
          <a:xfrm>
            <a:off x="5457147" y="2531144"/>
            <a:ext cx="1371600" cy="17097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https://www.tsinghua.edu.cn/publish/enven/6309/20170314105014318703445/20170314105839257185764.jpg">
            <a:extLst>
              <a:ext uri="{FF2B5EF4-FFF2-40B4-BE49-F238E27FC236}">
                <a16:creationId xmlns:a16="http://schemas.microsoft.com/office/drawing/2014/main" id="{A439CC1D-7D35-4A74-8A0D-6B125D70477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19693" y="524598"/>
            <a:ext cx="1371600" cy="17440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001">
            <a:extLst>
              <a:ext uri="{FF2B5EF4-FFF2-40B4-BE49-F238E27FC236}">
                <a16:creationId xmlns:a16="http://schemas.microsoft.com/office/drawing/2014/main" id="{4BCF12D1-67F0-4C92-8110-585AEE2B1BB6}"/>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4744" t="10035" r="18926" b="38087"/>
          <a:stretch/>
        </p:blipFill>
        <p:spPr bwMode="auto">
          <a:xfrm>
            <a:off x="4019693" y="2344057"/>
            <a:ext cx="13716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C2C72E8-179B-45D9-9D36-A95647885A71}"/>
              </a:ext>
            </a:extLst>
          </p:cNvPr>
          <p:cNvPicPr>
            <a:picLocks noChangeAspect="1"/>
          </p:cNvPicPr>
          <p:nvPr/>
        </p:nvPicPr>
        <p:blipFill rotWithShape="1">
          <a:blip r:embed="rId22">
            <a:extLst>
              <a:ext uri="{28A0092B-C50C-407E-A947-70E740481C1C}">
                <a14:useLocalDpi xmlns:a14="http://schemas.microsoft.com/office/drawing/2010/main" val="0"/>
              </a:ext>
            </a:extLst>
          </a:blip>
          <a:srcRect l="1" t="8208" r="647" b="31206"/>
          <a:stretch/>
        </p:blipFill>
        <p:spPr>
          <a:xfrm>
            <a:off x="1130654" y="3463885"/>
            <a:ext cx="1371600" cy="1371600"/>
          </a:xfrm>
          <a:prstGeom prst="rect">
            <a:avLst/>
          </a:prstGeom>
        </p:spPr>
      </p:pic>
      <p:pic>
        <p:nvPicPr>
          <p:cNvPr id="27" name="Picture 26">
            <a:extLst>
              <a:ext uri="{FF2B5EF4-FFF2-40B4-BE49-F238E27FC236}">
                <a16:creationId xmlns:a16="http://schemas.microsoft.com/office/drawing/2014/main" id="{DB745B2B-D6F6-469D-B430-2E8799D56BC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49010" y="4330619"/>
            <a:ext cx="1371600" cy="1709715"/>
          </a:xfrm>
          <a:prstGeom prst="rect">
            <a:avLst/>
          </a:prstGeom>
        </p:spPr>
      </p:pic>
      <p:pic>
        <p:nvPicPr>
          <p:cNvPr id="28" name="Picture 27">
            <a:extLst>
              <a:ext uri="{FF2B5EF4-FFF2-40B4-BE49-F238E27FC236}">
                <a16:creationId xmlns:a16="http://schemas.microsoft.com/office/drawing/2014/main" id="{65E69DE3-CE5F-4205-B597-3C799909C56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19693" y="4408005"/>
            <a:ext cx="1371600" cy="2053051"/>
          </a:xfrm>
          <a:prstGeom prst="rect">
            <a:avLst/>
          </a:prstGeom>
        </p:spPr>
      </p:pic>
      <p:pic>
        <p:nvPicPr>
          <p:cNvPr id="29" name="Picture 28">
            <a:extLst>
              <a:ext uri="{FF2B5EF4-FFF2-40B4-BE49-F238E27FC236}">
                <a16:creationId xmlns:a16="http://schemas.microsoft.com/office/drawing/2014/main" id="{EF312AD0-2A57-4681-9F14-C1081D1C749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85158" y="587196"/>
            <a:ext cx="1371600" cy="1559085"/>
          </a:xfrm>
          <a:prstGeom prst="rect">
            <a:avLst/>
          </a:prstGeom>
        </p:spPr>
      </p:pic>
    </p:spTree>
    <p:extLst>
      <p:ext uri="{BB962C8B-B14F-4D97-AF65-F5344CB8AC3E}">
        <p14:creationId xmlns:p14="http://schemas.microsoft.com/office/powerpoint/2010/main" val="1473575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5D594C-EB9F-4F90-ACE7-1F58B1C92139}"/>
              </a:ext>
            </a:extLst>
          </p:cNvPr>
          <p:cNvSpPr>
            <a:spLocks noGrp="1"/>
          </p:cNvSpPr>
          <p:nvPr>
            <p:ph type="ctrTitle"/>
          </p:nvPr>
        </p:nvSpPr>
        <p:spPr/>
        <p:txBody>
          <a:bodyPr/>
          <a:lstStyle/>
          <a:p>
            <a:r>
              <a:rPr lang="en-US" dirty="0"/>
              <a:t>EXTRA</a:t>
            </a:r>
          </a:p>
        </p:txBody>
      </p:sp>
      <p:sp>
        <p:nvSpPr>
          <p:cNvPr id="6" name="Subtitle 5">
            <a:extLst>
              <a:ext uri="{FF2B5EF4-FFF2-40B4-BE49-F238E27FC236}">
                <a16:creationId xmlns:a16="http://schemas.microsoft.com/office/drawing/2014/main" id="{FEBEFC31-80C1-4534-B653-92B934782FA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5DD38AF0-2617-4D18-87BC-D59B4725316B}"/>
              </a:ext>
            </a:extLst>
          </p:cNvPr>
          <p:cNvSpPr>
            <a:spLocks noGrp="1"/>
          </p:cNvSpPr>
          <p:nvPr>
            <p:ph type="sldNum" sz="quarter" idx="12"/>
          </p:nvPr>
        </p:nvSpPr>
        <p:spPr/>
        <p:txBody>
          <a:bodyPr/>
          <a:lstStyle/>
          <a:p>
            <a:fld id="{2C54A5C6-1A67-402B-9D43-A5D8CAE25FA9}" type="slidenum">
              <a:rPr lang="en-US" smtClean="0"/>
              <a:pPr/>
              <a:t>49</a:t>
            </a:fld>
            <a:endParaRPr lang="en-US" dirty="0"/>
          </a:p>
        </p:txBody>
      </p:sp>
      <p:sp>
        <p:nvSpPr>
          <p:cNvPr id="7" name="Slide Number Placeholder 3">
            <a:extLst>
              <a:ext uri="{FF2B5EF4-FFF2-40B4-BE49-F238E27FC236}">
                <a16:creationId xmlns:a16="http://schemas.microsoft.com/office/drawing/2014/main" id="{AADD859A-392E-4E04-AE9C-5C362EC339AB}"/>
              </a:ext>
            </a:extLst>
          </p:cNvPr>
          <p:cNvSpPr txBox="1">
            <a:spLocks/>
          </p:cNvSpPr>
          <p:nvPr/>
        </p:nvSpPr>
        <p:spPr>
          <a:xfrm>
            <a:off x="-1" y="6365174"/>
            <a:ext cx="713509" cy="3444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54A5C6-1A67-402B-9D43-A5D8CAE25FA9}" type="slidenum">
              <a:rPr lang="en-US" smtClean="0">
                <a:solidFill>
                  <a:schemeClr val="bg1">
                    <a:lumMod val="50000"/>
                  </a:schemeClr>
                </a:solidFill>
              </a:rPr>
              <a:pPr/>
              <a:t>49</a:t>
            </a:fld>
            <a:endParaRPr lang="en-US" dirty="0">
              <a:solidFill>
                <a:schemeClr val="bg1">
                  <a:lumMod val="50000"/>
                </a:schemeClr>
              </a:solidFill>
            </a:endParaRPr>
          </a:p>
        </p:txBody>
      </p:sp>
    </p:spTree>
    <p:extLst>
      <p:ext uri="{BB962C8B-B14F-4D97-AF65-F5344CB8AC3E}">
        <p14:creationId xmlns:p14="http://schemas.microsoft.com/office/powerpoint/2010/main" val="425465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D64DD-6A39-49C2-8094-7EDF9242D265}"/>
              </a:ext>
            </a:extLst>
          </p:cNvPr>
          <p:cNvSpPr>
            <a:spLocks noGrp="1"/>
          </p:cNvSpPr>
          <p:nvPr>
            <p:ph type="title"/>
          </p:nvPr>
        </p:nvSpPr>
        <p:spPr>
          <a:xfrm>
            <a:off x="838200" y="752981"/>
            <a:ext cx="10515600" cy="1016000"/>
          </a:xfrm>
        </p:spPr>
        <p:txBody>
          <a:bodyPr/>
          <a:lstStyle/>
          <a:p>
            <a:r>
              <a:rPr lang="en-US" dirty="0"/>
              <a:t>Motivation</a:t>
            </a:r>
          </a:p>
        </p:txBody>
      </p:sp>
      <p:sp>
        <p:nvSpPr>
          <p:cNvPr id="3" name="Content Placeholder 2">
            <a:extLst>
              <a:ext uri="{FF2B5EF4-FFF2-40B4-BE49-F238E27FC236}">
                <a16:creationId xmlns:a16="http://schemas.microsoft.com/office/drawing/2014/main" id="{8BED31EB-3871-43F9-9864-3F0DA1733611}"/>
              </a:ext>
            </a:extLst>
          </p:cNvPr>
          <p:cNvSpPr>
            <a:spLocks noGrp="1"/>
          </p:cNvSpPr>
          <p:nvPr>
            <p:ph idx="1"/>
          </p:nvPr>
        </p:nvSpPr>
        <p:spPr>
          <a:xfrm>
            <a:off x="838200" y="1847273"/>
            <a:ext cx="10515600" cy="4329690"/>
          </a:xfrm>
        </p:spPr>
        <p:txBody>
          <a:bodyPr>
            <a:normAutofit/>
          </a:bodyPr>
          <a:lstStyle/>
          <a:p>
            <a:r>
              <a:rPr lang="en-US" dirty="0"/>
              <a:t>Acidity is an important property of ambient condensed phases</a:t>
            </a:r>
          </a:p>
          <a:p>
            <a:r>
              <a:rPr lang="en-US" dirty="0"/>
              <a:t>Acidity affects endpoints of interest</a:t>
            </a:r>
          </a:p>
          <a:p>
            <a:pPr lvl="1"/>
            <a:r>
              <a:rPr lang="en-US" dirty="0"/>
              <a:t>Human health</a:t>
            </a:r>
          </a:p>
          <a:p>
            <a:pPr lvl="1"/>
            <a:r>
              <a:rPr lang="en-US" dirty="0"/>
              <a:t>Deposition</a:t>
            </a:r>
          </a:p>
          <a:p>
            <a:pPr lvl="1"/>
            <a:r>
              <a:rPr lang="en-US" dirty="0"/>
              <a:t>Climate</a:t>
            </a:r>
          </a:p>
          <a:p>
            <a:r>
              <a:rPr lang="en-US" dirty="0"/>
              <a:t>Literature estimates of aerosol acidity have become more common </a:t>
            </a:r>
          </a:p>
          <a:p>
            <a:pPr lvl="1"/>
            <a:r>
              <a:rPr lang="en-US" dirty="0"/>
              <a:t>What are current aerosol acidity estimates?</a:t>
            </a:r>
          </a:p>
          <a:p>
            <a:pPr lvl="1"/>
            <a:r>
              <a:rPr lang="en-US" dirty="0"/>
              <a:t>Are there indicators of pH that can be leveraged when pH itself is not available?</a:t>
            </a:r>
          </a:p>
          <a:p>
            <a:pPr lvl="1"/>
            <a:r>
              <a:rPr lang="en-US" dirty="0"/>
              <a:t>Is our conceptual picture of acidity relatively complete?</a:t>
            </a:r>
          </a:p>
        </p:txBody>
      </p:sp>
      <p:sp>
        <p:nvSpPr>
          <p:cNvPr id="4" name="Slide Number Placeholder 3">
            <a:extLst>
              <a:ext uri="{FF2B5EF4-FFF2-40B4-BE49-F238E27FC236}">
                <a16:creationId xmlns:a16="http://schemas.microsoft.com/office/drawing/2014/main" id="{62DA62A3-F196-400B-93A3-22BEA899B0EF}"/>
              </a:ext>
            </a:extLst>
          </p:cNvPr>
          <p:cNvSpPr>
            <a:spLocks noGrp="1"/>
          </p:cNvSpPr>
          <p:nvPr>
            <p:ph type="sldNum" sz="quarter" idx="12"/>
          </p:nvPr>
        </p:nvSpPr>
        <p:spPr/>
        <p:txBody>
          <a:bodyPr/>
          <a:lstStyle/>
          <a:p>
            <a:fld id="{2C54A5C6-1A67-402B-9D43-A5D8CAE25FA9}" type="slidenum">
              <a:rPr lang="en-US" smtClean="0"/>
              <a:pPr/>
              <a:t>5</a:t>
            </a:fld>
            <a:endParaRPr lang="en-US" dirty="0"/>
          </a:p>
        </p:txBody>
      </p:sp>
    </p:spTree>
    <p:extLst>
      <p:ext uri="{BB962C8B-B14F-4D97-AF65-F5344CB8AC3E}">
        <p14:creationId xmlns:p14="http://schemas.microsoft.com/office/powerpoint/2010/main" val="3025322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F5E29-E090-4F80-B94C-A40038DCA3D8}"/>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C430D10-FD91-4AC0-99C4-82411646D8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007" y="1825625"/>
            <a:ext cx="6527985" cy="4351338"/>
          </a:xfrm>
        </p:spPr>
      </p:pic>
      <p:sp>
        <p:nvSpPr>
          <p:cNvPr id="4" name="Slide Number Placeholder 3">
            <a:extLst>
              <a:ext uri="{FF2B5EF4-FFF2-40B4-BE49-F238E27FC236}">
                <a16:creationId xmlns:a16="http://schemas.microsoft.com/office/drawing/2014/main" id="{E9981CAF-7B7B-40E7-AA21-73703123B9E7}"/>
              </a:ext>
            </a:extLst>
          </p:cNvPr>
          <p:cNvSpPr>
            <a:spLocks noGrp="1"/>
          </p:cNvSpPr>
          <p:nvPr>
            <p:ph type="sldNum" sz="quarter" idx="12"/>
          </p:nvPr>
        </p:nvSpPr>
        <p:spPr/>
        <p:txBody>
          <a:bodyPr/>
          <a:lstStyle/>
          <a:p>
            <a:fld id="{2C54A5C6-1A67-402B-9D43-A5D8CAE25FA9}" type="slidenum">
              <a:rPr lang="en-US" smtClean="0"/>
              <a:pPr/>
              <a:t>50</a:t>
            </a:fld>
            <a:endParaRPr lang="en-US" dirty="0"/>
          </a:p>
        </p:txBody>
      </p:sp>
    </p:spTree>
    <p:extLst>
      <p:ext uri="{BB962C8B-B14F-4D97-AF65-F5344CB8AC3E}">
        <p14:creationId xmlns:p14="http://schemas.microsoft.com/office/powerpoint/2010/main" val="37728932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747F35F-1F13-4C47-BB93-FAE0AC18E148}"/>
              </a:ext>
            </a:extLst>
          </p:cNvPr>
          <p:cNvGrpSpPr/>
          <p:nvPr/>
        </p:nvGrpSpPr>
        <p:grpSpPr>
          <a:xfrm>
            <a:off x="2228920" y="1384266"/>
            <a:ext cx="3636972" cy="3774064"/>
            <a:chOff x="2357548" y="1318537"/>
            <a:chExt cx="3117904" cy="3235430"/>
          </a:xfrm>
        </p:grpSpPr>
        <p:pic>
          <p:nvPicPr>
            <p:cNvPr id="17" name="Picture 16">
              <a:extLst>
                <a:ext uri="{FF2B5EF4-FFF2-40B4-BE49-F238E27FC236}">
                  <a16:creationId xmlns:a16="http://schemas.microsoft.com/office/drawing/2014/main" id="{C966A691-31E6-4733-9C21-8634D1F072CE}"/>
                </a:ext>
              </a:extLst>
            </p:cNvPr>
            <p:cNvPicPr/>
            <p:nvPr/>
          </p:nvPicPr>
          <p:blipFill rotWithShape="1">
            <a:blip r:embed="rId2" cstate="print">
              <a:extLst>
                <a:ext uri="{28A0092B-C50C-407E-A947-70E740481C1C}">
                  <a14:useLocalDpi xmlns:a14="http://schemas.microsoft.com/office/drawing/2010/main" val="0"/>
                </a:ext>
              </a:extLst>
            </a:blip>
            <a:srcRect l="1" t="-2162" r="67171" b="49229"/>
            <a:stretch/>
          </p:blipFill>
          <p:spPr>
            <a:xfrm>
              <a:off x="2357548" y="1318537"/>
              <a:ext cx="3117904" cy="3235430"/>
            </a:xfrm>
            <a:prstGeom prst="rect">
              <a:avLst/>
            </a:prstGeom>
          </p:spPr>
        </p:pic>
        <p:sp>
          <p:nvSpPr>
            <p:cNvPr id="21" name="Rectangle 20">
              <a:extLst>
                <a:ext uri="{FF2B5EF4-FFF2-40B4-BE49-F238E27FC236}">
                  <a16:creationId xmlns:a16="http://schemas.microsoft.com/office/drawing/2014/main" id="{31F11692-56DC-45A3-853F-77363E7593F2}"/>
                </a:ext>
              </a:extLst>
            </p:cNvPr>
            <p:cNvSpPr/>
            <p:nvPr/>
          </p:nvSpPr>
          <p:spPr>
            <a:xfrm>
              <a:off x="5058615" y="1539989"/>
              <a:ext cx="246743" cy="188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4C41413-7915-45C6-854B-CE029303BCC6}"/>
              </a:ext>
            </a:extLst>
          </p:cNvPr>
          <p:cNvSpPr>
            <a:spLocks noGrp="1"/>
          </p:cNvSpPr>
          <p:nvPr>
            <p:ph type="title"/>
          </p:nvPr>
        </p:nvSpPr>
        <p:spPr/>
        <p:txBody>
          <a:bodyPr>
            <a:normAutofit/>
          </a:bodyPr>
          <a:lstStyle/>
          <a:p>
            <a:r>
              <a:rPr lang="en-US" sz="4000" dirty="0"/>
              <a:t>Box model agreement is a function of RH</a:t>
            </a:r>
          </a:p>
        </p:txBody>
      </p:sp>
      <p:sp>
        <p:nvSpPr>
          <p:cNvPr id="4" name="Slide Number Placeholder 3">
            <a:extLst>
              <a:ext uri="{FF2B5EF4-FFF2-40B4-BE49-F238E27FC236}">
                <a16:creationId xmlns:a16="http://schemas.microsoft.com/office/drawing/2014/main" id="{E4FAD55C-A67A-43E9-9852-E26E4295AB06}"/>
              </a:ext>
            </a:extLst>
          </p:cNvPr>
          <p:cNvSpPr>
            <a:spLocks noGrp="1"/>
          </p:cNvSpPr>
          <p:nvPr>
            <p:ph type="sldNum" sz="quarter" idx="12"/>
          </p:nvPr>
        </p:nvSpPr>
        <p:spPr/>
        <p:txBody>
          <a:bodyPr/>
          <a:lstStyle/>
          <a:p>
            <a:fld id="{2C54A5C6-1A67-402B-9D43-A5D8CAE25FA9}" type="slidenum">
              <a:rPr lang="en-US" smtClean="0"/>
              <a:pPr/>
              <a:t>51</a:t>
            </a:fld>
            <a:endParaRPr lang="en-US" dirty="0"/>
          </a:p>
        </p:txBody>
      </p:sp>
      <p:sp>
        <p:nvSpPr>
          <p:cNvPr id="12" name="TextBox 11">
            <a:extLst>
              <a:ext uri="{FF2B5EF4-FFF2-40B4-BE49-F238E27FC236}">
                <a16:creationId xmlns:a16="http://schemas.microsoft.com/office/drawing/2014/main" id="{D084D0B2-222F-4D25-9FDD-221B804F3592}"/>
              </a:ext>
            </a:extLst>
          </p:cNvPr>
          <p:cNvSpPr txBox="1"/>
          <p:nvPr/>
        </p:nvSpPr>
        <p:spPr>
          <a:xfrm>
            <a:off x="2144312" y="1155194"/>
            <a:ext cx="4083223" cy="369332"/>
          </a:xfrm>
          <a:prstGeom prst="rect">
            <a:avLst/>
          </a:prstGeom>
          <a:noFill/>
        </p:spPr>
        <p:txBody>
          <a:bodyPr wrap="square" rtlCol="0">
            <a:spAutoFit/>
          </a:bodyPr>
          <a:lstStyle/>
          <a:p>
            <a:pPr algn="ctr"/>
            <a:r>
              <a:rPr lang="en-US" dirty="0"/>
              <a:t>Moderately acidic sulfate-rich system</a:t>
            </a:r>
          </a:p>
        </p:txBody>
      </p:sp>
      <p:sp>
        <p:nvSpPr>
          <p:cNvPr id="15" name="TextBox 14">
            <a:extLst>
              <a:ext uri="{FF2B5EF4-FFF2-40B4-BE49-F238E27FC236}">
                <a16:creationId xmlns:a16="http://schemas.microsoft.com/office/drawing/2014/main" id="{B631501E-10F1-4791-8495-75F0C885DC27}"/>
              </a:ext>
            </a:extLst>
          </p:cNvPr>
          <p:cNvSpPr txBox="1"/>
          <p:nvPr/>
        </p:nvSpPr>
        <p:spPr>
          <a:xfrm>
            <a:off x="680678" y="5052917"/>
            <a:ext cx="10790142" cy="1508105"/>
          </a:xfrm>
          <a:prstGeom prst="rect">
            <a:avLst/>
          </a:prstGeom>
          <a:noFill/>
        </p:spPr>
        <p:txBody>
          <a:bodyPr wrap="square" rtlCol="0">
            <a:spAutoFit/>
          </a:bodyPr>
          <a:lstStyle/>
          <a:p>
            <a:pPr marL="285750" indent="-285750">
              <a:buFont typeface="Arial" panose="020B0604020202020204" pitchFamily="34" charset="0"/>
              <a:buChar char="•"/>
            </a:pPr>
            <a:r>
              <a:rPr lang="en-US" sz="2200" dirty="0"/>
              <a:t>Models predicting </a:t>
            </a:r>
            <a:r>
              <a:rPr lang="en-US" sz="2400" dirty="0">
                <a:latin typeface="Cambria Math" panose="02040503050406030204" pitchFamily="18" charset="0"/>
                <a:ea typeface="Cambria Math" panose="02040503050406030204" pitchFamily="18" charset="0"/>
              </a:rPr>
              <a:t>pH</a:t>
            </a:r>
            <a:r>
              <a:rPr lang="en-US" sz="2200" dirty="0"/>
              <a:t> (AIOMFAC-GLE, E-AIM) are in good agreement (within 0.4 </a:t>
            </a:r>
            <a:r>
              <a:rPr lang="en-US" sz="2400" dirty="0">
                <a:latin typeface="Cambria Math" panose="02040503050406030204" pitchFamily="18" charset="0"/>
                <a:ea typeface="Cambria Math" panose="02040503050406030204" pitchFamily="18" charset="0"/>
              </a:rPr>
              <a:t>pH</a:t>
            </a:r>
            <a:r>
              <a:rPr lang="en-US" sz="2200" dirty="0"/>
              <a:t> units)</a:t>
            </a:r>
          </a:p>
          <a:p>
            <a:pPr marL="285750" indent="-285750">
              <a:buFont typeface="Arial" panose="020B0604020202020204" pitchFamily="34" charset="0"/>
              <a:buChar char="•"/>
            </a:pPr>
            <a:r>
              <a:rPr lang="en-US" sz="2200" dirty="0"/>
              <a:t>Best agreement at high RH (dilute) with spread increasing to &gt; 1 </a:t>
            </a:r>
            <a:r>
              <a:rPr lang="en-US" sz="2400" dirty="0">
                <a:latin typeface="Cambria Math" panose="02040503050406030204" pitchFamily="18" charset="0"/>
                <a:ea typeface="Cambria Math" panose="02040503050406030204" pitchFamily="18" charset="0"/>
              </a:rPr>
              <a:t>pH</a:t>
            </a:r>
            <a:r>
              <a:rPr lang="en-US" sz="2200" dirty="0"/>
              <a:t> unit as RH decreases</a:t>
            </a:r>
          </a:p>
          <a:p>
            <a:pPr marL="285750" indent="-285750">
              <a:buFont typeface="Arial" panose="020B0604020202020204" pitchFamily="34" charset="0"/>
              <a:buChar char="•"/>
            </a:pPr>
            <a:r>
              <a:rPr lang="en-US" sz="2200" dirty="0"/>
              <a:t>Model differences due to differences in: liquid water content, degree of bisulfate dissociation, gas-particle partitioning, and activity coefficient approach</a:t>
            </a:r>
          </a:p>
        </p:txBody>
      </p:sp>
      <p:pic>
        <p:nvPicPr>
          <p:cNvPr id="18" name="Picture 17">
            <a:extLst>
              <a:ext uri="{FF2B5EF4-FFF2-40B4-BE49-F238E27FC236}">
                <a16:creationId xmlns:a16="http://schemas.microsoft.com/office/drawing/2014/main" id="{E4AA2E34-051A-47CB-89D4-D65B5FDDE874}"/>
              </a:ext>
            </a:extLst>
          </p:cNvPr>
          <p:cNvPicPr/>
          <p:nvPr/>
        </p:nvPicPr>
        <p:blipFill rotWithShape="1">
          <a:blip r:embed="rId2" cstate="print">
            <a:extLst>
              <a:ext uri="{28A0092B-C50C-407E-A947-70E740481C1C}">
                <a14:useLocalDpi xmlns:a14="http://schemas.microsoft.com/office/drawing/2010/main" val="0"/>
              </a:ext>
            </a:extLst>
          </a:blip>
          <a:srcRect l="5753" t="1757" r="80646" b="81384"/>
          <a:stretch/>
        </p:blipFill>
        <p:spPr>
          <a:xfrm>
            <a:off x="2839366" y="1660728"/>
            <a:ext cx="1851861" cy="1477328"/>
          </a:xfrm>
          <a:prstGeom prst="rect">
            <a:avLst/>
          </a:prstGeom>
        </p:spPr>
      </p:pic>
      <p:grpSp>
        <p:nvGrpSpPr>
          <p:cNvPr id="23" name="Group 22">
            <a:extLst>
              <a:ext uri="{FF2B5EF4-FFF2-40B4-BE49-F238E27FC236}">
                <a16:creationId xmlns:a16="http://schemas.microsoft.com/office/drawing/2014/main" id="{2B4E511F-CCB9-4804-BD0A-87B315A93257}"/>
              </a:ext>
            </a:extLst>
          </p:cNvPr>
          <p:cNvGrpSpPr/>
          <p:nvPr/>
        </p:nvGrpSpPr>
        <p:grpSpPr>
          <a:xfrm>
            <a:off x="6110517" y="1453500"/>
            <a:ext cx="3680622" cy="3577886"/>
            <a:chOff x="6239694" y="1375202"/>
            <a:chExt cx="3117904" cy="3030875"/>
          </a:xfrm>
        </p:grpSpPr>
        <p:pic>
          <p:nvPicPr>
            <p:cNvPr id="22" name="Picture 21">
              <a:extLst>
                <a:ext uri="{FF2B5EF4-FFF2-40B4-BE49-F238E27FC236}">
                  <a16:creationId xmlns:a16="http://schemas.microsoft.com/office/drawing/2014/main" id="{78DD3AF7-F7C8-4702-BFFB-7CBDB93444D5}"/>
                </a:ext>
              </a:extLst>
            </p:cNvPr>
            <p:cNvPicPr/>
            <p:nvPr/>
          </p:nvPicPr>
          <p:blipFill rotWithShape="1">
            <a:blip r:embed="rId2" cstate="print">
              <a:extLst>
                <a:ext uri="{28A0092B-C50C-407E-A947-70E740481C1C}">
                  <a14:useLocalDpi xmlns:a14="http://schemas.microsoft.com/office/drawing/2010/main" val="0"/>
                </a:ext>
              </a:extLst>
            </a:blip>
            <a:srcRect l="1" t="50415" r="67171" b="-1"/>
            <a:stretch/>
          </p:blipFill>
          <p:spPr>
            <a:xfrm>
              <a:off x="6239694" y="1375202"/>
              <a:ext cx="3117904" cy="3030875"/>
            </a:xfrm>
            <a:prstGeom prst="rect">
              <a:avLst/>
            </a:prstGeom>
          </p:spPr>
        </p:pic>
        <p:sp>
          <p:nvSpPr>
            <p:cNvPr id="20" name="Rectangle 19">
              <a:extLst>
                <a:ext uri="{FF2B5EF4-FFF2-40B4-BE49-F238E27FC236}">
                  <a16:creationId xmlns:a16="http://schemas.microsoft.com/office/drawing/2014/main" id="{789442C5-10CC-4177-9612-7FB931F34789}"/>
                </a:ext>
              </a:extLst>
            </p:cNvPr>
            <p:cNvSpPr/>
            <p:nvPr/>
          </p:nvSpPr>
          <p:spPr>
            <a:xfrm>
              <a:off x="8940052" y="1525475"/>
              <a:ext cx="246743" cy="188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EF0F40E4-BFE7-42E9-BABB-1FA32A159DBA}"/>
              </a:ext>
            </a:extLst>
          </p:cNvPr>
          <p:cNvSpPr txBox="1"/>
          <p:nvPr/>
        </p:nvSpPr>
        <p:spPr>
          <a:xfrm>
            <a:off x="6110515" y="1122520"/>
            <a:ext cx="4083223" cy="369332"/>
          </a:xfrm>
          <a:prstGeom prst="rect">
            <a:avLst/>
          </a:prstGeom>
          <a:noFill/>
        </p:spPr>
        <p:txBody>
          <a:bodyPr wrap="square" rtlCol="0">
            <a:spAutoFit/>
          </a:bodyPr>
          <a:lstStyle/>
          <a:p>
            <a:pPr algn="ctr"/>
            <a:r>
              <a:rPr lang="en-US" dirty="0"/>
              <a:t>Highly acidic sulfate-rich system</a:t>
            </a:r>
          </a:p>
        </p:txBody>
      </p:sp>
      <p:sp>
        <p:nvSpPr>
          <p:cNvPr id="3" name="Rectangle 2">
            <a:extLst>
              <a:ext uri="{FF2B5EF4-FFF2-40B4-BE49-F238E27FC236}">
                <a16:creationId xmlns:a16="http://schemas.microsoft.com/office/drawing/2014/main" id="{E191B515-0FEF-4030-BEC8-78C36A9C1476}"/>
              </a:ext>
            </a:extLst>
          </p:cNvPr>
          <p:cNvSpPr/>
          <p:nvPr/>
        </p:nvSpPr>
        <p:spPr>
          <a:xfrm>
            <a:off x="4619297" y="1680860"/>
            <a:ext cx="835572" cy="203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51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FE16-93C8-4766-8593-3AFB3CDD1A78}"/>
              </a:ext>
            </a:extLst>
          </p:cNvPr>
          <p:cNvSpPr>
            <a:spLocks noGrp="1"/>
          </p:cNvSpPr>
          <p:nvPr>
            <p:ph type="title"/>
          </p:nvPr>
        </p:nvSpPr>
        <p:spPr/>
        <p:txBody>
          <a:bodyPr/>
          <a:lstStyle/>
          <a:p>
            <a:r>
              <a:rPr lang="en-US" dirty="0">
                <a:latin typeface="Cambria Math" panose="02040503050406030204" pitchFamily="18" charset="0"/>
                <a:ea typeface="Cambria Math" panose="02040503050406030204" pitchFamily="18" charset="0"/>
              </a:rPr>
              <a:t>pH</a:t>
            </a:r>
            <a:r>
              <a:rPr lang="en-US" dirty="0"/>
              <a:t> approximations vary in accuracy</a:t>
            </a:r>
          </a:p>
        </p:txBody>
      </p:sp>
      <p:sp>
        <p:nvSpPr>
          <p:cNvPr id="4" name="Slide Number Placeholder 3">
            <a:extLst>
              <a:ext uri="{FF2B5EF4-FFF2-40B4-BE49-F238E27FC236}">
                <a16:creationId xmlns:a16="http://schemas.microsoft.com/office/drawing/2014/main" id="{BC683420-445D-4542-ACAA-9354EE72443D}"/>
              </a:ext>
            </a:extLst>
          </p:cNvPr>
          <p:cNvSpPr>
            <a:spLocks noGrp="1"/>
          </p:cNvSpPr>
          <p:nvPr>
            <p:ph type="sldNum" sz="quarter" idx="12"/>
          </p:nvPr>
        </p:nvSpPr>
        <p:spPr/>
        <p:txBody>
          <a:bodyPr/>
          <a:lstStyle/>
          <a:p>
            <a:fld id="{2C54A5C6-1A67-402B-9D43-A5D8CAE25FA9}" type="slidenum">
              <a:rPr lang="en-US" smtClean="0"/>
              <a:pPr/>
              <a:t>52</a:t>
            </a:fld>
            <a:endParaRPr lang="en-US" dirty="0"/>
          </a:p>
        </p:txBody>
      </p:sp>
      <p:pic>
        <p:nvPicPr>
          <p:cNvPr id="6" name="Picture 5">
            <a:extLst>
              <a:ext uri="{FF2B5EF4-FFF2-40B4-BE49-F238E27FC236}">
                <a16:creationId xmlns:a16="http://schemas.microsoft.com/office/drawing/2014/main" id="{95D031A8-6287-4398-800B-BC3E493A05D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21602" y="1832541"/>
            <a:ext cx="9948988" cy="3192917"/>
          </a:xfrm>
          <a:prstGeom prst="rect">
            <a:avLst/>
          </a:prstGeom>
        </p:spPr>
      </p:pic>
      <p:sp>
        <p:nvSpPr>
          <p:cNvPr id="7" name="TextBox 6">
            <a:extLst>
              <a:ext uri="{FF2B5EF4-FFF2-40B4-BE49-F238E27FC236}">
                <a16:creationId xmlns:a16="http://schemas.microsoft.com/office/drawing/2014/main" id="{BCF1E73E-0B3B-41B7-8E66-7DECA915371D}"/>
              </a:ext>
            </a:extLst>
          </p:cNvPr>
          <p:cNvSpPr txBox="1"/>
          <p:nvPr/>
        </p:nvSpPr>
        <p:spPr>
          <a:xfrm>
            <a:off x="8403771" y="6138843"/>
            <a:ext cx="3323772" cy="369332"/>
          </a:xfrm>
          <a:prstGeom prst="rect">
            <a:avLst/>
          </a:prstGeom>
          <a:noFill/>
        </p:spPr>
        <p:txBody>
          <a:bodyPr wrap="square" rtlCol="0">
            <a:spAutoFit/>
          </a:bodyPr>
          <a:lstStyle/>
          <a:p>
            <a:r>
              <a:rPr lang="en-US" dirty="0"/>
              <a:t>All calculations by AIOMFAC-GLE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0953B6-D87F-46BB-B50C-42104B777AE6}"/>
                  </a:ext>
                </a:extLst>
              </p:cNvPr>
              <p:cNvSpPr txBox="1"/>
              <p:nvPr/>
            </p:nvSpPr>
            <p:spPr>
              <a:xfrm>
                <a:off x="1048957" y="5226474"/>
                <a:ext cx="10142685" cy="1177117"/>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latin typeface="Cambria Math" panose="02040503050406030204" pitchFamily="18" charset="0"/>
                    <a:ea typeface="Cambria Math" panose="02040503050406030204" pitchFamily="18" charset="0"/>
                  </a:rPr>
                  <a:t>pH</a:t>
                </a:r>
                <a:r>
                  <a:rPr lang="en-US" sz="2200" baseline="-25000" dirty="0" err="1"/>
                  <a:t>T</a:t>
                </a:r>
                <a:r>
                  <a:rPr lang="en-US" sz="2200" dirty="0"/>
                  <a:t> (molality-based sum of H</a:t>
                </a:r>
                <a:r>
                  <a:rPr lang="en-US" sz="2200" baseline="30000" dirty="0"/>
                  <a:t>+</a:t>
                </a:r>
                <a:r>
                  <a:rPr lang="en-US" sz="2200" dirty="0"/>
                  <a:t> and bisulfate) is generally poor prediction of </a:t>
                </a:r>
                <a:r>
                  <a:rPr lang="en-US" sz="2400" dirty="0">
                    <a:latin typeface="Cambria Math" panose="02040503050406030204" pitchFamily="18" charset="0"/>
                    <a:ea typeface="Cambria Math" panose="02040503050406030204" pitchFamily="18" charset="0"/>
                  </a:rPr>
                  <a:t>pH</a:t>
                </a:r>
                <a:endParaRPr lang="en-US" sz="2200" dirty="0"/>
              </a:p>
              <a:p>
                <a:pPr marL="285750" indent="-285750">
                  <a:buFont typeface="Arial" panose="020B0604020202020204" pitchFamily="34" charset="0"/>
                  <a:buChar char="•"/>
                </a:pPr>
                <a14:m>
                  <m:oMath xmlns:m="http://schemas.openxmlformats.org/officeDocument/2006/math">
                    <m:sSub>
                      <m:sSubPr>
                        <m:ctrlPr>
                          <a:rPr lang="en-US" sz="2200" i="1">
                            <a:latin typeface="Cambria Math" panose="02040503050406030204" pitchFamily="18" charset="0"/>
                            <a:ea typeface="Cambria Math" panose="02040503050406030204" pitchFamily="18" charset="0"/>
                          </a:rPr>
                        </m:ctrlPr>
                      </m:sSubPr>
                      <m:e>
                        <m:r>
                          <m:rPr>
                            <m:sty m:val="p"/>
                          </m:rPr>
                          <a:rPr lang="en-US" sz="2200">
                            <a:latin typeface="Cambria Math" panose="02040503050406030204" pitchFamily="18" charset="0"/>
                            <a:ea typeface="Cambria Math" panose="02040503050406030204" pitchFamily="18" charset="0"/>
                          </a:rPr>
                          <m:t>pH</m:t>
                        </m:r>
                      </m:e>
                      <m:sub>
                        <m:r>
                          <a:rPr lang="en-US" sz="2200">
                            <a:latin typeface="Cambria Math" panose="02040503050406030204" pitchFamily="18" charset="0"/>
                            <a:ea typeface="Cambria Math" panose="02040503050406030204" pitchFamily="18" charset="0"/>
                          </a:rPr>
                          <m:t>±</m:t>
                        </m:r>
                      </m:sub>
                    </m:sSub>
                  </m:oMath>
                </a14:m>
                <a:r>
                  <a:rPr lang="en-US" sz="2200" dirty="0"/>
                  <a:t> recommended over </a:t>
                </a:r>
                <a:r>
                  <a:rPr lang="en-US" sz="2400" dirty="0" err="1">
                    <a:latin typeface="Cambria Math" panose="02040503050406030204" pitchFamily="18" charset="0"/>
                    <a:ea typeface="Cambria Math" panose="02040503050406030204" pitchFamily="18" charset="0"/>
                  </a:rPr>
                  <a:t>pH</a:t>
                </a:r>
                <a:r>
                  <a:rPr lang="en-US" sz="2200" baseline="-25000" dirty="0" err="1"/>
                  <a:t>F</a:t>
                </a:r>
                <a:r>
                  <a:rPr lang="en-US" sz="2200" dirty="0"/>
                  <a:t> (which assumes </a:t>
                </a:r>
                <a:r>
                  <a:rPr lang="el-GR" sz="2200" dirty="0">
                    <a:latin typeface="Times New Roman" panose="02020603050405020304" pitchFamily="18" charset="0"/>
                    <a:cs typeface="Times New Roman" panose="02020603050405020304" pitchFamily="18" charset="0"/>
                  </a:rPr>
                  <a:t>γ</a:t>
                </a:r>
                <a:r>
                  <a:rPr lang="en-US" sz="2200" dirty="0"/>
                  <a:t>=1)</a:t>
                </a:r>
              </a:p>
              <a:p>
                <a:pPr marL="285750" indent="-285750">
                  <a:buFont typeface="Arial" panose="020B0604020202020204" pitchFamily="34" charset="0"/>
                  <a:buChar char="•"/>
                </a:pPr>
                <a:r>
                  <a:rPr lang="en-US" sz="2200" dirty="0"/>
                  <a:t>1:1 electrolyte recommended for </a:t>
                </a:r>
                <a14:m>
                  <m:oMath xmlns:m="http://schemas.openxmlformats.org/officeDocument/2006/math">
                    <m:sSub>
                      <m:sSubPr>
                        <m:ctrlPr>
                          <a:rPr lang="en-US" sz="2200" i="1">
                            <a:latin typeface="Cambria Math" panose="02040503050406030204" pitchFamily="18" charset="0"/>
                            <a:ea typeface="Cambria Math" panose="02040503050406030204" pitchFamily="18" charset="0"/>
                          </a:rPr>
                        </m:ctrlPr>
                      </m:sSubPr>
                      <m:e>
                        <m:r>
                          <m:rPr>
                            <m:sty m:val="p"/>
                          </m:rPr>
                          <a:rPr lang="en-US" sz="2200">
                            <a:latin typeface="Cambria Math" panose="02040503050406030204" pitchFamily="18" charset="0"/>
                            <a:ea typeface="Cambria Math" panose="02040503050406030204" pitchFamily="18" charset="0"/>
                          </a:rPr>
                          <m:t>pH</m:t>
                        </m:r>
                      </m:e>
                      <m:sub>
                        <m:r>
                          <a:rPr lang="en-US" sz="2200">
                            <a:latin typeface="Cambria Math" panose="02040503050406030204" pitchFamily="18" charset="0"/>
                            <a:ea typeface="Cambria Math" panose="02040503050406030204" pitchFamily="18" charset="0"/>
                          </a:rPr>
                          <m:t>±</m:t>
                        </m:r>
                      </m:sub>
                    </m:sSub>
                  </m:oMath>
                </a14:m>
                <a:r>
                  <a:rPr lang="en-US" sz="2200" dirty="0"/>
                  <a:t> calculation</a:t>
                </a:r>
              </a:p>
            </p:txBody>
          </p:sp>
        </mc:Choice>
        <mc:Fallback xmlns="">
          <p:sp>
            <p:nvSpPr>
              <p:cNvPr id="8" name="TextBox 7">
                <a:extLst>
                  <a:ext uri="{FF2B5EF4-FFF2-40B4-BE49-F238E27FC236}">
                    <a16:creationId xmlns:a16="http://schemas.microsoft.com/office/drawing/2014/main" id="{160953B6-D87F-46BB-B50C-42104B777AE6}"/>
                  </a:ext>
                </a:extLst>
              </p:cNvPr>
              <p:cNvSpPr txBox="1">
                <a:spLocks noRot="1" noChangeAspect="1" noMove="1" noResize="1" noEditPoints="1" noAdjustHandles="1" noChangeArrowheads="1" noChangeShapeType="1" noTextEdit="1"/>
              </p:cNvSpPr>
              <p:nvPr/>
            </p:nvSpPr>
            <p:spPr>
              <a:xfrm>
                <a:off x="1048957" y="5226474"/>
                <a:ext cx="10142685" cy="1177117"/>
              </a:xfrm>
              <a:prstGeom prst="rect">
                <a:avLst/>
              </a:prstGeom>
              <a:blipFill>
                <a:blip r:embed="rId3"/>
                <a:stretch>
                  <a:fillRect l="-781" t="-5181" b="-984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3F53E5F-C400-4F4D-934A-0F7E8DF2736D}"/>
              </a:ext>
            </a:extLst>
          </p:cNvPr>
          <p:cNvSpPr txBox="1"/>
          <p:nvPr/>
        </p:nvSpPr>
        <p:spPr>
          <a:xfrm>
            <a:off x="1588214" y="1357619"/>
            <a:ext cx="2223901" cy="369332"/>
          </a:xfrm>
          <a:prstGeom prst="rect">
            <a:avLst/>
          </a:prstGeom>
          <a:noFill/>
        </p:spPr>
        <p:txBody>
          <a:bodyPr wrap="square" rtlCol="0">
            <a:spAutoFit/>
          </a:bodyPr>
          <a:lstStyle/>
          <a:p>
            <a:pPr algn="ctr"/>
            <a:r>
              <a:rPr lang="en-US" dirty="0"/>
              <a:t>Sulfate-rich system</a:t>
            </a:r>
          </a:p>
        </p:txBody>
      </p:sp>
      <p:sp>
        <p:nvSpPr>
          <p:cNvPr id="10" name="TextBox 9">
            <a:extLst>
              <a:ext uri="{FF2B5EF4-FFF2-40B4-BE49-F238E27FC236}">
                <a16:creationId xmlns:a16="http://schemas.microsoft.com/office/drawing/2014/main" id="{B291785E-F671-420B-B929-0D81B914713E}"/>
              </a:ext>
            </a:extLst>
          </p:cNvPr>
          <p:cNvSpPr txBox="1"/>
          <p:nvPr/>
        </p:nvSpPr>
        <p:spPr>
          <a:xfrm>
            <a:off x="5008350" y="1357619"/>
            <a:ext cx="2223901" cy="369332"/>
          </a:xfrm>
          <a:prstGeom prst="rect">
            <a:avLst/>
          </a:prstGeom>
          <a:noFill/>
        </p:spPr>
        <p:txBody>
          <a:bodyPr wrap="square" rtlCol="0">
            <a:spAutoFit/>
          </a:bodyPr>
          <a:lstStyle/>
          <a:p>
            <a:pPr algn="ctr"/>
            <a:r>
              <a:rPr lang="en-US" dirty="0"/>
              <a:t>Sea-salt like system</a:t>
            </a:r>
          </a:p>
        </p:txBody>
      </p:sp>
      <p:sp>
        <p:nvSpPr>
          <p:cNvPr id="11" name="TextBox 10">
            <a:extLst>
              <a:ext uri="{FF2B5EF4-FFF2-40B4-BE49-F238E27FC236}">
                <a16:creationId xmlns:a16="http://schemas.microsoft.com/office/drawing/2014/main" id="{3E948E14-5CC4-44C0-8BCF-DEC663CEC194}"/>
              </a:ext>
            </a:extLst>
          </p:cNvPr>
          <p:cNvSpPr txBox="1"/>
          <p:nvPr/>
        </p:nvSpPr>
        <p:spPr>
          <a:xfrm>
            <a:off x="8428486" y="1357619"/>
            <a:ext cx="2223901" cy="369332"/>
          </a:xfrm>
          <a:prstGeom prst="rect">
            <a:avLst/>
          </a:prstGeom>
          <a:noFill/>
        </p:spPr>
        <p:txBody>
          <a:bodyPr wrap="square" rtlCol="0">
            <a:spAutoFit/>
          </a:bodyPr>
          <a:lstStyle/>
          <a:p>
            <a:pPr algn="ctr"/>
            <a:r>
              <a:rPr lang="en-US" dirty="0"/>
              <a:t>Nitrate-rich system</a:t>
            </a:r>
          </a:p>
        </p:txBody>
      </p:sp>
    </p:spTree>
    <p:extLst>
      <p:ext uri="{BB962C8B-B14F-4D97-AF65-F5344CB8AC3E}">
        <p14:creationId xmlns:p14="http://schemas.microsoft.com/office/powerpoint/2010/main" val="3918167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C86A-D05A-4896-98D8-3901EAA03CF1}"/>
              </a:ext>
            </a:extLst>
          </p:cNvPr>
          <p:cNvSpPr>
            <a:spLocks noGrp="1"/>
          </p:cNvSpPr>
          <p:nvPr>
            <p:ph type="title"/>
          </p:nvPr>
        </p:nvSpPr>
        <p:spPr/>
        <p:txBody>
          <a:bodyPr>
            <a:normAutofit/>
          </a:bodyPr>
          <a:lstStyle/>
          <a:p>
            <a:r>
              <a:rPr lang="en-US" dirty="0"/>
              <a:t>Suspended condensed phases are acidic</a:t>
            </a:r>
          </a:p>
        </p:txBody>
      </p:sp>
      <p:sp>
        <p:nvSpPr>
          <p:cNvPr id="4" name="Slide Number Placeholder 3">
            <a:extLst>
              <a:ext uri="{FF2B5EF4-FFF2-40B4-BE49-F238E27FC236}">
                <a16:creationId xmlns:a16="http://schemas.microsoft.com/office/drawing/2014/main" id="{7CED796C-723E-45F6-875D-A481E997DD75}"/>
              </a:ext>
            </a:extLst>
          </p:cNvPr>
          <p:cNvSpPr>
            <a:spLocks noGrp="1"/>
          </p:cNvSpPr>
          <p:nvPr>
            <p:ph type="sldNum" sz="quarter" idx="12"/>
          </p:nvPr>
        </p:nvSpPr>
        <p:spPr/>
        <p:txBody>
          <a:bodyPr/>
          <a:lstStyle/>
          <a:p>
            <a:fld id="{2C54A5C6-1A67-402B-9D43-A5D8CAE25FA9}" type="slidenum">
              <a:rPr lang="en-US" smtClean="0"/>
              <a:pPr/>
              <a:t>53</a:t>
            </a:fld>
            <a:endParaRPr lang="en-US" dirty="0"/>
          </a:p>
        </p:txBody>
      </p:sp>
      <p:pic>
        <p:nvPicPr>
          <p:cNvPr id="7" name="Picture 6">
            <a:extLst>
              <a:ext uri="{FF2B5EF4-FFF2-40B4-BE49-F238E27FC236}">
                <a16:creationId xmlns:a16="http://schemas.microsoft.com/office/drawing/2014/main" id="{1109E81F-2A6D-4A90-87F4-1A4ADAC10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426" y="1422005"/>
            <a:ext cx="5763928" cy="4650376"/>
          </a:xfrm>
          <a:prstGeom prst="rect">
            <a:avLst/>
          </a:prstGeom>
        </p:spPr>
      </p:pic>
      <p:pic>
        <p:nvPicPr>
          <p:cNvPr id="5" name="Picture 4">
            <a:extLst>
              <a:ext uri="{FF2B5EF4-FFF2-40B4-BE49-F238E27FC236}">
                <a16:creationId xmlns:a16="http://schemas.microsoft.com/office/drawing/2014/main" id="{7BFF9608-812E-4A84-9CFC-5EEB4ABF8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2120" y="1549922"/>
            <a:ext cx="5608540" cy="3051019"/>
          </a:xfrm>
          <a:prstGeom prst="rect">
            <a:avLst/>
          </a:prstGeom>
          <a:ln w="57150">
            <a:solidFill>
              <a:schemeClr val="bg1">
                <a:lumMod val="50000"/>
              </a:schemeClr>
            </a:solidFill>
          </a:ln>
        </p:spPr>
      </p:pic>
      <p:cxnSp>
        <p:nvCxnSpPr>
          <p:cNvPr id="8" name="Straight Arrow Connector 7">
            <a:extLst>
              <a:ext uri="{FF2B5EF4-FFF2-40B4-BE49-F238E27FC236}">
                <a16:creationId xmlns:a16="http://schemas.microsoft.com/office/drawing/2014/main" id="{BB42FCB5-438C-4466-BF31-ACD3C70E9D8B}"/>
              </a:ext>
            </a:extLst>
          </p:cNvPr>
          <p:cNvCxnSpPr/>
          <p:nvPr/>
        </p:nvCxnSpPr>
        <p:spPr>
          <a:xfrm flipH="1">
            <a:off x="3499104" y="4620768"/>
            <a:ext cx="304800" cy="999744"/>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EB6C336-D236-43DE-BF46-CB875F712710}"/>
              </a:ext>
            </a:extLst>
          </p:cNvPr>
          <p:cNvSpPr txBox="1"/>
          <p:nvPr/>
        </p:nvSpPr>
        <p:spPr>
          <a:xfrm>
            <a:off x="3092120" y="4042046"/>
            <a:ext cx="999746" cy="523220"/>
          </a:xfrm>
          <a:prstGeom prst="rect">
            <a:avLst/>
          </a:prstGeom>
          <a:noFill/>
        </p:spPr>
        <p:txBody>
          <a:bodyPr wrap="square" rtlCol="0">
            <a:spAutoFit/>
          </a:bodyPr>
          <a:lstStyle/>
          <a:p>
            <a:r>
              <a:rPr lang="en-US" sz="1400" dirty="0"/>
              <a:t>Image: esa.int</a:t>
            </a:r>
          </a:p>
        </p:txBody>
      </p:sp>
    </p:spTree>
    <p:extLst>
      <p:ext uri="{BB962C8B-B14F-4D97-AF65-F5344CB8AC3E}">
        <p14:creationId xmlns:p14="http://schemas.microsoft.com/office/powerpoint/2010/main" val="3974810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C86A-D05A-4896-98D8-3901EAA03CF1}"/>
              </a:ext>
            </a:extLst>
          </p:cNvPr>
          <p:cNvSpPr>
            <a:spLocks noGrp="1"/>
          </p:cNvSpPr>
          <p:nvPr>
            <p:ph type="title"/>
          </p:nvPr>
        </p:nvSpPr>
        <p:spPr/>
        <p:txBody>
          <a:bodyPr>
            <a:normAutofit/>
          </a:bodyPr>
          <a:lstStyle/>
          <a:p>
            <a:r>
              <a:rPr lang="en-US" dirty="0"/>
              <a:t>Suspended condensed phases are acidic</a:t>
            </a:r>
          </a:p>
        </p:txBody>
      </p:sp>
      <p:sp>
        <p:nvSpPr>
          <p:cNvPr id="4" name="Slide Number Placeholder 3">
            <a:extLst>
              <a:ext uri="{FF2B5EF4-FFF2-40B4-BE49-F238E27FC236}">
                <a16:creationId xmlns:a16="http://schemas.microsoft.com/office/drawing/2014/main" id="{7CED796C-723E-45F6-875D-A481E997DD75}"/>
              </a:ext>
            </a:extLst>
          </p:cNvPr>
          <p:cNvSpPr>
            <a:spLocks noGrp="1"/>
          </p:cNvSpPr>
          <p:nvPr>
            <p:ph type="sldNum" sz="quarter" idx="12"/>
          </p:nvPr>
        </p:nvSpPr>
        <p:spPr/>
        <p:txBody>
          <a:bodyPr/>
          <a:lstStyle/>
          <a:p>
            <a:fld id="{2C54A5C6-1A67-402B-9D43-A5D8CAE25FA9}" type="slidenum">
              <a:rPr lang="en-US" smtClean="0"/>
              <a:pPr/>
              <a:t>54</a:t>
            </a:fld>
            <a:endParaRPr lang="en-US" dirty="0"/>
          </a:p>
        </p:txBody>
      </p:sp>
      <p:pic>
        <p:nvPicPr>
          <p:cNvPr id="7" name="Picture 6">
            <a:extLst>
              <a:ext uri="{FF2B5EF4-FFF2-40B4-BE49-F238E27FC236}">
                <a16:creationId xmlns:a16="http://schemas.microsoft.com/office/drawing/2014/main" id="{1109E81F-2A6D-4A90-87F4-1A4ADAC10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426" y="1422005"/>
            <a:ext cx="5763928" cy="4650376"/>
          </a:xfrm>
          <a:prstGeom prst="rect">
            <a:avLst/>
          </a:prstGeom>
        </p:spPr>
      </p:pic>
      <p:sp>
        <p:nvSpPr>
          <p:cNvPr id="6" name="Oval 5">
            <a:extLst>
              <a:ext uri="{FF2B5EF4-FFF2-40B4-BE49-F238E27FC236}">
                <a16:creationId xmlns:a16="http://schemas.microsoft.com/office/drawing/2014/main" id="{A5B39FCD-C982-4BD1-A0CA-BCC40DD34E0E}"/>
              </a:ext>
            </a:extLst>
          </p:cNvPr>
          <p:cNvSpPr/>
          <p:nvPr/>
        </p:nvSpPr>
        <p:spPr>
          <a:xfrm>
            <a:off x="6096000" y="2584705"/>
            <a:ext cx="1743456" cy="719328"/>
          </a:xfrm>
          <a:prstGeom prst="ellips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4D39BC1-936E-4DB8-A35F-093DB475BA5E}"/>
              </a:ext>
            </a:extLst>
          </p:cNvPr>
          <p:cNvPicPr>
            <a:picLocks noChangeAspect="1"/>
          </p:cNvPicPr>
          <p:nvPr/>
        </p:nvPicPr>
        <p:blipFill>
          <a:blip r:embed="rId4"/>
          <a:stretch>
            <a:fillRect/>
          </a:stretch>
        </p:blipFill>
        <p:spPr>
          <a:xfrm>
            <a:off x="1561769" y="3484780"/>
            <a:ext cx="4717825" cy="3001797"/>
          </a:xfrm>
          <a:prstGeom prst="rect">
            <a:avLst/>
          </a:prstGeom>
        </p:spPr>
      </p:pic>
      <p:pic>
        <p:nvPicPr>
          <p:cNvPr id="5" name="Picture 4">
            <a:extLst>
              <a:ext uri="{FF2B5EF4-FFF2-40B4-BE49-F238E27FC236}">
                <a16:creationId xmlns:a16="http://schemas.microsoft.com/office/drawing/2014/main" id="{BCDFE7B3-E6E1-4D0B-B647-C8D44800E7B9}"/>
              </a:ext>
            </a:extLst>
          </p:cNvPr>
          <p:cNvPicPr>
            <a:picLocks noChangeAspect="1"/>
          </p:cNvPicPr>
          <p:nvPr/>
        </p:nvPicPr>
        <p:blipFill>
          <a:blip r:embed="rId5"/>
          <a:stretch>
            <a:fillRect/>
          </a:stretch>
        </p:blipFill>
        <p:spPr>
          <a:xfrm>
            <a:off x="6279594" y="3484780"/>
            <a:ext cx="4735067" cy="2969041"/>
          </a:xfrm>
          <a:prstGeom prst="rect">
            <a:avLst/>
          </a:prstGeom>
        </p:spPr>
      </p:pic>
      <p:sp>
        <p:nvSpPr>
          <p:cNvPr id="8" name="TextBox 7">
            <a:extLst>
              <a:ext uri="{FF2B5EF4-FFF2-40B4-BE49-F238E27FC236}">
                <a16:creationId xmlns:a16="http://schemas.microsoft.com/office/drawing/2014/main" id="{F0C97D67-079C-42E8-81C2-5C933FA9A623}"/>
              </a:ext>
            </a:extLst>
          </p:cNvPr>
          <p:cNvSpPr txBox="1"/>
          <p:nvPr/>
        </p:nvSpPr>
        <p:spPr>
          <a:xfrm>
            <a:off x="1570390" y="3530365"/>
            <a:ext cx="4717825" cy="369332"/>
          </a:xfrm>
          <a:prstGeom prst="rect">
            <a:avLst/>
          </a:prstGeom>
          <a:solidFill>
            <a:schemeClr val="bg1"/>
          </a:solidFill>
        </p:spPr>
        <p:txBody>
          <a:bodyPr wrap="square" rtlCol="0">
            <a:spAutoFit/>
          </a:bodyPr>
          <a:lstStyle/>
          <a:p>
            <a:pPr algn="ctr"/>
            <a:r>
              <a:rPr lang="en-US" dirty="0"/>
              <a:t>pH of precipitation (1997)</a:t>
            </a:r>
          </a:p>
        </p:txBody>
      </p:sp>
      <p:sp>
        <p:nvSpPr>
          <p:cNvPr id="9" name="TextBox 8">
            <a:extLst>
              <a:ext uri="{FF2B5EF4-FFF2-40B4-BE49-F238E27FC236}">
                <a16:creationId xmlns:a16="http://schemas.microsoft.com/office/drawing/2014/main" id="{DA5756C9-7F23-42C7-A376-EEB60C04A3B1}"/>
              </a:ext>
            </a:extLst>
          </p:cNvPr>
          <p:cNvSpPr txBox="1"/>
          <p:nvPr/>
        </p:nvSpPr>
        <p:spPr>
          <a:xfrm>
            <a:off x="6279594" y="3542066"/>
            <a:ext cx="4717825" cy="369332"/>
          </a:xfrm>
          <a:prstGeom prst="rect">
            <a:avLst/>
          </a:prstGeom>
          <a:solidFill>
            <a:schemeClr val="bg1"/>
          </a:solidFill>
        </p:spPr>
        <p:txBody>
          <a:bodyPr wrap="square" rtlCol="0">
            <a:spAutoFit/>
          </a:bodyPr>
          <a:lstStyle/>
          <a:p>
            <a:pPr algn="ctr"/>
            <a:r>
              <a:rPr lang="en-US" dirty="0"/>
              <a:t>pH of precipitation (2017)</a:t>
            </a:r>
          </a:p>
        </p:txBody>
      </p:sp>
      <p:sp>
        <p:nvSpPr>
          <p:cNvPr id="10" name="TextBox 9">
            <a:extLst>
              <a:ext uri="{FF2B5EF4-FFF2-40B4-BE49-F238E27FC236}">
                <a16:creationId xmlns:a16="http://schemas.microsoft.com/office/drawing/2014/main" id="{1D03D9B5-58A1-4994-A53B-11DEC7F3DB8C}"/>
              </a:ext>
            </a:extLst>
          </p:cNvPr>
          <p:cNvSpPr txBox="1"/>
          <p:nvPr/>
        </p:nvSpPr>
        <p:spPr>
          <a:xfrm>
            <a:off x="9544762" y="6299932"/>
            <a:ext cx="1568519" cy="307777"/>
          </a:xfrm>
          <a:prstGeom prst="rect">
            <a:avLst/>
          </a:prstGeom>
          <a:noFill/>
        </p:spPr>
        <p:txBody>
          <a:bodyPr wrap="square" rtlCol="0">
            <a:spAutoFit/>
          </a:bodyPr>
          <a:lstStyle/>
          <a:p>
            <a:r>
              <a:rPr lang="en-US" sz="1400" dirty="0"/>
              <a:t>Image: NADP NTN</a:t>
            </a:r>
          </a:p>
        </p:txBody>
      </p:sp>
      <p:sp>
        <p:nvSpPr>
          <p:cNvPr id="11" name="Rectangle 10">
            <a:extLst>
              <a:ext uri="{FF2B5EF4-FFF2-40B4-BE49-F238E27FC236}">
                <a16:creationId xmlns:a16="http://schemas.microsoft.com/office/drawing/2014/main" id="{57853065-64CE-40AA-A617-470DA8BDBC67}"/>
              </a:ext>
            </a:extLst>
          </p:cNvPr>
          <p:cNvSpPr/>
          <p:nvPr/>
        </p:nvSpPr>
        <p:spPr>
          <a:xfrm>
            <a:off x="1549577" y="3484780"/>
            <a:ext cx="9550428" cy="3169382"/>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245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5E36-9D3A-483D-9A88-58E3C1030062}"/>
              </a:ext>
            </a:extLst>
          </p:cNvPr>
          <p:cNvSpPr>
            <a:spLocks noGrp="1"/>
          </p:cNvSpPr>
          <p:nvPr>
            <p:ph type="title"/>
          </p:nvPr>
        </p:nvSpPr>
        <p:spPr/>
        <p:txBody>
          <a:bodyPr/>
          <a:lstStyle/>
          <a:p>
            <a:r>
              <a:rPr lang="en-US" dirty="0"/>
              <a:t>Acidity influences multiple endpoints</a:t>
            </a:r>
          </a:p>
        </p:txBody>
      </p:sp>
      <p:pic>
        <p:nvPicPr>
          <p:cNvPr id="6" name="Content Placeholder 5">
            <a:extLst>
              <a:ext uri="{FF2B5EF4-FFF2-40B4-BE49-F238E27FC236}">
                <a16:creationId xmlns:a16="http://schemas.microsoft.com/office/drawing/2014/main" id="{0C404CDE-A082-4467-93EB-D26142F726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0678" y="1227932"/>
            <a:ext cx="6139541" cy="4953424"/>
          </a:xfrm>
        </p:spPr>
      </p:pic>
      <p:sp>
        <p:nvSpPr>
          <p:cNvPr id="4" name="Slide Number Placeholder 3">
            <a:extLst>
              <a:ext uri="{FF2B5EF4-FFF2-40B4-BE49-F238E27FC236}">
                <a16:creationId xmlns:a16="http://schemas.microsoft.com/office/drawing/2014/main" id="{3484B50C-4F0F-497B-9004-0F553AF72777}"/>
              </a:ext>
            </a:extLst>
          </p:cNvPr>
          <p:cNvSpPr>
            <a:spLocks noGrp="1"/>
          </p:cNvSpPr>
          <p:nvPr>
            <p:ph type="sldNum" sz="quarter" idx="12"/>
          </p:nvPr>
        </p:nvSpPr>
        <p:spPr/>
        <p:txBody>
          <a:bodyPr/>
          <a:lstStyle/>
          <a:p>
            <a:fld id="{2C54A5C6-1A67-402B-9D43-A5D8CAE25FA9}" type="slidenum">
              <a:rPr lang="en-US" smtClean="0"/>
              <a:pPr/>
              <a:t>55</a:t>
            </a:fld>
            <a:endParaRPr lang="en-US" dirty="0"/>
          </a:p>
        </p:txBody>
      </p:sp>
      <p:sp>
        <p:nvSpPr>
          <p:cNvPr id="7" name="TextBox 6">
            <a:extLst>
              <a:ext uri="{FF2B5EF4-FFF2-40B4-BE49-F238E27FC236}">
                <a16:creationId xmlns:a16="http://schemas.microsoft.com/office/drawing/2014/main" id="{27F07BFF-F21A-4B6B-97B4-EE7D683E65D4}"/>
              </a:ext>
            </a:extLst>
          </p:cNvPr>
          <p:cNvSpPr txBox="1"/>
          <p:nvPr/>
        </p:nvSpPr>
        <p:spPr>
          <a:xfrm>
            <a:off x="7140085" y="1380042"/>
            <a:ext cx="4643863" cy="4801314"/>
          </a:xfrm>
          <a:prstGeom prst="rect">
            <a:avLst/>
          </a:prstGeom>
          <a:noFill/>
        </p:spPr>
        <p:txBody>
          <a:bodyPr wrap="square" rtlCol="0">
            <a:spAutoFit/>
          </a:bodyPr>
          <a:lstStyle/>
          <a:p>
            <a:r>
              <a:rPr lang="en-US" dirty="0"/>
              <a:t>Direct and indirect </a:t>
            </a:r>
            <a:r>
              <a:rPr lang="en-US" b="1" dirty="0"/>
              <a:t>effects of pH on deposition </a:t>
            </a:r>
            <a:r>
              <a:rPr lang="en-US" dirty="0"/>
              <a:t>lead to ecosystem, biogeochemistry, water quality, and carbon cycle impacts.</a:t>
            </a:r>
          </a:p>
          <a:p>
            <a:endParaRPr lang="en-US" dirty="0"/>
          </a:p>
          <a:p>
            <a:pPr marL="285750" indent="-285750">
              <a:buFont typeface="Arial" panose="020B0604020202020204" pitchFamily="34" charset="0"/>
              <a:buChar char="•"/>
            </a:pPr>
            <a:r>
              <a:rPr lang="en-US" dirty="0"/>
              <a:t>Direct acid deposition can cause</a:t>
            </a:r>
          </a:p>
          <a:p>
            <a:pPr marL="742950" lvl="1" indent="-285750">
              <a:buFont typeface="Arial" panose="020B0604020202020204" pitchFamily="34" charset="0"/>
              <a:buChar char="•"/>
            </a:pPr>
            <a:r>
              <a:rPr lang="en-US" dirty="0"/>
              <a:t>Leaching of cations from foliage and soils</a:t>
            </a:r>
          </a:p>
          <a:p>
            <a:pPr marL="742950" lvl="1" indent="-285750">
              <a:buFont typeface="Arial" panose="020B0604020202020204" pitchFamily="34" charset="0"/>
              <a:buChar char="•"/>
            </a:pPr>
            <a:r>
              <a:rPr lang="en-US" dirty="0"/>
              <a:t>Altered stomatal function</a:t>
            </a:r>
          </a:p>
          <a:p>
            <a:pPr marL="742950" lvl="1" indent="-285750">
              <a:buFont typeface="Arial" panose="020B0604020202020204" pitchFamily="34" charset="0"/>
              <a:buChar char="•"/>
            </a:pPr>
            <a:r>
              <a:rPr lang="en-US" dirty="0"/>
              <a:t>Changes in leaf wax structure</a:t>
            </a:r>
          </a:p>
          <a:p>
            <a:pPr marL="742950" lvl="1" indent="-285750">
              <a:buFont typeface="Arial" panose="020B0604020202020204" pitchFamily="34" charset="0"/>
              <a:buChar char="•"/>
            </a:pPr>
            <a:r>
              <a:rPr lang="en-US" dirty="0"/>
              <a:t>Mobilization of aluminum in soil</a:t>
            </a:r>
          </a:p>
          <a:p>
            <a:pPr marL="285750" indent="-285750">
              <a:buFont typeface="Arial" panose="020B0604020202020204" pitchFamily="34" charset="0"/>
              <a:buChar char="•"/>
            </a:pPr>
            <a:r>
              <a:rPr lang="en-US" dirty="0"/>
              <a:t>Acidity can increase the solubility and bioavailable of trace nutrients (phosphorus, iron, copper) leading to phytoplankton blooms</a:t>
            </a:r>
          </a:p>
          <a:p>
            <a:pPr marL="285750" indent="-285750">
              <a:buFont typeface="Arial" panose="020B0604020202020204" pitchFamily="34" charset="0"/>
              <a:buChar char="•"/>
            </a:pPr>
            <a:r>
              <a:rPr lang="en-US" dirty="0"/>
              <a:t>pH-dependent gas-particle partitioning has implications for atmospheric lifetime and transport of N (reduced and oxidized)</a:t>
            </a:r>
          </a:p>
        </p:txBody>
      </p:sp>
      <p:sp>
        <p:nvSpPr>
          <p:cNvPr id="8" name="TextBox 7">
            <a:extLst>
              <a:ext uri="{FF2B5EF4-FFF2-40B4-BE49-F238E27FC236}">
                <a16:creationId xmlns:a16="http://schemas.microsoft.com/office/drawing/2014/main" id="{632A3696-3397-46DA-A0B7-B3580CAA4959}"/>
              </a:ext>
            </a:extLst>
          </p:cNvPr>
          <p:cNvSpPr txBox="1"/>
          <p:nvPr/>
        </p:nvSpPr>
        <p:spPr>
          <a:xfrm>
            <a:off x="8588416" y="-21921"/>
            <a:ext cx="3662834" cy="369332"/>
          </a:xfrm>
          <a:prstGeom prst="rect">
            <a:avLst/>
          </a:prstGeom>
          <a:solidFill>
            <a:srgbClr val="FFFF00"/>
          </a:solidFill>
        </p:spPr>
        <p:txBody>
          <a:bodyPr wrap="square" rtlCol="0">
            <a:spAutoFit/>
          </a:bodyPr>
          <a:lstStyle/>
          <a:p>
            <a:r>
              <a:rPr lang="en-US" dirty="0"/>
              <a:t>Reduce words</a:t>
            </a:r>
          </a:p>
        </p:txBody>
      </p:sp>
    </p:spTree>
    <p:extLst>
      <p:ext uri="{BB962C8B-B14F-4D97-AF65-F5344CB8AC3E}">
        <p14:creationId xmlns:p14="http://schemas.microsoft.com/office/powerpoint/2010/main" val="2445052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5E36-9D3A-483D-9A88-58E3C1030062}"/>
              </a:ext>
            </a:extLst>
          </p:cNvPr>
          <p:cNvSpPr>
            <a:spLocks noGrp="1"/>
          </p:cNvSpPr>
          <p:nvPr>
            <p:ph type="title"/>
          </p:nvPr>
        </p:nvSpPr>
        <p:spPr/>
        <p:txBody>
          <a:bodyPr/>
          <a:lstStyle/>
          <a:p>
            <a:r>
              <a:rPr lang="en-US" dirty="0"/>
              <a:t>Acidity influences multiple endpoints</a:t>
            </a:r>
          </a:p>
        </p:txBody>
      </p:sp>
      <p:pic>
        <p:nvPicPr>
          <p:cNvPr id="6" name="Content Placeholder 5">
            <a:extLst>
              <a:ext uri="{FF2B5EF4-FFF2-40B4-BE49-F238E27FC236}">
                <a16:creationId xmlns:a16="http://schemas.microsoft.com/office/drawing/2014/main" id="{0C404CDE-A082-4467-93EB-D26142F726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0678" y="1227932"/>
            <a:ext cx="6139541" cy="4953424"/>
          </a:xfrm>
        </p:spPr>
      </p:pic>
      <p:sp>
        <p:nvSpPr>
          <p:cNvPr id="4" name="Slide Number Placeholder 3">
            <a:extLst>
              <a:ext uri="{FF2B5EF4-FFF2-40B4-BE49-F238E27FC236}">
                <a16:creationId xmlns:a16="http://schemas.microsoft.com/office/drawing/2014/main" id="{3484B50C-4F0F-497B-9004-0F553AF72777}"/>
              </a:ext>
            </a:extLst>
          </p:cNvPr>
          <p:cNvSpPr>
            <a:spLocks noGrp="1"/>
          </p:cNvSpPr>
          <p:nvPr>
            <p:ph type="sldNum" sz="quarter" idx="12"/>
          </p:nvPr>
        </p:nvSpPr>
        <p:spPr/>
        <p:txBody>
          <a:bodyPr/>
          <a:lstStyle/>
          <a:p>
            <a:fld id="{2C54A5C6-1A67-402B-9D43-A5D8CAE25FA9}" type="slidenum">
              <a:rPr lang="en-US" smtClean="0"/>
              <a:pPr/>
              <a:t>56</a:t>
            </a:fld>
            <a:endParaRPr lang="en-US" dirty="0"/>
          </a:p>
        </p:txBody>
      </p:sp>
      <p:sp>
        <p:nvSpPr>
          <p:cNvPr id="7" name="TextBox 6">
            <a:extLst>
              <a:ext uri="{FF2B5EF4-FFF2-40B4-BE49-F238E27FC236}">
                <a16:creationId xmlns:a16="http://schemas.microsoft.com/office/drawing/2014/main" id="{27F07BFF-F21A-4B6B-97B4-EE7D683E65D4}"/>
              </a:ext>
            </a:extLst>
          </p:cNvPr>
          <p:cNvSpPr txBox="1"/>
          <p:nvPr/>
        </p:nvSpPr>
        <p:spPr>
          <a:xfrm>
            <a:off x="6919034" y="1066119"/>
            <a:ext cx="5057812" cy="5355312"/>
          </a:xfrm>
          <a:prstGeom prst="rect">
            <a:avLst/>
          </a:prstGeom>
          <a:noFill/>
        </p:spPr>
        <p:txBody>
          <a:bodyPr wrap="square" rtlCol="0">
            <a:spAutoFit/>
          </a:bodyPr>
          <a:lstStyle/>
          <a:p>
            <a:r>
              <a:rPr lang="en-US" b="1" dirty="0"/>
              <a:t>pH affects human health </a:t>
            </a:r>
            <a:r>
              <a:rPr lang="en-US" dirty="0"/>
              <a:t>by determining PM</a:t>
            </a:r>
            <a:r>
              <a:rPr lang="en-US" baseline="-25000" dirty="0"/>
              <a:t>2.5</a:t>
            </a:r>
            <a:r>
              <a:rPr lang="en-US" dirty="0"/>
              <a:t> mass and composition.</a:t>
            </a:r>
          </a:p>
          <a:p>
            <a:endParaRPr lang="en-US" dirty="0"/>
          </a:p>
          <a:p>
            <a:pPr marL="285750" indent="-285750">
              <a:buFont typeface="Arial" panose="020B0604020202020204" pitchFamily="34" charset="0"/>
              <a:buChar char="•"/>
            </a:pPr>
            <a:r>
              <a:rPr lang="en-US" dirty="0"/>
              <a:t>PM</a:t>
            </a:r>
            <a:r>
              <a:rPr lang="en-US" baseline="-25000" dirty="0"/>
              <a:t>2.5</a:t>
            </a:r>
            <a:r>
              <a:rPr lang="en-US" dirty="0"/>
              <a:t> mass affected by</a:t>
            </a:r>
          </a:p>
          <a:p>
            <a:pPr marL="742950" lvl="1" indent="-285750">
              <a:buFont typeface="Arial" panose="020B0604020202020204" pitchFamily="34" charset="0"/>
              <a:buChar char="•"/>
            </a:pPr>
            <a:r>
              <a:rPr lang="en-US" dirty="0"/>
              <a:t>gas-particle partitioning of pH-dependent species (e.g. nitrate, ammonia)</a:t>
            </a:r>
          </a:p>
          <a:p>
            <a:pPr marL="742950" lvl="1" indent="-285750">
              <a:buFont typeface="Arial" panose="020B0604020202020204" pitchFamily="34" charset="0"/>
              <a:buChar char="•"/>
            </a:pPr>
            <a:r>
              <a:rPr lang="en-US" dirty="0"/>
              <a:t>Acid catalyzed reactions (e.g. isoprene </a:t>
            </a:r>
            <a:r>
              <a:rPr lang="en-US" dirty="0" err="1"/>
              <a:t>epoxydiols</a:t>
            </a:r>
            <a:r>
              <a:rPr lang="en-US" dirty="0"/>
              <a:t>)</a:t>
            </a:r>
          </a:p>
          <a:p>
            <a:pPr marL="285750" indent="-285750">
              <a:buFont typeface="Arial" panose="020B0604020202020204" pitchFamily="34" charset="0"/>
              <a:buChar char="•"/>
            </a:pPr>
            <a:r>
              <a:rPr lang="en-US" dirty="0"/>
              <a:t>pH affects solubility and gas-particle partitioning of acids with potential health implications (e.g. PFAS)</a:t>
            </a:r>
          </a:p>
          <a:p>
            <a:pPr marL="285750" indent="-285750">
              <a:buFont typeface="Arial" panose="020B0604020202020204" pitchFamily="34" charset="0"/>
              <a:buChar char="•"/>
            </a:pPr>
            <a:r>
              <a:rPr lang="en-US" dirty="0"/>
              <a:t>Aerosol pH has been linked to third-hand smoke exposure (De Carlo et al., 2018)</a:t>
            </a:r>
          </a:p>
          <a:p>
            <a:pPr marL="285750" indent="-285750">
              <a:buFont typeface="Arial" panose="020B0604020202020204" pitchFamily="34" charset="0"/>
              <a:buChar char="•"/>
            </a:pPr>
            <a:r>
              <a:rPr lang="en-US" dirty="0"/>
              <a:t>pH-dependent solubilization of metals (e.g. Fe) is linked to the oxidative potential of particles (</a:t>
            </a:r>
            <a:r>
              <a:rPr lang="en-US" dirty="0" err="1"/>
              <a:t>Poschl</a:t>
            </a:r>
            <a:r>
              <a:rPr lang="en-US" dirty="0"/>
              <a:t> and Shiraiwa, 2015)</a:t>
            </a:r>
          </a:p>
          <a:p>
            <a:pPr marL="285750" indent="-285750">
              <a:buFont typeface="Arial" panose="020B0604020202020204" pitchFamily="34" charset="0"/>
              <a:buChar char="•"/>
            </a:pPr>
            <a:r>
              <a:rPr lang="en-US" dirty="0"/>
              <a:t>Recent work has further linked solubilization of metals to cardiovascular endpoints (Fang et al., 2017)</a:t>
            </a:r>
          </a:p>
        </p:txBody>
      </p:sp>
      <p:sp>
        <p:nvSpPr>
          <p:cNvPr id="8" name="TextBox 7">
            <a:extLst>
              <a:ext uri="{FF2B5EF4-FFF2-40B4-BE49-F238E27FC236}">
                <a16:creationId xmlns:a16="http://schemas.microsoft.com/office/drawing/2014/main" id="{CFB8D25D-ED10-4F73-9261-587D379EC740}"/>
              </a:ext>
            </a:extLst>
          </p:cNvPr>
          <p:cNvSpPr txBox="1"/>
          <p:nvPr/>
        </p:nvSpPr>
        <p:spPr>
          <a:xfrm>
            <a:off x="8588416" y="-21921"/>
            <a:ext cx="3662834" cy="369332"/>
          </a:xfrm>
          <a:prstGeom prst="rect">
            <a:avLst/>
          </a:prstGeom>
          <a:solidFill>
            <a:srgbClr val="FFFF00"/>
          </a:solidFill>
        </p:spPr>
        <p:txBody>
          <a:bodyPr wrap="square" rtlCol="0">
            <a:spAutoFit/>
          </a:bodyPr>
          <a:lstStyle/>
          <a:p>
            <a:r>
              <a:rPr lang="en-US" dirty="0"/>
              <a:t>Reduce words</a:t>
            </a:r>
          </a:p>
        </p:txBody>
      </p:sp>
    </p:spTree>
    <p:extLst>
      <p:ext uri="{BB962C8B-B14F-4D97-AF65-F5344CB8AC3E}">
        <p14:creationId xmlns:p14="http://schemas.microsoft.com/office/powerpoint/2010/main" val="1099123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5E36-9D3A-483D-9A88-58E3C1030062}"/>
              </a:ext>
            </a:extLst>
          </p:cNvPr>
          <p:cNvSpPr>
            <a:spLocks noGrp="1"/>
          </p:cNvSpPr>
          <p:nvPr>
            <p:ph type="title"/>
          </p:nvPr>
        </p:nvSpPr>
        <p:spPr/>
        <p:txBody>
          <a:bodyPr/>
          <a:lstStyle/>
          <a:p>
            <a:r>
              <a:rPr lang="en-US" dirty="0"/>
              <a:t>Acidity influences multiple endpoints</a:t>
            </a:r>
          </a:p>
        </p:txBody>
      </p:sp>
      <p:pic>
        <p:nvPicPr>
          <p:cNvPr id="6" name="Content Placeholder 5">
            <a:extLst>
              <a:ext uri="{FF2B5EF4-FFF2-40B4-BE49-F238E27FC236}">
                <a16:creationId xmlns:a16="http://schemas.microsoft.com/office/drawing/2014/main" id="{0C404CDE-A082-4467-93EB-D26142F726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0678" y="1227932"/>
            <a:ext cx="6139541" cy="4953424"/>
          </a:xfrm>
        </p:spPr>
      </p:pic>
      <p:sp>
        <p:nvSpPr>
          <p:cNvPr id="4" name="Slide Number Placeholder 3">
            <a:extLst>
              <a:ext uri="{FF2B5EF4-FFF2-40B4-BE49-F238E27FC236}">
                <a16:creationId xmlns:a16="http://schemas.microsoft.com/office/drawing/2014/main" id="{3484B50C-4F0F-497B-9004-0F553AF72777}"/>
              </a:ext>
            </a:extLst>
          </p:cNvPr>
          <p:cNvSpPr>
            <a:spLocks noGrp="1"/>
          </p:cNvSpPr>
          <p:nvPr>
            <p:ph type="sldNum" sz="quarter" idx="12"/>
          </p:nvPr>
        </p:nvSpPr>
        <p:spPr/>
        <p:txBody>
          <a:bodyPr/>
          <a:lstStyle/>
          <a:p>
            <a:fld id="{2C54A5C6-1A67-402B-9D43-A5D8CAE25FA9}" type="slidenum">
              <a:rPr lang="en-US" smtClean="0"/>
              <a:pPr/>
              <a:t>57</a:t>
            </a:fld>
            <a:endParaRPr lang="en-US" dirty="0"/>
          </a:p>
        </p:txBody>
      </p:sp>
      <p:sp>
        <p:nvSpPr>
          <p:cNvPr id="7" name="TextBox 6">
            <a:extLst>
              <a:ext uri="{FF2B5EF4-FFF2-40B4-BE49-F238E27FC236}">
                <a16:creationId xmlns:a16="http://schemas.microsoft.com/office/drawing/2014/main" id="{27F07BFF-F21A-4B6B-97B4-EE7D683E65D4}"/>
              </a:ext>
            </a:extLst>
          </p:cNvPr>
          <p:cNvSpPr txBox="1"/>
          <p:nvPr/>
        </p:nvSpPr>
        <p:spPr>
          <a:xfrm>
            <a:off x="7020943" y="1290756"/>
            <a:ext cx="4882147" cy="5355312"/>
          </a:xfrm>
          <a:prstGeom prst="rect">
            <a:avLst/>
          </a:prstGeom>
          <a:noFill/>
        </p:spPr>
        <p:txBody>
          <a:bodyPr wrap="square" rtlCol="0">
            <a:spAutoFit/>
          </a:bodyPr>
          <a:lstStyle/>
          <a:p>
            <a:r>
              <a:rPr lang="en-US" b="1" dirty="0"/>
              <a:t>pH has implications for climate and other endpoints</a:t>
            </a:r>
            <a:r>
              <a:rPr lang="en-US" dirty="0"/>
              <a:t>.</a:t>
            </a:r>
          </a:p>
          <a:p>
            <a:endParaRPr lang="en-US" dirty="0"/>
          </a:p>
          <a:p>
            <a:pPr marL="285750" indent="-285750">
              <a:buFont typeface="Arial" panose="020B0604020202020204" pitchFamily="34" charset="0"/>
              <a:buChar char="•"/>
            </a:pPr>
            <a:r>
              <a:rPr lang="en-US" dirty="0"/>
              <a:t>pH influences water uptake of particles modulating visibility and the aerosol direct effect</a:t>
            </a:r>
          </a:p>
          <a:p>
            <a:pPr marL="285750" indent="-285750">
              <a:buFont typeface="Arial" panose="020B0604020202020204" pitchFamily="34" charset="0"/>
              <a:buChar char="•"/>
            </a:pPr>
            <a:r>
              <a:rPr lang="en-US" dirty="0"/>
              <a:t>Cloud pH has been linked to the amount and speciation of aerosol upon evaporation with radiative effects (</a:t>
            </a:r>
            <a:r>
              <a:rPr lang="en-US" dirty="0" err="1"/>
              <a:t>Turnock</a:t>
            </a:r>
            <a:r>
              <a:rPr lang="en-US" dirty="0"/>
              <a:t> et al., 2019)</a:t>
            </a:r>
          </a:p>
          <a:p>
            <a:pPr marL="285750" indent="-285750">
              <a:buFont typeface="Arial" panose="020B0604020202020204" pitchFamily="34" charset="0"/>
              <a:buChar char="•"/>
            </a:pPr>
            <a:r>
              <a:rPr lang="en-US" dirty="0"/>
              <a:t>pH affects brown carbon formation</a:t>
            </a:r>
          </a:p>
          <a:p>
            <a:pPr marL="285750" indent="-285750">
              <a:buFont typeface="Arial" panose="020B0604020202020204" pitchFamily="34" charset="0"/>
              <a:buChar char="•"/>
            </a:pPr>
            <a:r>
              <a:rPr lang="en-US" dirty="0"/>
              <a:t>Acidity modifies the active sites on ice nuclei (IN)</a:t>
            </a:r>
          </a:p>
          <a:p>
            <a:pPr marL="285750" indent="-285750">
              <a:buFont typeface="Arial" panose="020B0604020202020204" pitchFamily="34" charset="0"/>
              <a:buChar char="•"/>
            </a:pPr>
            <a:r>
              <a:rPr lang="en-US" dirty="0"/>
              <a:t>Acid-base chemistry has a role in new particle formation and growth with implications for aerosol size and CCN abundance</a:t>
            </a:r>
          </a:p>
          <a:p>
            <a:pPr marL="285750" indent="-285750">
              <a:buFont typeface="Arial" panose="020B0604020202020204" pitchFamily="34" charset="0"/>
              <a:buChar char="•"/>
            </a:pPr>
            <a:r>
              <a:rPr lang="en-US" dirty="0"/>
              <a:t>pH has implications for halogen chemistry and oxidation capacity of troposphere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2020A9D8-C325-4805-9A07-C10DF0EB5FD0}"/>
              </a:ext>
            </a:extLst>
          </p:cNvPr>
          <p:cNvSpPr txBox="1"/>
          <p:nvPr/>
        </p:nvSpPr>
        <p:spPr>
          <a:xfrm>
            <a:off x="8588416" y="-21921"/>
            <a:ext cx="3662834" cy="369332"/>
          </a:xfrm>
          <a:prstGeom prst="rect">
            <a:avLst/>
          </a:prstGeom>
          <a:solidFill>
            <a:srgbClr val="FFFF00"/>
          </a:solidFill>
        </p:spPr>
        <p:txBody>
          <a:bodyPr wrap="square" rtlCol="0">
            <a:spAutoFit/>
          </a:bodyPr>
          <a:lstStyle/>
          <a:p>
            <a:r>
              <a:rPr lang="en-US" dirty="0"/>
              <a:t>Reduce words</a:t>
            </a:r>
          </a:p>
        </p:txBody>
      </p:sp>
    </p:spTree>
    <p:extLst>
      <p:ext uri="{BB962C8B-B14F-4D97-AF65-F5344CB8AC3E}">
        <p14:creationId xmlns:p14="http://schemas.microsoft.com/office/powerpoint/2010/main" val="3334386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9E0-9781-475D-B666-E32DAC69BBDB}"/>
              </a:ext>
            </a:extLst>
          </p:cNvPr>
          <p:cNvSpPr>
            <a:spLocks noGrp="1"/>
          </p:cNvSpPr>
          <p:nvPr>
            <p:ph type="title"/>
          </p:nvPr>
        </p:nvSpPr>
        <p:spPr/>
        <p:txBody>
          <a:bodyPr/>
          <a:lstStyle/>
          <a:p>
            <a:r>
              <a:rPr lang="en-US" dirty="0"/>
              <a:t>The Big Picture</a:t>
            </a:r>
          </a:p>
        </p:txBody>
      </p:sp>
      <p:sp>
        <p:nvSpPr>
          <p:cNvPr id="3" name="Content Placeholder 2">
            <a:extLst>
              <a:ext uri="{FF2B5EF4-FFF2-40B4-BE49-F238E27FC236}">
                <a16:creationId xmlns:a16="http://schemas.microsoft.com/office/drawing/2014/main" id="{A0BE4502-9C8B-4335-A9B0-56D99CDB21D0}"/>
              </a:ext>
            </a:extLst>
          </p:cNvPr>
          <p:cNvSpPr>
            <a:spLocks noGrp="1"/>
          </p:cNvSpPr>
          <p:nvPr>
            <p:ph idx="1"/>
          </p:nvPr>
        </p:nvSpPr>
        <p:spPr>
          <a:xfrm>
            <a:off x="776983" y="3429000"/>
            <a:ext cx="10638034" cy="2175625"/>
          </a:xfrm>
        </p:spPr>
        <p:txBody>
          <a:bodyPr numCol="2">
            <a:noAutofit/>
          </a:bodyPr>
          <a:lstStyle/>
          <a:p>
            <a:pPr>
              <a:lnSpc>
                <a:spcPct val="100000"/>
              </a:lnSpc>
            </a:pPr>
            <a:r>
              <a:rPr lang="en-US" sz="2200" dirty="0"/>
              <a:t>pH provides a formal definition of acidity</a:t>
            </a:r>
          </a:p>
          <a:p>
            <a:pPr>
              <a:lnSpc>
                <a:spcPct val="100000"/>
              </a:lnSpc>
            </a:pPr>
            <a:r>
              <a:rPr lang="en-US" sz="2200" dirty="0"/>
              <a:t>Aerosol acidity is estimated with models</a:t>
            </a:r>
          </a:p>
          <a:p>
            <a:pPr>
              <a:lnSpc>
                <a:spcPct val="100000"/>
              </a:lnSpc>
            </a:pPr>
            <a:r>
              <a:rPr lang="en-US" sz="2200" dirty="0"/>
              <a:t>Acidic fine particles are ubiquitous</a:t>
            </a:r>
          </a:p>
          <a:p>
            <a:pPr>
              <a:lnSpc>
                <a:spcPct val="100000"/>
              </a:lnSpc>
            </a:pPr>
            <a:r>
              <a:rPr lang="en-US" sz="2200" dirty="0"/>
              <a:t>Clouds are less acidic than particles </a:t>
            </a:r>
          </a:p>
          <a:p>
            <a:pPr>
              <a:lnSpc>
                <a:spcPct val="100000"/>
              </a:lnSpc>
            </a:pPr>
            <a:endParaRPr lang="en-US" sz="2200" dirty="0"/>
          </a:p>
          <a:p>
            <a:pPr>
              <a:lnSpc>
                <a:spcPct val="100000"/>
              </a:lnSpc>
            </a:pPr>
            <a:endParaRPr lang="en-US" sz="2200" dirty="0"/>
          </a:p>
          <a:p>
            <a:pPr marL="461963">
              <a:lnSpc>
                <a:spcPct val="100000"/>
              </a:lnSpc>
            </a:pPr>
            <a:r>
              <a:rPr lang="en-US" sz="2200" dirty="0"/>
              <a:t>As anthropogenic combustion emissions are controlled:</a:t>
            </a:r>
          </a:p>
          <a:p>
            <a:pPr marL="688975" lvl="1">
              <a:lnSpc>
                <a:spcPct val="100000"/>
              </a:lnSpc>
            </a:pPr>
            <a:r>
              <a:rPr lang="en-US" sz="2200" dirty="0"/>
              <a:t>Clouds tend to become less acidic</a:t>
            </a:r>
          </a:p>
          <a:p>
            <a:pPr marL="688975" lvl="1">
              <a:lnSpc>
                <a:spcPct val="100000"/>
              </a:lnSpc>
            </a:pPr>
            <a:r>
              <a:rPr lang="en-US" sz="2200" dirty="0"/>
              <a:t>Fine aerosol acidity can remain relatively constant</a:t>
            </a:r>
          </a:p>
          <a:p>
            <a:pPr>
              <a:lnSpc>
                <a:spcPct val="100000"/>
              </a:lnSpc>
            </a:pPr>
            <a:endParaRPr lang="en-US" sz="2200" dirty="0"/>
          </a:p>
        </p:txBody>
      </p:sp>
      <p:sp>
        <p:nvSpPr>
          <p:cNvPr id="4" name="Slide Number Placeholder 3">
            <a:extLst>
              <a:ext uri="{FF2B5EF4-FFF2-40B4-BE49-F238E27FC236}">
                <a16:creationId xmlns:a16="http://schemas.microsoft.com/office/drawing/2014/main" id="{485D1393-54D1-46F6-92E6-8D8F5FCD3D64}"/>
              </a:ext>
            </a:extLst>
          </p:cNvPr>
          <p:cNvSpPr>
            <a:spLocks noGrp="1"/>
          </p:cNvSpPr>
          <p:nvPr>
            <p:ph type="sldNum" sz="quarter" idx="12"/>
          </p:nvPr>
        </p:nvSpPr>
        <p:spPr/>
        <p:txBody>
          <a:bodyPr/>
          <a:lstStyle/>
          <a:p>
            <a:fld id="{2C54A5C6-1A67-402B-9D43-A5D8CAE25FA9}" type="slidenum">
              <a:rPr lang="en-US" smtClean="0"/>
              <a:pPr/>
              <a:t>6</a:t>
            </a:fld>
            <a:endParaRPr lang="en-US" dirty="0"/>
          </a:p>
        </p:txBody>
      </p:sp>
      <p:pic>
        <p:nvPicPr>
          <p:cNvPr id="2050" name="Picture 2" descr="A diagram showing where various substances fall on the pH scale.">
            <a:extLst>
              <a:ext uri="{FF2B5EF4-FFF2-40B4-BE49-F238E27FC236}">
                <a16:creationId xmlns:a16="http://schemas.microsoft.com/office/drawing/2014/main" id="{4AE87AC0-ED2D-4350-8F27-A9406895B9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76" b="26456"/>
          <a:stretch/>
        </p:blipFill>
        <p:spPr bwMode="auto">
          <a:xfrm>
            <a:off x="3620241" y="1801462"/>
            <a:ext cx="4951518" cy="11223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7126D9-2C9F-45B0-8E3B-0C94AE4C85C7}"/>
              </a:ext>
            </a:extLst>
          </p:cNvPr>
          <p:cNvSpPr txBox="1"/>
          <p:nvPr/>
        </p:nvSpPr>
        <p:spPr>
          <a:xfrm>
            <a:off x="11054993" y="6507568"/>
            <a:ext cx="1212351" cy="276999"/>
          </a:xfrm>
          <a:prstGeom prst="rect">
            <a:avLst/>
          </a:prstGeom>
          <a:noFill/>
        </p:spPr>
        <p:txBody>
          <a:bodyPr wrap="square" rtlCol="0">
            <a:spAutoFit/>
          </a:bodyPr>
          <a:lstStyle/>
          <a:p>
            <a:r>
              <a:rPr lang="en-US" sz="1200" dirty="0"/>
              <a:t>Image: epa.gov</a:t>
            </a:r>
          </a:p>
        </p:txBody>
      </p:sp>
    </p:spTree>
    <p:extLst>
      <p:ext uri="{BB962C8B-B14F-4D97-AF65-F5344CB8AC3E}">
        <p14:creationId xmlns:p14="http://schemas.microsoft.com/office/powerpoint/2010/main" val="882337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A021-F13A-4BF3-ACE1-C426FCEFEEA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C6E2601-5B4F-476F-9655-6B6CB91021D5}"/>
              </a:ext>
            </a:extLst>
          </p:cNvPr>
          <p:cNvSpPr>
            <a:spLocks noGrp="1"/>
          </p:cNvSpPr>
          <p:nvPr>
            <p:ph idx="1"/>
          </p:nvPr>
        </p:nvSpPr>
        <p:spPr>
          <a:xfrm>
            <a:off x="838200" y="1825625"/>
            <a:ext cx="4125686" cy="4351338"/>
          </a:xfrm>
        </p:spPr>
        <p:txBody>
          <a:bodyPr/>
          <a:lstStyle/>
          <a:p>
            <a:r>
              <a:rPr lang="en-US" dirty="0"/>
              <a:t>Importance of </a:t>
            </a:r>
            <a:r>
              <a:rPr lang="en-US" dirty="0">
                <a:latin typeface="Cambria Math" panose="02040503050406030204" pitchFamily="18" charset="0"/>
                <a:ea typeface="Cambria Math" panose="02040503050406030204" pitchFamily="18" charset="0"/>
              </a:rPr>
              <a:t>pH</a:t>
            </a:r>
            <a:endParaRPr lang="en-US" dirty="0"/>
          </a:p>
          <a:p>
            <a:r>
              <a:rPr lang="en-US" dirty="0"/>
              <a:t>Definition of </a:t>
            </a:r>
            <a:r>
              <a:rPr lang="en-US" dirty="0">
                <a:latin typeface="Cambria Math" panose="02040503050406030204" pitchFamily="18" charset="0"/>
                <a:ea typeface="Cambria Math" panose="02040503050406030204" pitchFamily="18" charset="0"/>
              </a:rPr>
              <a:t>pH</a:t>
            </a:r>
            <a:r>
              <a:rPr lang="en-US" dirty="0"/>
              <a:t> and </a:t>
            </a:r>
          </a:p>
          <a:p>
            <a:pPr marL="0" indent="0">
              <a:buNone/>
            </a:pPr>
            <a:r>
              <a:rPr lang="en-US" dirty="0"/>
              <a:t>     </a:t>
            </a:r>
            <a:r>
              <a:rPr lang="en-US" dirty="0">
                <a:solidFill>
                  <a:schemeClr val="bg1">
                    <a:lumMod val="50000"/>
                  </a:schemeClr>
                </a:solidFill>
              </a:rPr>
              <a:t>The Algorithms</a:t>
            </a:r>
          </a:p>
          <a:p>
            <a:r>
              <a:rPr lang="en-US" dirty="0"/>
              <a:t>Proxies of </a:t>
            </a:r>
            <a:r>
              <a:rPr lang="en-US" dirty="0">
                <a:latin typeface="Cambria Math" panose="02040503050406030204" pitchFamily="18" charset="0"/>
                <a:ea typeface="Cambria Math" panose="02040503050406030204" pitchFamily="18" charset="0"/>
              </a:rPr>
              <a:t>pH</a:t>
            </a:r>
            <a:endParaRPr lang="en-US" dirty="0"/>
          </a:p>
          <a:p>
            <a:r>
              <a:rPr lang="en-US" dirty="0"/>
              <a:t>Chemistry and Heterogeneity</a:t>
            </a:r>
          </a:p>
          <a:p>
            <a:r>
              <a:rPr lang="en-US" dirty="0"/>
              <a:t>Observations</a:t>
            </a:r>
          </a:p>
          <a:p>
            <a:r>
              <a:rPr lang="en-US" dirty="0"/>
              <a:t>CTM Predictions</a:t>
            </a:r>
          </a:p>
        </p:txBody>
      </p:sp>
      <p:sp>
        <p:nvSpPr>
          <p:cNvPr id="4" name="Slide Number Placeholder 3">
            <a:extLst>
              <a:ext uri="{FF2B5EF4-FFF2-40B4-BE49-F238E27FC236}">
                <a16:creationId xmlns:a16="http://schemas.microsoft.com/office/drawing/2014/main" id="{374EF8E3-5F78-45CC-BEDC-E3AA9070BAA5}"/>
              </a:ext>
            </a:extLst>
          </p:cNvPr>
          <p:cNvSpPr>
            <a:spLocks noGrp="1"/>
          </p:cNvSpPr>
          <p:nvPr>
            <p:ph type="sldNum" sz="quarter" idx="12"/>
          </p:nvPr>
        </p:nvSpPr>
        <p:spPr/>
        <p:txBody>
          <a:bodyPr/>
          <a:lstStyle/>
          <a:p>
            <a:fld id="{2C54A5C6-1A67-402B-9D43-A5D8CAE25FA9}" type="slidenum">
              <a:rPr lang="en-US" smtClean="0"/>
              <a:pPr/>
              <a:t>7</a:t>
            </a:fld>
            <a:endParaRPr lang="en-US" dirty="0"/>
          </a:p>
        </p:txBody>
      </p:sp>
      <p:pic>
        <p:nvPicPr>
          <p:cNvPr id="4098" name="Picture 2" descr="https://upload.wikimedia.org/wikipedia/commons/thumb/9/92/Tule_Fog_California_-_2005.jpg/1024px-Tule_Fog_California_-_2005.jpg">
            <a:extLst>
              <a:ext uri="{FF2B5EF4-FFF2-40B4-BE49-F238E27FC236}">
                <a16:creationId xmlns:a16="http://schemas.microsoft.com/office/drawing/2014/main" id="{2B1F79D1-8C0E-4C29-A488-EC615F83D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103" y="986857"/>
            <a:ext cx="3616697" cy="48207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125D930-3714-442B-82DE-DDDD285B8F74}"/>
              </a:ext>
            </a:extLst>
          </p:cNvPr>
          <p:cNvSpPr txBox="1"/>
          <p:nvPr/>
        </p:nvSpPr>
        <p:spPr>
          <a:xfrm>
            <a:off x="6224708" y="5920347"/>
            <a:ext cx="4645702" cy="430887"/>
          </a:xfrm>
          <a:prstGeom prst="rect">
            <a:avLst/>
          </a:prstGeom>
          <a:noFill/>
        </p:spPr>
        <p:txBody>
          <a:bodyPr wrap="square" rtlCol="0">
            <a:spAutoFit/>
          </a:bodyPr>
          <a:lstStyle/>
          <a:p>
            <a:r>
              <a:rPr lang="en-US" sz="2200" dirty="0"/>
              <a:t>Condensed-phase media in California</a:t>
            </a:r>
          </a:p>
        </p:txBody>
      </p:sp>
      <p:sp>
        <p:nvSpPr>
          <p:cNvPr id="11" name="TextBox 10">
            <a:extLst>
              <a:ext uri="{FF2B5EF4-FFF2-40B4-BE49-F238E27FC236}">
                <a16:creationId xmlns:a16="http://schemas.microsoft.com/office/drawing/2014/main" id="{4616834C-5E75-458E-B7B7-39FB19FD37EC}"/>
              </a:ext>
            </a:extLst>
          </p:cNvPr>
          <p:cNvSpPr txBox="1"/>
          <p:nvPr/>
        </p:nvSpPr>
        <p:spPr>
          <a:xfrm>
            <a:off x="10093123" y="1103186"/>
            <a:ext cx="1150659" cy="923330"/>
          </a:xfrm>
          <a:prstGeom prst="rect">
            <a:avLst/>
          </a:prstGeom>
          <a:solidFill>
            <a:schemeClr val="bg1"/>
          </a:solidFill>
        </p:spPr>
        <p:txBody>
          <a:bodyPr wrap="square" rtlCol="0">
            <a:spAutoFit/>
          </a:bodyPr>
          <a:lstStyle/>
          <a:p>
            <a:pPr algn="ctr"/>
            <a:r>
              <a:rPr lang="en-US" dirty="0"/>
              <a:t>Central Valley Fog pH ~ 6</a:t>
            </a:r>
          </a:p>
        </p:txBody>
      </p:sp>
      <p:pic>
        <p:nvPicPr>
          <p:cNvPr id="4102" name="Picture 6" descr="Image result for los angeles summer 2010 skyline">
            <a:extLst>
              <a:ext uri="{FF2B5EF4-FFF2-40B4-BE49-F238E27FC236}">
                <a16:creationId xmlns:a16="http://schemas.microsoft.com/office/drawing/2014/main" id="{2A6C52FD-DFD3-45B9-8EFE-D1C693A88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218" y="3359499"/>
            <a:ext cx="3407341" cy="22715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6A1B4BE-44F7-4BE1-A12B-98FF37BDF219}"/>
              </a:ext>
            </a:extLst>
          </p:cNvPr>
          <p:cNvSpPr txBox="1"/>
          <p:nvPr/>
        </p:nvSpPr>
        <p:spPr>
          <a:xfrm>
            <a:off x="5213374" y="4915338"/>
            <a:ext cx="2179780" cy="646331"/>
          </a:xfrm>
          <a:prstGeom prst="rect">
            <a:avLst/>
          </a:prstGeom>
          <a:solidFill>
            <a:schemeClr val="bg1"/>
          </a:solidFill>
        </p:spPr>
        <p:txBody>
          <a:bodyPr wrap="square" rtlCol="0">
            <a:spAutoFit/>
          </a:bodyPr>
          <a:lstStyle/>
          <a:p>
            <a:pPr algn="ctr"/>
            <a:r>
              <a:rPr lang="en-US" dirty="0" err="1"/>
              <a:t>CalNex</a:t>
            </a:r>
            <a:r>
              <a:rPr lang="en-US" dirty="0"/>
              <a:t> (LA Basin) Fine particle pH ~ 2-3</a:t>
            </a:r>
          </a:p>
        </p:txBody>
      </p:sp>
      <p:pic>
        <p:nvPicPr>
          <p:cNvPr id="4100" name="Picture 4" descr="The air quality in San Francisco has reached the purple on the Air Quality Index (AQI) as the skyline is shrouded in smoke from the Camp Fire on Friday, Nov. 16, 2018 in San Francisco, Calif.">
            <a:extLst>
              <a:ext uri="{FF2B5EF4-FFF2-40B4-BE49-F238E27FC236}">
                <a16:creationId xmlns:a16="http://schemas.microsoft.com/office/drawing/2014/main" id="{2F3146AC-3243-4F8A-8486-3348350286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0315" y="1525291"/>
            <a:ext cx="2807930" cy="18719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0FD6777-31C0-405F-BFFB-E7E7057C60A4}"/>
              </a:ext>
            </a:extLst>
          </p:cNvPr>
          <p:cNvSpPr txBox="1"/>
          <p:nvPr/>
        </p:nvSpPr>
        <p:spPr>
          <a:xfrm>
            <a:off x="5483561" y="1585501"/>
            <a:ext cx="2681438" cy="646331"/>
          </a:xfrm>
          <a:prstGeom prst="rect">
            <a:avLst/>
          </a:prstGeom>
          <a:solidFill>
            <a:schemeClr val="bg1"/>
          </a:solidFill>
        </p:spPr>
        <p:txBody>
          <a:bodyPr wrap="square" rtlCol="0">
            <a:spAutoFit/>
          </a:bodyPr>
          <a:lstStyle/>
          <a:p>
            <a:r>
              <a:rPr lang="en-US" dirty="0"/>
              <a:t>Smoke in San Francisco</a:t>
            </a:r>
          </a:p>
          <a:p>
            <a:r>
              <a:rPr lang="en-US" dirty="0"/>
              <a:t>Wildfire smoke pH~2-4</a:t>
            </a:r>
          </a:p>
        </p:txBody>
      </p:sp>
      <p:sp>
        <p:nvSpPr>
          <p:cNvPr id="5" name="TextBox 4">
            <a:extLst>
              <a:ext uri="{FF2B5EF4-FFF2-40B4-BE49-F238E27FC236}">
                <a16:creationId xmlns:a16="http://schemas.microsoft.com/office/drawing/2014/main" id="{5BD2823D-EF13-4193-8EFD-C045C87A77E3}"/>
              </a:ext>
            </a:extLst>
          </p:cNvPr>
          <p:cNvSpPr txBox="1"/>
          <p:nvPr/>
        </p:nvSpPr>
        <p:spPr>
          <a:xfrm>
            <a:off x="8406852" y="6463950"/>
            <a:ext cx="3733758" cy="307777"/>
          </a:xfrm>
          <a:prstGeom prst="rect">
            <a:avLst/>
          </a:prstGeom>
          <a:noFill/>
        </p:spPr>
        <p:txBody>
          <a:bodyPr wrap="square" rtlCol="0">
            <a:spAutoFit/>
          </a:bodyPr>
          <a:lstStyle/>
          <a:p>
            <a:r>
              <a:rPr lang="en-US" sz="1400" dirty="0"/>
              <a:t>Images: SF Chronicle, NASA, </a:t>
            </a:r>
            <a:r>
              <a:rPr lang="en-US" sz="1400" dirty="0" err="1"/>
              <a:t>Soufi</a:t>
            </a:r>
            <a:r>
              <a:rPr lang="en-US" sz="1400" dirty="0"/>
              <a:t> on Wikipedia</a:t>
            </a:r>
          </a:p>
        </p:txBody>
      </p:sp>
    </p:spTree>
    <p:extLst>
      <p:ext uri="{BB962C8B-B14F-4D97-AF65-F5344CB8AC3E}">
        <p14:creationId xmlns:p14="http://schemas.microsoft.com/office/powerpoint/2010/main" val="1802833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3A95-4948-47FC-A7ED-94BBDC5A0D5A}"/>
              </a:ext>
            </a:extLst>
          </p:cNvPr>
          <p:cNvSpPr>
            <a:spLocks noGrp="1"/>
          </p:cNvSpPr>
          <p:nvPr>
            <p:ph type="ctrTitle"/>
          </p:nvPr>
        </p:nvSpPr>
        <p:spPr>
          <a:xfrm>
            <a:off x="1524000" y="1988457"/>
            <a:ext cx="9144000" cy="2387600"/>
          </a:xfrm>
        </p:spPr>
        <p:txBody>
          <a:bodyPr>
            <a:normAutofit/>
          </a:bodyPr>
          <a:lstStyle/>
          <a:p>
            <a:r>
              <a:rPr lang="en-US" dirty="0"/>
              <a:t>Introduction to and Importance of pH</a:t>
            </a:r>
          </a:p>
        </p:txBody>
      </p:sp>
      <p:sp>
        <p:nvSpPr>
          <p:cNvPr id="4" name="Slide Number Placeholder 3">
            <a:extLst>
              <a:ext uri="{FF2B5EF4-FFF2-40B4-BE49-F238E27FC236}">
                <a16:creationId xmlns:a16="http://schemas.microsoft.com/office/drawing/2014/main" id="{DF785891-F412-4FFE-9413-1B8B5AAEDA5B}"/>
              </a:ext>
            </a:extLst>
          </p:cNvPr>
          <p:cNvSpPr>
            <a:spLocks noGrp="1"/>
          </p:cNvSpPr>
          <p:nvPr>
            <p:ph type="sldNum" sz="quarter" idx="12"/>
          </p:nvPr>
        </p:nvSpPr>
        <p:spPr>
          <a:xfrm>
            <a:off x="-1" y="6365174"/>
            <a:ext cx="713509" cy="344425"/>
          </a:xfrm>
        </p:spPr>
        <p:txBody>
          <a:bodyPr/>
          <a:lstStyle/>
          <a:p>
            <a:fld id="{2C54A5C6-1A67-402B-9D43-A5D8CAE25FA9}" type="slidenum">
              <a:rPr lang="en-US" smtClean="0">
                <a:solidFill>
                  <a:schemeClr val="bg1">
                    <a:lumMod val="50000"/>
                  </a:schemeClr>
                </a:solidFill>
              </a:rPr>
              <a:pPr/>
              <a:t>8</a:t>
            </a:fld>
            <a:endParaRPr lang="en-US" dirty="0">
              <a:solidFill>
                <a:schemeClr val="bg1">
                  <a:lumMod val="50000"/>
                </a:schemeClr>
              </a:solidFill>
            </a:endParaRPr>
          </a:p>
        </p:txBody>
      </p:sp>
    </p:spTree>
    <p:extLst>
      <p:ext uri="{BB962C8B-B14F-4D97-AF65-F5344CB8AC3E}">
        <p14:creationId xmlns:p14="http://schemas.microsoft.com/office/powerpoint/2010/main" val="3276380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C86A-D05A-4896-98D8-3901EAA03CF1}"/>
              </a:ext>
            </a:extLst>
          </p:cNvPr>
          <p:cNvSpPr>
            <a:spLocks noGrp="1"/>
          </p:cNvSpPr>
          <p:nvPr>
            <p:ph type="title"/>
          </p:nvPr>
        </p:nvSpPr>
        <p:spPr/>
        <p:txBody>
          <a:bodyPr>
            <a:normAutofit/>
          </a:bodyPr>
          <a:lstStyle/>
          <a:p>
            <a:r>
              <a:rPr lang="en-US" dirty="0"/>
              <a:t>Suspended condensed phases are acidic</a:t>
            </a:r>
          </a:p>
        </p:txBody>
      </p:sp>
      <p:sp>
        <p:nvSpPr>
          <p:cNvPr id="4" name="Slide Number Placeholder 3">
            <a:extLst>
              <a:ext uri="{FF2B5EF4-FFF2-40B4-BE49-F238E27FC236}">
                <a16:creationId xmlns:a16="http://schemas.microsoft.com/office/drawing/2014/main" id="{7CED796C-723E-45F6-875D-A481E997DD75}"/>
              </a:ext>
            </a:extLst>
          </p:cNvPr>
          <p:cNvSpPr>
            <a:spLocks noGrp="1"/>
          </p:cNvSpPr>
          <p:nvPr>
            <p:ph type="sldNum" sz="quarter" idx="12"/>
          </p:nvPr>
        </p:nvSpPr>
        <p:spPr/>
        <p:txBody>
          <a:bodyPr/>
          <a:lstStyle/>
          <a:p>
            <a:fld id="{2C54A5C6-1A67-402B-9D43-A5D8CAE25FA9}" type="slidenum">
              <a:rPr lang="en-US" smtClean="0"/>
              <a:pPr/>
              <a:t>9</a:t>
            </a:fld>
            <a:endParaRPr lang="en-US" dirty="0"/>
          </a:p>
        </p:txBody>
      </p:sp>
      <p:pic>
        <p:nvPicPr>
          <p:cNvPr id="7" name="Picture 6">
            <a:extLst>
              <a:ext uri="{FF2B5EF4-FFF2-40B4-BE49-F238E27FC236}">
                <a16:creationId xmlns:a16="http://schemas.microsoft.com/office/drawing/2014/main" id="{1109E81F-2A6D-4A90-87F4-1A4ADAC10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426" y="1422005"/>
            <a:ext cx="5763928" cy="4650376"/>
          </a:xfrm>
          <a:prstGeom prst="rect">
            <a:avLst/>
          </a:prstGeom>
        </p:spPr>
      </p:pic>
    </p:spTree>
    <p:extLst>
      <p:ext uri="{BB962C8B-B14F-4D97-AF65-F5344CB8AC3E}">
        <p14:creationId xmlns:p14="http://schemas.microsoft.com/office/powerpoint/2010/main" val="117817394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TotalTime>
  <Words>5516</Words>
  <Application>Microsoft Office PowerPoint</Application>
  <PresentationFormat>Widescreen</PresentationFormat>
  <Paragraphs>655</Paragraphs>
  <Slides>57</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Calibri Light</vt:lpstr>
      <vt:lpstr>Cambria Math</vt:lpstr>
      <vt:lpstr>Times New Roman</vt:lpstr>
      <vt:lpstr>1_Office Theme</vt:lpstr>
      <vt:lpstr>The State of Acidity in the Atmosphere:  Particles and Clouds </vt:lpstr>
      <vt:lpstr>PowerPoint Presentation</vt:lpstr>
      <vt:lpstr>A Team Effort with Section Leads</vt:lpstr>
      <vt:lpstr>The Team</vt:lpstr>
      <vt:lpstr>Motivation</vt:lpstr>
      <vt:lpstr>The Big Picture</vt:lpstr>
      <vt:lpstr>Outline</vt:lpstr>
      <vt:lpstr>Introduction to and Importance of pH</vt:lpstr>
      <vt:lpstr>Suspended condensed phases are acidic</vt:lpstr>
      <vt:lpstr>Fine particles are quite acidic</vt:lpstr>
      <vt:lpstr>Clouds have more water and are less acidic</vt:lpstr>
      <vt:lpstr>Acidity influences multiple endpoints</vt:lpstr>
      <vt:lpstr>Acidity influenced by multiple processes</vt:lpstr>
      <vt:lpstr>Definition of pH</vt:lpstr>
      <vt:lpstr>pH defines acidity</vt:lpstr>
      <vt:lpstr>pH can be defined on other concentration scales</vt:lpstr>
      <vt:lpstr>The definition of pH presents challenges</vt:lpstr>
      <vt:lpstr>pH can be approximated</vt:lpstr>
      <vt:lpstr>Aerosol pH is generally modeled</vt:lpstr>
      <vt:lpstr>Most models predict pHF (and can predict pH_±)</vt:lpstr>
      <vt:lpstr>The Aerosol  Modeling Algorithms</vt:lpstr>
      <vt:lpstr>Field data spans a range of pH</vt:lpstr>
      <vt:lpstr>pHF and pH generally within 1 unit</vt:lpstr>
      <vt:lpstr>pH_± is the best approximation</vt:lpstr>
      <vt:lpstr>pH can be predicted within 1 unit (on average)</vt:lpstr>
      <vt:lpstr>Proxies of pH</vt:lpstr>
      <vt:lpstr>Proxies are indirectly linked to pH</vt:lpstr>
      <vt:lpstr>Proxies subject to measurement error</vt:lpstr>
      <vt:lpstr>Fraction of species in particle (Fp) is related to pH</vt:lpstr>
      <vt:lpstr>PM sensitivity analysis could benefit from pH</vt:lpstr>
      <vt:lpstr>Chemical Kinetics, Heterogeneity, and pH</vt:lpstr>
      <vt:lpstr>Chemical reactions in aqueous phases affect pH</vt:lpstr>
      <vt:lpstr>pH can be heterogenous across a population</vt:lpstr>
      <vt:lpstr>Observations of aerosol pH</vt:lpstr>
      <vt:lpstr>Particles are more acidic in summer than winter</vt:lpstr>
      <vt:lpstr>Particles are more acidic during day than night</vt:lpstr>
      <vt:lpstr>Fine particles are acidic</vt:lpstr>
      <vt:lpstr>Fine aerosol pH relatively constant</vt:lpstr>
      <vt:lpstr>Observations of cloud pH</vt:lpstr>
      <vt:lpstr>Clouds are acidic-but less so than particles</vt:lpstr>
      <vt:lpstr>Cloud pH has been changing</vt:lpstr>
      <vt:lpstr>Regional-global model predictions of pH</vt:lpstr>
      <vt:lpstr>Inputs to thermodynamic models drive diversity for PM2.5</vt:lpstr>
      <vt:lpstr>Cloud pH estimates show considerable diversity</vt:lpstr>
      <vt:lpstr>Features of the global distribution of pH are captured by models</vt:lpstr>
      <vt:lpstr>In conclusion</vt:lpstr>
      <vt:lpstr>The Big Picture</vt:lpstr>
      <vt:lpstr>PowerPoint Presentation</vt:lpstr>
      <vt:lpstr>EXTRA</vt:lpstr>
      <vt:lpstr>PowerPoint Presentation</vt:lpstr>
      <vt:lpstr>Box model agreement is a function of RH</vt:lpstr>
      <vt:lpstr>pH approximations vary in accuracy</vt:lpstr>
      <vt:lpstr>Suspended condensed phases are acidic</vt:lpstr>
      <vt:lpstr>Suspended condensed phases are acidic</vt:lpstr>
      <vt:lpstr>Acidity influences multiple endpoints</vt:lpstr>
      <vt:lpstr>Acidity influences multiple endpoints</vt:lpstr>
      <vt:lpstr>Acidity influences multiple endpoints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Nitrogen Oxide Modulations of PM2.5 from Monoterpenes</dc:title>
  <dc:creator>Pye, Havala</dc:creator>
  <cp:lastModifiedBy>Pye, Havala</cp:lastModifiedBy>
  <cp:revision>233</cp:revision>
  <dcterms:created xsi:type="dcterms:W3CDTF">2019-11-13T13:06:06Z</dcterms:created>
  <dcterms:modified xsi:type="dcterms:W3CDTF">2019-12-03T14:15:06Z</dcterms:modified>
</cp:coreProperties>
</file>